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62"/>
  </p:notesMasterIdLst>
  <p:handoutMasterIdLst>
    <p:handoutMasterId r:id="rId63"/>
  </p:handoutMasterIdLst>
  <p:sldIdLst>
    <p:sldId id="256"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7659" autoAdjust="0"/>
  </p:normalViewPr>
  <p:slideViewPr>
    <p:cSldViewPr>
      <p:cViewPr>
        <p:scale>
          <a:sx n="66" d="100"/>
          <a:sy n="66" d="100"/>
        </p:scale>
        <p:origin x="-1954" y="-58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100" b="0" dirty="0" smtClean="0"/>
              <a:t>Division Staffing by Specialty</a:t>
            </a:r>
          </a:p>
        </c:rich>
      </c:tx>
      <c:layout>
        <c:manualLayout>
          <c:xMode val="edge"/>
          <c:yMode val="edge"/>
          <c:x val="0.38638111208321252"/>
          <c:y val="2.2222222222222275E-2"/>
        </c:manualLayout>
      </c:layout>
    </c:title>
    <c:plotArea>
      <c:layout/>
      <c:barChart>
        <c:barDir val="col"/>
        <c:grouping val="stacked"/>
        <c:ser>
          <c:idx val="0"/>
          <c:order val="0"/>
          <c:tx>
            <c:strRef>
              <c:f>Sheet1!$B$1</c:f>
              <c:strCache>
                <c:ptCount val="1"/>
                <c:pt idx="0">
                  <c:v>Structural</c:v>
                </c:pt>
              </c:strCache>
            </c:strRef>
          </c:tx>
          <c:spPr>
            <a:solidFill>
              <a:srgbClr val="2CA91B"/>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Sheet1!$B$2:$B$9</c:f>
              <c:numCache>
                <c:formatCode>General</c:formatCode>
                <c:ptCount val="9"/>
                <c:pt idx="0">
                  <c:v>50</c:v>
                </c:pt>
                <c:pt idx="1">
                  <c:v>36</c:v>
                </c:pt>
                <c:pt idx="2">
                  <c:v>14</c:v>
                </c:pt>
                <c:pt idx="3">
                  <c:v>32</c:v>
                </c:pt>
                <c:pt idx="4">
                  <c:v>1</c:v>
                </c:pt>
                <c:pt idx="5">
                  <c:v>18</c:v>
                </c:pt>
                <c:pt idx="6">
                  <c:v>18</c:v>
                </c:pt>
                <c:pt idx="7">
                  <c:v>17</c:v>
                </c:pt>
                <c:pt idx="8">
                  <c:v>0</c:v>
                </c:pt>
              </c:numCache>
            </c:numRef>
          </c:val>
        </c:ser>
        <c:ser>
          <c:idx val="1"/>
          <c:order val="1"/>
          <c:tx>
            <c:strRef>
              <c:f>Sheet1!$C$1</c:f>
              <c:strCache>
                <c:ptCount val="1"/>
                <c:pt idx="0">
                  <c:v>Mechanical</c:v>
                </c:pt>
              </c:strCache>
            </c:strRef>
          </c:tx>
          <c:spPr>
            <a:solidFill>
              <a:srgbClr val="FFFF0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Sheet1!$C$2:$C$9</c:f>
              <c:numCache>
                <c:formatCode>General</c:formatCode>
                <c:ptCount val="9"/>
                <c:pt idx="0">
                  <c:v>24</c:v>
                </c:pt>
                <c:pt idx="1">
                  <c:v>12</c:v>
                </c:pt>
                <c:pt idx="2">
                  <c:v>8</c:v>
                </c:pt>
                <c:pt idx="3">
                  <c:v>13</c:v>
                </c:pt>
                <c:pt idx="4">
                  <c:v>1</c:v>
                </c:pt>
                <c:pt idx="5">
                  <c:v>6</c:v>
                </c:pt>
                <c:pt idx="6">
                  <c:v>7</c:v>
                </c:pt>
                <c:pt idx="7">
                  <c:v>5</c:v>
                </c:pt>
                <c:pt idx="8">
                  <c:v>0</c:v>
                </c:pt>
              </c:numCache>
            </c:numRef>
          </c:val>
        </c:ser>
        <c:ser>
          <c:idx val="2"/>
          <c:order val="2"/>
          <c:tx>
            <c:strRef>
              <c:f>Sheet1!$D$1</c:f>
              <c:strCache>
                <c:ptCount val="1"/>
                <c:pt idx="0">
                  <c:v>Electrical</c:v>
                </c:pt>
              </c:strCache>
            </c:strRef>
          </c:tx>
          <c:spPr>
            <a:solidFill>
              <a:srgbClr val="C0000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Sheet1!$D$2:$D$9</c:f>
              <c:numCache>
                <c:formatCode>General</c:formatCode>
                <c:ptCount val="9"/>
                <c:pt idx="0">
                  <c:v>19</c:v>
                </c:pt>
                <c:pt idx="1">
                  <c:v>7</c:v>
                </c:pt>
                <c:pt idx="2">
                  <c:v>5</c:v>
                </c:pt>
                <c:pt idx="3">
                  <c:v>10</c:v>
                </c:pt>
                <c:pt idx="4">
                  <c:v>1</c:v>
                </c:pt>
                <c:pt idx="5">
                  <c:v>6</c:v>
                </c:pt>
                <c:pt idx="6">
                  <c:v>8</c:v>
                </c:pt>
                <c:pt idx="7">
                  <c:v>3</c:v>
                </c:pt>
                <c:pt idx="8">
                  <c:v>0</c:v>
                </c:pt>
              </c:numCache>
            </c:numRef>
          </c:val>
        </c:ser>
        <c:ser>
          <c:idx val="3"/>
          <c:order val="3"/>
          <c:tx>
            <c:strRef>
              <c:f>Sheet1!$E$1</c:f>
              <c:strCache>
                <c:ptCount val="1"/>
                <c:pt idx="0">
                  <c:v>Geotechnical</c:v>
                </c:pt>
              </c:strCache>
            </c:strRef>
          </c:tx>
          <c:spPr>
            <a:solidFill>
              <a:srgbClr val="0070C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Sheet1!$E$2:$E$9</c:f>
              <c:numCache>
                <c:formatCode>General</c:formatCode>
                <c:ptCount val="9"/>
                <c:pt idx="0">
                  <c:v>35</c:v>
                </c:pt>
                <c:pt idx="1">
                  <c:v>35</c:v>
                </c:pt>
                <c:pt idx="2">
                  <c:v>28</c:v>
                </c:pt>
                <c:pt idx="3">
                  <c:v>37</c:v>
                </c:pt>
                <c:pt idx="4">
                  <c:v>5</c:v>
                </c:pt>
                <c:pt idx="5">
                  <c:v>30</c:v>
                </c:pt>
                <c:pt idx="6">
                  <c:v>37</c:v>
                </c:pt>
                <c:pt idx="7">
                  <c:v>34</c:v>
                </c:pt>
                <c:pt idx="8">
                  <c:v>0</c:v>
                </c:pt>
              </c:numCache>
            </c:numRef>
          </c:val>
        </c:ser>
        <c:ser>
          <c:idx val="4"/>
          <c:order val="4"/>
          <c:tx>
            <c:strRef>
              <c:f>Sheet1!$F$1</c:f>
              <c:strCache>
                <c:ptCount val="1"/>
                <c:pt idx="0">
                  <c:v>Hydraulic</c:v>
                </c:pt>
              </c:strCache>
            </c:strRef>
          </c:tx>
          <c:spPr>
            <a:solidFill>
              <a:schemeClr val="bg1">
                <a:lumMod val="65000"/>
              </a:schemeClr>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Sheet1!$F$2:$F$9</c:f>
              <c:numCache>
                <c:formatCode>General</c:formatCode>
                <c:ptCount val="9"/>
                <c:pt idx="0">
                  <c:v>34</c:v>
                </c:pt>
                <c:pt idx="1">
                  <c:v>39</c:v>
                </c:pt>
                <c:pt idx="2">
                  <c:v>21</c:v>
                </c:pt>
                <c:pt idx="3">
                  <c:v>35</c:v>
                </c:pt>
                <c:pt idx="4">
                  <c:v>2</c:v>
                </c:pt>
                <c:pt idx="5">
                  <c:v>20</c:v>
                </c:pt>
                <c:pt idx="6">
                  <c:v>29</c:v>
                </c:pt>
                <c:pt idx="7">
                  <c:v>39</c:v>
                </c:pt>
                <c:pt idx="8">
                  <c:v>0</c:v>
                </c:pt>
              </c:numCache>
            </c:numRef>
          </c:val>
        </c:ser>
        <c:ser>
          <c:idx val="5"/>
          <c:order val="5"/>
          <c:tx>
            <c:strRef>
              <c:f>Sheet1!$G$1</c:f>
              <c:strCache>
                <c:ptCount val="1"/>
                <c:pt idx="0">
                  <c:v>Civil</c:v>
                </c:pt>
              </c:strCache>
            </c:strRef>
          </c:tx>
          <c:spPr>
            <a:solidFill>
              <a:srgbClr val="5BD4FF"/>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Sheet1!$G$2:$G$9</c:f>
              <c:numCache>
                <c:formatCode>General</c:formatCode>
                <c:ptCount val="9"/>
                <c:pt idx="0">
                  <c:v>25</c:v>
                </c:pt>
                <c:pt idx="1">
                  <c:v>20</c:v>
                </c:pt>
                <c:pt idx="2">
                  <c:v>13</c:v>
                </c:pt>
                <c:pt idx="3">
                  <c:v>13</c:v>
                </c:pt>
                <c:pt idx="4">
                  <c:v>1</c:v>
                </c:pt>
                <c:pt idx="5">
                  <c:v>7</c:v>
                </c:pt>
                <c:pt idx="6">
                  <c:v>39</c:v>
                </c:pt>
                <c:pt idx="7">
                  <c:v>23</c:v>
                </c:pt>
                <c:pt idx="8">
                  <c:v>0</c:v>
                </c:pt>
              </c:numCache>
            </c:numRef>
          </c:val>
        </c:ser>
        <c:ser>
          <c:idx val="6"/>
          <c:order val="6"/>
          <c:tx>
            <c:strRef>
              <c:f>Sheet1!$H$1</c:f>
              <c:strCache>
                <c:ptCount val="1"/>
                <c:pt idx="0">
                  <c:v>Geologist</c:v>
                </c:pt>
              </c:strCache>
            </c:strRef>
          </c:tx>
          <c:spPr>
            <a:solidFill>
              <a:srgbClr val="FFC00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Sheet1!$H$2:$H$9</c:f>
              <c:numCache>
                <c:formatCode>General</c:formatCode>
                <c:ptCount val="9"/>
                <c:pt idx="0">
                  <c:v>21</c:v>
                </c:pt>
                <c:pt idx="1">
                  <c:v>6</c:v>
                </c:pt>
                <c:pt idx="2">
                  <c:v>12</c:v>
                </c:pt>
                <c:pt idx="3">
                  <c:v>20</c:v>
                </c:pt>
                <c:pt idx="4">
                  <c:v>0</c:v>
                </c:pt>
                <c:pt idx="5">
                  <c:v>11</c:v>
                </c:pt>
                <c:pt idx="6">
                  <c:v>19</c:v>
                </c:pt>
                <c:pt idx="7">
                  <c:v>4</c:v>
                </c:pt>
                <c:pt idx="8">
                  <c:v>0</c:v>
                </c:pt>
              </c:numCache>
            </c:numRef>
          </c:val>
        </c:ser>
        <c:ser>
          <c:idx val="7"/>
          <c:order val="7"/>
          <c:tx>
            <c:strRef>
              <c:f>Sheet1!$I$1</c:f>
              <c:strCache>
                <c:ptCount val="1"/>
                <c:pt idx="0">
                  <c:v>Technician</c:v>
                </c:pt>
              </c:strCache>
            </c:strRef>
          </c:tx>
          <c:spPr>
            <a:solidFill>
              <a:srgbClr val="92D05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Sheet1!$I$2:$I$9</c:f>
              <c:numCache>
                <c:formatCode>General</c:formatCode>
                <c:ptCount val="9"/>
                <c:pt idx="0">
                  <c:v>7</c:v>
                </c:pt>
                <c:pt idx="1">
                  <c:v>2</c:v>
                </c:pt>
                <c:pt idx="2">
                  <c:v>5</c:v>
                </c:pt>
                <c:pt idx="3">
                  <c:v>8</c:v>
                </c:pt>
                <c:pt idx="4">
                  <c:v>0</c:v>
                </c:pt>
                <c:pt idx="5">
                  <c:v>1</c:v>
                </c:pt>
                <c:pt idx="6">
                  <c:v>8</c:v>
                </c:pt>
                <c:pt idx="7">
                  <c:v>8</c:v>
                </c:pt>
                <c:pt idx="8">
                  <c:v>0</c:v>
                </c:pt>
              </c:numCache>
            </c:numRef>
          </c:val>
        </c:ser>
        <c:ser>
          <c:idx val="8"/>
          <c:order val="8"/>
          <c:tx>
            <c:strRef>
              <c:f>Sheet1!$J$1</c:f>
              <c:strCache>
                <c:ptCount val="1"/>
                <c:pt idx="0">
                  <c:v>Other</c:v>
                </c:pt>
              </c:strCache>
            </c:strRef>
          </c:tx>
          <c:spPr>
            <a:solidFill>
              <a:srgbClr val="40404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Sheet1!$J$2:$J$9</c:f>
              <c:numCache>
                <c:formatCode>General</c:formatCode>
                <c:ptCount val="9"/>
                <c:pt idx="0">
                  <c:v>4</c:v>
                </c:pt>
                <c:pt idx="1">
                  <c:v>8</c:v>
                </c:pt>
                <c:pt idx="2">
                  <c:v>2</c:v>
                </c:pt>
                <c:pt idx="3">
                  <c:v>6</c:v>
                </c:pt>
                <c:pt idx="4">
                  <c:v>0</c:v>
                </c:pt>
                <c:pt idx="5">
                  <c:v>11</c:v>
                </c:pt>
                <c:pt idx="6">
                  <c:v>4</c:v>
                </c:pt>
                <c:pt idx="7">
                  <c:v>5</c:v>
                </c:pt>
                <c:pt idx="8">
                  <c:v>0</c:v>
                </c:pt>
              </c:numCache>
            </c:numRef>
          </c:val>
        </c:ser>
        <c:ser>
          <c:idx val="9"/>
          <c:order val="9"/>
          <c:tx>
            <c:strRef>
              <c:f>Sheet1!$K$1</c:f>
              <c:strCache>
                <c:ptCount val="1"/>
                <c:pt idx="0">
                  <c:v>Blank</c:v>
                </c:pt>
              </c:strCache>
            </c:strRef>
          </c:tx>
          <c:spPr>
            <a:solidFill>
              <a:srgbClr val="800000"/>
            </a:solidFill>
          </c:spPr>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Sheet1!$K$2:$K$9</c:f>
              <c:numCache>
                <c:formatCode>General</c:formatCode>
                <c:ptCount val="9"/>
                <c:pt idx="0">
                  <c:v>1</c:v>
                </c:pt>
                <c:pt idx="1">
                  <c:v>7</c:v>
                </c:pt>
                <c:pt idx="2">
                  <c:v>1</c:v>
                </c:pt>
                <c:pt idx="3">
                  <c:v>1</c:v>
                </c:pt>
                <c:pt idx="4">
                  <c:v>0</c:v>
                </c:pt>
                <c:pt idx="5">
                  <c:v>5</c:v>
                </c:pt>
                <c:pt idx="6">
                  <c:v>0</c:v>
                </c:pt>
                <c:pt idx="7">
                  <c:v>2</c:v>
                </c:pt>
                <c:pt idx="8">
                  <c:v>0</c:v>
                </c:pt>
              </c:numCache>
            </c:numRef>
          </c:val>
        </c:ser>
        <c:gapWidth val="0"/>
        <c:overlap val="100"/>
        <c:axId val="97035776"/>
        <c:axId val="97037312"/>
      </c:barChart>
      <c:catAx>
        <c:axId val="97035776"/>
        <c:scaling>
          <c:orientation val="minMax"/>
        </c:scaling>
        <c:axPos val="b"/>
        <c:majorGridlines/>
        <c:tickLblPos val="nextTo"/>
        <c:txPr>
          <a:bodyPr anchor="ctr" anchorCtr="1"/>
          <a:lstStyle/>
          <a:p>
            <a:pPr>
              <a:defRPr sz="1100" b="1"/>
            </a:pPr>
            <a:endParaRPr lang="en-US"/>
          </a:p>
        </c:txPr>
        <c:crossAx val="97037312"/>
        <c:crosses val="autoZero"/>
        <c:auto val="1"/>
        <c:lblAlgn val="ctr"/>
        <c:lblOffset val="100"/>
      </c:catAx>
      <c:valAx>
        <c:axId val="97037312"/>
        <c:scaling>
          <c:orientation val="minMax"/>
        </c:scaling>
        <c:axPos val="l"/>
        <c:majorGridlines/>
        <c:numFmt formatCode="General" sourceLinked="1"/>
        <c:majorTickMark val="cross"/>
        <c:tickLblPos val="nextTo"/>
        <c:txPr>
          <a:bodyPr/>
          <a:lstStyle/>
          <a:p>
            <a:pPr>
              <a:defRPr sz="1100"/>
            </a:pPr>
            <a:endParaRPr lang="en-US"/>
          </a:p>
        </c:txPr>
        <c:crossAx val="97035776"/>
        <c:crosses val="autoZero"/>
        <c:crossBetween val="between"/>
      </c:valAx>
      <c:spPr>
        <a:ln>
          <a:solidFill>
            <a:schemeClr val="accent1"/>
          </a:solidFill>
        </a:ln>
      </c:spPr>
    </c:plotArea>
    <c:legend>
      <c:legendPos val="b"/>
      <c:layout>
        <c:manualLayout>
          <c:xMode val="edge"/>
          <c:yMode val="edge"/>
          <c:x val="9.2739694302918056E-3"/>
          <c:y val="0.91049256342957163"/>
          <c:w val="0.99072603056970865"/>
          <c:h val="6.6399882580466918E-2"/>
        </c:manualLayout>
      </c:layout>
      <c:spPr>
        <a:ln>
          <a:noFill/>
        </a:ln>
      </c:spPr>
      <c:txPr>
        <a:bodyPr/>
        <a:lstStyle/>
        <a:p>
          <a:pPr>
            <a:defRPr sz="1100"/>
          </a:pPr>
          <a:endParaRPr lang="en-US"/>
        </a:p>
      </c:txPr>
    </c:legend>
    <c:plotVisOnly val="1"/>
    <c:dispBlanksAs val="gap"/>
  </c:chart>
  <c:spPr>
    <a:solidFill>
      <a:schemeClr val="bg1"/>
    </a:solidFill>
    <a:ln>
      <a:solidFill>
        <a:schemeClr val="tx1"/>
      </a:solidFill>
    </a:ln>
  </c:spPr>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C4269F-B583-4D7E-B408-68436560B203}" type="datetimeFigureOut">
              <a:rPr lang="en-US" smtClean="0"/>
              <a:pPr/>
              <a:t>5/8/2013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E6A6587-326D-4525-B6A8-12F4C5B0B2C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B8B88B-E8DA-47DC-BFB3-47F49300674E}" type="datetimeFigureOut">
              <a:rPr lang="en-US" smtClean="0"/>
              <a:pPr/>
              <a:t>5/8/2013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EF08454-9D0B-4991-8BF1-055EDB5332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417F61-51D5-45D0-BED4-B8A5E778877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EAPs now required at all USACE dams.</a:t>
            </a:r>
          </a:p>
          <a:p>
            <a:r>
              <a:rPr lang="en-US" dirty="0" smtClean="0"/>
              <a:t>Level of detail of the EAP should be commensurate with the hazard potential classification.</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DSPMT, Jan 2013</a:t>
            </a:r>
            <a:endParaRPr lang="en-US" dirty="0"/>
          </a:p>
        </p:txBody>
      </p:sp>
      <p:sp>
        <p:nvSpPr>
          <p:cNvPr id="4" name="Footer Placeholder 3"/>
          <p:cNvSpPr>
            <a:spLocks noGrp="1"/>
          </p:cNvSpPr>
          <p:nvPr>
            <p:ph type="ftr" sz="quarter" idx="10"/>
          </p:nvPr>
        </p:nvSpPr>
        <p:spPr/>
        <p:txBody>
          <a:bodyPr/>
          <a:lstStyle/>
          <a:p>
            <a:pPr>
              <a:defRPr/>
            </a:pPr>
            <a:r>
              <a:rPr lang="en-US" smtClean="0"/>
              <a:t>Safety of Dams Funding &amp; Phases</a:t>
            </a:r>
            <a:endParaRPr lang="en-US"/>
          </a:p>
        </p:txBody>
      </p:sp>
      <p:sp>
        <p:nvSpPr>
          <p:cNvPr id="5" name="Slide Number Placeholder 4"/>
          <p:cNvSpPr>
            <a:spLocks noGrp="1"/>
          </p:cNvSpPr>
          <p:nvPr>
            <p:ph type="sldNum" sz="quarter" idx="11"/>
          </p:nvPr>
        </p:nvSpPr>
        <p:spPr/>
        <p:txBody>
          <a:bodyPr/>
          <a:lstStyle/>
          <a:p>
            <a:pPr>
              <a:defRPr/>
            </a:pPr>
            <a:fld id="{B652EBDF-662E-400E-A707-DE8D68237631}" type="slidenum">
              <a:rPr lang="en-US" smtClean="0"/>
              <a:pPr>
                <a:defRPr/>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LOW HAZARD POTENTIAL</a:t>
            </a:r>
          </a:p>
          <a:p>
            <a:r>
              <a:rPr lang="en-US" dirty="0" smtClean="0"/>
              <a:t>Dams assigned the low hazard potential classification are those where failure or </a:t>
            </a:r>
            <a:r>
              <a:rPr lang="en-US" dirty="0" err="1" smtClean="0"/>
              <a:t>mis</a:t>
            </a:r>
            <a:r>
              <a:rPr lang="en-US" dirty="0" smtClean="0"/>
              <a:t>-­operation results in no probable loss of human life and low economic and/or environ­mental losses.  Losses are principally limited to the owner’s property.</a:t>
            </a:r>
          </a:p>
          <a:p>
            <a:r>
              <a:rPr lang="en-US" dirty="0" smtClean="0"/>
              <a:t> </a:t>
            </a:r>
          </a:p>
          <a:p>
            <a:r>
              <a:rPr lang="en-US" dirty="0" smtClean="0"/>
              <a:t>2.  SIGNIFICANT HAZARD POTENTIAL</a:t>
            </a:r>
          </a:p>
          <a:p>
            <a:r>
              <a:rPr lang="en-US" dirty="0" smtClean="0"/>
              <a:t>Dams assigned the significant hazard potential classification are those dams where failure or </a:t>
            </a:r>
            <a:r>
              <a:rPr lang="en-US" dirty="0" err="1" smtClean="0"/>
              <a:t>mis</a:t>
            </a:r>
            <a:r>
              <a:rPr lang="en-US" dirty="0" smtClean="0"/>
              <a:t>-operation results in no probable loss of human life but can cause economic loss, environment damage, disruption of  lifeline facilities, or impact other  con­cerns.  Significant hazard potential classification dams are often located in predom­i­nantly rural or agricultural areas but could be located in areas with population and significant infrastructure.</a:t>
            </a:r>
          </a:p>
          <a:p>
            <a:r>
              <a:rPr lang="en-US" dirty="0" smtClean="0"/>
              <a:t> </a:t>
            </a:r>
          </a:p>
          <a:p>
            <a:r>
              <a:rPr lang="en-US" dirty="0" smtClean="0"/>
              <a:t>3.  HIGH HAZARD POTENTIAL</a:t>
            </a:r>
          </a:p>
          <a:p>
            <a:r>
              <a:rPr lang="en-US" dirty="0" smtClean="0"/>
              <a:t>Dams assigned the high hazard potential classification are those where failure or </a:t>
            </a:r>
            <a:r>
              <a:rPr lang="en-US" dirty="0" err="1" smtClean="0"/>
              <a:t>mis</a:t>
            </a:r>
            <a:r>
              <a:rPr lang="en-US" dirty="0" smtClean="0"/>
              <a:t>-operation will probably cause loss of human life. </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NID was a “living” or “real-time” database, easily</a:t>
            </a:r>
            <a:r>
              <a:rPr lang="en-US" baseline="0" dirty="0" smtClean="0"/>
              <a:t> could have live connection between NID and DSPMT.  All DSPMT changes could be automatically updating NID.  However, that is not the current state of practice with the NID.  The NID is a snapshot in time that does not change until the next full database is published.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federal agencies, map is the entire U.S.</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states and federal agencies may use different field names than</a:t>
            </a:r>
            <a:r>
              <a:rPr lang="en-US" baseline="0" dirty="0" smtClean="0"/>
              <a:t> the NID in their local inventories.  Do not need to change their local databases because they map their field to the NID.  For example, the NID calls the unique numerical identifier the NID ID, where as many states called this field National ID.  At this point, they would map their National ID field to the NID ID.  Another example is the Maximum Storage (total storage space in a reservoir below the maximum attainable water surface elevation), one state may call this data field Dam Crest Storage.  This state would link their Dam Crest Storage field to the NID Maximum Storage field.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agency only has to perform</a:t>
            </a:r>
            <a:r>
              <a:rPr lang="en-US" baseline="0" dirty="0" smtClean="0"/>
              <a:t> this linking of data one time because the NID upload saves the template for future submittals.  The template will be applied with the next upload of dam data.</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local data values must be linked to the NID values.  For example, with Owner Type a state may use “private water supply” and that value would be mapped to “private” in the NID.  For downstream hazard potential classification, an agency may use 1,2,3 whereas the NID uses high, significant and low.  In this case, “1,2” are equal to the NID high and “3” is low; this state does not use the significant category.  This step in the upload process allows the agency to use their own data values and at the same time, keep the national data set consistent.</a:t>
            </a:r>
            <a:endParaRPr lang="en-US" dirty="0"/>
          </a:p>
        </p:txBody>
      </p:sp>
      <p:sp>
        <p:nvSpPr>
          <p:cNvPr id="4" name="Slide Number Placeholder 3"/>
          <p:cNvSpPr>
            <a:spLocks noGrp="1"/>
          </p:cNvSpPr>
          <p:nvPr>
            <p:ph type="sldNum" sz="quarter" idx="10"/>
          </p:nvPr>
        </p:nvSpPr>
        <p:spPr/>
        <p:txBody>
          <a:bodyPr/>
          <a:lstStyle/>
          <a:p>
            <a:fld id="{00DB78AC-D1FE-423A-B8A9-4D2DD36861F6}"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2013 NID was</a:t>
            </a:r>
            <a:r>
              <a:rPr lang="en-US" baseline="0" dirty="0" smtClean="0"/>
              <a:t> published on the NID web site – 2 May 2013.</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82E2F5-66B8-4952-905F-BF78E9E077BB}" type="slidenum">
              <a:rPr lang="en-US"/>
              <a:pPr/>
              <a:t>37</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a:t>
            </a:r>
            <a:r>
              <a:rPr lang="en-US" baseline="0" dirty="0" smtClean="0"/>
              <a:t> Age of Dam in NID = 55 years old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B0755-9F63-4580-99D1-84EA26F4D8C4}" type="slidenum">
              <a:rPr lang="en-US"/>
              <a:pPr/>
              <a:t>43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Six sections of the Scorecard.</a:t>
            </a:r>
            <a:r>
              <a:rPr lang="en-US" baseline="0" dirty="0" smtClean="0"/>
              <a:t> </a:t>
            </a:r>
          </a:p>
          <a:p>
            <a:r>
              <a:rPr lang="en-US" baseline="0" dirty="0" smtClean="0"/>
              <a:t>V</a:t>
            </a:r>
            <a:r>
              <a:rPr lang="en-US" dirty="0" smtClean="0"/>
              <a:t>alues for each area were devised using expert elicitation of opinion based on perception of relative importance of each subject compared to others. </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If a District indicates one staffing or funding constraint, they will lose the 1 point available. Scores and colors for funding and staffing questions will self populate based on whether budget constraint or funding constraint is blamed for one or more items not being completed or implemented.</a:t>
            </a:r>
            <a:endParaRPr lang="en-US"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smtClean="0"/>
          </a:p>
        </p:txBody>
      </p:sp>
      <p:sp>
        <p:nvSpPr>
          <p:cNvPr id="22532" name="Slide Number Placeholder 3"/>
          <p:cNvSpPr>
            <a:spLocks noGrp="1"/>
          </p:cNvSpPr>
          <p:nvPr>
            <p:ph type="sldNum" sz="quarter" idx="5"/>
          </p:nvPr>
        </p:nvSpPr>
        <p:spPr>
          <a:noFill/>
        </p:spPr>
        <p:txBody>
          <a:bodyPr/>
          <a:lstStyle/>
          <a:p>
            <a:pPr defTabSz="926862"/>
            <a:fld id="{05B0FA76-05B7-408A-891C-9CA712D6C68F}" type="slidenum">
              <a:rPr lang="en-US" smtClean="0"/>
              <a:pPr defTabSz="926862"/>
              <a:t>57</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926CD2B-8FE4-48DC-A043-AA0D9CDBF084}" type="slidenum">
              <a:rPr lang="en-US"/>
              <a:pPr/>
              <a:t>58</a:t>
            </a:fld>
            <a:endParaRPr lang="en-US" dirty="0"/>
          </a:p>
        </p:txBody>
      </p:sp>
      <p:sp>
        <p:nvSpPr>
          <p:cNvPr id="988162" name="Rectangle 2"/>
          <p:cNvSpPr>
            <a:spLocks noGrp="1" noRot="1" noChangeAspect="1" noChangeArrowheads="1" noTextEdit="1"/>
          </p:cNvSpPr>
          <p:nvPr>
            <p:ph type="sldImg"/>
          </p:nvPr>
        </p:nvSpPr>
        <p:spPr>
          <a:xfrm>
            <a:off x="1181100" y="696913"/>
            <a:ext cx="4648200" cy="3487737"/>
          </a:xfrm>
          <a:ln/>
        </p:spPr>
      </p:sp>
      <p:sp>
        <p:nvSpPr>
          <p:cNvPr id="988163" name="Rectangle 3"/>
          <p:cNvSpPr>
            <a:spLocks noGrp="1" noChangeArrowheads="1"/>
          </p:cNvSpPr>
          <p:nvPr>
            <p:ph type="body" idx="1"/>
          </p:nvPr>
        </p:nvSpPr>
        <p:spPr>
          <a:xfrm>
            <a:off x="701676" y="4416429"/>
            <a:ext cx="5607050" cy="4183062"/>
          </a:xfrm>
        </p:spPr>
        <p:txBody>
          <a:bodyPr/>
          <a:lstStyle/>
          <a:p>
            <a:pPr defTabSz="918823">
              <a:defRPr/>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Consistent</a:t>
            </a:r>
            <a:r>
              <a:rPr lang="en-US" baseline="0" dirty="0" smtClean="0"/>
              <a:t> interface outputs consistent data.</a:t>
            </a:r>
          </a:p>
          <a:p>
            <a:r>
              <a:rPr lang="en-US" baseline="0" dirty="0" smtClean="0"/>
              <a:t>Simply data collection – also means one-time data entry.</a:t>
            </a:r>
          </a:p>
          <a:p>
            <a:r>
              <a:rPr lang="en-US" baseline="0" dirty="0" smtClean="0"/>
              <a:t>Web version allows all USACE to view information but the District Dam Safety Program Manager (and persons they select) can edit the data.  Information contained in the DSPMT is For Official Use Only.</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26253BF8-B11B-4666-80F5-226B0F53F9AB}" type="slidenum">
              <a:rPr lang="en-US"/>
              <a:pPr/>
              <a:t>59</a:t>
            </a:fld>
            <a:endParaRPr lang="en-US" dirty="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make sure updating inventory-type information</a:t>
            </a:r>
            <a:r>
              <a:rPr lang="en-US" baseline="0" dirty="0" smtClean="0"/>
              <a:t> as well as performance measures.</a:t>
            </a:r>
          </a:p>
          <a:p>
            <a:r>
              <a:rPr lang="en-US" baseline="0" dirty="0" smtClean="0"/>
              <a:t>Potential information to update based on inspection – inspection date, identified deficiencies, estimated cost of remediation, priority ratings, etc.</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dirty="0" smtClean="0"/>
              <a:t>DSPPM2</a:t>
            </a:r>
            <a:r>
              <a:rPr lang="en-US" baseline="0" dirty="0" smtClean="0"/>
              <a:t> documents s</a:t>
            </a:r>
            <a:r>
              <a:rPr lang="en-US" dirty="0" smtClean="0"/>
              <a:t>taff size, expertise and experience</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Tabs on the bottom represent different sections of this performance measure.</a:t>
            </a:r>
            <a:endParaRPr lang="en-US" dirty="0" smtClean="0"/>
          </a:p>
        </p:txBody>
      </p:sp>
      <p:sp>
        <p:nvSpPr>
          <p:cNvPr id="4" name="Slide Number Placeholder 3"/>
          <p:cNvSpPr>
            <a:spLocks noGrp="1"/>
          </p:cNvSpPr>
          <p:nvPr>
            <p:ph type="sldNum" sz="quarter" idx="10"/>
          </p:nvPr>
        </p:nvSpPr>
        <p:spPr/>
        <p:txBody>
          <a:bodyPr/>
          <a:lstStyle/>
          <a:p>
            <a:fld id="{E2417F61-51D5-45D0-BED4-B8A5E778877C}"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Questions differ based on if the dam is need of remediation.</a:t>
            </a:r>
            <a:endParaRPr lang="en-US" dirty="0" smtClean="0"/>
          </a:p>
        </p:txBody>
      </p:sp>
      <p:sp>
        <p:nvSpPr>
          <p:cNvPr id="4" name="Slide Number Placeholder 3"/>
          <p:cNvSpPr>
            <a:spLocks noGrp="1"/>
          </p:cNvSpPr>
          <p:nvPr>
            <p:ph type="sldNum" sz="quarter" idx="10"/>
          </p:nvPr>
        </p:nvSpPr>
        <p:spPr/>
        <p:txBody>
          <a:bodyPr/>
          <a:lstStyle/>
          <a:p>
            <a:fld id="{E2417F61-51D5-45D0-BED4-B8A5E778877C}"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District can prioritize, Division</a:t>
            </a:r>
            <a:r>
              <a:rPr lang="en-US" baseline="0" dirty="0" smtClean="0"/>
              <a:t> can add priorities, HQ can rank.</a:t>
            </a:r>
          </a:p>
          <a:p>
            <a:r>
              <a:rPr lang="en-US" baseline="0" dirty="0" smtClean="0"/>
              <a:t>Deficiency spreadsheet beneficial to budget process, worked very well in SWD.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e.hernandez@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nid.usace.army.mi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9067800" cy="1470025"/>
          </a:xfrm>
        </p:spPr>
        <p:txBody>
          <a:bodyPr/>
          <a:lstStyle/>
          <a:p>
            <a:r>
              <a:rPr lang="en-US" dirty="0" smtClean="0"/>
              <a:t>Dam Safety Program Management Tools</a:t>
            </a:r>
            <a:endParaRPr lang="en-US" dirty="0"/>
          </a:p>
        </p:txBody>
      </p:sp>
      <p:sp>
        <p:nvSpPr>
          <p:cNvPr id="4100" name="Text Box 4"/>
          <p:cNvSpPr txBox="1">
            <a:spLocks noChangeArrowheads="1"/>
          </p:cNvSpPr>
          <p:nvPr/>
        </p:nvSpPr>
        <p:spPr bwMode="auto">
          <a:xfrm>
            <a:off x="152400" y="1600200"/>
            <a:ext cx="4648200" cy="2185214"/>
          </a:xfrm>
          <a:prstGeom prst="rect">
            <a:avLst/>
          </a:prstGeom>
          <a:noFill/>
          <a:ln w="9525">
            <a:noFill/>
            <a:miter lim="800000"/>
            <a:headEnd/>
            <a:tailEnd/>
          </a:ln>
          <a:effectLst/>
        </p:spPr>
        <p:txBody>
          <a:bodyPr wrap="square">
            <a:spAutoFit/>
          </a:bodyPr>
          <a:lstStyle/>
          <a:p>
            <a:r>
              <a:rPr lang="en-US" sz="1600" b="1" dirty="0" smtClean="0"/>
              <a:t>José </a:t>
            </a:r>
            <a:r>
              <a:rPr lang="en-US" sz="1600" b="1" dirty="0" err="1" smtClean="0"/>
              <a:t>Hernández</a:t>
            </a:r>
            <a:r>
              <a:rPr lang="en-US" sz="1600" b="1" dirty="0" smtClean="0"/>
              <a:t>, P.E.</a:t>
            </a:r>
          </a:p>
          <a:p>
            <a:r>
              <a:rPr lang="en-US" sz="1600" dirty="0" smtClean="0"/>
              <a:t>Regional Geotechnical Engineer</a:t>
            </a:r>
          </a:p>
          <a:p>
            <a:r>
              <a:rPr lang="en-US" sz="1600" dirty="0" smtClean="0"/>
              <a:t>U.S. Army Corps of Engineers</a:t>
            </a:r>
          </a:p>
          <a:p>
            <a:r>
              <a:rPr lang="en-US" sz="1600" dirty="0" smtClean="0"/>
              <a:t>South Atlantic Division    </a:t>
            </a:r>
          </a:p>
          <a:p>
            <a:r>
              <a:rPr lang="en-US" sz="1600" dirty="0" smtClean="0">
                <a:hlinkClick r:id="rId2"/>
              </a:rPr>
              <a:t>Jose.Hernandez@usace.army.mil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3600" dirty="0" smtClean="0"/>
              <a:t/>
            </a:r>
            <a:br>
              <a:rPr lang="en-US" sz="3600" dirty="0" smtClean="0"/>
            </a:br>
            <a:r>
              <a:rPr lang="en-US" sz="3600" dirty="0" smtClean="0"/>
              <a:t>DSPPM 2- </a:t>
            </a:r>
            <a:r>
              <a:rPr lang="en-US" sz="3600" dirty="0" smtClean="0">
                <a:solidFill>
                  <a:srgbClr val="000000"/>
                </a:solidFill>
                <a:ea typeface="+mn-ea"/>
                <a:cs typeface="+mn-cs"/>
              </a:rPr>
              <a:t>Dam Safety Staff Size </a:t>
            </a:r>
            <a:br>
              <a:rPr lang="en-US" sz="3600" dirty="0" smtClean="0">
                <a:solidFill>
                  <a:srgbClr val="000000"/>
                </a:solidFill>
                <a:ea typeface="+mn-ea"/>
                <a:cs typeface="+mn-cs"/>
              </a:rPr>
            </a:br>
            <a:r>
              <a:rPr lang="en-US" sz="3600" dirty="0" smtClean="0">
                <a:solidFill>
                  <a:srgbClr val="000000"/>
                </a:solidFill>
                <a:ea typeface="+mn-ea"/>
                <a:cs typeface="+mn-cs"/>
              </a:rPr>
              <a:t>and Relevant Experience</a:t>
            </a:r>
            <a:r>
              <a:rPr lang="en-US" sz="2800" dirty="0" smtClean="0">
                <a:solidFill>
                  <a:srgbClr val="000000"/>
                </a:solidFill>
                <a:ea typeface="+mn-ea"/>
                <a:cs typeface="+mn-cs"/>
              </a:rPr>
              <a:t/>
            </a:r>
            <a:br>
              <a:rPr lang="en-US" sz="2800" dirty="0" smtClean="0">
                <a:solidFill>
                  <a:srgbClr val="000000"/>
                </a:solidFill>
                <a:ea typeface="+mn-ea"/>
                <a:cs typeface="+mn-cs"/>
              </a:rPr>
            </a:br>
            <a:endParaRPr lang="en-US" sz="3600" dirty="0"/>
          </a:p>
        </p:txBody>
      </p:sp>
      <p:sp>
        <p:nvSpPr>
          <p:cNvPr id="7" name="Content Placeholder 6"/>
          <p:cNvSpPr>
            <a:spLocks noGrp="1"/>
          </p:cNvSpPr>
          <p:nvPr>
            <p:ph idx="1"/>
          </p:nvPr>
        </p:nvSpPr>
        <p:spPr>
          <a:xfrm>
            <a:off x="457200" y="5486400"/>
            <a:ext cx="8229600" cy="685800"/>
          </a:xfrm>
        </p:spPr>
        <p:txBody>
          <a:bodyPr/>
          <a:lstStyle/>
          <a:p>
            <a:r>
              <a:rPr lang="en-US" dirty="0" smtClean="0"/>
              <a:t>Staffing spreadsheet</a:t>
            </a:r>
            <a:endParaRPr lang="en-US" dirty="0"/>
          </a:p>
        </p:txBody>
      </p:sp>
      <p:pic>
        <p:nvPicPr>
          <p:cNvPr id="2050" name="Picture 2"/>
          <p:cNvPicPr>
            <a:picLocks noChangeAspect="1" noChangeArrowheads="1"/>
          </p:cNvPicPr>
          <p:nvPr/>
        </p:nvPicPr>
        <p:blipFill>
          <a:blip r:embed="rId3" cstate="print"/>
          <a:srcRect l="20416" t="16951" r="21250" b="17267"/>
          <a:stretch>
            <a:fillRect/>
          </a:stretch>
        </p:blipFill>
        <p:spPr bwMode="auto">
          <a:xfrm>
            <a:off x="1295400" y="1447800"/>
            <a:ext cx="6400800" cy="3962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Staffing – Output Example</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xmlns:c="http://schemas.openxmlformats.org/drawingml/2006/chart" val="1966170365"/>
              </p:ext>
            </p:extLst>
          </p:nvPr>
        </p:nvGraphicFramePr>
        <p:xfrm>
          <a:off x="723900" y="1505607"/>
          <a:ext cx="7772400" cy="347472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3"/>
          <p:cNvSpPr txBox="1">
            <a:spLocks/>
          </p:cNvSpPr>
          <p:nvPr/>
        </p:nvSpPr>
        <p:spPr bwMode="auto">
          <a:xfrm>
            <a:off x="457200" y="5071393"/>
            <a:ext cx="8229600" cy="13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a:lstStyle>
          <a:p>
            <a:r>
              <a:rPr lang="en-US" sz="2000" b="0" dirty="0" smtClean="0"/>
              <a:t>1094 Total Dam Safety Staff</a:t>
            </a:r>
          </a:p>
          <a:p>
            <a:r>
              <a:rPr lang="en-US" sz="2000" b="0" dirty="0" smtClean="0"/>
              <a:t>Color bands show Staff Specialty</a:t>
            </a:r>
          </a:p>
          <a:p>
            <a:endParaRPr lang="en-US" dirty="0"/>
          </a:p>
        </p:txBody>
      </p:sp>
    </p:spTree>
    <p:extLst>
      <p:ext uri="{BB962C8B-B14F-4D97-AF65-F5344CB8AC3E}">
        <p14:creationId xmlns="" xmlns:p14="http://schemas.microsoft.com/office/powerpoint/2010/main" xmlns:c="http://schemas.openxmlformats.org/drawingml/2006/chart" val="224437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524000"/>
            <a:ext cx="8229600" cy="685800"/>
          </a:xfrm>
        </p:spPr>
        <p:txBody>
          <a:bodyPr/>
          <a:lstStyle/>
          <a:p>
            <a:r>
              <a:rPr lang="en-US" sz="2000" dirty="0" smtClean="0"/>
              <a:t>Periodic &amp; Annual Inspections, Periodic Assessments, Evaluations including Hydrologic, Seismic, FC/Non-FC HSS, and SPRA/RA</a:t>
            </a:r>
          </a:p>
        </p:txBody>
      </p:sp>
      <p:sp>
        <p:nvSpPr>
          <p:cNvPr id="6" name="Title 1"/>
          <p:cNvSpPr txBox="1">
            <a:spLocks/>
          </p:cNvSpPr>
          <p:nvPr/>
        </p:nvSpPr>
        <p:spPr bwMode="auto">
          <a:xfrm>
            <a:off x="6096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DSPPM 3- </a:t>
            </a:r>
            <a:r>
              <a:rPr kumimoji="0" lang="en-US" sz="3600" b="0" i="0" u="none" strike="noStrike" kern="0" cap="none" spc="0" normalizeH="0" baseline="0" noProof="0" dirty="0" smtClean="0">
                <a:ln>
                  <a:noFill/>
                </a:ln>
                <a:solidFill>
                  <a:srgbClr val="000000"/>
                </a:solidFill>
                <a:effectLst/>
                <a:uLnTx/>
                <a:uFillTx/>
                <a:latin typeface="+mj-lt"/>
                <a:ea typeface="+mj-ea"/>
                <a:cs typeface="+mj-cs"/>
              </a:rPr>
              <a:t>Inspections and Evaluations</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pic>
        <p:nvPicPr>
          <p:cNvPr id="3074" name="Picture 2"/>
          <p:cNvPicPr>
            <a:picLocks noChangeAspect="1" noChangeArrowheads="1"/>
          </p:cNvPicPr>
          <p:nvPr/>
        </p:nvPicPr>
        <p:blipFill>
          <a:blip r:embed="rId3" cstate="print"/>
          <a:srcRect l="18333" t="11385" r="19583" b="12713"/>
          <a:stretch>
            <a:fillRect/>
          </a:stretch>
        </p:blipFill>
        <p:spPr bwMode="auto">
          <a:xfrm>
            <a:off x="1600200" y="2286000"/>
            <a:ext cx="5791200" cy="3886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3600" dirty="0" smtClean="0"/>
              <a:t/>
            </a:r>
            <a:br>
              <a:rPr lang="en-US" sz="3600" dirty="0" smtClean="0"/>
            </a:br>
            <a:r>
              <a:rPr lang="en-US" sz="3600" dirty="0" smtClean="0"/>
              <a:t>DSPPM 4- </a:t>
            </a:r>
            <a:r>
              <a:rPr lang="en-US" sz="3600" dirty="0" smtClean="0">
                <a:solidFill>
                  <a:srgbClr val="000000"/>
                </a:solidFill>
                <a:ea typeface="+mn-ea"/>
                <a:cs typeface="+mn-cs"/>
              </a:rPr>
              <a:t>Identification and Remediation of Deficient Dams</a:t>
            </a:r>
            <a:r>
              <a:rPr lang="en-US" sz="2800" dirty="0" smtClean="0">
                <a:solidFill>
                  <a:srgbClr val="000000"/>
                </a:solidFill>
                <a:ea typeface="+mn-ea"/>
                <a:cs typeface="+mn-cs"/>
              </a:rPr>
              <a:t/>
            </a:r>
            <a:br>
              <a:rPr lang="en-US" sz="2800" dirty="0" smtClean="0">
                <a:solidFill>
                  <a:srgbClr val="000000"/>
                </a:solidFill>
                <a:ea typeface="+mn-ea"/>
                <a:cs typeface="+mn-cs"/>
              </a:rPr>
            </a:br>
            <a:endParaRPr lang="en-US" sz="3600" dirty="0"/>
          </a:p>
        </p:txBody>
      </p:sp>
      <p:sp>
        <p:nvSpPr>
          <p:cNvPr id="7" name="Content Placeholder 6"/>
          <p:cNvSpPr>
            <a:spLocks noGrp="1"/>
          </p:cNvSpPr>
          <p:nvPr>
            <p:ph idx="1"/>
          </p:nvPr>
        </p:nvSpPr>
        <p:spPr>
          <a:xfrm>
            <a:off x="457200" y="1752600"/>
            <a:ext cx="8229600" cy="533400"/>
          </a:xfrm>
        </p:spPr>
        <p:txBody>
          <a:bodyPr/>
          <a:lstStyle/>
          <a:p>
            <a:r>
              <a:rPr lang="en-US" sz="2400" dirty="0" smtClean="0"/>
              <a:t>Identification, Prioritization, Remediation of Deficiencies</a:t>
            </a:r>
          </a:p>
        </p:txBody>
      </p:sp>
      <p:pic>
        <p:nvPicPr>
          <p:cNvPr id="5122" name="Picture 2"/>
          <p:cNvPicPr>
            <a:picLocks noChangeAspect="1" noChangeArrowheads="1"/>
          </p:cNvPicPr>
          <p:nvPr/>
        </p:nvPicPr>
        <p:blipFill>
          <a:blip r:embed="rId3" cstate="print"/>
          <a:srcRect l="18333" t="11385" r="19583" b="12713"/>
          <a:stretch>
            <a:fillRect/>
          </a:stretch>
        </p:blipFill>
        <p:spPr bwMode="auto">
          <a:xfrm>
            <a:off x="1752600" y="2286000"/>
            <a:ext cx="5902452" cy="3961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0000"/>
                </a:solidFill>
              </a:rPr>
              <a:t>DSPPM 4- Identification and Remediation of Deficient Dams</a:t>
            </a:r>
            <a:endParaRPr lang="en-US" dirty="0"/>
          </a:p>
        </p:txBody>
      </p:sp>
      <p:sp>
        <p:nvSpPr>
          <p:cNvPr id="3" name="Content Placeholder 2"/>
          <p:cNvSpPr>
            <a:spLocks noGrp="1"/>
          </p:cNvSpPr>
          <p:nvPr>
            <p:ph idx="1"/>
          </p:nvPr>
        </p:nvSpPr>
        <p:spPr/>
        <p:txBody>
          <a:bodyPr/>
          <a:lstStyle/>
          <a:p>
            <a:r>
              <a:rPr lang="en-US" sz="2400" dirty="0" smtClean="0"/>
              <a:t>Deficiencies and Budgeting Prioritization Spreadsheet</a:t>
            </a:r>
            <a:endParaRPr lang="en-US" sz="2400" dirty="0"/>
          </a:p>
        </p:txBody>
      </p:sp>
      <p:pic>
        <p:nvPicPr>
          <p:cNvPr id="6146" name="Picture 2"/>
          <p:cNvPicPr>
            <a:picLocks noChangeAspect="1" noChangeArrowheads="1"/>
          </p:cNvPicPr>
          <p:nvPr/>
        </p:nvPicPr>
        <p:blipFill>
          <a:blip r:embed="rId3" cstate="print"/>
          <a:srcRect l="20416" t="16698" r="21250" b="17267"/>
          <a:stretch>
            <a:fillRect/>
          </a:stretch>
        </p:blipFill>
        <p:spPr bwMode="auto">
          <a:xfrm>
            <a:off x="1295400" y="2057400"/>
            <a:ext cx="6553200" cy="4072346"/>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3600" dirty="0" smtClean="0"/>
              <a:t/>
            </a:r>
            <a:br>
              <a:rPr lang="en-US" sz="3600" dirty="0" smtClean="0"/>
            </a:br>
            <a:r>
              <a:rPr lang="en-US" sz="3600" dirty="0" smtClean="0"/>
              <a:t>DSPPM 5 – </a:t>
            </a:r>
            <a:r>
              <a:rPr lang="en-US" sz="3600" dirty="0" smtClean="0">
                <a:solidFill>
                  <a:srgbClr val="000000"/>
                </a:solidFill>
                <a:ea typeface="+mn-ea"/>
                <a:cs typeface="+mn-cs"/>
              </a:rPr>
              <a:t>Project </a:t>
            </a:r>
            <a:br>
              <a:rPr lang="en-US" sz="3600" dirty="0" smtClean="0">
                <a:solidFill>
                  <a:srgbClr val="000000"/>
                </a:solidFill>
                <a:ea typeface="+mn-ea"/>
                <a:cs typeface="+mn-cs"/>
              </a:rPr>
            </a:br>
            <a:r>
              <a:rPr lang="en-US" sz="3600" dirty="0" smtClean="0">
                <a:solidFill>
                  <a:srgbClr val="000000"/>
                </a:solidFill>
                <a:ea typeface="+mn-ea"/>
                <a:cs typeface="+mn-cs"/>
              </a:rPr>
              <a:t>Response Preparedness</a:t>
            </a:r>
            <a:r>
              <a:rPr lang="en-US" sz="2800" dirty="0" smtClean="0">
                <a:solidFill>
                  <a:srgbClr val="000000"/>
                </a:solidFill>
                <a:ea typeface="+mn-ea"/>
                <a:cs typeface="+mn-cs"/>
              </a:rPr>
              <a:t/>
            </a:r>
            <a:br>
              <a:rPr lang="en-US" sz="2800" dirty="0" smtClean="0">
                <a:solidFill>
                  <a:srgbClr val="000000"/>
                </a:solidFill>
                <a:ea typeface="+mn-ea"/>
                <a:cs typeface="+mn-cs"/>
              </a:rPr>
            </a:br>
            <a:endParaRPr lang="en-US" sz="3600" dirty="0"/>
          </a:p>
        </p:txBody>
      </p:sp>
      <p:sp>
        <p:nvSpPr>
          <p:cNvPr id="7" name="Content Placeholder 6"/>
          <p:cNvSpPr>
            <a:spLocks noGrp="1"/>
          </p:cNvSpPr>
          <p:nvPr>
            <p:ph idx="1"/>
          </p:nvPr>
        </p:nvSpPr>
        <p:spPr/>
        <p:txBody>
          <a:bodyPr/>
          <a:lstStyle/>
          <a:p>
            <a:r>
              <a:rPr lang="en-US" sz="2400" dirty="0" smtClean="0"/>
              <a:t>Training and Documentation (including Inspection Report Executive Summaries)</a:t>
            </a:r>
          </a:p>
        </p:txBody>
      </p:sp>
      <p:pic>
        <p:nvPicPr>
          <p:cNvPr id="7170" name="Picture 2"/>
          <p:cNvPicPr>
            <a:picLocks noChangeAspect="1" noChangeArrowheads="1"/>
          </p:cNvPicPr>
          <p:nvPr/>
        </p:nvPicPr>
        <p:blipFill>
          <a:blip r:embed="rId3" cstate="print"/>
          <a:srcRect l="18333" t="11385" r="19167" b="12713"/>
          <a:stretch>
            <a:fillRect/>
          </a:stretch>
        </p:blipFill>
        <p:spPr bwMode="auto">
          <a:xfrm>
            <a:off x="1981200" y="2438400"/>
            <a:ext cx="571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0000"/>
                </a:solidFill>
              </a:rPr>
              <a:t>DSPPM 5 – Project </a:t>
            </a:r>
            <a:br>
              <a:rPr lang="en-US" sz="3600" dirty="0" smtClean="0">
                <a:solidFill>
                  <a:srgbClr val="000000"/>
                </a:solidFill>
              </a:rPr>
            </a:br>
            <a:r>
              <a:rPr lang="en-US" sz="3600" dirty="0" smtClean="0">
                <a:solidFill>
                  <a:srgbClr val="000000"/>
                </a:solidFill>
              </a:rPr>
              <a:t>Response Preparedness</a:t>
            </a:r>
            <a:endParaRPr lang="en-US" dirty="0"/>
          </a:p>
        </p:txBody>
      </p:sp>
      <p:sp>
        <p:nvSpPr>
          <p:cNvPr id="3" name="Content Placeholder 2"/>
          <p:cNvSpPr>
            <a:spLocks noGrp="1"/>
          </p:cNvSpPr>
          <p:nvPr>
            <p:ph idx="1"/>
          </p:nvPr>
        </p:nvSpPr>
        <p:spPr/>
        <p:txBody>
          <a:bodyPr/>
          <a:lstStyle/>
          <a:p>
            <a:r>
              <a:rPr lang="en-US" dirty="0" smtClean="0"/>
              <a:t>Documentation Spreadsheet</a:t>
            </a:r>
            <a:endParaRPr lang="en-US" dirty="0"/>
          </a:p>
        </p:txBody>
      </p:sp>
      <p:pic>
        <p:nvPicPr>
          <p:cNvPr id="8194" name="Picture 2"/>
          <p:cNvPicPr>
            <a:picLocks noChangeAspect="1" noChangeArrowheads="1"/>
          </p:cNvPicPr>
          <p:nvPr/>
        </p:nvPicPr>
        <p:blipFill>
          <a:blip r:embed="rId3" cstate="print"/>
          <a:srcRect l="26250" t="27324" r="32083" b="15750"/>
          <a:stretch>
            <a:fillRect/>
          </a:stretch>
        </p:blipFill>
        <p:spPr bwMode="auto">
          <a:xfrm>
            <a:off x="1676400" y="2209800"/>
            <a:ext cx="5384800" cy="4038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DSPPM 6 – Agency and Public Response Preparedness</a:t>
            </a:r>
            <a:endParaRPr lang="en-US" sz="3600" dirty="0"/>
          </a:p>
        </p:txBody>
      </p:sp>
      <p:sp>
        <p:nvSpPr>
          <p:cNvPr id="3" name="Content Placeholder 2"/>
          <p:cNvSpPr>
            <a:spLocks noGrp="1"/>
          </p:cNvSpPr>
          <p:nvPr>
            <p:ph idx="1"/>
          </p:nvPr>
        </p:nvSpPr>
        <p:spPr/>
        <p:txBody>
          <a:bodyPr/>
          <a:lstStyle/>
          <a:p>
            <a:r>
              <a:rPr lang="en-US" sz="2200" dirty="0" smtClean="0"/>
              <a:t>Emergency Action Planning, Preparedness, and Response</a:t>
            </a:r>
          </a:p>
          <a:p>
            <a:endParaRPr lang="en-US" dirty="0"/>
          </a:p>
        </p:txBody>
      </p:sp>
      <p:pic>
        <p:nvPicPr>
          <p:cNvPr id="9219" name="Picture 3"/>
          <p:cNvPicPr>
            <a:picLocks noChangeAspect="1" noChangeArrowheads="1"/>
          </p:cNvPicPr>
          <p:nvPr/>
        </p:nvPicPr>
        <p:blipFill>
          <a:blip r:embed="rId3" cstate="print"/>
          <a:srcRect l="18333" t="10741" r="19583" b="16667"/>
          <a:stretch>
            <a:fillRect/>
          </a:stretch>
        </p:blipFill>
        <p:spPr bwMode="auto">
          <a:xfrm>
            <a:off x="1219200" y="2057400"/>
            <a:ext cx="6400800" cy="4209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DSPPM 7 – Unscheduled Dam Safety Program Actions</a:t>
            </a:r>
            <a:endParaRPr lang="en-US" sz="3600" dirty="0"/>
          </a:p>
        </p:txBody>
      </p:sp>
      <p:sp>
        <p:nvSpPr>
          <p:cNvPr id="3" name="Content Placeholder 2"/>
          <p:cNvSpPr>
            <a:spLocks noGrp="1"/>
          </p:cNvSpPr>
          <p:nvPr>
            <p:ph idx="1"/>
          </p:nvPr>
        </p:nvSpPr>
        <p:spPr/>
        <p:txBody>
          <a:bodyPr/>
          <a:lstStyle/>
          <a:p>
            <a:r>
              <a:rPr lang="en-US" dirty="0" smtClean="0"/>
              <a:t>Notification of distress</a:t>
            </a:r>
          </a:p>
          <a:p>
            <a:r>
              <a:rPr lang="en-US" dirty="0" smtClean="0"/>
              <a:t>Capability was included in desktop software but has not been added to the web DSPMT</a:t>
            </a:r>
          </a:p>
          <a:p>
            <a:r>
              <a:rPr lang="en-US" dirty="0" smtClean="0"/>
              <a:t>Incident Module under development</a:t>
            </a:r>
          </a:p>
          <a:p>
            <a:pPr lvl="1"/>
            <a:r>
              <a:rPr lang="en-US" dirty="0" smtClean="0"/>
              <a:t>Enter specific failure and non-failure incidents</a:t>
            </a:r>
          </a:p>
          <a:p>
            <a:pPr lvl="1"/>
            <a:r>
              <a:rPr lang="en-US" dirty="0" smtClean="0"/>
              <a:t>Query type of incidents across USACE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DSPMT Photo Manager</a:t>
            </a:r>
            <a:endParaRPr lang="en-US" sz="3600" dirty="0"/>
          </a:p>
        </p:txBody>
      </p:sp>
      <p:sp>
        <p:nvSpPr>
          <p:cNvPr id="3" name="Content Placeholder 2"/>
          <p:cNvSpPr>
            <a:spLocks noGrp="1"/>
          </p:cNvSpPr>
          <p:nvPr>
            <p:ph idx="1"/>
          </p:nvPr>
        </p:nvSpPr>
        <p:spPr/>
        <p:txBody>
          <a:bodyPr/>
          <a:lstStyle/>
          <a:p>
            <a:r>
              <a:rPr lang="en-US" dirty="0" smtClean="0"/>
              <a:t>Upload pictures of project</a:t>
            </a:r>
          </a:p>
        </p:txBody>
      </p:sp>
      <p:pic>
        <p:nvPicPr>
          <p:cNvPr id="4" name="Picture 3" descr="DSPMT_PhotoManager.jpg"/>
          <p:cNvPicPr>
            <a:picLocks noChangeAspect="1"/>
          </p:cNvPicPr>
          <p:nvPr/>
        </p:nvPicPr>
        <p:blipFill>
          <a:blip r:embed="rId2" cstate="print"/>
          <a:stretch>
            <a:fillRect/>
          </a:stretch>
        </p:blipFill>
        <p:spPr>
          <a:xfrm>
            <a:off x="914400" y="2362200"/>
            <a:ext cx="5631180" cy="311364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DSPMT needed?</a:t>
            </a:r>
            <a:endParaRPr lang="en-US" dirty="0"/>
          </a:p>
        </p:txBody>
      </p:sp>
      <p:sp>
        <p:nvSpPr>
          <p:cNvPr id="3" name="Content Placeholder 2"/>
          <p:cNvSpPr>
            <a:spLocks noGrp="1"/>
          </p:cNvSpPr>
          <p:nvPr>
            <p:ph idx="1"/>
          </p:nvPr>
        </p:nvSpPr>
        <p:spPr>
          <a:xfrm>
            <a:off x="457200" y="1600200"/>
            <a:ext cx="8229600" cy="4343400"/>
          </a:xfrm>
        </p:spPr>
        <p:txBody>
          <a:bodyPr/>
          <a:lstStyle/>
          <a:p>
            <a:r>
              <a:rPr lang="en-US" dirty="0" smtClean="0"/>
              <a:t>Provide simple, unbiased data to evaluate our dam safety programs</a:t>
            </a:r>
          </a:p>
          <a:p>
            <a:r>
              <a:rPr lang="en-US" dirty="0" smtClean="0"/>
              <a:t>Document the condition of USACE dams</a:t>
            </a:r>
          </a:p>
          <a:p>
            <a:r>
              <a:rPr lang="en-US" dirty="0" smtClean="0"/>
              <a:t>Tracking status and progress of District dam safety programs</a:t>
            </a:r>
          </a:p>
          <a:p>
            <a:r>
              <a:rPr lang="en-US" dirty="0" smtClean="0"/>
              <a:t>Prioritize funding ‘needs’</a:t>
            </a:r>
          </a:p>
          <a:p>
            <a:r>
              <a:rPr lang="en-US" dirty="0" smtClean="0"/>
              <a:t>National reporting requirements – NID and Biennial Report to Congress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DSPMT Components</a:t>
            </a:r>
            <a:endParaRPr lang="en-US" dirty="0"/>
          </a:p>
        </p:txBody>
      </p:sp>
      <p:sp>
        <p:nvSpPr>
          <p:cNvPr id="6" name="Content Placeholder 2"/>
          <p:cNvSpPr>
            <a:spLocks noGrp="1"/>
          </p:cNvSpPr>
          <p:nvPr>
            <p:ph idx="1"/>
          </p:nvPr>
        </p:nvSpPr>
        <p:spPr>
          <a:xfrm>
            <a:off x="457200" y="1600200"/>
            <a:ext cx="8534400" cy="3886200"/>
          </a:xfrm>
        </p:spPr>
        <p:txBody>
          <a:bodyPr/>
          <a:lstStyle/>
          <a:p>
            <a:pPr lvl="0"/>
            <a:r>
              <a:rPr lang="en-US" dirty="0" smtClean="0"/>
              <a:t>Dam Safety Program Performance Measures</a:t>
            </a:r>
          </a:p>
          <a:p>
            <a:pPr lvl="0">
              <a:buClr>
                <a:srgbClr val="FF0000"/>
              </a:buClr>
              <a:buFont typeface="Arial" pitchFamily="34" charset="0"/>
              <a:buChar char="→"/>
            </a:pPr>
            <a:r>
              <a:rPr lang="en-US" sz="4000" dirty="0" smtClean="0">
                <a:solidFill>
                  <a:srgbClr val="FF0000"/>
                </a:solidFill>
              </a:rPr>
              <a:t>USACE Inventory of Dams</a:t>
            </a:r>
          </a:p>
          <a:p>
            <a:pPr lvl="0"/>
            <a:r>
              <a:rPr lang="en-US" dirty="0" smtClean="0"/>
              <a:t>Dam Safety Scorecard for Routine Dam Safety Program Activities</a:t>
            </a:r>
          </a:p>
          <a:p>
            <a:pPr lvl="0"/>
            <a:endParaRPr lang="en-US" dirty="0" smtClean="0"/>
          </a:p>
          <a:p>
            <a:pPr lvl="0"/>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USACE Inventory, Jan 2013</a:t>
            </a:r>
            <a:endParaRPr lang="en-US" b="0" dirty="0"/>
          </a:p>
        </p:txBody>
      </p:sp>
      <p:pic>
        <p:nvPicPr>
          <p:cNvPr id="7" name="Picture 6" descr="USACEMap.jpg"/>
          <p:cNvPicPr>
            <a:picLocks noChangeAspect="1"/>
          </p:cNvPicPr>
          <p:nvPr/>
        </p:nvPicPr>
        <p:blipFill>
          <a:blip r:embed="rId3" cstate="print"/>
          <a:srcRect l="27969" t="36964"/>
          <a:stretch>
            <a:fillRect/>
          </a:stretch>
        </p:blipFill>
        <p:spPr>
          <a:xfrm>
            <a:off x="228600" y="1295400"/>
            <a:ext cx="8608057" cy="3874770"/>
          </a:xfrm>
          <a:prstGeom prst="rect">
            <a:avLst/>
          </a:prstGeom>
          <a:ln>
            <a:solidFill>
              <a:schemeClr val="tx1"/>
            </a:solidFill>
          </a:ln>
        </p:spPr>
      </p:pic>
      <p:pic>
        <p:nvPicPr>
          <p:cNvPr id="8" name="Picture 7" descr="USACEMap.jpg"/>
          <p:cNvPicPr>
            <a:picLocks noChangeAspect="1"/>
          </p:cNvPicPr>
          <p:nvPr/>
        </p:nvPicPr>
        <p:blipFill>
          <a:blip r:embed="rId3" cstate="print"/>
          <a:srcRect r="82567" b="68622"/>
          <a:stretch>
            <a:fillRect/>
          </a:stretch>
        </p:blipFill>
        <p:spPr>
          <a:xfrm>
            <a:off x="381000" y="4495800"/>
            <a:ext cx="1386840" cy="128397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USACE Dams</a:t>
            </a:r>
            <a:endParaRPr lang="en-US" dirty="0"/>
          </a:p>
        </p:txBody>
      </p:sp>
      <p:sp>
        <p:nvSpPr>
          <p:cNvPr id="3" name="Content Placeholder 2"/>
          <p:cNvSpPr>
            <a:spLocks noGrp="1"/>
          </p:cNvSpPr>
          <p:nvPr>
            <p:ph idx="1"/>
          </p:nvPr>
        </p:nvSpPr>
        <p:spPr/>
        <p:txBody>
          <a:bodyPr/>
          <a:lstStyle/>
          <a:p>
            <a:r>
              <a:rPr lang="en-US" sz="2400" dirty="0" smtClean="0"/>
              <a:t>704 structures at 556 projects</a:t>
            </a:r>
          </a:p>
          <a:p>
            <a:r>
              <a:rPr lang="en-US" sz="2400" dirty="0" smtClean="0"/>
              <a:t>Numbers have been changing as adding/removing appurtenant structures</a:t>
            </a:r>
          </a:p>
          <a:p>
            <a:r>
              <a:rPr lang="en-US" sz="2400" dirty="0" smtClean="0"/>
              <a:t>Potential changes to inventory:</a:t>
            </a:r>
          </a:p>
          <a:p>
            <a:pPr lvl="1"/>
            <a:r>
              <a:rPr lang="en-US" sz="2400" dirty="0" smtClean="0"/>
              <a:t>Remove 35 appurtenant structures and add 4 for a total loss of 31</a:t>
            </a:r>
          </a:p>
          <a:p>
            <a:pPr lvl="1"/>
            <a:r>
              <a:rPr lang="en-US" sz="2400" dirty="0" smtClean="0"/>
              <a:t>Possible addition of 4 dams </a:t>
            </a:r>
          </a:p>
          <a:p>
            <a:pPr lvl="1"/>
            <a:r>
              <a:rPr lang="en-US" sz="2400" dirty="0" smtClean="0"/>
              <a:t>Two dams currently under construction</a:t>
            </a:r>
          </a:p>
          <a:p>
            <a:pPr lvl="1"/>
            <a:r>
              <a:rPr lang="en-US" sz="2400" dirty="0" smtClean="0"/>
              <a:t>As periodic inspections and assessments occur, appurtenant structures may be added or removed</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USACE Inventory</a:t>
            </a:r>
            <a:endParaRPr lang="en-US" dirty="0"/>
          </a:p>
        </p:txBody>
      </p:sp>
      <p:sp>
        <p:nvSpPr>
          <p:cNvPr id="3" name="Content Placeholder 2"/>
          <p:cNvSpPr>
            <a:spLocks noGrp="1"/>
          </p:cNvSpPr>
          <p:nvPr>
            <p:ph idx="1"/>
          </p:nvPr>
        </p:nvSpPr>
        <p:spPr/>
        <p:txBody>
          <a:bodyPr/>
          <a:lstStyle/>
          <a:p>
            <a:pPr lvl="0"/>
            <a:r>
              <a:rPr lang="en-US" sz="2400" dirty="0" smtClean="0"/>
              <a:t>Engineering Information:  Height, Reservoir Volume, Location, Purpose, Dam Type, Condition</a:t>
            </a:r>
          </a:p>
          <a:p>
            <a:pPr lvl="0"/>
            <a:r>
              <a:rPr lang="en-US" sz="2400" dirty="0" smtClean="0"/>
              <a:t>Regulatory Information: Regulatory Authorities, Regulating Agency, Federal Involvement</a:t>
            </a:r>
          </a:p>
          <a:p>
            <a:pPr lvl="0"/>
            <a:r>
              <a:rPr lang="en-US" sz="2400" dirty="0" smtClean="0"/>
              <a:t>Ownership Information: Owner Name, Type</a:t>
            </a:r>
          </a:p>
          <a:p>
            <a:pPr lvl="0"/>
            <a:r>
              <a:rPr lang="en-US" sz="2400" dirty="0" smtClean="0"/>
              <a:t>Inspection Information: Last Inspection Date, Inspection Frequency, Dam Condition</a:t>
            </a:r>
          </a:p>
          <a:p>
            <a:pPr lvl="0"/>
            <a:r>
              <a:rPr lang="en-US" sz="2400" dirty="0" smtClean="0"/>
              <a:t>Emergency Action Planning: EAP, Revision Date EAP</a:t>
            </a:r>
          </a:p>
          <a:p>
            <a:pPr lvl="0"/>
            <a:r>
              <a:rPr lang="en-US" sz="2400" dirty="0" smtClean="0"/>
              <a:t>Exports into NID format during NID update cycle</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Inventory of Dams</a:t>
            </a:r>
            <a:endParaRPr lang="en-US" dirty="0"/>
          </a:p>
        </p:txBody>
      </p:sp>
      <p:sp>
        <p:nvSpPr>
          <p:cNvPr id="3" name="Content Placeholder 2"/>
          <p:cNvSpPr>
            <a:spLocks noGrp="1"/>
          </p:cNvSpPr>
          <p:nvPr>
            <p:ph idx="1"/>
          </p:nvPr>
        </p:nvSpPr>
        <p:spPr/>
        <p:txBody>
          <a:bodyPr/>
          <a:lstStyle/>
          <a:p>
            <a:r>
              <a:rPr lang="en-US" dirty="0" smtClean="0"/>
              <a:t>Congressionally authorized database documenting dams in the United States and its territories</a:t>
            </a:r>
          </a:p>
          <a:p>
            <a:r>
              <a:rPr lang="en-US" dirty="0" smtClean="0"/>
              <a:t>Maintained and published by the U.S. Army Corps of Engineers</a:t>
            </a:r>
          </a:p>
          <a:p>
            <a:r>
              <a:rPr lang="en-US" dirty="0" smtClean="0"/>
              <a:t>Contains information about dam’s location, size, purpose, type, last inspection and regulatory facts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NID History</a:t>
            </a:r>
            <a:endParaRPr lang="en-US" dirty="0"/>
          </a:p>
        </p:txBody>
      </p:sp>
      <p:sp>
        <p:nvSpPr>
          <p:cNvPr id="4" name="Rectangle 3"/>
          <p:cNvSpPr>
            <a:spLocks noGrp="1" noChangeArrowheads="1"/>
          </p:cNvSpPr>
          <p:nvPr>
            <p:ph type="body" idx="1"/>
          </p:nvPr>
        </p:nvSpPr>
        <p:spPr>
          <a:xfrm>
            <a:off x="457200" y="1371600"/>
            <a:ext cx="8229600" cy="4419600"/>
          </a:xfrm>
        </p:spPr>
        <p:txBody>
          <a:bodyPr/>
          <a:lstStyle/>
          <a:p>
            <a:pPr>
              <a:lnSpc>
                <a:spcPct val="80000"/>
              </a:lnSpc>
            </a:pPr>
            <a:r>
              <a:rPr lang="en-US" sz="2200" dirty="0">
                <a:effectLst/>
              </a:rPr>
              <a:t>1972: PL 92-367, National Dam Inspection Act – Corps to carry out a national dam inspection program, which included an inventory of dams</a:t>
            </a:r>
          </a:p>
          <a:p>
            <a:pPr>
              <a:lnSpc>
                <a:spcPct val="80000"/>
              </a:lnSpc>
            </a:pPr>
            <a:r>
              <a:rPr lang="en-US" sz="2200" dirty="0">
                <a:effectLst/>
              </a:rPr>
              <a:t>1986:  WRDA; expanded definition of dam, re-authorization of Corps to continue development of a national inventory</a:t>
            </a:r>
          </a:p>
          <a:p>
            <a:pPr>
              <a:lnSpc>
                <a:spcPct val="80000"/>
              </a:lnSpc>
            </a:pPr>
            <a:r>
              <a:rPr lang="en-US" sz="2200" dirty="0">
                <a:effectLst/>
              </a:rPr>
              <a:t>1989:  USACE-FEMA MOA; FEMA assumed responsibility to maintain and update inventory with authorized funds; CD updates produced in 1992, 1994, and 1996.</a:t>
            </a:r>
          </a:p>
          <a:p>
            <a:pPr>
              <a:lnSpc>
                <a:spcPct val="80000"/>
              </a:lnSpc>
            </a:pPr>
            <a:r>
              <a:rPr lang="en-US" sz="2200" dirty="0">
                <a:effectLst/>
              </a:rPr>
              <a:t>1996:  WRDA; Corps re-authorized to maintain inventory; Corps resumed lead responsibility to exploit map-based publication tools and updated data collection software.</a:t>
            </a:r>
          </a:p>
          <a:p>
            <a:pPr>
              <a:lnSpc>
                <a:spcPct val="80000"/>
              </a:lnSpc>
            </a:pPr>
            <a:r>
              <a:rPr lang="en-US" sz="2200" dirty="0">
                <a:effectLst/>
              </a:rPr>
              <a:t>1998:  CD and Web updates</a:t>
            </a:r>
          </a:p>
          <a:p>
            <a:pPr>
              <a:lnSpc>
                <a:spcPct val="80000"/>
              </a:lnSpc>
            </a:pPr>
            <a:r>
              <a:rPr lang="en-US" sz="2200" dirty="0">
                <a:effectLst/>
              </a:rPr>
              <a:t>2000:  WRDA; Corps </a:t>
            </a:r>
            <a:r>
              <a:rPr lang="en-US" sz="2200" dirty="0" smtClean="0">
                <a:effectLst/>
              </a:rPr>
              <a:t>re-authorized</a:t>
            </a:r>
          </a:p>
          <a:p>
            <a:pPr>
              <a:lnSpc>
                <a:spcPct val="80000"/>
              </a:lnSpc>
            </a:pPr>
            <a:r>
              <a:rPr lang="en-US" sz="2200" dirty="0" smtClean="0"/>
              <a:t>2002-2004:  National Dam Safety and Security Act of 2002 reauthorized USACE; collected NID data and published  updated NID data on Internet in Feb 2005</a:t>
            </a:r>
          </a:p>
          <a:p>
            <a:pPr>
              <a:lnSpc>
                <a:spcPct val="80000"/>
              </a:lnSpc>
            </a:pPr>
            <a:endParaRPr lang="en-US" sz="2200" dirty="0">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History (cont.)</a:t>
            </a:r>
            <a:endParaRPr lang="en-US" dirty="0"/>
          </a:p>
        </p:txBody>
      </p:sp>
      <p:sp>
        <p:nvSpPr>
          <p:cNvPr id="3" name="Content Placeholder 2"/>
          <p:cNvSpPr>
            <a:spLocks noGrp="1"/>
          </p:cNvSpPr>
          <p:nvPr>
            <p:ph idx="1"/>
          </p:nvPr>
        </p:nvSpPr>
        <p:spPr>
          <a:xfrm>
            <a:off x="457200" y="1447800"/>
            <a:ext cx="8458200" cy="4419600"/>
          </a:xfrm>
        </p:spPr>
        <p:txBody>
          <a:bodyPr/>
          <a:lstStyle/>
          <a:p>
            <a:pPr>
              <a:lnSpc>
                <a:spcPct val="80000"/>
              </a:lnSpc>
            </a:pPr>
            <a:r>
              <a:rPr lang="en-US" sz="2200" dirty="0" smtClean="0">
                <a:effectLst/>
              </a:rPr>
              <a:t>2005-2007:  USACE collects and compiles NID data</a:t>
            </a:r>
          </a:p>
          <a:p>
            <a:pPr>
              <a:lnSpc>
                <a:spcPct val="80000"/>
              </a:lnSpc>
            </a:pPr>
            <a:r>
              <a:rPr lang="en-US" sz="2200" dirty="0" smtClean="0">
                <a:effectLst/>
              </a:rPr>
              <a:t>2006-2007: Dam Safety Act of 2006 reauthorized the maintenance and update of NID; published the 2007 NID</a:t>
            </a:r>
          </a:p>
          <a:p>
            <a:pPr>
              <a:lnSpc>
                <a:spcPct val="80000"/>
              </a:lnSpc>
            </a:pPr>
            <a:r>
              <a:rPr lang="en-US" sz="2200" dirty="0" smtClean="0">
                <a:effectLst/>
              </a:rPr>
              <a:t>2008:  USACE collects NID data; launches new NID web site with new security restrictions</a:t>
            </a:r>
          </a:p>
          <a:p>
            <a:pPr>
              <a:lnSpc>
                <a:spcPct val="80000"/>
              </a:lnSpc>
            </a:pPr>
            <a:r>
              <a:rPr lang="en-US" sz="2200" dirty="0" smtClean="0"/>
              <a:t>2009: Published the 2009 NID including new fields of condition assessment</a:t>
            </a:r>
          </a:p>
          <a:p>
            <a:pPr>
              <a:lnSpc>
                <a:spcPct val="80000"/>
              </a:lnSpc>
            </a:pPr>
            <a:r>
              <a:rPr lang="en-US" sz="2200" dirty="0" smtClean="0"/>
              <a:t>2010: Collected partial update of NID with focus on the new condition assessment fields</a:t>
            </a:r>
          </a:p>
          <a:p>
            <a:pPr>
              <a:lnSpc>
                <a:spcPct val="80000"/>
              </a:lnSpc>
            </a:pPr>
            <a:r>
              <a:rPr lang="en-US" sz="2200" dirty="0" smtClean="0"/>
              <a:t>2011: Published the 2010 NID</a:t>
            </a:r>
          </a:p>
          <a:p>
            <a:pPr>
              <a:lnSpc>
                <a:spcPct val="80000"/>
              </a:lnSpc>
            </a:pPr>
            <a:r>
              <a:rPr lang="en-US" sz="2200" dirty="0" smtClean="0"/>
              <a:t>2012: Collected data from states and federal agencies; NID data team used new web-based tool to upload and validate data</a:t>
            </a:r>
          </a:p>
          <a:p>
            <a:pPr>
              <a:lnSpc>
                <a:spcPct val="80000"/>
              </a:lnSpc>
            </a:pPr>
            <a:r>
              <a:rPr lang="en-US" sz="2200" dirty="0" smtClean="0"/>
              <a:t>2013: Published the 2013 NID with one new data field, Date of Last Revision of Emergency Action Plan (not all state and federal agencies maintain this information) </a:t>
            </a:r>
          </a:p>
          <a:p>
            <a:pPr>
              <a:lnSpc>
                <a:spcPct val="80000"/>
              </a:lnSpc>
            </a:pPr>
            <a:endParaRPr lang="en-US" sz="22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Inclusion Criteria</a:t>
            </a:r>
            <a:endParaRPr lang="en-US" dirty="0"/>
          </a:p>
        </p:txBody>
      </p:sp>
      <p:sp>
        <p:nvSpPr>
          <p:cNvPr id="4" name="Rectangle 3"/>
          <p:cNvSpPr>
            <a:spLocks noGrp="1" noChangeArrowheads="1"/>
          </p:cNvSpPr>
          <p:nvPr>
            <p:ph idx="1"/>
          </p:nvPr>
        </p:nvSpPr>
        <p:spPr/>
        <p:txBody>
          <a:bodyPr/>
          <a:lstStyle/>
          <a:p>
            <a:pPr marL="609600" indent="-609600"/>
            <a:r>
              <a:rPr lang="en-US" sz="2800" dirty="0"/>
              <a:t>All high hazard potential classification dams </a:t>
            </a:r>
          </a:p>
          <a:p>
            <a:pPr marL="609600" indent="-609600"/>
            <a:r>
              <a:rPr lang="en-US" sz="2800" dirty="0"/>
              <a:t>All significant hazard potential classification dams </a:t>
            </a:r>
          </a:p>
          <a:p>
            <a:pPr marL="609600" indent="-609600"/>
            <a:r>
              <a:rPr lang="en-US" sz="2800" dirty="0"/>
              <a:t>Low hazard or undetermined potential classification dams which</a:t>
            </a:r>
          </a:p>
          <a:p>
            <a:pPr marL="990600" lvl="1" indent="-533400"/>
            <a:r>
              <a:rPr lang="en-US" sz="2400" dirty="0"/>
              <a:t>Equal or exceed 25 feet in height and which exceed 15 acre-feet in storage, or</a:t>
            </a:r>
          </a:p>
          <a:p>
            <a:pPr marL="990600" lvl="1" indent="-533400"/>
            <a:r>
              <a:rPr lang="en-US" sz="2400" dirty="0"/>
              <a:t>Equal or exceed 50 acre-feet storage and exceed 6 feet in height.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Data Fields</a:t>
            </a:r>
            <a:endParaRPr lang="en-US" dirty="0"/>
          </a:p>
        </p:txBody>
      </p:sp>
      <p:graphicFrame>
        <p:nvGraphicFramePr>
          <p:cNvPr id="73732" name="Object 4"/>
          <p:cNvGraphicFramePr>
            <a:graphicFrameLocks noChangeAspect="1"/>
          </p:cNvGraphicFramePr>
          <p:nvPr/>
        </p:nvGraphicFramePr>
        <p:xfrm>
          <a:off x="1371600" y="1520825"/>
          <a:ext cx="6332538" cy="4616450"/>
        </p:xfrm>
        <a:graphic>
          <a:graphicData uri="http://schemas.openxmlformats.org/presentationml/2006/ole">
            <p:oleObj spid="_x0000_s1026" name="Document" r:id="rId3" imgW="6407224" imgH="4663722" progId="Word.Document.12">
              <p:embed/>
            </p:oleObj>
          </a:graphicData>
        </a:graphic>
      </p:graphicFrame>
      <p:sp>
        <p:nvSpPr>
          <p:cNvPr id="8" name="Rectangle 7"/>
          <p:cNvSpPr/>
          <p:nvPr/>
        </p:nvSpPr>
        <p:spPr>
          <a:xfrm>
            <a:off x="1219200" y="6400800"/>
            <a:ext cx="4921540" cy="246221"/>
          </a:xfrm>
          <a:prstGeom prst="rect">
            <a:avLst/>
          </a:prstGeom>
        </p:spPr>
        <p:txBody>
          <a:bodyPr wrap="none">
            <a:spAutoFit/>
          </a:bodyPr>
          <a:lstStyle/>
          <a:p>
            <a:pPr eaLnBrk="1" hangingPunct="1">
              <a:spcBef>
                <a:spcPct val="50000"/>
              </a:spcBef>
            </a:pPr>
            <a:r>
              <a:rPr lang="en-US" sz="1000" i="1" dirty="0" smtClean="0">
                <a:solidFill>
                  <a:srgbClr val="FF0000"/>
                </a:solidFill>
              </a:rPr>
              <a:t>* </a:t>
            </a:r>
            <a:r>
              <a:rPr lang="en-US" sz="1000" i="1" dirty="0" smtClean="0">
                <a:solidFill>
                  <a:srgbClr val="FF0000"/>
                </a:solidFill>
                <a:effectLst/>
              </a:rPr>
              <a:t>Restricted access to data – Government users only, not publicly available from NID</a:t>
            </a:r>
            <a:endParaRPr lang="en-US" sz="1000" dirty="0">
              <a:solidFill>
                <a:srgbClr val="FF0000"/>
              </a:solidFill>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NID Data Contributors</a:t>
            </a:r>
            <a:endParaRPr lang="en-US" dirty="0"/>
          </a:p>
        </p:txBody>
      </p:sp>
      <p:sp>
        <p:nvSpPr>
          <p:cNvPr id="4" name="Rectangle 3"/>
          <p:cNvSpPr>
            <a:spLocks noGrp="1" noChangeArrowheads="1"/>
          </p:cNvSpPr>
          <p:nvPr>
            <p:ph idx="1"/>
          </p:nvPr>
        </p:nvSpPr>
        <p:spPr>
          <a:xfrm>
            <a:off x="457200" y="1600200"/>
            <a:ext cx="8229600" cy="3505200"/>
          </a:xfrm>
        </p:spPr>
        <p:txBody>
          <a:bodyPr/>
          <a:lstStyle/>
          <a:p>
            <a:pPr>
              <a:lnSpc>
                <a:spcPct val="90000"/>
              </a:lnSpc>
            </a:pPr>
            <a:r>
              <a:rPr lang="en-US" dirty="0"/>
              <a:t>USACE </a:t>
            </a:r>
            <a:r>
              <a:rPr lang="en-US" dirty="0" smtClean="0"/>
              <a:t>collected </a:t>
            </a:r>
            <a:r>
              <a:rPr lang="en-US" dirty="0"/>
              <a:t>inventory data from </a:t>
            </a:r>
            <a:r>
              <a:rPr lang="en-US" dirty="0" smtClean="0"/>
              <a:t>47 states*, </a:t>
            </a:r>
            <a:r>
              <a:rPr lang="en-US" dirty="0"/>
              <a:t>Puerto Rico and </a:t>
            </a:r>
            <a:r>
              <a:rPr lang="en-US" dirty="0" smtClean="0"/>
              <a:t>15 </a:t>
            </a:r>
            <a:r>
              <a:rPr lang="en-US" dirty="0"/>
              <a:t>federal </a:t>
            </a:r>
            <a:r>
              <a:rPr lang="en-US" dirty="0" smtClean="0"/>
              <a:t>offices**</a:t>
            </a:r>
            <a:endParaRPr lang="en-US" dirty="0"/>
          </a:p>
          <a:p>
            <a:pPr>
              <a:lnSpc>
                <a:spcPct val="90000"/>
              </a:lnSpc>
            </a:pPr>
            <a:r>
              <a:rPr lang="en-US" dirty="0"/>
              <a:t>The federal agencies own or regulate </a:t>
            </a:r>
            <a:r>
              <a:rPr lang="en-US" dirty="0" smtClean="0"/>
              <a:t>6% </a:t>
            </a:r>
            <a:r>
              <a:rPr lang="en-US" dirty="0"/>
              <a:t>of the dams in the U.S.</a:t>
            </a:r>
          </a:p>
          <a:p>
            <a:pPr>
              <a:lnSpc>
                <a:spcPct val="90000"/>
              </a:lnSpc>
            </a:pPr>
            <a:r>
              <a:rPr lang="en-US" dirty="0"/>
              <a:t>The state dam safety offices regulate </a:t>
            </a:r>
            <a:r>
              <a:rPr lang="en-US" dirty="0" smtClean="0"/>
              <a:t>80% </a:t>
            </a:r>
            <a:r>
              <a:rPr lang="en-US" dirty="0"/>
              <a:t>of the dams included in the </a:t>
            </a:r>
            <a:r>
              <a:rPr lang="en-US" dirty="0" smtClean="0"/>
              <a:t>NID</a:t>
            </a:r>
            <a:endParaRPr lang="en-US" dirty="0"/>
          </a:p>
        </p:txBody>
      </p:sp>
      <p:sp>
        <p:nvSpPr>
          <p:cNvPr id="5" name="TextBox 4"/>
          <p:cNvSpPr txBox="1"/>
          <p:nvPr/>
        </p:nvSpPr>
        <p:spPr>
          <a:xfrm>
            <a:off x="609600" y="5181600"/>
            <a:ext cx="7010400" cy="954107"/>
          </a:xfrm>
          <a:prstGeom prst="rect">
            <a:avLst/>
          </a:prstGeom>
          <a:noFill/>
        </p:spPr>
        <p:txBody>
          <a:bodyPr wrap="square" rtlCol="0">
            <a:spAutoFit/>
          </a:bodyPr>
          <a:lstStyle/>
          <a:p>
            <a:r>
              <a:rPr lang="en-US" sz="1400" dirty="0" smtClean="0"/>
              <a:t>* Alabama does not have dam safety legislation to regulate dams. Using the 2010 NID information for Connecticut and Kentucky.</a:t>
            </a:r>
          </a:p>
          <a:p>
            <a:r>
              <a:rPr lang="en-US" sz="1400" dirty="0" smtClean="0"/>
              <a:t>** Using the 2010 NID information for the National Park Service and Department of Energy.</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DSPMT?</a:t>
            </a:r>
            <a:endParaRPr lang="en-US" dirty="0"/>
          </a:p>
        </p:txBody>
      </p:sp>
      <p:sp>
        <p:nvSpPr>
          <p:cNvPr id="3" name="Content Placeholder 2"/>
          <p:cNvSpPr>
            <a:spLocks noGrp="1"/>
          </p:cNvSpPr>
          <p:nvPr>
            <p:ph idx="1"/>
          </p:nvPr>
        </p:nvSpPr>
        <p:spPr>
          <a:xfrm>
            <a:off x="228600" y="1600200"/>
            <a:ext cx="8229600" cy="533400"/>
          </a:xfrm>
        </p:spPr>
        <p:txBody>
          <a:bodyPr/>
          <a:lstStyle/>
          <a:p>
            <a:r>
              <a:rPr lang="en-US" sz="2400" dirty="0" smtClean="0"/>
              <a:t>Since 2011, web application with Common Access Card access</a:t>
            </a:r>
          </a:p>
          <a:p>
            <a:r>
              <a:rPr lang="en-US" sz="2400" dirty="0" smtClean="0"/>
              <a:t>Previously, combination desktop software and internet</a:t>
            </a:r>
          </a:p>
        </p:txBody>
      </p:sp>
      <p:sp>
        <p:nvSpPr>
          <p:cNvPr id="5" name="TextBox 4"/>
          <p:cNvSpPr txBox="1"/>
          <p:nvPr/>
        </p:nvSpPr>
        <p:spPr>
          <a:xfrm>
            <a:off x="228600" y="2971800"/>
            <a:ext cx="5486400" cy="3268587"/>
          </a:xfrm>
          <a:prstGeom prst="rect">
            <a:avLst/>
          </a:prstGeom>
          <a:noFill/>
        </p:spPr>
        <p:txBody>
          <a:bodyPr wrap="square" rtlCol="0">
            <a:spAutoFit/>
          </a:bodyPr>
          <a:lstStyle/>
          <a:p>
            <a:pPr marL="342900" lvl="0" indent="-342900" eaLnBrk="0" hangingPunct="0">
              <a:spcBef>
                <a:spcPct val="20000"/>
              </a:spcBef>
              <a:buFont typeface="Wingdings" pitchFamily="2" charset="2"/>
              <a:buChar char="§"/>
            </a:pPr>
            <a:r>
              <a:rPr lang="en-US" sz="2400" kern="0" dirty="0" smtClean="0">
                <a:solidFill>
                  <a:srgbClr val="000000"/>
                </a:solidFill>
                <a:latin typeface="Arial"/>
              </a:rPr>
              <a:t>Three main components:</a:t>
            </a:r>
          </a:p>
          <a:p>
            <a:pPr marL="742950" lvl="1" indent="-285750" eaLnBrk="0" hangingPunct="0">
              <a:spcBef>
                <a:spcPct val="20000"/>
              </a:spcBef>
              <a:buSzPct val="75000"/>
              <a:buFont typeface="Arial" charset="0"/>
              <a:buChar char="►"/>
            </a:pPr>
            <a:r>
              <a:rPr lang="en-US" sz="2400" kern="0" dirty="0" smtClean="0">
                <a:solidFill>
                  <a:srgbClr val="000000"/>
                </a:solidFill>
                <a:latin typeface="Arial"/>
              </a:rPr>
              <a:t>Dam Safety Program Performance Measures</a:t>
            </a:r>
          </a:p>
          <a:p>
            <a:pPr marL="742950" lvl="1" indent="-285750" eaLnBrk="0" hangingPunct="0">
              <a:spcBef>
                <a:spcPct val="20000"/>
              </a:spcBef>
              <a:buSzPct val="75000"/>
              <a:buFont typeface="Arial" charset="0"/>
              <a:buChar char="►"/>
            </a:pPr>
            <a:r>
              <a:rPr lang="en-US" sz="2400" kern="0" dirty="0" smtClean="0">
                <a:solidFill>
                  <a:srgbClr val="000000"/>
                </a:solidFill>
                <a:latin typeface="Arial"/>
              </a:rPr>
              <a:t>USACE Inventory of Dams</a:t>
            </a:r>
          </a:p>
          <a:p>
            <a:pPr marL="742950" lvl="1" indent="-285750" eaLnBrk="0" hangingPunct="0">
              <a:spcBef>
                <a:spcPct val="20000"/>
              </a:spcBef>
              <a:buSzPct val="75000"/>
              <a:buFont typeface="Arial" charset="0"/>
              <a:buChar char="►"/>
            </a:pPr>
            <a:r>
              <a:rPr lang="en-US" sz="2400" kern="0" dirty="0" smtClean="0">
                <a:solidFill>
                  <a:srgbClr val="000000"/>
                </a:solidFill>
                <a:latin typeface="Arial"/>
              </a:rPr>
              <a:t>Dam Safety Scorecard for Routine Dam Safety         Program Activities</a:t>
            </a:r>
          </a:p>
          <a:p>
            <a:endParaRPr lang="en-US" sz="2400" dirty="0"/>
          </a:p>
        </p:txBody>
      </p:sp>
      <p:pic>
        <p:nvPicPr>
          <p:cNvPr id="1026" name="Picture 2"/>
          <p:cNvPicPr>
            <a:picLocks noChangeAspect="1" noChangeArrowheads="1"/>
          </p:cNvPicPr>
          <p:nvPr/>
        </p:nvPicPr>
        <p:blipFill>
          <a:blip r:embed="rId3" cstate="print"/>
          <a:srcRect l="18333" t="11111" r="19167" b="14815"/>
          <a:stretch>
            <a:fillRect/>
          </a:stretch>
        </p:blipFill>
        <p:spPr bwMode="auto">
          <a:xfrm>
            <a:off x="4838700" y="2895600"/>
            <a:ext cx="41148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Upload Tool</a:t>
            </a:r>
            <a:endParaRPr lang="en-US" dirty="0"/>
          </a:p>
        </p:txBody>
      </p:sp>
      <p:sp>
        <p:nvSpPr>
          <p:cNvPr id="3" name="Content Placeholder 2"/>
          <p:cNvSpPr>
            <a:spLocks noGrp="1"/>
          </p:cNvSpPr>
          <p:nvPr>
            <p:ph idx="1"/>
          </p:nvPr>
        </p:nvSpPr>
        <p:spPr/>
        <p:txBody>
          <a:bodyPr/>
          <a:lstStyle/>
          <a:p>
            <a:r>
              <a:rPr lang="en-US" dirty="0" smtClean="0"/>
              <a:t>Data needs to be in Excel format</a:t>
            </a:r>
          </a:p>
          <a:p>
            <a:r>
              <a:rPr lang="en-US" dirty="0" smtClean="0"/>
              <a:t>Maps local database fields and data values into the NID</a:t>
            </a:r>
          </a:p>
          <a:p>
            <a:pPr lvl="1"/>
            <a:r>
              <a:rPr lang="en-US" dirty="0" smtClean="0"/>
              <a:t> Template created one time and can be used for multiple submittals</a:t>
            </a:r>
          </a:p>
          <a:p>
            <a:pPr lvl="1"/>
            <a:r>
              <a:rPr lang="en-US" dirty="0" smtClean="0"/>
              <a:t> If start over with new Excel file, remembers previous mapping</a:t>
            </a:r>
          </a:p>
          <a:p>
            <a:r>
              <a:rPr lang="en-US" dirty="0" smtClean="0"/>
              <a:t>Cannot submit data with critical errors (missing data in required fields)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Upload Tool</a:t>
            </a:r>
            <a:endParaRPr lang="en-US" dirty="0"/>
          </a:p>
        </p:txBody>
      </p:sp>
      <p:sp>
        <p:nvSpPr>
          <p:cNvPr id="3" name="Content Placeholder 2"/>
          <p:cNvSpPr>
            <a:spLocks noGrp="1"/>
          </p:cNvSpPr>
          <p:nvPr>
            <p:ph idx="1"/>
          </p:nvPr>
        </p:nvSpPr>
        <p:spPr/>
        <p:txBody>
          <a:bodyPr/>
          <a:lstStyle/>
          <a:p>
            <a:r>
              <a:rPr lang="en-US" dirty="0" smtClean="0"/>
              <a:t>DSPMT exports USACE inventory into Excel with appropriate NID values and easily imported into NID Upload Tool</a:t>
            </a:r>
          </a:p>
          <a:p>
            <a:r>
              <a:rPr lang="en-US" dirty="0" smtClean="0"/>
              <a:t>NID is only updated every two years</a:t>
            </a:r>
          </a:p>
          <a:p>
            <a:r>
              <a:rPr lang="en-US" dirty="0" smtClean="0"/>
              <a:t>Because the NID is not a “living” document, there is no direct connection between DSPMT changes and NID updates.</a:t>
            </a: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5556" r="1250" b="8889"/>
          <a:stretch>
            <a:fillRect/>
          </a:stretch>
        </p:blipFill>
        <p:spPr bwMode="auto">
          <a:xfrm>
            <a:off x="152400" y="1447800"/>
            <a:ext cx="8839200" cy="3804213"/>
          </a:xfrm>
          <a:prstGeom prst="rect">
            <a:avLst/>
          </a:prstGeom>
          <a:noFill/>
          <a:ln w="9525">
            <a:noFill/>
            <a:miter lim="800000"/>
            <a:headEnd/>
            <a:tailEnd/>
          </a:ln>
        </p:spPr>
      </p:pic>
      <p:sp>
        <p:nvSpPr>
          <p:cNvPr id="5" name="Title 1"/>
          <p:cNvSpPr>
            <a:spLocks noGrp="1"/>
          </p:cNvSpPr>
          <p:nvPr>
            <p:ph type="title"/>
          </p:nvPr>
        </p:nvSpPr>
        <p:spPr>
          <a:xfrm>
            <a:off x="457200" y="274638"/>
            <a:ext cx="8229600" cy="1143000"/>
          </a:xfrm>
        </p:spPr>
        <p:txBody>
          <a:bodyPr/>
          <a:lstStyle/>
          <a:p>
            <a:r>
              <a:rPr lang="en-US" dirty="0" smtClean="0"/>
              <a:t>NID Upload Tool</a:t>
            </a:r>
            <a:endParaRPr lang="en-US" dirty="0"/>
          </a:p>
        </p:txBody>
      </p:sp>
      <p:sp>
        <p:nvSpPr>
          <p:cNvPr id="6" name="Content Placeholder 2"/>
          <p:cNvSpPr>
            <a:spLocks noGrp="1"/>
          </p:cNvSpPr>
          <p:nvPr>
            <p:ph idx="1"/>
          </p:nvPr>
        </p:nvSpPr>
        <p:spPr>
          <a:xfrm>
            <a:off x="609600" y="5334000"/>
            <a:ext cx="8229600" cy="914400"/>
          </a:xfrm>
        </p:spPr>
        <p:txBody>
          <a:bodyPr/>
          <a:lstStyle/>
          <a:p>
            <a:r>
              <a:rPr lang="en-US" sz="2400" dirty="0" smtClean="0"/>
              <a:t>First screen shows map of state based on login</a:t>
            </a:r>
          </a:p>
          <a:p>
            <a:r>
              <a:rPr lang="en-US" sz="2400" dirty="0" smtClean="0"/>
              <a:t>Steps in submittal process</a:t>
            </a:r>
          </a:p>
          <a:p>
            <a:endParaRPr lang="en-US" sz="24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NID Upload Tool</a:t>
            </a:r>
            <a:endParaRPr lang="en-US" dirty="0"/>
          </a:p>
        </p:txBody>
      </p:sp>
      <p:sp>
        <p:nvSpPr>
          <p:cNvPr id="6" name="Content Placeholder 2"/>
          <p:cNvSpPr>
            <a:spLocks noGrp="1"/>
          </p:cNvSpPr>
          <p:nvPr>
            <p:ph idx="1"/>
          </p:nvPr>
        </p:nvSpPr>
        <p:spPr>
          <a:xfrm>
            <a:off x="609600" y="5334000"/>
            <a:ext cx="8229600" cy="914400"/>
          </a:xfrm>
        </p:spPr>
        <p:txBody>
          <a:bodyPr/>
          <a:lstStyle/>
          <a:p>
            <a:r>
              <a:rPr lang="en-US" sz="2400" dirty="0" smtClean="0"/>
              <a:t>After select the input file, must map local database fields to NID fields</a:t>
            </a:r>
          </a:p>
        </p:txBody>
      </p:sp>
      <p:pic>
        <p:nvPicPr>
          <p:cNvPr id="2050" name="Picture 2"/>
          <p:cNvPicPr>
            <a:picLocks noChangeAspect="1" noChangeArrowheads="1"/>
          </p:cNvPicPr>
          <p:nvPr/>
        </p:nvPicPr>
        <p:blipFill>
          <a:blip r:embed="rId3" cstate="print"/>
          <a:srcRect t="15556" r="1250" b="8889"/>
          <a:stretch>
            <a:fillRect/>
          </a:stretch>
        </p:blipFill>
        <p:spPr bwMode="auto">
          <a:xfrm>
            <a:off x="59634" y="1371600"/>
            <a:ext cx="8991600" cy="38698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NID Upload Tool</a:t>
            </a:r>
            <a:endParaRPr lang="en-US" dirty="0"/>
          </a:p>
        </p:txBody>
      </p:sp>
      <p:sp>
        <p:nvSpPr>
          <p:cNvPr id="6" name="Content Placeholder 2"/>
          <p:cNvSpPr>
            <a:spLocks noGrp="1"/>
          </p:cNvSpPr>
          <p:nvPr>
            <p:ph idx="1"/>
          </p:nvPr>
        </p:nvSpPr>
        <p:spPr>
          <a:xfrm>
            <a:off x="533400" y="5181600"/>
            <a:ext cx="7391400" cy="914400"/>
          </a:xfrm>
        </p:spPr>
        <p:txBody>
          <a:bodyPr/>
          <a:lstStyle/>
          <a:p>
            <a:r>
              <a:rPr lang="en-US" sz="2000" dirty="0" smtClean="0"/>
              <a:t>If local field name is same, automatically matches</a:t>
            </a:r>
          </a:p>
          <a:p>
            <a:r>
              <a:rPr lang="en-US" sz="2000" dirty="0" smtClean="0"/>
              <a:t>If names are different, must select each field and manually match local to NID</a:t>
            </a:r>
          </a:p>
          <a:p>
            <a:r>
              <a:rPr lang="en-US" sz="2000" dirty="0" smtClean="0"/>
              <a:t>Mapping template saved for future submittals</a:t>
            </a:r>
          </a:p>
        </p:txBody>
      </p:sp>
      <p:pic>
        <p:nvPicPr>
          <p:cNvPr id="1026" name="Picture 2"/>
          <p:cNvPicPr>
            <a:picLocks noChangeAspect="1" noChangeArrowheads="1"/>
          </p:cNvPicPr>
          <p:nvPr/>
        </p:nvPicPr>
        <p:blipFill>
          <a:blip r:embed="rId3" cstate="print"/>
          <a:srcRect t="15556" r="1250" b="8889"/>
          <a:stretch>
            <a:fillRect/>
          </a:stretch>
        </p:blipFill>
        <p:spPr bwMode="auto">
          <a:xfrm>
            <a:off x="0" y="1295400"/>
            <a:ext cx="8991600" cy="38698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NID Upload Tool</a:t>
            </a:r>
            <a:endParaRPr lang="en-US" dirty="0"/>
          </a:p>
        </p:txBody>
      </p:sp>
      <p:sp>
        <p:nvSpPr>
          <p:cNvPr id="6" name="Content Placeholder 2"/>
          <p:cNvSpPr>
            <a:spLocks noGrp="1"/>
          </p:cNvSpPr>
          <p:nvPr>
            <p:ph idx="1"/>
          </p:nvPr>
        </p:nvSpPr>
        <p:spPr>
          <a:xfrm>
            <a:off x="609600" y="5334000"/>
            <a:ext cx="8229600" cy="914400"/>
          </a:xfrm>
        </p:spPr>
        <p:txBody>
          <a:bodyPr/>
          <a:lstStyle/>
          <a:p>
            <a:r>
              <a:rPr lang="en-US" sz="2400" dirty="0" smtClean="0"/>
              <a:t>Must match all NID-coded values, ex. Owner Type</a:t>
            </a:r>
          </a:p>
          <a:p>
            <a:r>
              <a:rPr lang="en-US" sz="2400" dirty="0" smtClean="0"/>
              <a:t>Value Matching saved for future submittals</a:t>
            </a:r>
          </a:p>
          <a:p>
            <a:endParaRPr lang="en-US" sz="2400" dirty="0"/>
          </a:p>
        </p:txBody>
      </p:sp>
      <p:pic>
        <p:nvPicPr>
          <p:cNvPr id="2050" name="Picture 2"/>
          <p:cNvPicPr>
            <a:picLocks noChangeAspect="1" noChangeArrowheads="1"/>
          </p:cNvPicPr>
          <p:nvPr/>
        </p:nvPicPr>
        <p:blipFill>
          <a:blip r:embed="rId3" cstate="print"/>
          <a:srcRect t="15556" r="1250" b="8888"/>
          <a:stretch>
            <a:fillRect/>
          </a:stretch>
        </p:blipFill>
        <p:spPr bwMode="auto">
          <a:xfrm>
            <a:off x="0" y="1295400"/>
            <a:ext cx="9029700" cy="388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Update Process</a:t>
            </a:r>
            <a:endParaRPr lang="en-US" dirty="0"/>
          </a:p>
        </p:txBody>
      </p:sp>
      <p:sp>
        <p:nvSpPr>
          <p:cNvPr id="3" name="Content Placeholder 2"/>
          <p:cNvSpPr>
            <a:spLocks noGrp="1"/>
          </p:cNvSpPr>
          <p:nvPr>
            <p:ph idx="1"/>
          </p:nvPr>
        </p:nvSpPr>
        <p:spPr/>
        <p:txBody>
          <a:bodyPr/>
          <a:lstStyle/>
          <a:p>
            <a:r>
              <a:rPr lang="en-US" dirty="0" smtClean="0"/>
              <a:t>From August 2012 to February 2013, information was collected from the states and federal agencies that regulate dams in the United States.</a:t>
            </a:r>
          </a:p>
          <a:p>
            <a:r>
              <a:rPr lang="en-US" dirty="0" smtClean="0"/>
              <a:t>USACE utilized the NID Upload Tool to import the individual agency’s data and quality check the data for potential errors</a:t>
            </a:r>
          </a:p>
          <a:p>
            <a:r>
              <a:rPr lang="en-US" dirty="0" smtClean="0"/>
              <a:t>From February to May 2013, USACE compiled and published the NID</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p:nvPr>
        </p:nvSpPr>
        <p:spPr/>
        <p:txBody>
          <a:bodyPr/>
          <a:lstStyle/>
          <a:p>
            <a:r>
              <a:rPr lang="en-US" dirty="0" smtClean="0"/>
              <a:t>2013 NID </a:t>
            </a:r>
            <a:r>
              <a:rPr lang="en-US" dirty="0"/>
              <a:t>Statistics</a:t>
            </a:r>
          </a:p>
        </p:txBody>
      </p:sp>
      <p:pic>
        <p:nvPicPr>
          <p:cNvPr id="106498" name="Picture 2"/>
          <p:cNvPicPr>
            <a:picLocks noChangeAspect="1" noChangeArrowheads="1"/>
          </p:cNvPicPr>
          <p:nvPr/>
        </p:nvPicPr>
        <p:blipFill>
          <a:blip r:embed="rId3" cstate="print"/>
          <a:srcRect/>
          <a:stretch>
            <a:fillRect/>
          </a:stretch>
        </p:blipFill>
        <p:spPr bwMode="auto">
          <a:xfrm>
            <a:off x="1560709" y="1371600"/>
            <a:ext cx="6022582" cy="3508375"/>
          </a:xfrm>
          <a:prstGeom prst="rect">
            <a:avLst/>
          </a:prstGeom>
          <a:noFill/>
          <a:ln w="9525">
            <a:noFill/>
            <a:miter lim="800000"/>
            <a:headEnd/>
            <a:tailEnd/>
          </a:ln>
          <a:effectLst/>
        </p:spPr>
      </p:pic>
      <p:graphicFrame>
        <p:nvGraphicFramePr>
          <p:cNvPr id="10" name="Table 9"/>
          <p:cNvGraphicFramePr>
            <a:graphicFrameLocks noGrp="1"/>
          </p:cNvGraphicFramePr>
          <p:nvPr/>
        </p:nvGraphicFramePr>
        <p:xfrm>
          <a:off x="457200" y="4953000"/>
          <a:ext cx="5669280" cy="1361059"/>
        </p:xfrm>
        <a:graphic>
          <a:graphicData uri="http://schemas.openxmlformats.org/drawingml/2006/table">
            <a:tbl>
              <a:tblPr/>
              <a:tblGrid>
                <a:gridCol w="1291590"/>
                <a:gridCol w="1771650"/>
                <a:gridCol w="2606040"/>
              </a:tblGrid>
              <a:tr h="428625">
                <a:tc>
                  <a:txBody>
                    <a:bodyPr/>
                    <a:lstStyle/>
                    <a:p>
                      <a:pPr marL="0" marR="0">
                        <a:lnSpc>
                          <a:spcPct val="115000"/>
                        </a:lnSpc>
                        <a:spcBef>
                          <a:spcPts val="0"/>
                        </a:spcBef>
                        <a:spcAft>
                          <a:spcPts val="0"/>
                        </a:spcAft>
                      </a:pPr>
                      <a:r>
                        <a:rPr lang="en-US" sz="1200" b="1">
                          <a:latin typeface="Times New Roman"/>
                          <a:ea typeface="Times New Roman"/>
                          <a:cs typeface="Times New Roman"/>
                        </a:rPr>
                        <a:t>Hazard Potential Classification</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Times New Roman"/>
                          <a:cs typeface="Times New Roman"/>
                        </a:rPr>
                        <a:t>Loss of Human Life </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Times New Roman"/>
                          <a:ea typeface="Times New Roman"/>
                          <a:cs typeface="Times New Roman"/>
                        </a:rPr>
                        <a:t>Economic, Environmental, </a:t>
                      </a:r>
                      <a:endParaRPr lang="en-US" sz="1100">
                        <a:latin typeface="Times New Roman"/>
                        <a:ea typeface="Times New Roman"/>
                        <a:cs typeface="Times New Roman"/>
                      </a:endParaRPr>
                    </a:p>
                    <a:p>
                      <a:pPr marL="0" marR="0">
                        <a:lnSpc>
                          <a:spcPct val="115000"/>
                        </a:lnSpc>
                        <a:spcBef>
                          <a:spcPts val="0"/>
                        </a:spcBef>
                        <a:spcAft>
                          <a:spcPts val="0"/>
                        </a:spcAft>
                      </a:pPr>
                      <a:r>
                        <a:rPr lang="en-US" sz="1200" b="1">
                          <a:latin typeface="Times New Roman"/>
                          <a:ea typeface="Times New Roman"/>
                          <a:cs typeface="Times New Roman"/>
                        </a:rPr>
                        <a:t>Lifeline Losses</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a:latin typeface="Times New Roman"/>
                          <a:ea typeface="Times New Roman"/>
                          <a:cs typeface="Times New Roman"/>
                        </a:rPr>
                        <a:t>High</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Probable.  One or more expected</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Yes (but not necessary for this classification)</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a:latin typeface="Times New Roman"/>
                          <a:ea typeface="Times New Roman"/>
                          <a:cs typeface="Times New Roman"/>
                        </a:rPr>
                        <a:t>Significant</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None expected</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Yes</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a:latin typeface="Times New Roman"/>
                          <a:ea typeface="Times New Roman"/>
                          <a:cs typeface="Times New Roman"/>
                        </a:rPr>
                        <a:t>Low	</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None expected</a:t>
                      </a:r>
                      <a:endParaRPr lang="en-US" sz="110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Low and generally limited to owner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NID Statistics</a:t>
            </a:r>
            <a:endParaRPr lang="en-US" dirty="0"/>
          </a:p>
        </p:txBody>
      </p:sp>
      <p:pic>
        <p:nvPicPr>
          <p:cNvPr id="120833" name="Picture 1"/>
          <p:cNvPicPr>
            <a:picLocks noChangeAspect="1" noChangeArrowheads="1"/>
          </p:cNvPicPr>
          <p:nvPr/>
        </p:nvPicPr>
        <p:blipFill>
          <a:blip r:embed="rId2" cstate="print"/>
          <a:srcRect/>
          <a:stretch>
            <a:fillRect/>
          </a:stretch>
        </p:blipFill>
        <p:spPr bwMode="auto">
          <a:xfrm>
            <a:off x="1541990" y="1673352"/>
            <a:ext cx="6060020" cy="351129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NID Statistics</a:t>
            </a:r>
            <a:endParaRPr lang="en-US" dirty="0"/>
          </a:p>
        </p:txBody>
      </p:sp>
      <p:pic>
        <p:nvPicPr>
          <p:cNvPr id="122882" name="Picture 2"/>
          <p:cNvPicPr>
            <a:picLocks noChangeAspect="1" noChangeArrowheads="1"/>
          </p:cNvPicPr>
          <p:nvPr/>
        </p:nvPicPr>
        <p:blipFill>
          <a:blip r:embed="rId2" cstate="print"/>
          <a:srcRect/>
          <a:stretch>
            <a:fillRect/>
          </a:stretch>
        </p:blipFill>
        <p:spPr bwMode="auto">
          <a:xfrm>
            <a:off x="1543507" y="1673352"/>
            <a:ext cx="6056986" cy="351129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DSPMT Components</a:t>
            </a:r>
            <a:endParaRPr lang="en-US" dirty="0"/>
          </a:p>
        </p:txBody>
      </p:sp>
      <p:sp>
        <p:nvSpPr>
          <p:cNvPr id="6" name="Content Placeholder 2"/>
          <p:cNvSpPr>
            <a:spLocks noGrp="1"/>
          </p:cNvSpPr>
          <p:nvPr>
            <p:ph idx="1"/>
          </p:nvPr>
        </p:nvSpPr>
        <p:spPr>
          <a:xfrm>
            <a:off x="457200" y="1600200"/>
            <a:ext cx="8534400" cy="3886200"/>
          </a:xfrm>
        </p:spPr>
        <p:txBody>
          <a:bodyPr/>
          <a:lstStyle/>
          <a:p>
            <a:pPr lvl="0">
              <a:buClr>
                <a:srgbClr val="FF0000"/>
              </a:buClr>
              <a:buFont typeface="Arial" pitchFamily="34" charset="0"/>
              <a:buChar char="→"/>
            </a:pPr>
            <a:r>
              <a:rPr lang="en-US" sz="4000" dirty="0" smtClean="0">
                <a:solidFill>
                  <a:srgbClr val="FF0000"/>
                </a:solidFill>
              </a:rPr>
              <a:t>Dam Safety Program Performance Measures</a:t>
            </a:r>
          </a:p>
          <a:p>
            <a:pPr lvl="0"/>
            <a:r>
              <a:rPr lang="en-US" dirty="0" smtClean="0"/>
              <a:t>USACE Inventory of Dams</a:t>
            </a:r>
          </a:p>
          <a:p>
            <a:pPr lvl="0"/>
            <a:r>
              <a:rPr lang="en-US" dirty="0" smtClean="0"/>
              <a:t>Dam Safety Scorecard for Routine Dam Safety Program Activities</a:t>
            </a:r>
          </a:p>
          <a:p>
            <a:pPr lvl="0"/>
            <a:endParaRPr lang="en-US" dirty="0" smtClean="0"/>
          </a:p>
          <a:p>
            <a:pPr lvl="0"/>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NID Statistics</a:t>
            </a:r>
            <a:endParaRPr lang="en-US" dirty="0"/>
          </a:p>
        </p:txBody>
      </p:sp>
      <p:pic>
        <p:nvPicPr>
          <p:cNvPr id="123906" name="Picture 2"/>
          <p:cNvPicPr>
            <a:picLocks noChangeAspect="1" noChangeArrowheads="1"/>
          </p:cNvPicPr>
          <p:nvPr/>
        </p:nvPicPr>
        <p:blipFill>
          <a:blip r:embed="rId2" cstate="print"/>
          <a:srcRect/>
          <a:stretch>
            <a:fillRect/>
          </a:stretch>
        </p:blipFill>
        <p:spPr bwMode="auto">
          <a:xfrm>
            <a:off x="1042988" y="1500188"/>
            <a:ext cx="7058025" cy="38576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NID Statistics</a:t>
            </a:r>
            <a:endParaRPr lang="en-US" dirty="0"/>
          </a:p>
        </p:txBody>
      </p:sp>
      <p:sp>
        <p:nvSpPr>
          <p:cNvPr id="5" name="TextBox 4"/>
          <p:cNvSpPr txBox="1"/>
          <p:nvPr/>
        </p:nvSpPr>
        <p:spPr>
          <a:xfrm>
            <a:off x="533400" y="5562600"/>
            <a:ext cx="6858000" cy="646331"/>
          </a:xfrm>
          <a:prstGeom prst="rect">
            <a:avLst/>
          </a:prstGeom>
          <a:noFill/>
        </p:spPr>
        <p:txBody>
          <a:bodyPr wrap="square" rtlCol="0">
            <a:spAutoFit/>
          </a:bodyPr>
          <a:lstStyle/>
          <a:p>
            <a:r>
              <a:rPr lang="en-US" dirty="0" smtClean="0"/>
              <a:t>* Approximately 13,260 dams do not have a Year Completed Date in the 2013 NID and those dams are not included in this chart. </a:t>
            </a:r>
            <a:endParaRPr lang="en-US" dirty="0"/>
          </a:p>
        </p:txBody>
      </p:sp>
      <p:pic>
        <p:nvPicPr>
          <p:cNvPr id="124931" name="Picture 3"/>
          <p:cNvPicPr>
            <a:picLocks noChangeAspect="1" noChangeArrowheads="1"/>
          </p:cNvPicPr>
          <p:nvPr/>
        </p:nvPicPr>
        <p:blipFill>
          <a:blip r:embed="rId3" cstate="print"/>
          <a:srcRect/>
          <a:stretch>
            <a:fillRect/>
          </a:stretch>
        </p:blipFill>
        <p:spPr bwMode="auto">
          <a:xfrm>
            <a:off x="1532653" y="1673352"/>
            <a:ext cx="6078695" cy="351129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Data Summary</a:t>
            </a:r>
            <a:endParaRPr lang="en-US" dirty="0"/>
          </a:p>
        </p:txBody>
      </p:sp>
      <p:sp>
        <p:nvSpPr>
          <p:cNvPr id="4" name="Rectangle 3"/>
          <p:cNvSpPr>
            <a:spLocks noGrp="1" noChangeArrowheads="1"/>
          </p:cNvSpPr>
          <p:nvPr>
            <p:ph idx="1"/>
          </p:nvPr>
        </p:nvSpPr>
        <p:spPr/>
        <p:txBody>
          <a:bodyPr/>
          <a:lstStyle/>
          <a:p>
            <a:pPr>
              <a:lnSpc>
                <a:spcPct val="90000"/>
              </a:lnSpc>
            </a:pPr>
            <a:r>
              <a:rPr lang="en-US" sz="2400" dirty="0"/>
              <a:t>USACE collects and publishes </a:t>
            </a:r>
            <a:r>
              <a:rPr lang="en-US" sz="2400" dirty="0" smtClean="0"/>
              <a:t>national dam </a:t>
            </a:r>
            <a:r>
              <a:rPr lang="en-US" sz="2400" dirty="0"/>
              <a:t>information </a:t>
            </a:r>
            <a:r>
              <a:rPr lang="en-US" sz="2400" dirty="0" smtClean="0"/>
              <a:t>approximately </a:t>
            </a:r>
            <a:r>
              <a:rPr lang="en-US" sz="2400" dirty="0"/>
              <a:t>every 2 years</a:t>
            </a:r>
          </a:p>
          <a:p>
            <a:pPr>
              <a:lnSpc>
                <a:spcPct val="90000"/>
              </a:lnSpc>
            </a:pPr>
            <a:r>
              <a:rPr lang="en-US" sz="2400" dirty="0"/>
              <a:t>NID used by National Dam Safety Review Board and Association of State Dam Safety Officials to recommend dam safety policies</a:t>
            </a:r>
          </a:p>
          <a:p>
            <a:pPr>
              <a:lnSpc>
                <a:spcPct val="90000"/>
              </a:lnSpc>
            </a:pPr>
            <a:r>
              <a:rPr lang="en-US" sz="2400" dirty="0"/>
              <a:t>FEMA uses NID </a:t>
            </a:r>
            <a:r>
              <a:rPr lang="en-US" sz="2400" dirty="0" smtClean="0"/>
              <a:t>in the state-assistance grants process</a:t>
            </a:r>
            <a:endParaRPr lang="en-US" sz="2400" dirty="0"/>
          </a:p>
          <a:p>
            <a:pPr>
              <a:lnSpc>
                <a:spcPct val="90000"/>
              </a:lnSpc>
            </a:pPr>
            <a:r>
              <a:rPr lang="en-US" sz="2400" dirty="0"/>
              <a:t>NID informs the public of general dam information, such as where the dams are located and their purpose</a:t>
            </a:r>
          </a:p>
          <a:p>
            <a:pPr>
              <a:lnSpc>
                <a:spcPct val="90000"/>
              </a:lnSpc>
            </a:pPr>
            <a:r>
              <a:rPr lang="en-US" sz="2400" dirty="0"/>
              <a:t>NID Web Site – </a:t>
            </a:r>
            <a:r>
              <a:rPr lang="en-US" sz="2400" dirty="0" smtClean="0"/>
              <a:t>http://</a:t>
            </a:r>
            <a:r>
              <a:rPr lang="en-US" sz="2400" dirty="0"/>
              <a:t>nid.usace.army.mil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4000" dirty="0" smtClean="0"/>
              <a:t>2013 </a:t>
            </a:r>
            <a:r>
              <a:rPr lang="en-US" sz="4000" dirty="0"/>
              <a:t>National Inventory of Dams</a:t>
            </a:r>
          </a:p>
        </p:txBody>
      </p:sp>
      <p:sp>
        <p:nvSpPr>
          <p:cNvPr id="72707" name="Rectangle 3"/>
          <p:cNvSpPr>
            <a:spLocks noGrp="1" noChangeArrowheads="1"/>
          </p:cNvSpPr>
          <p:nvPr>
            <p:ph type="body" idx="1"/>
          </p:nvPr>
        </p:nvSpPr>
        <p:spPr/>
        <p:txBody>
          <a:bodyPr/>
          <a:lstStyle/>
          <a:p>
            <a:pPr algn="ctr">
              <a:buFont typeface="Wingdings" pitchFamily="2" charset="2"/>
              <a:buNone/>
            </a:pPr>
            <a:r>
              <a:rPr lang="en-US">
                <a:hlinkClick r:id="rId3"/>
              </a:rPr>
              <a:t>http://nid.usace.army.mil</a:t>
            </a:r>
            <a:endParaRPr lang="en-US"/>
          </a:p>
        </p:txBody>
      </p:sp>
      <p:pic>
        <p:nvPicPr>
          <p:cNvPr id="72708" name="Picture 4"/>
          <p:cNvPicPr>
            <a:picLocks noChangeAspect="1" noChangeArrowheads="1"/>
          </p:cNvPicPr>
          <p:nvPr/>
        </p:nvPicPr>
        <p:blipFill>
          <a:blip r:embed="rId4" cstate="print"/>
          <a:srcRect l="16875" t="19531" r="18124" b="19531"/>
          <a:stretch>
            <a:fillRect/>
          </a:stretch>
        </p:blipFill>
        <p:spPr bwMode="auto">
          <a:xfrm>
            <a:off x="2362200" y="2286000"/>
            <a:ext cx="4724400" cy="3543300"/>
          </a:xfrm>
          <a:prstGeom prst="rect">
            <a:avLst/>
          </a:prstGeom>
          <a:noFill/>
          <a:ln w="9525">
            <a:noFill/>
            <a:miter lim="800000"/>
            <a:headEnd/>
            <a:tailEnd/>
          </a:ln>
          <a:effectLst/>
        </p:spPr>
      </p:pic>
      <p:sp>
        <p:nvSpPr>
          <p:cNvPr id="72709" name="Rectangle 5"/>
          <p:cNvSpPr>
            <a:spLocks noChangeArrowheads="1"/>
          </p:cNvSpPr>
          <p:nvPr/>
        </p:nvSpPr>
        <p:spPr bwMode="auto">
          <a:xfrm>
            <a:off x="3276600" y="3886200"/>
            <a:ext cx="2895600" cy="228600"/>
          </a:xfrm>
          <a:prstGeom prst="rect">
            <a:avLst/>
          </a:prstGeom>
          <a:noFill/>
          <a:ln w="19050">
            <a:solidFill>
              <a:srgbClr val="FF00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NID Web Site – Public View, </a:t>
            </a:r>
            <a:br>
              <a:rPr lang="en-US" sz="4000" dirty="0" smtClean="0"/>
            </a:br>
            <a:r>
              <a:rPr lang="en-US" sz="4000" dirty="0" smtClean="0"/>
              <a:t>No Account Required</a:t>
            </a:r>
            <a:endParaRPr lang="en-US" sz="4000" dirty="0"/>
          </a:p>
        </p:txBody>
      </p:sp>
      <p:sp>
        <p:nvSpPr>
          <p:cNvPr id="3" name="Content Placeholder 2"/>
          <p:cNvSpPr>
            <a:spLocks noGrp="1"/>
          </p:cNvSpPr>
          <p:nvPr>
            <p:ph idx="1"/>
          </p:nvPr>
        </p:nvSpPr>
        <p:spPr>
          <a:xfrm>
            <a:off x="457200" y="1600200"/>
            <a:ext cx="3962400" cy="3886200"/>
          </a:xfrm>
        </p:spPr>
        <p:txBody>
          <a:bodyPr/>
          <a:lstStyle/>
          <a:p>
            <a:r>
              <a:rPr lang="en-US" sz="2800" dirty="0" smtClean="0"/>
              <a:t>State by State and National Statistics</a:t>
            </a:r>
          </a:p>
          <a:p>
            <a:r>
              <a:rPr lang="en-US" sz="2800" dirty="0" smtClean="0"/>
              <a:t>State or National Map</a:t>
            </a:r>
            <a:endParaRPr lang="en-US" sz="2800" dirty="0"/>
          </a:p>
        </p:txBody>
      </p:sp>
      <p:pic>
        <p:nvPicPr>
          <p:cNvPr id="108546" name="Picture 2"/>
          <p:cNvPicPr>
            <a:picLocks noChangeAspect="1" noChangeArrowheads="1"/>
          </p:cNvPicPr>
          <p:nvPr/>
        </p:nvPicPr>
        <p:blipFill>
          <a:blip r:embed="rId2" cstate="print"/>
          <a:srcRect l="566" t="25926" r="67917" b="24776"/>
          <a:stretch>
            <a:fillRect/>
          </a:stretch>
        </p:blipFill>
        <p:spPr bwMode="auto">
          <a:xfrm>
            <a:off x="4724400" y="1640736"/>
            <a:ext cx="4243754" cy="3733800"/>
          </a:xfrm>
          <a:prstGeom prst="rect">
            <a:avLst/>
          </a:prstGeom>
          <a:noFill/>
          <a:ln w="9525">
            <a:solidFill>
              <a:schemeClr val="tx1"/>
            </a:solidFill>
            <a:miter lim="800000"/>
            <a:headEnd/>
            <a:tailEnd/>
          </a:ln>
        </p:spPr>
      </p:pic>
      <p:pic>
        <p:nvPicPr>
          <p:cNvPr id="108547" name="Picture 3"/>
          <p:cNvPicPr>
            <a:picLocks noChangeAspect="1" noChangeArrowheads="1"/>
          </p:cNvPicPr>
          <p:nvPr/>
        </p:nvPicPr>
        <p:blipFill>
          <a:blip r:embed="rId2" cstate="print"/>
          <a:srcRect l="35000" t="27820" r="30417" b="20370"/>
          <a:stretch>
            <a:fillRect/>
          </a:stretch>
        </p:blipFill>
        <p:spPr bwMode="auto">
          <a:xfrm>
            <a:off x="1295400" y="3886200"/>
            <a:ext cx="3074458" cy="2590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Web Site Restrictions</a:t>
            </a:r>
            <a:endParaRPr lang="en-US" dirty="0"/>
          </a:p>
        </p:txBody>
      </p:sp>
      <p:sp>
        <p:nvSpPr>
          <p:cNvPr id="3" name="Content Placeholder 2"/>
          <p:cNvSpPr>
            <a:spLocks noGrp="1"/>
          </p:cNvSpPr>
          <p:nvPr>
            <p:ph idx="1"/>
          </p:nvPr>
        </p:nvSpPr>
        <p:spPr>
          <a:xfrm>
            <a:off x="457200" y="1371600"/>
            <a:ext cx="8229600" cy="4648200"/>
          </a:xfrm>
        </p:spPr>
        <p:txBody>
          <a:bodyPr/>
          <a:lstStyle/>
          <a:p>
            <a:pPr>
              <a:lnSpc>
                <a:spcPct val="90000"/>
              </a:lnSpc>
            </a:pPr>
            <a:r>
              <a:rPr lang="en-US" sz="2400" dirty="0" smtClean="0"/>
              <a:t>National Dam Safety Review Board recommended USACE restrict access to the NID</a:t>
            </a:r>
          </a:p>
          <a:p>
            <a:pPr lvl="1">
              <a:lnSpc>
                <a:spcPct val="90000"/>
              </a:lnSpc>
            </a:pPr>
            <a:r>
              <a:rPr lang="en-US" sz="2000" dirty="0" smtClean="0"/>
              <a:t>Three data fields no longer available to the public: downstream hazard potential, nearest city and distance to nearest city</a:t>
            </a:r>
          </a:p>
          <a:p>
            <a:pPr lvl="1">
              <a:lnSpc>
                <a:spcPct val="90000"/>
              </a:lnSpc>
            </a:pPr>
            <a:r>
              <a:rPr lang="en-US" sz="2000" dirty="0" smtClean="0"/>
              <a:t>New Condition Assessment information restricted</a:t>
            </a:r>
          </a:p>
          <a:p>
            <a:pPr lvl="1">
              <a:lnSpc>
                <a:spcPct val="90000"/>
              </a:lnSpc>
            </a:pPr>
            <a:r>
              <a:rPr lang="en-US" sz="2000" dirty="0" smtClean="0"/>
              <a:t>Public (non-government) users cannot download any data or be given any aggregate data</a:t>
            </a:r>
          </a:p>
          <a:p>
            <a:pPr lvl="1">
              <a:lnSpc>
                <a:spcPct val="90000"/>
              </a:lnSpc>
            </a:pPr>
            <a:r>
              <a:rPr lang="en-US" sz="2000" dirty="0" smtClean="0"/>
              <a:t>Must have username/password to query the database</a:t>
            </a:r>
          </a:p>
          <a:p>
            <a:pPr lvl="2">
              <a:lnSpc>
                <a:spcPct val="90000"/>
              </a:lnSpc>
            </a:pPr>
            <a:r>
              <a:rPr lang="en-US" sz="1600" dirty="0" smtClean="0"/>
              <a:t>Two levels of users – government and non-government</a:t>
            </a:r>
          </a:p>
          <a:p>
            <a:pPr>
              <a:lnSpc>
                <a:spcPct val="90000"/>
              </a:lnSpc>
            </a:pPr>
            <a:r>
              <a:rPr lang="en-US" sz="2400" dirty="0" smtClean="0"/>
              <a:t>Government users must accept the non-disclosure agreement</a:t>
            </a:r>
          </a:p>
          <a:p>
            <a:pPr lvl="1">
              <a:lnSpc>
                <a:spcPct val="90000"/>
              </a:lnSpc>
            </a:pPr>
            <a:r>
              <a:rPr lang="en-US" sz="2000" dirty="0" smtClean="0"/>
              <a:t>Cannot provide the actual NID data (in electronic format) to anyone outside of their agency</a:t>
            </a:r>
          </a:p>
          <a:p>
            <a:pPr lvl="1">
              <a:lnSpc>
                <a:spcPct val="90000"/>
              </a:lnSpc>
            </a:pPr>
            <a:r>
              <a:rPr lang="en-US" sz="2000" dirty="0" smtClean="0"/>
              <a:t>Cannot provide the government-restricted information to   anyone outside of their agency</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 – Account Required</a:t>
            </a:r>
            <a:endParaRPr lang="en-US" dirty="0"/>
          </a:p>
        </p:txBody>
      </p:sp>
      <p:sp>
        <p:nvSpPr>
          <p:cNvPr id="3" name="Content Placeholder 2"/>
          <p:cNvSpPr>
            <a:spLocks noGrp="1"/>
          </p:cNvSpPr>
          <p:nvPr>
            <p:ph idx="1"/>
          </p:nvPr>
        </p:nvSpPr>
        <p:spPr/>
        <p:txBody>
          <a:bodyPr/>
          <a:lstStyle/>
          <a:p>
            <a:r>
              <a:rPr lang="en-US" dirty="0" smtClean="0"/>
              <a:t>Allows user to query the database and use the interactive map</a:t>
            </a:r>
          </a:p>
          <a:p>
            <a:r>
              <a:rPr lang="en-US" dirty="0" smtClean="0"/>
              <a:t>Two levels of Access:  government and non-government</a:t>
            </a:r>
          </a:p>
          <a:p>
            <a:r>
              <a:rPr lang="en-US" dirty="0" smtClean="0"/>
              <a:t>Government users must have valid government email address and purpose for using the NID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NID Web Site Users</a:t>
            </a:r>
            <a:endParaRPr lang="en-US" dirty="0"/>
          </a:p>
        </p:txBody>
      </p:sp>
      <p:sp>
        <p:nvSpPr>
          <p:cNvPr id="3" name="Content Placeholder 2"/>
          <p:cNvSpPr>
            <a:spLocks noGrp="1"/>
          </p:cNvSpPr>
          <p:nvPr>
            <p:ph idx="1"/>
          </p:nvPr>
        </p:nvSpPr>
        <p:spPr/>
        <p:txBody>
          <a:bodyPr/>
          <a:lstStyle/>
          <a:p>
            <a:r>
              <a:rPr lang="en-US" dirty="0" smtClean="0"/>
              <a:t>Since 2008, NID web site requires account</a:t>
            </a:r>
          </a:p>
          <a:p>
            <a:r>
              <a:rPr lang="en-US" dirty="0" smtClean="0"/>
              <a:t>Current registered users (6 May 2013):</a:t>
            </a:r>
          </a:p>
          <a:p>
            <a:pPr lvl="1"/>
            <a:r>
              <a:rPr lang="en-US" dirty="0" smtClean="0"/>
              <a:t>2,407 Government (local, state and federal)</a:t>
            </a:r>
          </a:p>
          <a:p>
            <a:pPr lvl="1"/>
            <a:r>
              <a:rPr lang="en-US" dirty="0" smtClean="0"/>
              <a:t>4,165 Non-Government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 – Interactive Map</a:t>
            </a:r>
            <a:endParaRPr lang="en-US" dirty="0"/>
          </a:p>
        </p:txBody>
      </p:sp>
      <p:sp>
        <p:nvSpPr>
          <p:cNvPr id="7" name="Content Placeholder 2"/>
          <p:cNvSpPr>
            <a:spLocks noGrp="1"/>
          </p:cNvSpPr>
          <p:nvPr>
            <p:ph idx="1"/>
          </p:nvPr>
        </p:nvSpPr>
        <p:spPr>
          <a:xfrm>
            <a:off x="228600" y="5105400"/>
            <a:ext cx="8229600" cy="457200"/>
          </a:xfrm>
        </p:spPr>
        <p:txBody>
          <a:bodyPr/>
          <a:lstStyle/>
          <a:p>
            <a:r>
              <a:rPr lang="en-US" sz="2400" dirty="0" smtClean="0"/>
              <a:t>Search by Zip Code – example 22554 (Stafford VA)</a:t>
            </a:r>
          </a:p>
          <a:p>
            <a:r>
              <a:rPr lang="en-US" sz="2400" dirty="0" smtClean="0"/>
              <a:t>Available to all registered users (government and non-government)</a:t>
            </a:r>
            <a:endParaRPr lang="en-US" sz="2400" dirty="0"/>
          </a:p>
        </p:txBody>
      </p:sp>
      <p:pic>
        <p:nvPicPr>
          <p:cNvPr id="105474" name="Picture 2"/>
          <p:cNvPicPr>
            <a:picLocks noChangeAspect="1" noChangeArrowheads="1"/>
          </p:cNvPicPr>
          <p:nvPr/>
        </p:nvPicPr>
        <p:blipFill>
          <a:blip r:embed="rId2" cstate="print"/>
          <a:srcRect l="15556" t="23037" r="2222" b="21333"/>
          <a:stretch>
            <a:fillRect/>
          </a:stretch>
        </p:blipFill>
        <p:spPr bwMode="auto">
          <a:xfrm>
            <a:off x="381000" y="1219200"/>
            <a:ext cx="7772400" cy="3943968"/>
          </a:xfrm>
          <a:prstGeom prst="rect">
            <a:avLst/>
          </a:prstGeom>
          <a:noFill/>
          <a:ln w="9525">
            <a:noFill/>
            <a:miter lim="800000"/>
            <a:headEnd/>
            <a:tailEnd/>
          </a:ln>
        </p:spPr>
      </p:pic>
      <p:sp>
        <p:nvSpPr>
          <p:cNvPr id="6" name="Rectangle 5"/>
          <p:cNvSpPr/>
          <p:nvPr/>
        </p:nvSpPr>
        <p:spPr>
          <a:xfrm>
            <a:off x="3154298" y="2619378"/>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43074" y="311467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90689" y="318134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83009" y="3392416"/>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91022" y="2300289"/>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73713" y="1968439"/>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02298" y="202883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04948" y="280987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47800" y="156362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43000" y="152400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39898" y="4564002"/>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504948" y="457200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 – Interactive Map</a:t>
            </a:r>
            <a:endParaRPr lang="en-US" dirty="0"/>
          </a:p>
        </p:txBody>
      </p:sp>
      <p:sp>
        <p:nvSpPr>
          <p:cNvPr id="7" name="Content Placeholder 2"/>
          <p:cNvSpPr>
            <a:spLocks noGrp="1"/>
          </p:cNvSpPr>
          <p:nvPr>
            <p:ph idx="1"/>
          </p:nvPr>
        </p:nvSpPr>
        <p:spPr>
          <a:xfrm>
            <a:off x="228600" y="5105400"/>
            <a:ext cx="8229600" cy="457200"/>
          </a:xfrm>
        </p:spPr>
        <p:txBody>
          <a:bodyPr/>
          <a:lstStyle/>
          <a:p>
            <a:r>
              <a:rPr lang="en-US" sz="2400" dirty="0" smtClean="0"/>
              <a:t>Other Map Layers available</a:t>
            </a:r>
          </a:p>
          <a:p>
            <a:r>
              <a:rPr lang="en-US" sz="2400" dirty="0" smtClean="0"/>
              <a:t>Example – live weather radar</a:t>
            </a:r>
            <a:endParaRPr lang="en-US" sz="2400" dirty="0"/>
          </a:p>
        </p:txBody>
      </p:sp>
      <p:pic>
        <p:nvPicPr>
          <p:cNvPr id="1026" name="Picture 2"/>
          <p:cNvPicPr>
            <a:picLocks noChangeAspect="1" noChangeArrowheads="1"/>
          </p:cNvPicPr>
          <p:nvPr/>
        </p:nvPicPr>
        <p:blipFill>
          <a:blip r:embed="rId2" cstate="print"/>
          <a:srcRect l="16250" t="30000" r="17500" b="22222"/>
          <a:stretch>
            <a:fillRect/>
          </a:stretch>
        </p:blipFill>
        <p:spPr bwMode="auto">
          <a:xfrm>
            <a:off x="609600" y="1371600"/>
            <a:ext cx="80772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DSPMT helps answer the </a:t>
            </a:r>
            <a:br>
              <a:rPr lang="en-US" dirty="0" smtClean="0"/>
            </a:br>
            <a:r>
              <a:rPr lang="en-US" dirty="0" smtClean="0"/>
              <a:t>“big” questions</a:t>
            </a:r>
            <a:endParaRPr lang="en-US" dirty="0"/>
          </a:p>
        </p:txBody>
      </p:sp>
      <p:sp>
        <p:nvSpPr>
          <p:cNvPr id="3" name="Content Placeholder 2"/>
          <p:cNvSpPr>
            <a:spLocks noGrp="1"/>
          </p:cNvSpPr>
          <p:nvPr>
            <p:ph idx="1"/>
          </p:nvPr>
        </p:nvSpPr>
        <p:spPr/>
        <p:txBody>
          <a:bodyPr/>
          <a:lstStyle/>
          <a:p>
            <a:pPr lvl="0"/>
            <a:r>
              <a:rPr lang="en-US" dirty="0" smtClean="0"/>
              <a:t>How well are our dam safety programs being implemented?</a:t>
            </a:r>
          </a:p>
          <a:p>
            <a:pPr lvl="0"/>
            <a:r>
              <a:rPr lang="en-US" dirty="0" smtClean="0"/>
              <a:t>Are we doing too much in some areas and not enough in others?</a:t>
            </a:r>
          </a:p>
          <a:p>
            <a:pPr lvl="0"/>
            <a:r>
              <a:rPr lang="en-US" dirty="0" smtClean="0"/>
              <a:t>Are we spending our scarce resources in the right places?</a:t>
            </a:r>
          </a:p>
          <a:p>
            <a:pPr lvl="0"/>
            <a:r>
              <a:rPr lang="en-US" dirty="0" smtClean="0"/>
              <a:t>Are we improving?</a:t>
            </a:r>
          </a:p>
          <a:p>
            <a:pPr lvl="0"/>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DSPMT Components</a:t>
            </a:r>
            <a:endParaRPr lang="en-US" dirty="0"/>
          </a:p>
        </p:txBody>
      </p:sp>
      <p:sp>
        <p:nvSpPr>
          <p:cNvPr id="6" name="Content Placeholder 2"/>
          <p:cNvSpPr>
            <a:spLocks noGrp="1"/>
          </p:cNvSpPr>
          <p:nvPr>
            <p:ph idx="1"/>
          </p:nvPr>
        </p:nvSpPr>
        <p:spPr>
          <a:xfrm>
            <a:off x="457200" y="1600200"/>
            <a:ext cx="8534400" cy="3886200"/>
          </a:xfrm>
        </p:spPr>
        <p:txBody>
          <a:bodyPr/>
          <a:lstStyle/>
          <a:p>
            <a:pPr lvl="0"/>
            <a:r>
              <a:rPr lang="en-US" dirty="0" smtClean="0"/>
              <a:t>Dam Safety Program Performance Measures</a:t>
            </a:r>
          </a:p>
          <a:p>
            <a:r>
              <a:rPr lang="en-US" dirty="0" smtClean="0"/>
              <a:t>USACE Inventory of Dams</a:t>
            </a:r>
          </a:p>
          <a:p>
            <a:pPr lvl="0">
              <a:buClr>
                <a:srgbClr val="FF0000"/>
              </a:buClr>
              <a:buFont typeface="Arial" pitchFamily="34" charset="0"/>
              <a:buChar char="→"/>
            </a:pPr>
            <a:r>
              <a:rPr lang="en-US" sz="4000" dirty="0" smtClean="0">
                <a:solidFill>
                  <a:srgbClr val="FF0000"/>
                </a:solidFill>
              </a:rPr>
              <a:t>Dam Safety Scorecard for Routine Dam Safety Program Activities</a:t>
            </a:r>
          </a:p>
          <a:p>
            <a:pPr lvl="0"/>
            <a:endParaRPr lang="en-US" dirty="0" smtClean="0"/>
          </a:p>
          <a:p>
            <a:pPr lvl="0"/>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Safety Scorecard</a:t>
            </a:r>
            <a:endParaRPr lang="en-US" dirty="0"/>
          </a:p>
        </p:txBody>
      </p:sp>
      <p:sp>
        <p:nvSpPr>
          <p:cNvPr id="3" name="Content Placeholder 2"/>
          <p:cNvSpPr>
            <a:spLocks noGrp="1"/>
          </p:cNvSpPr>
          <p:nvPr>
            <p:ph idx="1"/>
          </p:nvPr>
        </p:nvSpPr>
        <p:spPr>
          <a:xfrm>
            <a:off x="457200" y="1600200"/>
            <a:ext cx="8229600" cy="4724400"/>
          </a:xfrm>
        </p:spPr>
        <p:txBody>
          <a:bodyPr/>
          <a:lstStyle/>
          <a:p>
            <a:r>
              <a:rPr lang="en-US" sz="2800" dirty="0" smtClean="0"/>
              <a:t>Uniform and consistent evaluation</a:t>
            </a:r>
          </a:p>
          <a:p>
            <a:r>
              <a:rPr lang="en-US" sz="2800" dirty="0" smtClean="0"/>
              <a:t>Provide a numerical and graphical report of the implementation of routine dam safety activities on a per dam basis</a:t>
            </a:r>
          </a:p>
          <a:p>
            <a:pPr lvl="1"/>
            <a:r>
              <a:rPr lang="en-US" dirty="0" smtClean="0"/>
              <a:t> Total score</a:t>
            </a:r>
          </a:p>
          <a:p>
            <a:pPr lvl="1"/>
            <a:r>
              <a:rPr lang="en-US" dirty="0" smtClean="0"/>
              <a:t> Verbal ratings:  Excellent, Fair to Good, Poor</a:t>
            </a:r>
          </a:p>
          <a:p>
            <a:pPr lvl="1"/>
            <a:r>
              <a:rPr lang="en-US" dirty="0" smtClean="0"/>
              <a:t> Colors:  Green,  Yellow, and Red</a:t>
            </a:r>
          </a:p>
          <a:p>
            <a:r>
              <a:rPr lang="en-US" sz="2800" dirty="0" smtClean="0"/>
              <a:t>Not to be used as indicator of the dam’s condition or DSAC</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Safety Scorecard</a:t>
            </a:r>
            <a:endParaRPr lang="en-US" dirty="0"/>
          </a:p>
        </p:txBody>
      </p:sp>
      <p:sp>
        <p:nvSpPr>
          <p:cNvPr id="3" name="Content Placeholder 2"/>
          <p:cNvSpPr>
            <a:spLocks noGrp="1"/>
          </p:cNvSpPr>
          <p:nvPr>
            <p:ph idx="1"/>
          </p:nvPr>
        </p:nvSpPr>
        <p:spPr/>
        <p:txBody>
          <a:bodyPr/>
          <a:lstStyle/>
          <a:p>
            <a:r>
              <a:rPr lang="en-US" dirty="0" smtClean="0"/>
              <a:t>Staffing and Funding Adequacy (2)</a:t>
            </a:r>
          </a:p>
          <a:p>
            <a:r>
              <a:rPr lang="en-US" dirty="0" smtClean="0"/>
              <a:t>Inspections and Evaluations (30)</a:t>
            </a:r>
          </a:p>
          <a:p>
            <a:r>
              <a:rPr lang="en-US" dirty="0" smtClean="0"/>
              <a:t>Project Instrumentation (18)</a:t>
            </a:r>
          </a:p>
          <a:p>
            <a:r>
              <a:rPr lang="en-US" dirty="0" smtClean="0"/>
              <a:t>Project Response Preparedness (10)</a:t>
            </a:r>
          </a:p>
          <a:p>
            <a:r>
              <a:rPr lang="en-US" dirty="0" smtClean="0"/>
              <a:t>Agency and Public Response Preparedness (15) </a:t>
            </a:r>
          </a:p>
          <a:p>
            <a:r>
              <a:rPr lang="en-US" dirty="0" smtClean="0"/>
              <a:t>Interim Risk Reduction Measures (25)</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Safety Scorecard</a:t>
            </a:r>
            <a:endParaRPr lang="en-US" dirty="0"/>
          </a:p>
        </p:txBody>
      </p:sp>
      <p:sp>
        <p:nvSpPr>
          <p:cNvPr id="3" name="Content Placeholder 2"/>
          <p:cNvSpPr>
            <a:spLocks noGrp="1"/>
          </p:cNvSpPr>
          <p:nvPr>
            <p:ph idx="1"/>
          </p:nvPr>
        </p:nvSpPr>
        <p:spPr/>
        <p:txBody>
          <a:bodyPr/>
          <a:lstStyle/>
          <a:p>
            <a:r>
              <a:rPr lang="en-US" dirty="0" smtClean="0"/>
              <a:t>Generated from District input to DSPMT</a:t>
            </a:r>
          </a:p>
          <a:p>
            <a:r>
              <a:rPr lang="en-US" dirty="0" smtClean="0"/>
              <a:t>Evaluate the program on a per-dam basis</a:t>
            </a:r>
          </a:p>
          <a:p>
            <a:r>
              <a:rPr lang="en-US" dirty="0" smtClean="0"/>
              <a:t>Perform trend analysis</a:t>
            </a:r>
          </a:p>
          <a:p>
            <a:r>
              <a:rPr lang="en-US" dirty="0" smtClean="0"/>
              <a:t>Highlight program accomplishments or document areas that need improvement</a:t>
            </a:r>
          </a:p>
          <a:p>
            <a:r>
              <a:rPr lang="en-US" dirty="0" smtClean="0"/>
              <a:t>Reviewed quarterly at Civil Works DMRs and HQ Dam Safety Committee meetings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066800" y="495300"/>
          <a:ext cx="6553200" cy="5776640"/>
        </p:xfrm>
        <a:graphic>
          <a:graphicData uri="http://schemas.openxmlformats.org/drawingml/2006/table">
            <a:tbl>
              <a:tblPr/>
              <a:tblGrid>
                <a:gridCol w="6107334"/>
                <a:gridCol w="445866"/>
              </a:tblGrid>
              <a:tr h="243165">
                <a:tc gridSpan="2">
                  <a:txBody>
                    <a:bodyPr/>
                    <a:lstStyle/>
                    <a:p>
                      <a:pPr algn="ctr" fontAlgn="ctr"/>
                      <a:r>
                        <a:rPr lang="en-US" sz="1400" b="1" i="0" u="none" strike="noStrike" dirty="0">
                          <a:solidFill>
                            <a:srgbClr val="000000"/>
                          </a:solidFill>
                          <a:latin typeface="Calibri"/>
                        </a:rPr>
                        <a:t>DSPMT Score Card </a:t>
                      </a:r>
                      <a:r>
                        <a:rPr lang="en-US" sz="1400" b="1" i="0" u="none" strike="noStrike" dirty="0" smtClean="0">
                          <a:solidFill>
                            <a:srgbClr val="000000"/>
                          </a:solidFill>
                          <a:latin typeface="Calibri"/>
                        </a:rPr>
                        <a:t>Questions and Values</a:t>
                      </a:r>
                      <a:endParaRPr lang="en-US" sz="1400" b="1" i="0" u="none" strike="noStrike" dirty="0">
                        <a:solidFill>
                          <a:srgbClr val="000000"/>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DBE5F1"/>
                    </a:solidFill>
                  </a:tcPr>
                </a:tc>
                <a:tc hMerge="1">
                  <a:txBody>
                    <a:bodyPr/>
                    <a:lstStyle/>
                    <a:p>
                      <a:endParaRPr lang="en-US"/>
                    </a:p>
                  </a:txBody>
                  <a:tcPr/>
                </a:tc>
              </a:tr>
              <a:tr h="243165">
                <a:tc>
                  <a:txBody>
                    <a:bodyPr/>
                    <a:lstStyle/>
                    <a:p>
                      <a:pPr algn="l" fontAlgn="ctr"/>
                      <a:r>
                        <a:rPr lang="en-US" sz="1400" b="1" i="0" u="none" strike="noStrike" dirty="0">
                          <a:solidFill>
                            <a:srgbClr val="000000"/>
                          </a:solidFill>
                          <a:latin typeface="Calibri"/>
                        </a:rPr>
                        <a:t>Staffing and Funding - Maximum Score: </a:t>
                      </a:r>
                      <a:r>
                        <a:rPr lang="en-US" sz="1400" b="1" i="0" u="none" strike="noStrike" dirty="0" smtClean="0">
                          <a:solidFill>
                            <a:schemeClr val="tx1"/>
                          </a:solidFill>
                          <a:latin typeface="Calibri"/>
                        </a:rPr>
                        <a:t>2</a:t>
                      </a:r>
                      <a:endParaRPr lang="en-US" sz="1400" b="1" i="0" u="none" strike="noStrike" dirty="0">
                        <a:solidFill>
                          <a:schemeClr val="tx1"/>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80398">
                <a:tc>
                  <a:txBody>
                    <a:bodyPr/>
                    <a:lstStyle/>
                    <a:p>
                      <a:pPr algn="l" fontAlgn="ctr"/>
                      <a:r>
                        <a:rPr lang="en-US" sz="1400" b="0" i="0" u="none" strike="noStrike" dirty="0" smtClean="0">
                          <a:solidFill>
                            <a:srgbClr val="000000"/>
                          </a:solidFill>
                          <a:latin typeface="Calibri"/>
                        </a:rPr>
                        <a:t>Is </a:t>
                      </a:r>
                      <a:r>
                        <a:rPr lang="en-US" sz="1400" b="0" i="0" u="none" strike="noStrike" dirty="0">
                          <a:solidFill>
                            <a:srgbClr val="000000"/>
                          </a:solidFill>
                          <a:latin typeface="Calibri"/>
                        </a:rPr>
                        <a:t>sufficient annual baseline funding being received for routine Engineering DS activities?</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Are </a:t>
                      </a:r>
                      <a:r>
                        <a:rPr lang="en-US" sz="1400" b="0" i="0" u="none" strike="noStrike" dirty="0">
                          <a:solidFill>
                            <a:srgbClr val="000000"/>
                          </a:solidFill>
                          <a:latin typeface="Calibri"/>
                        </a:rPr>
                        <a:t>adequate in-house dam safety resources available to perform routine Engineering DS activities?</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Are </a:t>
                      </a:r>
                      <a:r>
                        <a:rPr lang="en-US" sz="1400" b="0" i="0" u="none" strike="noStrike" dirty="0">
                          <a:solidFill>
                            <a:srgbClr val="000000"/>
                          </a:solidFill>
                          <a:latin typeface="Calibri"/>
                        </a:rPr>
                        <a:t>routine dam safety activities being supplemented by contracting with the private sector?</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0</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Are </a:t>
                      </a:r>
                      <a:r>
                        <a:rPr lang="en-US" sz="1400" b="0" i="0" u="none" strike="noStrike" dirty="0">
                          <a:solidFill>
                            <a:srgbClr val="000000"/>
                          </a:solidFill>
                          <a:latin typeface="Calibri"/>
                        </a:rPr>
                        <a:t>routine dam safety activities being supplemented by contracting with other Districts within the Corps?</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0</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43165">
                <a:tc>
                  <a:txBody>
                    <a:bodyPr/>
                    <a:lstStyle/>
                    <a:p>
                      <a:pPr algn="l" fontAlgn="ctr"/>
                      <a:r>
                        <a:rPr lang="en-US" sz="1400" b="0" i="0" u="none" strike="noStrike" dirty="0">
                          <a:solidFill>
                            <a:srgbClr val="000000"/>
                          </a:solidFill>
                          <a:latin typeface="Calibri"/>
                        </a:rPr>
                        <a:t> </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243165">
                <a:tc>
                  <a:txBody>
                    <a:bodyPr/>
                    <a:lstStyle/>
                    <a:p>
                      <a:pPr algn="l" fontAlgn="ctr"/>
                      <a:r>
                        <a:rPr lang="en-US" sz="1400" b="1" i="0" u="none" strike="noStrike" dirty="0">
                          <a:solidFill>
                            <a:srgbClr val="000000"/>
                          </a:solidFill>
                          <a:latin typeface="Calibri"/>
                        </a:rPr>
                        <a:t>Inspections and Evaluations - Maximum Score: 30</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80398">
                <a:tc>
                  <a:txBody>
                    <a:bodyPr/>
                    <a:lstStyle/>
                    <a:p>
                      <a:pPr algn="l" fontAlgn="ctr"/>
                      <a:r>
                        <a:rPr lang="en-US" sz="1400" b="0" i="0" u="none" strike="noStrike" dirty="0" smtClean="0">
                          <a:solidFill>
                            <a:srgbClr val="000000"/>
                          </a:solidFill>
                          <a:latin typeface="Calibri"/>
                        </a:rPr>
                        <a:t>Is </a:t>
                      </a:r>
                      <a:r>
                        <a:rPr lang="en-US" sz="1400" b="0" i="0" u="none" strike="noStrike" dirty="0">
                          <a:solidFill>
                            <a:srgbClr val="000000"/>
                          </a:solidFill>
                          <a:latin typeface="Calibri"/>
                        </a:rPr>
                        <a:t>a 10 year Periodic Inspection and Periodic Assessment schedule established in DSPMT?</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4</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Has </a:t>
                      </a:r>
                      <a:r>
                        <a:rPr lang="en-US" sz="1400" b="0" i="0" u="none" strike="noStrike" dirty="0">
                          <a:solidFill>
                            <a:srgbClr val="000000"/>
                          </a:solidFill>
                          <a:latin typeface="Calibri"/>
                        </a:rPr>
                        <a:t>a Periodic Inspection or Periodic Assessment </a:t>
                      </a:r>
                      <a:r>
                        <a:rPr lang="en-US" sz="1400" b="0" i="0" u="none" strike="noStrike" dirty="0" smtClean="0">
                          <a:solidFill>
                            <a:srgbClr val="000000"/>
                          </a:solidFill>
                          <a:latin typeface="Calibri"/>
                        </a:rPr>
                        <a:t>been </a:t>
                      </a:r>
                      <a:r>
                        <a:rPr lang="en-US" sz="1400" b="0" i="0" u="none" strike="noStrike" dirty="0">
                          <a:solidFill>
                            <a:srgbClr val="000000"/>
                          </a:solidFill>
                          <a:latin typeface="Calibri"/>
                        </a:rPr>
                        <a:t>completed within the past five years?</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11</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Was </a:t>
                      </a:r>
                      <a:r>
                        <a:rPr lang="en-US" sz="1400" b="0" i="0" u="none" strike="noStrike" dirty="0">
                          <a:solidFill>
                            <a:srgbClr val="000000"/>
                          </a:solidFill>
                          <a:latin typeface="Calibri"/>
                        </a:rPr>
                        <a:t>the most recent PI or PA report completed within 90 days of the inspection/ assessment?</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5</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Was </a:t>
                      </a:r>
                      <a:r>
                        <a:rPr lang="en-US" sz="1400" b="0" i="0" u="none" strike="noStrike" dirty="0">
                          <a:solidFill>
                            <a:srgbClr val="000000"/>
                          </a:solidFill>
                          <a:latin typeface="Calibri"/>
                        </a:rPr>
                        <a:t>the most recent PI or PA report completed, but completed in more than 90 days of the inspection/ assessment?</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Was </a:t>
                      </a:r>
                      <a:r>
                        <a:rPr lang="en-US" sz="1400" b="0" i="0" u="none" strike="noStrike" dirty="0">
                          <a:solidFill>
                            <a:srgbClr val="000000"/>
                          </a:solidFill>
                          <a:latin typeface="Calibri"/>
                        </a:rPr>
                        <a:t>the most recent annual inspection completed and documented in a report within the past 15 months?</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3</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Are </a:t>
                      </a:r>
                      <a:r>
                        <a:rPr lang="en-US" sz="1400" b="0" i="0" u="none" strike="noStrike" dirty="0">
                          <a:solidFill>
                            <a:srgbClr val="000000"/>
                          </a:solidFill>
                          <a:latin typeface="Calibri"/>
                        </a:rPr>
                        <a:t>dam safety deficiencies identified and prioritized in DSPMT, and identified in the budget request?</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7</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409700" y="457200"/>
          <a:ext cx="6324599" cy="4924395"/>
        </p:xfrm>
        <a:graphic>
          <a:graphicData uri="http://schemas.openxmlformats.org/drawingml/2006/table">
            <a:tbl>
              <a:tblPr/>
              <a:tblGrid>
                <a:gridCol w="5894287"/>
                <a:gridCol w="430312"/>
              </a:tblGrid>
              <a:tr h="229117">
                <a:tc>
                  <a:txBody>
                    <a:bodyPr/>
                    <a:lstStyle/>
                    <a:p>
                      <a:pPr algn="l" fontAlgn="ctr"/>
                      <a:r>
                        <a:rPr lang="en-US" sz="1400" b="0" i="0" u="none" strike="noStrike" dirty="0">
                          <a:solidFill>
                            <a:schemeClr val="tx1"/>
                          </a:solidFill>
                          <a:latin typeface="Calibri"/>
                        </a:rPr>
                        <a:t>I</a:t>
                      </a:r>
                      <a:r>
                        <a:rPr lang="en-US" sz="1400" b="1" i="0" u="none" strike="noStrike" dirty="0">
                          <a:solidFill>
                            <a:schemeClr val="tx1"/>
                          </a:solidFill>
                          <a:latin typeface="Calibri"/>
                        </a:rPr>
                        <a:t>nstrumentation - Maximum Score: </a:t>
                      </a:r>
                      <a:r>
                        <a:rPr lang="en-US" sz="1400" b="1" i="0" u="none" strike="noStrike" dirty="0" smtClean="0">
                          <a:solidFill>
                            <a:schemeClr val="tx1"/>
                          </a:solidFill>
                          <a:latin typeface="Calibri"/>
                        </a:rPr>
                        <a:t>18</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chemeClr val="tx1"/>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672324">
                <a:tc>
                  <a:txBody>
                    <a:bodyPr/>
                    <a:lstStyle/>
                    <a:p>
                      <a:pPr algn="l" fontAlgn="ctr"/>
                      <a:r>
                        <a:rPr lang="en-US" sz="1400" b="0" i="0" u="none" strike="noStrike" dirty="0">
                          <a:solidFill>
                            <a:schemeClr val="tx1"/>
                          </a:solidFill>
                          <a:latin typeface="Calibri" pitchFamily="34" charset="0"/>
                          <a:cs typeface="Calibri" pitchFamily="34" charset="0"/>
                        </a:rPr>
                        <a:t>Are all instrumentation readings current as scheduled AND has all instrumentation data been reviewed and interpreted by a qualified individual/ Engineer?</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5</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a:solidFill>
                            <a:schemeClr val="tx1"/>
                          </a:solidFill>
                          <a:latin typeface="Calibri" pitchFamily="34" charset="0"/>
                          <a:cs typeface="Calibri" pitchFamily="34" charset="0"/>
                        </a:rPr>
                        <a:t>All </a:t>
                      </a:r>
                      <a:r>
                        <a:rPr lang="en-US" sz="1400" b="0" i="0" u="none" strike="noStrike" dirty="0" smtClean="0">
                          <a:solidFill>
                            <a:schemeClr val="tx1"/>
                          </a:solidFill>
                          <a:latin typeface="Calibri" pitchFamily="34" charset="0"/>
                          <a:cs typeface="Calibri" pitchFamily="34" charset="0"/>
                        </a:rPr>
                        <a:t>scheduled instrumentation </a:t>
                      </a:r>
                      <a:r>
                        <a:rPr lang="en-US" sz="1400" b="0" i="0" u="none" strike="noStrike" dirty="0">
                          <a:solidFill>
                            <a:schemeClr val="tx1"/>
                          </a:solidFill>
                          <a:latin typeface="Calibri" pitchFamily="34" charset="0"/>
                          <a:cs typeface="Calibri" pitchFamily="34" charset="0"/>
                        </a:rPr>
                        <a:t>readings and interpretations have been documented in an annual instrumentation report </a:t>
                      </a:r>
                      <a:r>
                        <a:rPr lang="en-US" sz="1400" b="0" i="0" u="none" strike="noStrike" dirty="0" smtClean="0">
                          <a:solidFill>
                            <a:schemeClr val="tx1"/>
                          </a:solidFill>
                          <a:latin typeface="Calibri" pitchFamily="34" charset="0"/>
                          <a:cs typeface="Calibri" pitchFamily="34" charset="0"/>
                        </a:rPr>
                        <a:t>and furnished to the MSC?</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2</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Calibri" pitchFamily="34" charset="0"/>
                          <a:cs typeface="Calibri" pitchFamily="34" charset="0"/>
                        </a:rPr>
                        <a:t>Instrumentation readings and interpretations since the last PI or PA are given a thorough assessment in the PI or PA report that is submitted to the MSC?</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2</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Calibri" pitchFamily="34" charset="0"/>
                          <a:cs typeface="Calibri" pitchFamily="34" charset="0"/>
                        </a:rPr>
                        <a:t>Have procedures been established for evaluating data accuracy and addressing unusual readings?</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algn="l" fontAlgn="ctr"/>
                      <a:r>
                        <a:rPr lang="en-US" sz="1400" b="0" i="0" u="none" strike="noStrike" dirty="0">
                          <a:solidFill>
                            <a:schemeClr val="tx1"/>
                          </a:solidFill>
                          <a:latin typeface="Calibri" pitchFamily="34" charset="0"/>
                          <a:cs typeface="Calibri" pitchFamily="34" charset="0"/>
                        </a:rPr>
                        <a:t>Are all essential instrumentation functional, and none needs replacement?</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a:solidFill>
                            <a:schemeClr val="tx1"/>
                          </a:solidFill>
                          <a:latin typeface="Calibri" pitchFamily="34" charset="0"/>
                          <a:cs typeface="Calibri" pitchFamily="34" charset="0"/>
                        </a:rPr>
                        <a:t>Adequacy of instrumentation has been evaluated as part of the PI or PA AND is considered adequate for monitoring critical failure modes?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3</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a:solidFill>
                            <a:schemeClr val="tx1"/>
                          </a:solidFill>
                          <a:latin typeface="Calibri" pitchFamily="34" charset="0"/>
                          <a:cs typeface="Calibri" pitchFamily="34" charset="0"/>
                        </a:rPr>
                        <a:t>Instrumentation threshold values or ranges for irregular readings are established?</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smtClean="0">
                          <a:solidFill>
                            <a:schemeClr val="tx1"/>
                          </a:solidFill>
                          <a:latin typeface="Calibri" pitchFamily="34" charset="0"/>
                          <a:cs typeface="Calibri" pitchFamily="34" charset="0"/>
                        </a:rPr>
                        <a:t>Procedures, </a:t>
                      </a:r>
                      <a:r>
                        <a:rPr lang="en-US" sz="1400" b="0" i="0" u="none" strike="noStrike" dirty="0">
                          <a:solidFill>
                            <a:schemeClr val="tx1"/>
                          </a:solidFill>
                          <a:latin typeface="Calibri" pitchFamily="34" charset="0"/>
                          <a:cs typeface="Calibri" pitchFamily="34" charset="0"/>
                        </a:rPr>
                        <a:t>for more frequent readings and inspections, have been established based on higher pools?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672324">
                <a:tc>
                  <a:txBody>
                    <a:bodyPr/>
                    <a:lstStyle/>
                    <a:p>
                      <a:pPr algn="l" fontAlgn="ctr"/>
                      <a:r>
                        <a:rPr lang="en-US" sz="1400" b="0" i="0" u="none" strike="noStrike" dirty="0">
                          <a:solidFill>
                            <a:schemeClr val="tx1"/>
                          </a:solidFill>
                          <a:latin typeface="Calibri" pitchFamily="34" charset="0"/>
                          <a:cs typeface="Calibri" pitchFamily="34" charset="0"/>
                        </a:rPr>
                        <a:t>Do you have adequate gages to support water management operational decisions including precipitation, stage and discharge information for developing basin responses?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a:solidFill>
                            <a:schemeClr val="tx1"/>
                          </a:solidFill>
                          <a:latin typeface="Calibri" pitchFamily="34" charset="0"/>
                          <a:cs typeface="Calibri" pitchFamily="34" charset="0"/>
                        </a:rPr>
                        <a:t>Do you have adequate gages in place to monitor consequences within the watershed and support emergency evaluation planning?</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066800" y="304800"/>
          <a:ext cx="6629400" cy="1717560"/>
        </p:xfrm>
        <a:graphic>
          <a:graphicData uri="http://schemas.openxmlformats.org/drawingml/2006/table">
            <a:tbl>
              <a:tblPr/>
              <a:tblGrid>
                <a:gridCol w="6178350"/>
                <a:gridCol w="451050"/>
              </a:tblGrid>
              <a:tr h="262240">
                <a:tc>
                  <a:txBody>
                    <a:bodyPr/>
                    <a:lstStyle/>
                    <a:p>
                      <a:pPr algn="l" fontAlgn="ctr"/>
                      <a:r>
                        <a:rPr lang="en-US" sz="1400" b="1" i="0" u="none" strike="noStrike" dirty="0">
                          <a:solidFill>
                            <a:srgbClr val="000000"/>
                          </a:solidFill>
                          <a:latin typeface="Calibri"/>
                        </a:rPr>
                        <a:t>Project Response Preparedness - Maximum Score: 10</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rgbClr val="000000"/>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23560">
                <a:tc>
                  <a:txBody>
                    <a:bodyPr/>
                    <a:lstStyle/>
                    <a:p>
                      <a:pPr algn="l" fontAlgn="ctr"/>
                      <a:r>
                        <a:rPr lang="en-US" sz="1400" b="0" i="0" u="none" strike="noStrike" dirty="0">
                          <a:solidFill>
                            <a:srgbClr val="000000"/>
                          </a:solidFill>
                          <a:latin typeface="Calibri"/>
                        </a:rPr>
                        <a:t>Does the water control plan reflect current operating procedure for the project?</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2</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515880">
                <a:tc>
                  <a:txBody>
                    <a:bodyPr/>
                    <a:lstStyle/>
                    <a:p>
                      <a:pPr algn="l" fontAlgn="ctr"/>
                      <a:r>
                        <a:rPr lang="en-US" sz="1400" b="0" i="0" u="none" strike="noStrike" dirty="0">
                          <a:solidFill>
                            <a:srgbClr val="000000"/>
                          </a:solidFill>
                          <a:latin typeface="Calibri"/>
                        </a:rPr>
                        <a:t>Are as-built drawings and all engineering data as required in ER 1110-2-1156 available?</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515880">
                <a:tc>
                  <a:txBody>
                    <a:bodyPr/>
                    <a:lstStyle/>
                    <a:p>
                      <a:pPr algn="l" fontAlgn="ctr"/>
                      <a:r>
                        <a:rPr lang="en-US" sz="1400" b="0" i="0" u="none" strike="noStrike" dirty="0">
                          <a:solidFill>
                            <a:srgbClr val="000000"/>
                          </a:solidFill>
                          <a:latin typeface="Calibri"/>
                        </a:rPr>
                        <a:t>Has site specific dam safety training been performed within the last five years?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7</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nvGraphicFramePr>
        <p:xfrm>
          <a:off x="1066800" y="2133600"/>
          <a:ext cx="6629399" cy="4096422"/>
        </p:xfrm>
        <a:graphic>
          <a:graphicData uri="http://schemas.openxmlformats.org/drawingml/2006/table">
            <a:tbl>
              <a:tblPr/>
              <a:tblGrid>
                <a:gridCol w="6178349"/>
                <a:gridCol w="451050"/>
              </a:tblGrid>
              <a:tr h="245706">
                <a:tc>
                  <a:txBody>
                    <a:bodyPr/>
                    <a:lstStyle/>
                    <a:p>
                      <a:pPr algn="l" fontAlgn="ctr"/>
                      <a:r>
                        <a:rPr lang="en-US" sz="1400" b="1" i="0" u="none" strike="noStrike" dirty="0">
                          <a:solidFill>
                            <a:srgbClr val="000000"/>
                          </a:solidFill>
                          <a:latin typeface="Calibri"/>
                        </a:rPr>
                        <a:t>Agency and Public Response Preparedness - Maximum Score: 15</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dirty="0">
                          <a:solidFill>
                            <a:srgbClr val="000000"/>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solidFill>
                      <a:srgbClr val="F2DDDC"/>
                    </a:solidFill>
                  </a:tcPr>
                </a:tc>
              </a:tr>
              <a:tr h="721002">
                <a:tc>
                  <a:txBody>
                    <a:bodyPr/>
                    <a:lstStyle/>
                    <a:p>
                      <a:pPr algn="l" fontAlgn="ctr"/>
                      <a:r>
                        <a:rPr lang="en-US" sz="1400" b="0" i="0" u="none" strike="noStrike" dirty="0">
                          <a:solidFill>
                            <a:srgbClr val="000000"/>
                          </a:solidFill>
                          <a:latin typeface="Calibri"/>
                        </a:rPr>
                        <a:t>Has an EAP been prepared and emergency contact lists, local contractor's names and phone numbers lists, and emergency supplies lists all been updated or verified in the last 15 months?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7</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a:solidFill>
                            <a:srgbClr val="000000"/>
                          </a:solidFill>
                          <a:latin typeface="Calibri"/>
                        </a:rPr>
                        <a:t>Have inundation maps been prepared for uncontrolled release of water for 'sunny day' and flood flow conditions?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a:solidFill>
                            <a:srgbClr val="000000"/>
                          </a:solidFill>
                          <a:latin typeface="Calibri"/>
                        </a:rPr>
                        <a:t>Have dam safety exercises appropriate for the DSAC class been conducted specifically involving this dam in the past five years?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5</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a:solidFill>
                            <a:srgbClr val="000000"/>
                          </a:solidFill>
                          <a:latin typeface="Calibri"/>
                        </a:rPr>
                        <a:t>Has the EAP been coordinated with all upstream and downstream State, </a:t>
                      </a:r>
                      <a:r>
                        <a:rPr lang="en-US" sz="1400" b="0" i="0" u="none" strike="noStrike" dirty="0" smtClean="0">
                          <a:solidFill>
                            <a:srgbClr val="000000"/>
                          </a:solidFill>
                          <a:latin typeface="Calibri"/>
                        </a:rPr>
                        <a:t>Federal, </a:t>
                      </a:r>
                      <a:r>
                        <a:rPr lang="en-US" sz="1400" b="0" i="0" u="none" strike="noStrike" dirty="0">
                          <a:solidFill>
                            <a:srgbClr val="000000"/>
                          </a:solidFill>
                          <a:latin typeface="Calibri"/>
                        </a:rPr>
                        <a:t>and Local authorities who are </a:t>
                      </a:r>
                      <a:r>
                        <a:rPr lang="en-US" sz="1400" b="0" i="0" u="none" strike="noStrike" dirty="0" smtClean="0">
                          <a:solidFill>
                            <a:srgbClr val="000000"/>
                          </a:solidFill>
                          <a:latin typeface="Calibri"/>
                        </a:rPr>
                        <a:t>responsible </a:t>
                      </a:r>
                      <a:r>
                        <a:rPr lang="en-US" sz="1400" b="0" i="0" u="none" strike="noStrike" dirty="0">
                          <a:solidFill>
                            <a:srgbClr val="000000"/>
                          </a:solidFill>
                          <a:latin typeface="Calibri"/>
                        </a:rPr>
                        <a:t>for developing evacuation plans?</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a:solidFill>
                            <a:srgbClr val="000000"/>
                          </a:solidFill>
                          <a:latin typeface="Calibri"/>
                        </a:rPr>
                        <a:t>Has the security office been invited to participate in the most recent annual or periodic inspection to facilitate their requirements to perform a physical security inspection?</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a:solidFill>
                            <a:srgbClr val="000000"/>
                          </a:solidFill>
                          <a:latin typeface="Calibri"/>
                        </a:rPr>
                        <a:t>According to the security office, is a physical </a:t>
                      </a:r>
                      <a:r>
                        <a:rPr lang="en-US" sz="1400" b="0" i="0" u="none" strike="noStrike" dirty="0" smtClean="0">
                          <a:solidFill>
                            <a:srgbClr val="000000"/>
                          </a:solidFill>
                          <a:latin typeface="Calibri"/>
                        </a:rPr>
                        <a:t>security </a:t>
                      </a:r>
                      <a:r>
                        <a:rPr lang="en-US" sz="1400" b="0" i="0" u="none" strike="noStrike" dirty="0">
                          <a:solidFill>
                            <a:srgbClr val="000000"/>
                          </a:solidFill>
                          <a:latin typeface="Calibri"/>
                        </a:rPr>
                        <a:t>inspection and report (DA Form 2806-1-R) current as required by AR 190-13, the Army Physical </a:t>
                      </a:r>
                      <a:r>
                        <a:rPr lang="en-US" sz="1400" b="0" i="0" u="none" strike="noStrike" dirty="0" smtClean="0">
                          <a:solidFill>
                            <a:srgbClr val="000000"/>
                          </a:solidFill>
                          <a:latin typeface="Calibri"/>
                        </a:rPr>
                        <a:t>Security Program</a:t>
                      </a:r>
                      <a:r>
                        <a:rPr lang="en-US" sz="1400" b="0" i="0" u="none" strike="noStrike" dirty="0">
                          <a:solidFill>
                            <a:srgbClr val="000000"/>
                          </a:solidFill>
                          <a:latin typeface="Calibri"/>
                        </a:rPr>
                        <a:t>?</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0</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90600" y="761999"/>
          <a:ext cx="6629399" cy="1678714"/>
        </p:xfrm>
        <a:graphic>
          <a:graphicData uri="http://schemas.openxmlformats.org/drawingml/2006/table">
            <a:tbl>
              <a:tblPr/>
              <a:tblGrid>
                <a:gridCol w="6178349"/>
                <a:gridCol w="451050"/>
              </a:tblGrid>
              <a:tr h="207606">
                <a:tc>
                  <a:txBody>
                    <a:bodyPr/>
                    <a:lstStyle/>
                    <a:p>
                      <a:pPr algn="l" fontAlgn="ctr"/>
                      <a:r>
                        <a:rPr lang="en-US" sz="1400" b="1" i="0" u="none" strike="noStrike" dirty="0">
                          <a:solidFill>
                            <a:schemeClr val="tx1"/>
                          </a:solidFill>
                          <a:latin typeface="Calibri"/>
                        </a:rPr>
                        <a:t>Interim Risk Reduction Measures Maximum Score: </a:t>
                      </a:r>
                      <a:r>
                        <a:rPr lang="en-US" sz="1400" b="1" i="0" u="none" strike="noStrike" dirty="0" smtClean="0">
                          <a:solidFill>
                            <a:schemeClr val="tx1"/>
                          </a:solidFill>
                          <a:latin typeface="Calibri"/>
                        </a:rPr>
                        <a:t>25</a:t>
                      </a:r>
                      <a:endParaRPr lang="en-US" sz="1400" b="1"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dirty="0">
                          <a:solidFill>
                            <a:schemeClr val="tx1"/>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solidFill>
                      <a:srgbClr val="F2DDDC"/>
                    </a:solidFill>
                  </a:tcPr>
                </a:tc>
              </a:tr>
              <a:tr h="245706">
                <a:tc>
                  <a:txBody>
                    <a:bodyPr/>
                    <a:lstStyle/>
                    <a:p>
                      <a:pPr algn="l" fontAlgn="ctr"/>
                      <a:r>
                        <a:rPr lang="en-US" sz="1400" b="0" i="0" u="none" strike="noStrike" dirty="0" smtClean="0">
                          <a:solidFill>
                            <a:schemeClr val="tx1"/>
                          </a:solidFill>
                          <a:latin typeface="Calibri"/>
                        </a:rPr>
                        <a:t>Is </a:t>
                      </a:r>
                      <a:r>
                        <a:rPr lang="en-US" sz="1400" b="0" i="0" u="none" strike="noStrike" dirty="0">
                          <a:solidFill>
                            <a:schemeClr val="tx1"/>
                          </a:solidFill>
                          <a:latin typeface="Calibri"/>
                        </a:rPr>
                        <a:t>an Interim Risk Reduction Measures Plan (IRRMP) required?</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25</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45706">
                <a:tc>
                  <a:txBody>
                    <a:bodyPr/>
                    <a:lstStyle/>
                    <a:p>
                      <a:pPr algn="l" fontAlgn="ctr"/>
                      <a:r>
                        <a:rPr lang="en-US" sz="1400" b="0" i="0" u="none" strike="noStrike" dirty="0" smtClean="0">
                          <a:solidFill>
                            <a:schemeClr val="tx1"/>
                          </a:solidFill>
                          <a:latin typeface="Calibri"/>
                        </a:rPr>
                        <a:t>Has </a:t>
                      </a:r>
                      <a:r>
                        <a:rPr lang="en-US" sz="1400" b="0" i="0" u="none" strike="noStrike" dirty="0">
                          <a:solidFill>
                            <a:schemeClr val="tx1"/>
                          </a:solidFill>
                          <a:latin typeface="Calibri"/>
                        </a:rPr>
                        <a:t>an IRRMP been prepared AND approved?</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9</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smtClean="0">
                          <a:solidFill>
                            <a:schemeClr val="tx1"/>
                          </a:solidFill>
                          <a:latin typeface="Calibri"/>
                        </a:rPr>
                        <a:t>Has </a:t>
                      </a:r>
                      <a:r>
                        <a:rPr lang="en-US" sz="1400" b="0" i="0" u="none" strike="noStrike" dirty="0">
                          <a:solidFill>
                            <a:schemeClr val="tx1"/>
                          </a:solidFill>
                          <a:latin typeface="Calibri"/>
                        </a:rPr>
                        <a:t>an approved IRRMP been fully implemented and regularly updated (according to the approved IRRMP schedule)?</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10</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mn-lt"/>
                        </a:rPr>
                        <a:t>Have all required items in IRRMP been completed?</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6</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772400" y="46482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6" name="Rectangle 15"/>
          <p:cNvSpPr/>
          <p:nvPr/>
        </p:nvSpPr>
        <p:spPr bwMode="auto">
          <a:xfrm>
            <a:off x="7772400" y="52578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6" name="Rectangle 5"/>
          <p:cNvSpPr/>
          <p:nvPr/>
        </p:nvSpPr>
        <p:spPr bwMode="auto">
          <a:xfrm>
            <a:off x="7775030" y="1752600"/>
            <a:ext cx="609600" cy="381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7" name="Rectangle 6"/>
          <p:cNvSpPr/>
          <p:nvPr/>
        </p:nvSpPr>
        <p:spPr bwMode="auto">
          <a:xfrm>
            <a:off x="7775030" y="22860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8" name="Rectangle 7"/>
          <p:cNvSpPr/>
          <p:nvPr/>
        </p:nvSpPr>
        <p:spPr bwMode="auto">
          <a:xfrm>
            <a:off x="7775030" y="3429000"/>
            <a:ext cx="609600" cy="381000"/>
          </a:xfrm>
          <a:prstGeom prst="rect">
            <a:avLst/>
          </a:prstGeom>
          <a:solidFill>
            <a:srgbClr val="44E9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1" name="Rectangle 10"/>
          <p:cNvSpPr/>
          <p:nvPr/>
        </p:nvSpPr>
        <p:spPr bwMode="auto">
          <a:xfrm>
            <a:off x="7775030" y="40386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2" name="Rectangle 11"/>
          <p:cNvSpPr/>
          <p:nvPr/>
        </p:nvSpPr>
        <p:spPr bwMode="auto">
          <a:xfrm>
            <a:off x="7775030" y="28956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987138" name="Rectangle 2"/>
          <p:cNvSpPr>
            <a:spLocks noGrp="1" noChangeArrowheads="1"/>
          </p:cNvSpPr>
          <p:nvPr>
            <p:ph type="title"/>
          </p:nvPr>
        </p:nvSpPr>
        <p:spPr>
          <a:xfrm>
            <a:off x="0" y="457200"/>
            <a:ext cx="9144000" cy="838200"/>
          </a:xfrm>
        </p:spPr>
        <p:txBody>
          <a:bodyPr/>
          <a:lstStyle/>
          <a:p>
            <a:r>
              <a:rPr lang="en-US" sz="2400" dirty="0" smtClean="0">
                <a:solidFill>
                  <a:schemeClr val="tx1"/>
                </a:solidFill>
              </a:rPr>
              <a:t/>
            </a:r>
            <a:br>
              <a:rPr lang="en-US" sz="2400" dirty="0" smtClean="0">
                <a:solidFill>
                  <a:schemeClr val="tx1"/>
                </a:solidFill>
              </a:rPr>
            </a:br>
            <a:r>
              <a:rPr lang="en-US" sz="3200" dirty="0" smtClean="0">
                <a:solidFill>
                  <a:schemeClr val="tx1"/>
                </a:solidFill>
              </a:rPr>
              <a:t>USACE</a:t>
            </a:r>
            <a:r>
              <a:rPr lang="en-US" sz="2400" dirty="0" smtClean="0">
                <a:solidFill>
                  <a:schemeClr val="tx1"/>
                </a:solidFill>
              </a:rPr>
              <a:t> </a:t>
            </a:r>
            <a:r>
              <a:rPr lang="en-US" sz="3200" dirty="0" smtClean="0">
                <a:solidFill>
                  <a:schemeClr val="tx1"/>
                </a:solidFill>
              </a:rPr>
              <a:t>Dam </a:t>
            </a:r>
            <a:r>
              <a:rPr lang="en-US" sz="3200" dirty="0">
                <a:solidFill>
                  <a:schemeClr val="tx1"/>
                </a:solidFill>
              </a:rPr>
              <a:t>Safety Program Scorecard </a:t>
            </a:r>
            <a:r>
              <a:rPr lang="en-US" sz="2400" dirty="0">
                <a:solidFill>
                  <a:schemeClr val="tx1"/>
                </a:solidFill>
              </a:rPr>
              <a:t/>
            </a:r>
            <a:br>
              <a:rPr lang="en-US" sz="2400" dirty="0">
                <a:solidFill>
                  <a:schemeClr val="tx1"/>
                </a:solidFill>
              </a:rPr>
            </a:br>
            <a:r>
              <a:rPr lang="en-US" sz="2400" dirty="0">
                <a:solidFill>
                  <a:schemeClr val="tx1"/>
                </a:solidFill>
              </a:rPr>
              <a:t>Points for Routine </a:t>
            </a:r>
            <a:r>
              <a:rPr lang="en-US" sz="2400" dirty="0" smtClean="0">
                <a:solidFill>
                  <a:schemeClr val="tx1"/>
                </a:solidFill>
              </a:rPr>
              <a:t>Activities</a:t>
            </a:r>
            <a:r>
              <a:rPr lang="en-US" sz="2400" dirty="0">
                <a:solidFill>
                  <a:schemeClr val="tx1"/>
                </a:solidFill>
              </a:rPr>
              <a:t>, Per </a:t>
            </a:r>
            <a:r>
              <a:rPr lang="en-US" sz="2400" dirty="0" smtClean="0">
                <a:solidFill>
                  <a:schemeClr val="tx1"/>
                </a:solidFill>
              </a:rPr>
              <a:t>dam</a:t>
            </a:r>
            <a:br>
              <a:rPr lang="en-US" sz="2400" dirty="0" smtClean="0">
                <a:solidFill>
                  <a:schemeClr val="tx1"/>
                </a:solidFill>
              </a:rPr>
            </a:br>
            <a:r>
              <a:rPr lang="en-US" sz="1000" dirty="0" smtClean="0">
                <a:solidFill>
                  <a:schemeClr val="tx1"/>
                </a:solidFill>
              </a:rPr>
              <a:t>  </a:t>
            </a:r>
            <a:r>
              <a:rPr lang="en-US" sz="1400" dirty="0" smtClean="0">
                <a:solidFill>
                  <a:schemeClr val="tx1"/>
                </a:solidFill>
              </a:rPr>
              <a:t/>
            </a:r>
            <a:br>
              <a:rPr lang="en-US" sz="1400" dirty="0" smtClean="0">
                <a:solidFill>
                  <a:schemeClr val="tx1"/>
                </a:solidFill>
              </a:rPr>
            </a:br>
            <a:r>
              <a:rPr lang="en-US" sz="1400" dirty="0" smtClean="0">
                <a:solidFill>
                  <a:schemeClr val="tx1"/>
                </a:solidFill>
              </a:rPr>
              <a:t/>
            </a:r>
            <a:br>
              <a:rPr lang="en-US" sz="1400" dirty="0" smtClean="0">
                <a:solidFill>
                  <a:schemeClr val="tx1"/>
                </a:solidFill>
              </a:rPr>
            </a:br>
            <a:r>
              <a:rPr lang="en-US" sz="1400" dirty="0" smtClean="0">
                <a:solidFill>
                  <a:schemeClr val="tx1"/>
                </a:solidFill>
              </a:rPr>
              <a:t>						</a:t>
            </a:r>
            <a:endParaRPr lang="en-US" sz="1400" i="1" dirty="0">
              <a:solidFill>
                <a:schemeClr val="tx1"/>
              </a:solidFill>
            </a:endParaRPr>
          </a:p>
        </p:txBody>
      </p:sp>
      <p:sp>
        <p:nvSpPr>
          <p:cNvPr id="987139" name="Rectangle 3"/>
          <p:cNvSpPr>
            <a:spLocks noGrp="1" noChangeArrowheads="1"/>
          </p:cNvSpPr>
          <p:nvPr>
            <p:ph type="body" idx="1"/>
          </p:nvPr>
        </p:nvSpPr>
        <p:spPr>
          <a:xfrm>
            <a:off x="457200" y="1600200"/>
            <a:ext cx="8305800" cy="4572000"/>
          </a:xfrm>
        </p:spPr>
        <p:txBody>
          <a:bodyPr/>
          <a:lstStyle/>
          <a:p>
            <a:pPr>
              <a:lnSpc>
                <a:spcPct val="140000"/>
              </a:lnSpc>
            </a:pPr>
            <a:r>
              <a:rPr lang="en-US" sz="2400" dirty="0"/>
              <a:t>Staffing and Funding </a:t>
            </a:r>
            <a:r>
              <a:rPr lang="en-US" sz="2400" dirty="0" smtClean="0"/>
              <a:t>Adequacy</a:t>
            </a:r>
            <a:r>
              <a:rPr lang="en-US" sz="2400" dirty="0"/>
              <a:t>	</a:t>
            </a:r>
            <a:r>
              <a:rPr lang="en-US" sz="2400" dirty="0" smtClean="0"/>
              <a:t>	   2	39</a:t>
            </a:r>
            <a:endParaRPr lang="en-US" sz="2400" dirty="0"/>
          </a:p>
          <a:p>
            <a:pPr>
              <a:lnSpc>
                <a:spcPct val="140000"/>
              </a:lnSpc>
            </a:pPr>
            <a:r>
              <a:rPr lang="en-US" sz="2400" dirty="0"/>
              <a:t>Inspections and Evaluations		</a:t>
            </a:r>
            <a:r>
              <a:rPr lang="en-US" sz="2400" dirty="0" smtClean="0"/>
              <a:t>	 30	87</a:t>
            </a:r>
            <a:endParaRPr lang="en-US" sz="2400" dirty="0"/>
          </a:p>
          <a:p>
            <a:pPr>
              <a:lnSpc>
                <a:spcPct val="140000"/>
              </a:lnSpc>
            </a:pPr>
            <a:r>
              <a:rPr lang="en-US" sz="2400" dirty="0"/>
              <a:t>Project Instrumentation 			</a:t>
            </a:r>
            <a:r>
              <a:rPr lang="en-US" sz="2400" dirty="0" smtClean="0"/>
              <a:t>	 18	89</a:t>
            </a:r>
            <a:endParaRPr lang="en-US" sz="2400" dirty="0"/>
          </a:p>
          <a:p>
            <a:pPr>
              <a:lnSpc>
                <a:spcPct val="140000"/>
              </a:lnSpc>
            </a:pPr>
            <a:r>
              <a:rPr lang="en-US" sz="2400" dirty="0"/>
              <a:t>Project Response </a:t>
            </a:r>
            <a:r>
              <a:rPr lang="en-US" sz="2400" dirty="0" smtClean="0"/>
              <a:t>Preparedness</a:t>
            </a:r>
            <a:r>
              <a:rPr lang="en-US" sz="2400" dirty="0"/>
              <a:t>	 </a:t>
            </a:r>
            <a:r>
              <a:rPr lang="en-US" sz="2400" dirty="0" smtClean="0"/>
              <a:t>	 10	91</a:t>
            </a:r>
            <a:endParaRPr lang="en-US" sz="2400" dirty="0"/>
          </a:p>
          <a:p>
            <a:pPr>
              <a:lnSpc>
                <a:spcPct val="140000"/>
              </a:lnSpc>
            </a:pPr>
            <a:r>
              <a:rPr lang="en-US" sz="2400" dirty="0"/>
              <a:t>Agency </a:t>
            </a:r>
            <a:r>
              <a:rPr lang="en-US" sz="2400" dirty="0" smtClean="0"/>
              <a:t>&amp; Public </a:t>
            </a:r>
            <a:r>
              <a:rPr lang="en-US" sz="2400" dirty="0"/>
              <a:t>Response Preparedness	</a:t>
            </a:r>
            <a:r>
              <a:rPr lang="en-US" sz="2400" dirty="0" smtClean="0"/>
              <a:t> 15	74</a:t>
            </a:r>
            <a:endParaRPr lang="en-US" sz="2400" dirty="0"/>
          </a:p>
          <a:p>
            <a:pPr>
              <a:lnSpc>
                <a:spcPct val="140000"/>
              </a:lnSpc>
            </a:pPr>
            <a:r>
              <a:rPr lang="en-US" sz="2400" dirty="0"/>
              <a:t>Interim Risk Reduction Measures	</a:t>
            </a:r>
            <a:r>
              <a:rPr lang="en-US" sz="2400" u="sng" dirty="0" smtClean="0"/>
              <a:t> 	 25</a:t>
            </a:r>
            <a:r>
              <a:rPr lang="en-US" sz="2400" u="sng" dirty="0"/>
              <a:t>	</a:t>
            </a:r>
            <a:r>
              <a:rPr lang="en-US" sz="2400" u="sng" dirty="0" smtClean="0"/>
              <a:t>82</a:t>
            </a:r>
            <a:endParaRPr lang="en-US" sz="2400" u="sng" dirty="0"/>
          </a:p>
          <a:p>
            <a:pPr>
              <a:lnSpc>
                <a:spcPct val="140000"/>
              </a:lnSpc>
              <a:buFontTx/>
              <a:buNone/>
            </a:pPr>
            <a:r>
              <a:rPr lang="en-US" sz="2400" dirty="0"/>
              <a:t> 								</a:t>
            </a:r>
            <a:r>
              <a:rPr lang="en-US" sz="2400" dirty="0" smtClean="0"/>
              <a:t>100	84</a:t>
            </a:r>
            <a:endParaRPr lang="en-US" sz="2400" dirty="0"/>
          </a:p>
        </p:txBody>
      </p:sp>
      <p:sp>
        <p:nvSpPr>
          <p:cNvPr id="5" name="Rectangle 4"/>
          <p:cNvSpPr/>
          <p:nvPr/>
        </p:nvSpPr>
        <p:spPr>
          <a:xfrm>
            <a:off x="6553200" y="1371600"/>
            <a:ext cx="2133600" cy="307777"/>
          </a:xfrm>
          <a:prstGeom prst="rect">
            <a:avLst/>
          </a:prstGeom>
        </p:spPr>
        <p:txBody>
          <a:bodyPr wrap="square">
            <a:spAutoFit/>
          </a:bodyPr>
          <a:lstStyle/>
          <a:p>
            <a:r>
              <a:rPr lang="en-US" sz="1400" i="1" dirty="0" smtClean="0"/>
              <a:t>Total Points   %Average </a:t>
            </a:r>
            <a:endParaRPr lang="en-US" sz="1400" dirty="0"/>
          </a:p>
        </p:txBody>
      </p:sp>
      <p:sp>
        <p:nvSpPr>
          <p:cNvPr id="13" name="Slide Number Placeholder 3"/>
          <p:cNvSpPr txBox="1">
            <a:spLocks/>
          </p:cNvSpPr>
          <p:nvPr/>
        </p:nvSpPr>
        <p:spPr bwMode="auto">
          <a:xfrm>
            <a:off x="609600" y="1295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As of 30 Apr 2013</a:t>
            </a:r>
            <a:endParaRPr kumimoji="0" lang="en-US" sz="14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pic>
        <p:nvPicPr>
          <p:cNvPr id="17" name="Picture 2"/>
          <p:cNvPicPr>
            <a:picLocks noChangeAspect="1" noChangeArrowheads="1"/>
          </p:cNvPicPr>
          <p:nvPr/>
        </p:nvPicPr>
        <p:blipFill>
          <a:blip r:embed="rId3" cstate="email"/>
          <a:srcRect/>
          <a:stretch>
            <a:fillRect/>
          </a:stretch>
        </p:blipFill>
        <p:spPr bwMode="auto">
          <a:xfrm>
            <a:off x="3657600" y="5181600"/>
            <a:ext cx="2438400" cy="11282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96266" name="Picture 10" descr="Castle_gol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81400" y="4876800"/>
            <a:ext cx="1828800" cy="1271588"/>
          </a:xfrm>
          <a:prstGeom prst="rect">
            <a:avLst/>
          </a:prstGeom>
          <a:noFill/>
        </p:spPr>
      </p:pic>
      <p:sp>
        <p:nvSpPr>
          <p:cNvPr id="96267" name="Text Box 11"/>
          <p:cNvSpPr txBox="1">
            <a:spLocks noChangeArrowheads="1"/>
          </p:cNvSpPr>
          <p:nvPr/>
        </p:nvSpPr>
        <p:spPr bwMode="auto">
          <a:xfrm>
            <a:off x="2590800" y="2286000"/>
            <a:ext cx="3836307" cy="1323439"/>
          </a:xfrm>
          <a:prstGeom prst="rect">
            <a:avLst/>
          </a:prstGeom>
          <a:noFill/>
          <a:ln w="9525">
            <a:noFill/>
            <a:miter lim="800000"/>
            <a:headEnd/>
            <a:tailEnd/>
          </a:ln>
          <a:effectLst/>
        </p:spPr>
        <p:txBody>
          <a:bodyPr wrap="none">
            <a:spAutoFit/>
          </a:bodyPr>
          <a:lstStyle/>
          <a:p>
            <a:pPr algn="ctr"/>
            <a:r>
              <a:rPr lang="en-US" sz="4000" dirty="0" smtClean="0"/>
              <a:t>Thank You!</a:t>
            </a:r>
          </a:p>
          <a:p>
            <a:r>
              <a:rPr lang="en-US" sz="4000" dirty="0" err="1" smtClean="0"/>
              <a:t>Muito</a:t>
            </a:r>
            <a:r>
              <a:rPr lang="en-US" sz="4000" dirty="0" smtClean="0"/>
              <a:t> Obrigado!</a:t>
            </a:r>
            <a:endParaRPr lang="en-US" sz="4000" dirty="0"/>
          </a:p>
        </p:txBody>
      </p:sp>
      <p:sp>
        <p:nvSpPr>
          <p:cNvPr id="6" name="Title 1"/>
          <p:cNvSpPr txBox="1">
            <a:spLocks/>
          </p:cNvSpPr>
          <p:nvPr/>
        </p:nvSpPr>
        <p:spPr bwMode="auto">
          <a:xfrm>
            <a:off x="457200" y="274638"/>
            <a:ext cx="8229600" cy="1401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First USACE Dam Safety Workshop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DSPMT</a:t>
            </a:r>
            <a:endParaRPr lang="en-US" dirty="0"/>
          </a:p>
        </p:txBody>
      </p:sp>
      <p:sp>
        <p:nvSpPr>
          <p:cNvPr id="3" name="Content Placeholder 2"/>
          <p:cNvSpPr>
            <a:spLocks noGrp="1"/>
          </p:cNvSpPr>
          <p:nvPr>
            <p:ph idx="1"/>
          </p:nvPr>
        </p:nvSpPr>
        <p:spPr>
          <a:xfrm>
            <a:off x="457200" y="1447800"/>
            <a:ext cx="8229600" cy="3962400"/>
          </a:xfrm>
        </p:spPr>
        <p:txBody>
          <a:bodyPr/>
          <a:lstStyle/>
          <a:p>
            <a:r>
              <a:rPr lang="en-US" sz="2800" dirty="0" smtClean="0"/>
              <a:t>Allow quantitative, consistent, un-biased evaluation of dam safety programs individually at the District level, or collectively at the MSC and Agency level</a:t>
            </a:r>
          </a:p>
          <a:p>
            <a:r>
              <a:rPr lang="en-US" sz="2800" dirty="0" smtClean="0"/>
              <a:t>Consistent interface with automated error checking and identification of conflicting data</a:t>
            </a:r>
          </a:p>
          <a:p>
            <a:r>
              <a:rPr lang="en-US" sz="2800" dirty="0" smtClean="0"/>
              <a:t>Allow exchange of data with other databases</a:t>
            </a:r>
          </a:p>
          <a:p>
            <a:r>
              <a:rPr lang="en-US" sz="2800" dirty="0" smtClean="0"/>
              <a:t>Export of local inventory or performance data</a:t>
            </a:r>
          </a:p>
          <a:p>
            <a:r>
              <a:rPr lang="en-US" sz="2800" dirty="0" smtClean="0"/>
              <a:t>Simplify data collection process to allow frequent updating and reporting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DSPMT Implementation</a:t>
            </a:r>
            <a:endParaRPr lang="en-US" dirty="0"/>
          </a:p>
        </p:txBody>
      </p:sp>
      <p:sp>
        <p:nvSpPr>
          <p:cNvPr id="3" name="Content Placeholder 2"/>
          <p:cNvSpPr>
            <a:spLocks noGrp="1"/>
          </p:cNvSpPr>
          <p:nvPr>
            <p:ph idx="1"/>
          </p:nvPr>
        </p:nvSpPr>
        <p:spPr/>
        <p:txBody>
          <a:bodyPr/>
          <a:lstStyle/>
          <a:p>
            <a:r>
              <a:rPr lang="en-US" dirty="0" smtClean="0"/>
              <a:t>District Dam Safety Program Manager responsible for maintaining up-to-date information in the DSPMT</a:t>
            </a:r>
          </a:p>
          <a:p>
            <a:r>
              <a:rPr lang="en-US" dirty="0" smtClean="0"/>
              <a:t>Update Schedule:</a:t>
            </a:r>
          </a:p>
          <a:p>
            <a:pPr lvl="1"/>
            <a:r>
              <a:rPr lang="en-US" dirty="0" smtClean="0"/>
              <a:t>Quarterly prior to HQ quarter review</a:t>
            </a:r>
          </a:p>
          <a:p>
            <a:pPr lvl="1"/>
            <a:r>
              <a:rPr lang="en-US" dirty="0" smtClean="0"/>
              <a:t>As inspections are completed, update necessary information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DSPMT Implementation</a:t>
            </a:r>
            <a:endParaRPr lang="en-US" dirty="0"/>
          </a:p>
        </p:txBody>
      </p:sp>
      <p:sp>
        <p:nvSpPr>
          <p:cNvPr id="3" name="Content Placeholder 2"/>
          <p:cNvSpPr>
            <a:spLocks noGrp="1"/>
          </p:cNvSpPr>
          <p:nvPr>
            <p:ph idx="1"/>
          </p:nvPr>
        </p:nvSpPr>
        <p:spPr/>
        <p:txBody>
          <a:bodyPr/>
          <a:lstStyle/>
          <a:p>
            <a:r>
              <a:rPr lang="en-US" sz="2800" dirty="0" smtClean="0"/>
              <a:t>Division Dam Safety Program Manager responsible for providing quality assurance and review</a:t>
            </a:r>
          </a:p>
          <a:p>
            <a:r>
              <a:rPr lang="en-US" sz="2800" dirty="0" smtClean="0"/>
              <a:t>Any errors or problems should be corrected at the District level not Division or HQ</a:t>
            </a:r>
          </a:p>
          <a:p>
            <a:r>
              <a:rPr lang="en-US" sz="2800" dirty="0" smtClean="0"/>
              <a:t>District Dam Safety Program Manager can allow other users to edit DSPMT, must be requested so users can be added to access list</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Dam Safety Program </a:t>
            </a:r>
            <a:br>
              <a:rPr lang="en-US" sz="4000" dirty="0" smtClean="0"/>
            </a:br>
            <a:r>
              <a:rPr lang="en-US" sz="4000" dirty="0" smtClean="0"/>
              <a:t>Performance Measures (DSPPM)</a:t>
            </a:r>
            <a:endParaRPr lang="en-US" sz="4000" dirty="0"/>
          </a:p>
        </p:txBody>
      </p:sp>
      <p:sp>
        <p:nvSpPr>
          <p:cNvPr id="3" name="Content Placeholder 2"/>
          <p:cNvSpPr>
            <a:spLocks noGrp="1"/>
          </p:cNvSpPr>
          <p:nvPr>
            <p:ph idx="1"/>
          </p:nvPr>
        </p:nvSpPr>
        <p:spPr>
          <a:xfrm>
            <a:off x="533400" y="1600200"/>
            <a:ext cx="8229600" cy="4114800"/>
          </a:xfrm>
        </p:spPr>
        <p:txBody>
          <a:bodyPr/>
          <a:lstStyle/>
          <a:p>
            <a:r>
              <a:rPr lang="en-US" sz="2800" dirty="0" smtClean="0"/>
              <a:t>Dam Safety Program Management Authorities and Practices (Unused/Obsolete/Not included)</a:t>
            </a:r>
          </a:p>
          <a:p>
            <a:r>
              <a:rPr lang="en-US" sz="2800" dirty="0" smtClean="0"/>
              <a:t>Dam Safety Staff Size and Relevant Experience</a:t>
            </a:r>
          </a:p>
          <a:p>
            <a:r>
              <a:rPr lang="en-US" sz="2800" dirty="0" smtClean="0"/>
              <a:t>Inspections and Evaluations</a:t>
            </a:r>
          </a:p>
          <a:p>
            <a:r>
              <a:rPr lang="en-US" sz="2800" dirty="0" smtClean="0"/>
              <a:t>Identification and Remediation of Deficient Dams</a:t>
            </a:r>
          </a:p>
          <a:p>
            <a:r>
              <a:rPr lang="en-US" sz="2800" dirty="0" smtClean="0"/>
              <a:t>Project Response Preparedness</a:t>
            </a:r>
          </a:p>
          <a:p>
            <a:r>
              <a:rPr lang="en-US" sz="2800" dirty="0" smtClean="0"/>
              <a:t>Agency and Public Response Preparedness</a:t>
            </a:r>
          </a:p>
          <a:p>
            <a:r>
              <a:rPr lang="en-US" sz="2800" dirty="0" smtClean="0"/>
              <a:t>Unscheduled Dam Safety Program Actions</a:t>
            </a: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6412</TotalTime>
  <Words>3369</Words>
  <Application>Microsoft Office PowerPoint</Application>
  <PresentationFormat>On-screen Show (4:3)</PresentationFormat>
  <Paragraphs>398</Paragraphs>
  <Slides>59</Slides>
  <Notes>30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2" baseType="lpstr">
      <vt:lpstr>Title Master</vt:lpstr>
      <vt:lpstr>Slide Master</vt:lpstr>
      <vt:lpstr>Document</vt:lpstr>
      <vt:lpstr>Dam Safety Program Management Tools</vt:lpstr>
      <vt:lpstr>Why is DSPMT needed?</vt:lpstr>
      <vt:lpstr>What is DSPMT?</vt:lpstr>
      <vt:lpstr>DSPMT Components</vt:lpstr>
      <vt:lpstr>DSPMT helps answer the  “big” questions</vt:lpstr>
      <vt:lpstr>Goals of DSPMT</vt:lpstr>
      <vt:lpstr>DSPMT Implementation</vt:lpstr>
      <vt:lpstr>DSPMT Implementation</vt:lpstr>
      <vt:lpstr>Dam Safety Program  Performance Measures (DSPPM)</vt:lpstr>
      <vt:lpstr> DSPPM 2- Dam Safety Staff Size  and Relevant Experience </vt:lpstr>
      <vt:lpstr>Staffing – Output Example</vt:lpstr>
      <vt:lpstr>Slide 12</vt:lpstr>
      <vt:lpstr> DSPPM 4- Identification and Remediation of Deficient Dams </vt:lpstr>
      <vt:lpstr>DSPPM 4- Identification and Remediation of Deficient Dams</vt:lpstr>
      <vt:lpstr> DSPPM 5 – Project  Response Preparedness </vt:lpstr>
      <vt:lpstr>DSPPM 5 – Project  Response Preparedness</vt:lpstr>
      <vt:lpstr>DSPPM 6 – Agency and Public Response Preparedness</vt:lpstr>
      <vt:lpstr>DSPPM 7 – Unscheduled Dam Safety Program Actions</vt:lpstr>
      <vt:lpstr>DSPMT Photo Manager</vt:lpstr>
      <vt:lpstr>DSPMT Components</vt:lpstr>
      <vt:lpstr>USACE Inventory, Jan 2013</vt:lpstr>
      <vt:lpstr>Number of USACE Dams</vt:lpstr>
      <vt:lpstr>USACE Inventory</vt:lpstr>
      <vt:lpstr>National Inventory of Dams</vt:lpstr>
      <vt:lpstr>NID History</vt:lpstr>
      <vt:lpstr>NID History (cont.)</vt:lpstr>
      <vt:lpstr>NID Inclusion Criteria</vt:lpstr>
      <vt:lpstr>NID Data Fields</vt:lpstr>
      <vt:lpstr>2013 NID Data Contributors</vt:lpstr>
      <vt:lpstr>NID Upload Tool</vt:lpstr>
      <vt:lpstr>NID Upload Tool</vt:lpstr>
      <vt:lpstr>NID Upload Tool</vt:lpstr>
      <vt:lpstr>NID Upload Tool</vt:lpstr>
      <vt:lpstr>NID Upload Tool</vt:lpstr>
      <vt:lpstr>NID Upload Tool</vt:lpstr>
      <vt:lpstr>NID Update Process</vt:lpstr>
      <vt:lpstr>2013 NID Statistics</vt:lpstr>
      <vt:lpstr>2013 NID Statistics</vt:lpstr>
      <vt:lpstr>2013 NID Statistics</vt:lpstr>
      <vt:lpstr>2013 NID Statistics</vt:lpstr>
      <vt:lpstr>2013 NID Statistics</vt:lpstr>
      <vt:lpstr>NID Data Summary</vt:lpstr>
      <vt:lpstr>2013 National Inventory of Dams</vt:lpstr>
      <vt:lpstr>NID Web Site – Public View,  No Account Required</vt:lpstr>
      <vt:lpstr>NID Web Site Restrictions</vt:lpstr>
      <vt:lpstr>Web Site – Account Required</vt:lpstr>
      <vt:lpstr>NID Web Site Users</vt:lpstr>
      <vt:lpstr>Web Site – Interactive Map</vt:lpstr>
      <vt:lpstr>Web Site – Interactive Map</vt:lpstr>
      <vt:lpstr>DSPMT Components</vt:lpstr>
      <vt:lpstr>Dam Safety Scorecard</vt:lpstr>
      <vt:lpstr>Dam Safety Scorecard</vt:lpstr>
      <vt:lpstr>Dam Safety Scorecard</vt:lpstr>
      <vt:lpstr>Slide 54</vt:lpstr>
      <vt:lpstr>Slide 55</vt:lpstr>
      <vt:lpstr>Slide 56</vt:lpstr>
      <vt:lpstr>Slide 57</vt:lpstr>
      <vt:lpstr> USACE Dam Safety Program Scorecard  Points for Routine Activities, Per dam           </vt:lpstr>
      <vt:lpstr>Slide 59</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45</cp:revision>
  <dcterms:created xsi:type="dcterms:W3CDTF">2009-05-21T17:19:18Z</dcterms:created>
  <dcterms:modified xsi:type="dcterms:W3CDTF">2013-05-08T15:24:18Z</dcterms:modified>
</cp:coreProperties>
</file>