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sldIdLst>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p:cViewPr>
        <p:scale>
          <a:sx n="66" d="100"/>
          <a:sy n="66" d="100"/>
        </p:scale>
        <p:origin x="-1954" y="-7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5240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152400"/>
            <a:ext cx="6305550" cy="5973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A58FB-ED54-44B3-9746-6FA2B6615D41}"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7F1BA-D67F-4C9B-A45C-B616BB1302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A58FB-ED54-44B3-9746-6FA2B6615D41}"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CC7D5-AADD-49FA-8209-475AB0712B2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A58FB-ED54-44B3-9746-6FA2B6615D41}"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5FBA0-85FA-41DD-A1DD-482288AB0F1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A58FB-ED54-44B3-9746-6FA2B6615D41}"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4C019-37C7-4484-AE0D-6330E9A3698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A58FB-ED54-44B3-9746-6FA2B6615D41}" type="datetimeFigureOut">
              <a:rPr lang="en-US" smtClean="0"/>
              <a:pPr/>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772D2-7AE8-4A93-AA45-9019B250B68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A58FB-ED54-44B3-9746-6FA2B6615D41}" type="datetimeFigureOut">
              <a:rPr lang="en-US" smtClean="0"/>
              <a:pPr/>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BEF5F-8FA6-440F-B410-7B1ED1EF4D3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A58FB-ED54-44B3-9746-6FA2B6615D41}" type="datetimeFigureOut">
              <a:rPr lang="en-US" smtClean="0"/>
              <a:pPr/>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F0D79-5E21-4B51-83BC-01370C6300A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A58FB-ED54-44B3-9746-6FA2B6615D41}"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660489-68D3-439A-9BFF-659C217B7C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A58FB-ED54-44B3-9746-6FA2B6615D41}"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0AD57-2CF4-4544-96CA-35FCAB7A7A6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A58FB-ED54-44B3-9746-6FA2B6615D41}"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2CABE-9980-4043-AA6F-5024EEE2311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A58FB-ED54-44B3-9746-6FA2B6615D41}"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B778-9B5B-44B4-90AA-9D0DD5F6534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bg1"/>
                </a:solidFill>
              </a:rPr>
              <a:t>BUILDING</a:t>
            </a:r>
            <a:r>
              <a:rPr lang="en-US" sz="1300" b="1" i="1" baseline="0" dirty="0" smtClean="0">
                <a:solidFill>
                  <a:schemeClr val="bg1"/>
                </a:solidFill>
              </a:rPr>
              <a:t> STRONG </a:t>
            </a:r>
            <a:r>
              <a:rPr lang="en-US" sz="1300" b="1" i="1" baseline="-40000" dirty="0" smtClean="0">
                <a:solidFill>
                  <a:schemeClr val="bg1"/>
                </a:solidFill>
              </a:rPr>
              <a:t>SM</a:t>
            </a:r>
            <a:endParaRPr lang="en-US" sz="1300" b="1" i="1" baseline="-40000" dirty="0">
              <a:solidFill>
                <a:schemeClr val="bg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bg1"/>
                </a:solidFill>
              </a:rPr>
              <a:t>BUILDING</a:t>
            </a:r>
            <a:r>
              <a:rPr lang="en-US" sz="1300" b="1" i="1" baseline="0" dirty="0" smtClean="0">
                <a:solidFill>
                  <a:schemeClr val="bg1"/>
                </a:solidFill>
              </a:rPr>
              <a:t> STRONG </a:t>
            </a:r>
            <a:r>
              <a:rPr lang="en-US" sz="1300" b="1" i="1" baseline="-40000" dirty="0" smtClean="0">
                <a:solidFill>
                  <a:schemeClr val="bg1"/>
                </a:solidFill>
              </a:rPr>
              <a:t>SM</a:t>
            </a:r>
            <a:endParaRPr lang="en-US" sz="1300" b="1" i="1" baseline="-40000" dirty="0">
              <a:solidFill>
                <a:schemeClr val="bg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581400" y="621268"/>
            <a:ext cx="4168770" cy="369332"/>
          </a:xfrm>
          <a:prstGeom prst="rect">
            <a:avLst/>
          </a:prstGeom>
          <a:noFill/>
        </p:spPr>
        <p:txBody>
          <a:bodyPr wrap="none" rtlCol="0">
            <a:spAutoFit/>
          </a:bodyPr>
          <a:lstStyle/>
          <a:p>
            <a:r>
              <a:rPr lang="en-US" b="1" dirty="0" smtClean="0">
                <a:solidFill>
                  <a:schemeClr val="bg1"/>
                </a:solidFill>
              </a:rPr>
              <a:t>EMERGENCY</a:t>
            </a:r>
            <a:r>
              <a:rPr lang="en-US" b="1" baseline="0" dirty="0" smtClean="0">
                <a:solidFill>
                  <a:schemeClr val="bg1"/>
                </a:solidFill>
              </a:rPr>
              <a:t> EXERCISE PLANNING</a:t>
            </a:r>
            <a:endParaRPr lang="en-US" b="1" dirty="0">
              <a:solidFill>
                <a:schemeClr val="bg1"/>
              </a:solidFill>
            </a:endParaRPr>
          </a:p>
        </p:txBody>
      </p: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
        <p:nvSpPr>
          <p:cNvPr id="21" name="Rectangle 20"/>
          <p:cNvSpPr/>
          <p:nvPr userDrawn="1"/>
        </p:nvSpPr>
        <p:spPr>
          <a:xfrm>
            <a:off x="0" y="0"/>
            <a:ext cx="9144000" cy="10668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tx1"/>
                </a:solidFill>
              </a:rPr>
              <a:t>BUILDING</a:t>
            </a:r>
            <a:r>
              <a:rPr lang="en-US" sz="1300" b="1" i="1" baseline="0" dirty="0" smtClean="0">
                <a:solidFill>
                  <a:schemeClr val="tx1"/>
                </a:solidFill>
              </a:rPr>
              <a:t> STRONG </a:t>
            </a:r>
            <a:r>
              <a:rPr lang="en-US" sz="1300" b="1" i="1" baseline="-40000" dirty="0" smtClean="0">
                <a:solidFill>
                  <a:schemeClr val="bg1"/>
                </a:solidFill>
              </a:rPr>
              <a:t>SM</a:t>
            </a:r>
            <a:endParaRPr lang="en-US" sz="1300" b="1" i="1" baseline="-40000" dirty="0">
              <a:solidFill>
                <a:schemeClr val="bg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581400" y="621268"/>
            <a:ext cx="4168770" cy="369332"/>
          </a:xfrm>
          <a:prstGeom prst="rect">
            <a:avLst/>
          </a:prstGeom>
          <a:noFill/>
        </p:spPr>
        <p:txBody>
          <a:bodyPr wrap="none" rtlCol="0">
            <a:spAutoFit/>
          </a:bodyPr>
          <a:lstStyle/>
          <a:p>
            <a:r>
              <a:rPr lang="en-US" b="1" dirty="0" smtClean="0">
                <a:solidFill>
                  <a:schemeClr val="bg1"/>
                </a:solidFill>
              </a:rPr>
              <a:t>EMERGENCY</a:t>
            </a:r>
            <a:r>
              <a:rPr lang="en-US" b="1" baseline="0" dirty="0" smtClean="0">
                <a:solidFill>
                  <a:schemeClr val="bg1"/>
                </a:solidFill>
              </a:rPr>
              <a:t> EXERCISE PLANNING</a:t>
            </a:r>
            <a:endParaRPr lang="en-US" b="1" dirty="0">
              <a:solidFill>
                <a:schemeClr val="bg1"/>
              </a:solidFill>
            </a:endParaRPr>
          </a:p>
        </p:txBody>
      </p: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
        <p:nvSpPr>
          <p:cNvPr id="21" name="Rectangle 20"/>
          <p:cNvSpPr/>
          <p:nvPr userDrawn="1"/>
        </p:nvSpPr>
        <p:spPr>
          <a:xfrm>
            <a:off x="0" y="0"/>
            <a:ext cx="9144000" cy="10668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tx1"/>
                </a:solidFill>
              </a:rPr>
              <a:t>BUILDING</a:t>
            </a:r>
            <a:r>
              <a:rPr lang="en-US" sz="1300" b="1" i="1" baseline="0" dirty="0" smtClean="0">
                <a:solidFill>
                  <a:schemeClr val="tx1"/>
                </a:solidFill>
              </a:rPr>
              <a:t> STRONG </a:t>
            </a:r>
            <a:r>
              <a:rPr lang="en-US" sz="1300" b="1" i="1" baseline="-40000" dirty="0" smtClean="0">
                <a:solidFill>
                  <a:schemeClr val="tx1"/>
                </a:solidFill>
              </a:rPr>
              <a:t>SM</a:t>
            </a:r>
            <a:endParaRPr lang="en-US" sz="1300" b="1" i="1" baseline="-40000" dirty="0">
              <a:solidFill>
                <a:schemeClr val="tx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581400" y="621268"/>
            <a:ext cx="4168770" cy="369332"/>
          </a:xfrm>
          <a:prstGeom prst="rect">
            <a:avLst/>
          </a:prstGeom>
          <a:noFill/>
        </p:spPr>
        <p:txBody>
          <a:bodyPr wrap="none" rtlCol="0">
            <a:spAutoFit/>
          </a:bodyPr>
          <a:lstStyle/>
          <a:p>
            <a:r>
              <a:rPr lang="en-US" b="1" dirty="0" smtClean="0">
                <a:solidFill>
                  <a:schemeClr val="bg1"/>
                </a:solidFill>
              </a:rPr>
              <a:t>EMERGENCY</a:t>
            </a:r>
            <a:r>
              <a:rPr lang="en-US" b="1" baseline="0" dirty="0" smtClean="0">
                <a:solidFill>
                  <a:schemeClr val="bg1"/>
                </a:solidFill>
              </a:rPr>
              <a:t> EXERCISE PLANNING</a:t>
            </a:r>
            <a:endParaRPr lang="en-US" b="1" dirty="0">
              <a:solidFill>
                <a:schemeClr val="bg1"/>
              </a:solidFill>
            </a:endParaRPr>
          </a:p>
        </p:txBody>
      </p: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
        <p:nvSpPr>
          <p:cNvPr id="21" name="Rectangle 20"/>
          <p:cNvSpPr/>
          <p:nvPr userDrawn="1"/>
        </p:nvSpPr>
        <p:spPr>
          <a:xfrm>
            <a:off x="0" y="0"/>
            <a:ext cx="9144000" cy="10668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tx1"/>
                </a:solidFill>
              </a:rPr>
              <a:t>BUILDING</a:t>
            </a:r>
            <a:r>
              <a:rPr lang="en-US" sz="1300" b="1" i="1" baseline="0" dirty="0" smtClean="0">
                <a:solidFill>
                  <a:schemeClr val="tx1"/>
                </a:solidFill>
              </a:rPr>
              <a:t> STRONG </a:t>
            </a:r>
            <a:r>
              <a:rPr lang="en-US" sz="1300" b="1" i="1" baseline="-40000" dirty="0" smtClean="0">
                <a:solidFill>
                  <a:schemeClr val="tx1"/>
                </a:solidFill>
              </a:rPr>
              <a:t>SM</a:t>
            </a:r>
            <a:endParaRPr lang="en-US" sz="1300" b="1" i="1" baseline="-40000" dirty="0">
              <a:solidFill>
                <a:schemeClr val="tx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581400" y="621268"/>
            <a:ext cx="4168770" cy="369332"/>
          </a:xfrm>
          <a:prstGeom prst="rect">
            <a:avLst/>
          </a:prstGeom>
          <a:noFill/>
        </p:spPr>
        <p:txBody>
          <a:bodyPr wrap="none" rtlCol="0">
            <a:spAutoFit/>
          </a:bodyPr>
          <a:lstStyle/>
          <a:p>
            <a:r>
              <a:rPr lang="en-US" b="1" dirty="0" smtClean="0">
                <a:solidFill>
                  <a:schemeClr val="bg1"/>
                </a:solidFill>
              </a:rPr>
              <a:t>EMERGENCY</a:t>
            </a:r>
            <a:r>
              <a:rPr lang="en-US" b="1" baseline="0" dirty="0" smtClean="0">
                <a:solidFill>
                  <a:schemeClr val="bg1"/>
                </a:solidFill>
              </a:rPr>
              <a:t> EXERCISE PLANNING</a:t>
            </a:r>
            <a:endParaRPr lang="en-US" b="1" dirty="0">
              <a:solidFill>
                <a:schemeClr val="bg1"/>
              </a:solidFill>
            </a:endParaRPr>
          </a:p>
        </p:txBody>
      </p: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
        <p:nvSpPr>
          <p:cNvPr id="21" name="Rectangle 20"/>
          <p:cNvSpPr/>
          <p:nvPr userDrawn="1"/>
        </p:nvSpPr>
        <p:spPr>
          <a:xfrm>
            <a:off x="0" y="0"/>
            <a:ext cx="9144000" cy="10668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15" name="TextBox 14"/>
          <p:cNvSpPr txBox="1"/>
          <p:nvPr userDrawn="1"/>
        </p:nvSpPr>
        <p:spPr>
          <a:xfrm>
            <a:off x="3505200" y="6489412"/>
            <a:ext cx="1963999" cy="292388"/>
          </a:xfrm>
          <a:prstGeom prst="rect">
            <a:avLst/>
          </a:prstGeom>
          <a:noFill/>
        </p:spPr>
        <p:txBody>
          <a:bodyPr wrap="none" rtlCol="0">
            <a:spAutoFit/>
          </a:bodyPr>
          <a:lstStyle/>
          <a:p>
            <a:r>
              <a:rPr lang="en-US" sz="1300" b="1" i="1" dirty="0" smtClean="0">
                <a:solidFill>
                  <a:schemeClr val="tx1"/>
                </a:solidFill>
              </a:rPr>
              <a:t>BUILDING</a:t>
            </a:r>
            <a:r>
              <a:rPr lang="en-US" sz="1300" b="1" i="1" baseline="0" dirty="0" smtClean="0">
                <a:solidFill>
                  <a:schemeClr val="tx1"/>
                </a:solidFill>
              </a:rPr>
              <a:t> STRONG </a:t>
            </a:r>
            <a:r>
              <a:rPr lang="en-US" sz="1300" b="1" i="1" baseline="-40000" dirty="0" smtClean="0">
                <a:solidFill>
                  <a:schemeClr val="tx1"/>
                </a:solidFill>
              </a:rPr>
              <a:t>SM</a:t>
            </a:r>
            <a:endParaRPr lang="en-US" sz="1300" b="1" i="1" baseline="-40000" dirty="0">
              <a:solidFill>
                <a:schemeClr val="tx1"/>
              </a:solidFill>
            </a:endParaRPr>
          </a:p>
        </p:txBody>
      </p:sp>
      <p:cxnSp>
        <p:nvCxnSpPr>
          <p:cNvPr id="17" name="Straight Connector 16"/>
          <p:cNvCxnSpPr>
            <a:stCxn id="15" idx="1"/>
          </p:cNvCxnSpPr>
          <p:nvPr userDrawn="1"/>
        </p:nvCxnSpPr>
        <p:spPr>
          <a:xfrm flipH="1" flipV="1">
            <a:off x="228600" y="6629400"/>
            <a:ext cx="3276600" cy="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5" idx="3"/>
          </p:cNvCxnSpPr>
          <p:nvPr userDrawn="1"/>
        </p:nvCxnSpPr>
        <p:spPr>
          <a:xfrm flipV="1">
            <a:off x="5469199" y="6629400"/>
            <a:ext cx="3522401" cy="620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581400" y="621268"/>
            <a:ext cx="4168770" cy="369332"/>
          </a:xfrm>
          <a:prstGeom prst="rect">
            <a:avLst/>
          </a:prstGeom>
          <a:noFill/>
        </p:spPr>
        <p:txBody>
          <a:bodyPr wrap="none" rtlCol="0">
            <a:spAutoFit/>
          </a:bodyPr>
          <a:lstStyle/>
          <a:p>
            <a:r>
              <a:rPr lang="en-US" b="1" dirty="0" smtClean="0">
                <a:solidFill>
                  <a:schemeClr val="bg1"/>
                </a:solidFill>
              </a:rPr>
              <a:t>EMERGENCY</a:t>
            </a:r>
            <a:r>
              <a:rPr lang="en-US" b="1" baseline="0" dirty="0" smtClean="0">
                <a:solidFill>
                  <a:schemeClr val="bg1"/>
                </a:solidFill>
              </a:rPr>
              <a:t> EXERCISE PLANNING</a:t>
            </a:r>
            <a:endParaRPr lang="en-US" b="1" dirty="0">
              <a:solidFill>
                <a:schemeClr val="bg1"/>
              </a:solidFill>
            </a:endParaRPr>
          </a:p>
        </p:txBody>
      </p:sp>
      <p:sp>
        <p:nvSpPr>
          <p:cNvPr id="4" name="Rectangle 4"/>
          <p:cNvSpPr>
            <a:spLocks noGrp="1" noChangeArrowheads="1"/>
          </p:cNvSpPr>
          <p:nvPr>
            <p:ph type="sldNum" sz="quarter" idx="10"/>
          </p:nvPr>
        </p:nvSpPr>
        <p:spPr>
          <a:ln/>
        </p:spPr>
        <p:txBody>
          <a:bodyPr/>
          <a:lstStyle>
            <a:lvl1pPr>
              <a:defRPr b="1">
                <a:solidFill>
                  <a:schemeClr val="bg1"/>
                </a:solidFill>
              </a:defRPr>
            </a:lvl1pPr>
          </a:lstStyle>
          <a:p>
            <a:pPr>
              <a:defRPr/>
            </a:pPr>
            <a:r>
              <a:rPr lang="en-US" smtClean="0"/>
              <a:t>Slide </a:t>
            </a:r>
            <a:fld id="{81453B7E-4FA4-4051-B87E-D16A31C73F82}" type="slidenum">
              <a:rPr lang="en-US" smtClean="0"/>
              <a:pPr>
                <a:defRPr/>
              </a:pPr>
              <a:t>‹#›</a:t>
            </a:fld>
            <a:endParaRPr lang="en-US" dirty="0"/>
          </a:p>
        </p:txBody>
      </p:sp>
      <p:sp>
        <p:nvSpPr>
          <p:cNvPr id="21" name="Rectangle 20"/>
          <p:cNvSpPr/>
          <p:nvPr userDrawn="1"/>
        </p:nvSpPr>
        <p:spPr>
          <a:xfrm>
            <a:off x="0" y="0"/>
            <a:ext cx="9144000" cy="10668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2" name="Picture 4" descr="DSC00005"/>
          <p:cNvPicPr>
            <a:picLocks noChangeAspect="1" noChangeArrowheads="1"/>
          </p:cNvPicPr>
          <p:nvPr userDrawn="1"/>
        </p:nvPicPr>
        <p:blipFill>
          <a:blip r:embed="rId13" cstate="print"/>
          <a:srcRect/>
          <a:stretch>
            <a:fillRect/>
          </a:stretch>
        </p:blipFill>
        <p:spPr bwMode="auto">
          <a:xfrm>
            <a:off x="4114800" y="3086526"/>
            <a:ext cx="5029200" cy="3771474"/>
          </a:xfrm>
          <a:prstGeom prst="rect">
            <a:avLst/>
          </a:prstGeom>
          <a:noFill/>
          <a:ln w="9525">
            <a:noFill/>
            <a:miter lim="800000"/>
            <a:headEnd/>
            <a:tailEnd/>
          </a:ln>
        </p:spPr>
      </p:pic>
      <p:pic>
        <p:nvPicPr>
          <p:cNvPr id="14" name="Picture 2" descr="C:\Users\Q0RMCWBE\Desktop\January 2013 Computer Swap My Documents\PROSPECT\Prospect Class Presentations\Exercise Dam Safety\IMGP0169.jpg"/>
          <p:cNvPicPr>
            <a:picLocks noChangeAspect="1" noChangeArrowheads="1"/>
          </p:cNvPicPr>
          <p:nvPr userDrawn="1"/>
        </p:nvPicPr>
        <p:blipFill>
          <a:blip r:embed="rId14" cstate="email"/>
          <a:srcRect/>
          <a:stretch>
            <a:fillRect/>
          </a:stretch>
        </p:blipFill>
        <p:spPr bwMode="auto">
          <a:xfrm>
            <a:off x="5105400" y="762000"/>
            <a:ext cx="4267200" cy="3205141"/>
          </a:xfrm>
          <a:prstGeom prst="rect">
            <a:avLst/>
          </a:prstGeom>
          <a:noFill/>
        </p:spPr>
      </p:pic>
      <p:sp>
        <p:nvSpPr>
          <p:cNvPr id="13" name="Freeform 12"/>
          <p:cNvSpPr/>
          <p:nvPr userDrawn="1"/>
        </p:nvSpPr>
        <p:spPr>
          <a:xfrm>
            <a:off x="0" y="-7258"/>
            <a:ext cx="9129486" cy="6894286"/>
          </a:xfrm>
          <a:custGeom>
            <a:avLst/>
            <a:gdLst>
              <a:gd name="connsiteX0" fmla="*/ 0 w 9129486"/>
              <a:gd name="connsiteY0" fmla="*/ 0 h 6894286"/>
              <a:gd name="connsiteX1" fmla="*/ 9129486 w 9129486"/>
              <a:gd name="connsiteY1" fmla="*/ 0 h 6894286"/>
              <a:gd name="connsiteX2" fmla="*/ 9129486 w 9129486"/>
              <a:gd name="connsiteY2" fmla="*/ 1669143 h 6894286"/>
              <a:gd name="connsiteX3" fmla="*/ 8824686 w 9129486"/>
              <a:gd name="connsiteY3" fmla="*/ 1669143 h 6894286"/>
              <a:gd name="connsiteX4" fmla="*/ 8432800 w 9129486"/>
              <a:gd name="connsiteY4" fmla="*/ 1683657 h 6894286"/>
              <a:gd name="connsiteX5" fmla="*/ 8026400 w 9129486"/>
              <a:gd name="connsiteY5" fmla="*/ 1756229 h 6894286"/>
              <a:gd name="connsiteX6" fmla="*/ 7649029 w 9129486"/>
              <a:gd name="connsiteY6" fmla="*/ 1872343 h 6894286"/>
              <a:gd name="connsiteX7" fmla="*/ 7097486 w 9129486"/>
              <a:gd name="connsiteY7" fmla="*/ 2061029 h 6894286"/>
              <a:gd name="connsiteX8" fmla="*/ 6647543 w 9129486"/>
              <a:gd name="connsiteY8" fmla="*/ 2278743 h 6894286"/>
              <a:gd name="connsiteX9" fmla="*/ 6313714 w 9129486"/>
              <a:gd name="connsiteY9" fmla="*/ 2496457 h 6894286"/>
              <a:gd name="connsiteX10" fmla="*/ 5892800 w 9129486"/>
              <a:gd name="connsiteY10" fmla="*/ 2844800 h 6894286"/>
              <a:gd name="connsiteX11" fmla="*/ 5457371 w 9129486"/>
              <a:gd name="connsiteY11" fmla="*/ 3251200 h 6894286"/>
              <a:gd name="connsiteX12" fmla="*/ 5138057 w 9129486"/>
              <a:gd name="connsiteY12" fmla="*/ 3628571 h 6894286"/>
              <a:gd name="connsiteX13" fmla="*/ 4804229 w 9129486"/>
              <a:gd name="connsiteY13" fmla="*/ 4107543 h 6894286"/>
              <a:gd name="connsiteX14" fmla="*/ 4542971 w 9129486"/>
              <a:gd name="connsiteY14" fmla="*/ 4601029 h 6894286"/>
              <a:gd name="connsiteX15" fmla="*/ 4296229 w 9129486"/>
              <a:gd name="connsiteY15" fmla="*/ 5210629 h 6894286"/>
              <a:gd name="connsiteX16" fmla="*/ 4136571 w 9129486"/>
              <a:gd name="connsiteY16" fmla="*/ 5820229 h 6894286"/>
              <a:gd name="connsiteX17" fmla="*/ 4064000 w 9129486"/>
              <a:gd name="connsiteY17" fmla="*/ 6299200 h 6894286"/>
              <a:gd name="connsiteX18" fmla="*/ 4020457 w 9129486"/>
              <a:gd name="connsiteY18" fmla="*/ 6894286 h 6894286"/>
              <a:gd name="connsiteX19" fmla="*/ 0 w 9129486"/>
              <a:gd name="connsiteY19" fmla="*/ 6865257 h 6894286"/>
              <a:gd name="connsiteX20" fmla="*/ 0 w 9129486"/>
              <a:gd name="connsiteY20" fmla="*/ 0 h 689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29486" h="6894286">
                <a:moveTo>
                  <a:pt x="0" y="0"/>
                </a:moveTo>
                <a:lnTo>
                  <a:pt x="9129486" y="0"/>
                </a:lnTo>
                <a:lnTo>
                  <a:pt x="9129486" y="1669143"/>
                </a:lnTo>
                <a:lnTo>
                  <a:pt x="8824686" y="1669143"/>
                </a:lnTo>
                <a:lnTo>
                  <a:pt x="8432800" y="1683657"/>
                </a:lnTo>
                <a:lnTo>
                  <a:pt x="8026400" y="1756229"/>
                </a:lnTo>
                <a:lnTo>
                  <a:pt x="7649029" y="1872343"/>
                </a:lnTo>
                <a:lnTo>
                  <a:pt x="7097486" y="2061029"/>
                </a:lnTo>
                <a:lnTo>
                  <a:pt x="6647543" y="2278743"/>
                </a:lnTo>
                <a:lnTo>
                  <a:pt x="6313714" y="2496457"/>
                </a:lnTo>
                <a:lnTo>
                  <a:pt x="5892800" y="2844800"/>
                </a:lnTo>
                <a:lnTo>
                  <a:pt x="5457371" y="3251200"/>
                </a:lnTo>
                <a:lnTo>
                  <a:pt x="5138057" y="3628571"/>
                </a:lnTo>
                <a:lnTo>
                  <a:pt x="4804229" y="4107543"/>
                </a:lnTo>
                <a:lnTo>
                  <a:pt x="4542971" y="4601029"/>
                </a:lnTo>
                <a:lnTo>
                  <a:pt x="4296229" y="5210629"/>
                </a:lnTo>
                <a:lnTo>
                  <a:pt x="4136571" y="5820229"/>
                </a:lnTo>
                <a:lnTo>
                  <a:pt x="4064000" y="6299200"/>
                </a:lnTo>
                <a:lnTo>
                  <a:pt x="4020457" y="6894286"/>
                </a:lnTo>
                <a:lnTo>
                  <a:pt x="0" y="6865257"/>
                </a:lnTo>
                <a:lnTo>
                  <a:pt x="0" y="0"/>
                </a:lnTo>
                <a:close/>
              </a:path>
            </a:pathLst>
          </a:custGeom>
          <a:solidFill>
            <a:schemeClr val="bg1">
              <a:lumMod val="95000"/>
            </a:schemeClr>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USACE_logo"/>
          <p:cNvPicPr>
            <a:picLocks noChangeAspect="1" noChangeArrowheads="1"/>
          </p:cNvPicPr>
          <p:nvPr userDrawn="1"/>
        </p:nvPicPr>
        <p:blipFill>
          <a:blip r:embed="rId15" cstate="print"/>
          <a:srcRect/>
          <a:stretch>
            <a:fillRect/>
          </a:stretch>
        </p:blipFill>
        <p:spPr bwMode="auto">
          <a:xfrm>
            <a:off x="228600" y="5081588"/>
            <a:ext cx="1371600" cy="938213"/>
          </a:xfrm>
          <a:prstGeom prst="rect">
            <a:avLst/>
          </a:prstGeom>
          <a:noFill/>
        </p:spPr>
      </p:pic>
      <p:sp>
        <p:nvSpPr>
          <p:cNvPr id="1043" name="Line 19"/>
          <p:cNvSpPr>
            <a:spLocks noChangeShapeType="1"/>
          </p:cNvSpPr>
          <p:nvPr/>
        </p:nvSpPr>
        <p:spPr bwMode="auto">
          <a:xfrm>
            <a:off x="4953000" y="3962400"/>
            <a:ext cx="4191000" cy="0"/>
          </a:xfrm>
          <a:prstGeom prst="line">
            <a:avLst/>
          </a:prstGeom>
          <a:noFill/>
          <a:ln w="63500">
            <a:solidFill>
              <a:schemeClr val="bg1"/>
            </a:solidFill>
            <a:round/>
            <a:headEnd/>
            <a:tailEnd/>
          </a:ln>
          <a:effectLst/>
        </p:spPr>
        <p:txBody>
          <a:bodyPr/>
          <a:lstStyle/>
          <a:p>
            <a:endParaRPr lang="en-US"/>
          </a:p>
        </p:txBody>
      </p:sp>
      <p:sp>
        <p:nvSpPr>
          <p:cNvPr id="1026" name="Rectangle 2"/>
          <p:cNvSpPr>
            <a:spLocks noGrp="1" noChangeArrowheads="1"/>
          </p:cNvSpPr>
          <p:nvPr>
            <p:ph type="title"/>
          </p:nvPr>
        </p:nvSpPr>
        <p:spPr bwMode="auto">
          <a:xfrm>
            <a:off x="76200" y="152400"/>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PRESENTATION TITLE</a:t>
            </a:r>
          </a:p>
        </p:txBody>
      </p:sp>
      <p:sp>
        <p:nvSpPr>
          <p:cNvPr id="1033" name="Text Box 9"/>
          <p:cNvSpPr txBox="1">
            <a:spLocks noChangeArrowheads="1"/>
          </p:cNvSpPr>
          <p:nvPr/>
        </p:nvSpPr>
        <p:spPr bwMode="auto">
          <a:xfrm>
            <a:off x="136525" y="6096000"/>
            <a:ext cx="2454275" cy="549275"/>
          </a:xfrm>
          <a:prstGeom prst="rect">
            <a:avLst/>
          </a:prstGeom>
          <a:noFill/>
          <a:ln w="9525">
            <a:noFill/>
            <a:miter lim="800000"/>
            <a:headEnd/>
            <a:tailEnd/>
          </a:ln>
          <a:effectLst/>
        </p:spPr>
        <p:txBody>
          <a:bodyPr wrap="square">
            <a:spAutoFit/>
          </a:bodyPr>
          <a:lstStyle/>
          <a:p>
            <a:r>
              <a:rPr lang="en-US" sz="1200" b="1" dirty="0" smtClean="0"/>
              <a:t>Corps </a:t>
            </a:r>
            <a:r>
              <a:rPr lang="en-US" sz="1200" b="1" dirty="0"/>
              <a:t>of Engineers</a:t>
            </a:r>
          </a:p>
          <a:p>
            <a:r>
              <a:rPr lang="en-US" b="1" dirty="0"/>
              <a:t>BUILDING STRONG</a:t>
            </a:r>
            <a:r>
              <a:rPr lang="en-US" sz="1400" b="1" baseline="-25000" dirty="0"/>
              <a:t>®</a:t>
            </a:r>
          </a:p>
        </p:txBody>
      </p:sp>
      <p:pic>
        <p:nvPicPr>
          <p:cNvPr id="10" name="Picture 23"/>
          <p:cNvPicPr/>
          <p:nvPr userDrawn="1"/>
        </p:nvPicPr>
        <p:blipFill>
          <a:blip r:embed="rId16"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28600" y="3886200"/>
            <a:ext cx="1207672" cy="1131304"/>
          </a:xfrm>
          <a:prstGeom prst="rect">
            <a:avLst/>
          </a:prstGeom>
          <a:noFill/>
        </p:spPr>
      </p:pic>
      <p:pic>
        <p:nvPicPr>
          <p:cNvPr id="11" name="Picture 25"/>
          <p:cNvPicPr/>
          <p:nvPr userDrawn="1"/>
        </p:nvPicPr>
        <p:blipFill>
          <a:blip r:embed="rId17"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676400" y="3886200"/>
            <a:ext cx="1143000" cy="11430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A58FB-ED54-44B3-9746-6FA2B6615D41}" type="datetimeFigureOut">
              <a:rPr lang="en-US" smtClean="0"/>
              <a:pPr/>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76044-1153-43E1-9D03-3467B8145EB0}" type="slidenum">
              <a:rPr lang="en-US" smtClean="0"/>
              <a:pPr/>
              <a:t>‹#›</a:t>
            </a:fld>
            <a:endParaRPr lang="en-US"/>
          </a:p>
        </p:txBody>
      </p:sp>
      <p:pic>
        <p:nvPicPr>
          <p:cNvPr id="7" name="Picture 8" descr="USACE_logo"/>
          <p:cNvPicPr>
            <a:picLocks noChangeAspect="1" noChangeArrowheads="1"/>
          </p:cNvPicPr>
          <p:nvPr userDrawn="1"/>
        </p:nvPicPr>
        <p:blipFill>
          <a:blip r:embed="rId19" cstate="print"/>
          <a:srcRect/>
          <a:stretch>
            <a:fillRect/>
          </a:stretch>
        </p:blipFill>
        <p:spPr bwMode="auto">
          <a:xfrm>
            <a:off x="8106597" y="5943600"/>
            <a:ext cx="1037403" cy="709613"/>
          </a:xfrm>
          <a:prstGeom prst="rect">
            <a:avLst/>
          </a:prstGeom>
          <a:noFill/>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illiam.B.Empson@usace.army.mi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 y="152400"/>
            <a:ext cx="7772400" cy="1470025"/>
          </a:xfrm>
        </p:spPr>
        <p:txBody>
          <a:bodyPr/>
          <a:lstStyle/>
          <a:p>
            <a:r>
              <a:rPr lang="en-US" dirty="0" smtClean="0"/>
              <a:t>TABLE TOP EMERGENCY EXERCISE PRACTICUM</a:t>
            </a:r>
            <a:endParaRPr lang="en-US" dirty="0"/>
          </a:p>
        </p:txBody>
      </p:sp>
      <p:sp>
        <p:nvSpPr>
          <p:cNvPr id="4100" name="Text Box 4"/>
          <p:cNvSpPr txBox="1">
            <a:spLocks noChangeArrowheads="1"/>
          </p:cNvSpPr>
          <p:nvPr/>
        </p:nvSpPr>
        <p:spPr bwMode="auto">
          <a:xfrm>
            <a:off x="152400" y="1676400"/>
            <a:ext cx="5181600" cy="2508379"/>
          </a:xfrm>
          <a:prstGeom prst="rect">
            <a:avLst/>
          </a:prstGeom>
          <a:noFill/>
          <a:ln w="9525">
            <a:noFill/>
            <a:miter lim="800000"/>
            <a:headEnd/>
            <a:tailEnd/>
          </a:ln>
          <a:effectLst/>
        </p:spPr>
        <p:txBody>
          <a:bodyPr wrap="square">
            <a:spAutoFit/>
          </a:bodyPr>
          <a:lstStyle/>
          <a:p>
            <a:r>
              <a:rPr lang="en-US" sz="1600" b="1" dirty="0" smtClean="0"/>
              <a:t>William Empson, PE, PMP </a:t>
            </a:r>
          </a:p>
          <a:p>
            <a:r>
              <a:rPr lang="en-US" sz="1600" dirty="0" smtClean="0"/>
              <a:t>Senior Levee Safety Program Risk Manager</a:t>
            </a:r>
          </a:p>
          <a:p>
            <a:r>
              <a:rPr lang="en-US" sz="1600" dirty="0" smtClean="0"/>
              <a:t>U.S. Army Corps of Engineers</a:t>
            </a:r>
          </a:p>
          <a:p>
            <a:r>
              <a:rPr lang="en-US" sz="1600" dirty="0" smtClean="0"/>
              <a:t>Risk Management Center    </a:t>
            </a:r>
          </a:p>
          <a:p>
            <a:r>
              <a:rPr lang="en-US" sz="1600" dirty="0" smtClean="0">
                <a:hlinkClick r:id="rId2"/>
              </a:rPr>
              <a:t>William.B.Empson@usace.army.mil</a:t>
            </a:r>
            <a:endParaRPr lang="en-US" sz="1600" dirty="0" smtClean="0"/>
          </a:p>
          <a:p>
            <a:pPr>
              <a:spcBef>
                <a:spcPts val="0"/>
              </a:spcBef>
            </a:pPr>
            <a:endParaRPr lang="en-US" sz="1400" dirty="0" smtClean="0"/>
          </a:p>
          <a:p>
            <a:pPr>
              <a:spcBef>
                <a:spcPts val="0"/>
              </a:spcBef>
            </a:pPr>
            <a:r>
              <a:rPr lang="en-US" sz="1400" dirty="0" smtClean="0"/>
              <a:t>Dam Safety Workshop</a:t>
            </a:r>
          </a:p>
          <a:p>
            <a:pPr>
              <a:spcBef>
                <a:spcPts val="0"/>
              </a:spcBef>
            </a:pPr>
            <a:r>
              <a:rPr lang="en-US" sz="1400" dirty="0" smtClean="0"/>
              <a:t>Brasília, Brazil</a:t>
            </a:r>
          </a:p>
          <a:p>
            <a:pPr>
              <a:spcBef>
                <a:spcPts val="0"/>
              </a:spcBef>
            </a:pPr>
            <a:r>
              <a:rPr lang="en-US" sz="1400" dirty="0" smtClean="0"/>
              <a:t>20-24 May 2013</a:t>
            </a:r>
          </a:p>
          <a:p>
            <a:pPr>
              <a:spcBef>
                <a:spcPct val="50000"/>
              </a:spcBef>
            </a:pP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4648200" cy="461665"/>
          </a:xfrm>
          <a:prstGeom prst="rect">
            <a:avLst/>
          </a:prstGeom>
        </p:spPr>
        <p:txBody>
          <a:bodyPr wrap="square">
            <a:spAutoFit/>
          </a:bodyPr>
          <a:lstStyle/>
          <a:p>
            <a:pPr>
              <a:spcAft>
                <a:spcPts val="1200"/>
              </a:spcAft>
              <a:buFont typeface="Wingdings" pitchFamily="2" charset="2"/>
              <a:buChar char="q"/>
            </a:pPr>
            <a:r>
              <a:rPr lang="en-US" sz="2400" b="1" cap="all" dirty="0" smtClean="0"/>
              <a:t> Savannah river basin</a:t>
            </a:r>
          </a:p>
        </p:txBody>
      </p:sp>
      <p:sp>
        <p:nvSpPr>
          <p:cNvPr id="8" name="TextBox 7"/>
          <p:cNvSpPr txBox="1"/>
          <p:nvPr/>
        </p:nvSpPr>
        <p:spPr>
          <a:xfrm>
            <a:off x="228600" y="228600"/>
            <a:ext cx="8511946" cy="646331"/>
          </a:xfrm>
          <a:prstGeom prst="rect">
            <a:avLst/>
          </a:prstGeom>
          <a:noFill/>
        </p:spPr>
        <p:txBody>
          <a:bodyPr wrap="none" rtlCol="0">
            <a:spAutoFit/>
          </a:bodyPr>
          <a:lstStyle/>
          <a:p>
            <a:r>
              <a:rPr lang="en-US" sz="3600" b="1" cap="all" dirty="0" smtClean="0"/>
              <a:t>Emergency Exercise Practicum</a:t>
            </a:r>
            <a:endParaRPr lang="en-US" sz="3600" b="1" cap="all" dirty="0"/>
          </a:p>
        </p:txBody>
      </p:sp>
      <p:pic>
        <p:nvPicPr>
          <p:cNvPr id="25606" name="Picture 6" descr="g"/>
          <p:cNvPicPr>
            <a:picLocks noChangeAspect="1" noChangeArrowheads="1"/>
          </p:cNvPicPr>
          <p:nvPr/>
        </p:nvPicPr>
        <p:blipFill>
          <a:blip r:embed="rId2" cstate="print"/>
          <a:srcRect/>
          <a:stretch>
            <a:fillRect/>
          </a:stretch>
        </p:blipFill>
        <p:spPr bwMode="auto">
          <a:xfrm>
            <a:off x="0" y="2286000"/>
            <a:ext cx="5180282" cy="4158615"/>
          </a:xfrm>
          <a:prstGeom prst="rect">
            <a:avLst/>
          </a:prstGeom>
          <a:noFill/>
        </p:spPr>
      </p:pic>
      <p:sp>
        <p:nvSpPr>
          <p:cNvPr id="7" name="TextBox 6"/>
          <p:cNvSpPr txBox="1"/>
          <p:nvPr/>
        </p:nvSpPr>
        <p:spPr>
          <a:xfrm>
            <a:off x="2286000" y="2895600"/>
            <a:ext cx="1959191" cy="276999"/>
          </a:xfrm>
          <a:prstGeom prst="rect">
            <a:avLst/>
          </a:prstGeom>
          <a:noFill/>
        </p:spPr>
        <p:txBody>
          <a:bodyPr wrap="none" rtlCol="0">
            <a:spAutoFit/>
          </a:bodyPr>
          <a:lstStyle/>
          <a:p>
            <a:r>
              <a:rPr lang="en-US" sz="1200" b="1" cap="all" dirty="0" smtClean="0">
                <a:latin typeface="Arial Narrow" pitchFamily="34" charset="0"/>
              </a:rPr>
              <a:t>Clemson Diversion Dams</a:t>
            </a:r>
            <a:endParaRPr lang="en-US" sz="1200" b="1" cap="all" dirty="0">
              <a:latin typeface="Arial Narrow" pitchFamily="34" charset="0"/>
            </a:endParaRPr>
          </a:p>
        </p:txBody>
      </p:sp>
      <p:cxnSp>
        <p:nvCxnSpPr>
          <p:cNvPr id="10" name="Straight Arrow Connector 9"/>
          <p:cNvCxnSpPr>
            <a:stCxn id="7" idx="1"/>
          </p:cNvCxnSpPr>
          <p:nvPr/>
        </p:nvCxnSpPr>
        <p:spPr>
          <a:xfrm flipH="1" flipV="1">
            <a:off x="2111592" y="2867800"/>
            <a:ext cx="174408" cy="16630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257800" y="1219200"/>
            <a:ext cx="4038600" cy="4698722"/>
          </a:xfrm>
          <a:prstGeom prst="rect">
            <a:avLst/>
          </a:prstGeom>
        </p:spPr>
        <p:txBody>
          <a:bodyPr wrap="square">
            <a:spAutoFit/>
          </a:bodyPr>
          <a:lstStyle/>
          <a:p>
            <a:pPr>
              <a:spcAft>
                <a:spcPts val="400"/>
              </a:spcAft>
              <a:buFont typeface="Arial" pitchFamily="34" charset="0"/>
              <a:buChar char="•"/>
            </a:pPr>
            <a:r>
              <a:rPr lang="en-US" sz="1400" b="1" cap="all" dirty="0" smtClean="0"/>
              <a:t>2 non-federal projects </a:t>
            </a:r>
          </a:p>
          <a:p>
            <a:pPr>
              <a:spcAft>
                <a:spcPts val="1200"/>
              </a:spcAft>
            </a:pPr>
            <a:r>
              <a:rPr lang="en-US" sz="1400" b="1" cap="all" dirty="0" smtClean="0"/>
              <a:t>     (Duke Energy)</a:t>
            </a:r>
          </a:p>
          <a:p>
            <a:pPr lvl="1">
              <a:spcAft>
                <a:spcPts val="1200"/>
              </a:spcAft>
              <a:buFont typeface="Arial" pitchFamily="34" charset="0"/>
              <a:buChar char="•"/>
            </a:pPr>
            <a:r>
              <a:rPr lang="en-US" sz="1400" b="1" cap="all" dirty="0" smtClean="0"/>
              <a:t> </a:t>
            </a:r>
            <a:r>
              <a:rPr lang="en-US" sz="1400" b="1" cap="all" dirty="0" err="1" smtClean="0"/>
              <a:t>keowee</a:t>
            </a:r>
            <a:r>
              <a:rPr lang="en-US" sz="1400" b="1" cap="all" dirty="0" smtClean="0"/>
              <a:t> dam</a:t>
            </a:r>
          </a:p>
          <a:p>
            <a:pPr lvl="1">
              <a:spcAft>
                <a:spcPts val="1200"/>
              </a:spcAft>
              <a:buFont typeface="Arial" pitchFamily="34" charset="0"/>
              <a:buChar char="•"/>
            </a:pPr>
            <a:r>
              <a:rPr lang="en-US" sz="1400" b="1" cap="all" dirty="0" smtClean="0"/>
              <a:t> </a:t>
            </a:r>
            <a:r>
              <a:rPr lang="en-US" sz="1400" b="1" cap="all" dirty="0" err="1" smtClean="0"/>
              <a:t>jocassee</a:t>
            </a:r>
            <a:r>
              <a:rPr lang="en-US" sz="1400" b="1" cap="all" dirty="0" smtClean="0"/>
              <a:t> dam</a:t>
            </a:r>
          </a:p>
          <a:p>
            <a:pPr>
              <a:spcAft>
                <a:spcPts val="1200"/>
              </a:spcAft>
              <a:buFont typeface="Arial" pitchFamily="34" charset="0"/>
              <a:buChar char="•"/>
            </a:pPr>
            <a:r>
              <a:rPr lang="en-US" sz="1400" b="1" cap="all" dirty="0" smtClean="0">
                <a:solidFill>
                  <a:schemeClr val="bg1"/>
                </a:solidFill>
              </a:rPr>
              <a:t> </a:t>
            </a:r>
            <a:r>
              <a:rPr lang="en-US" sz="1400" b="1" cap="all" dirty="0" smtClean="0"/>
              <a:t>4 USACE FRM Projects</a:t>
            </a:r>
          </a:p>
          <a:p>
            <a:pPr lvl="1">
              <a:spcAft>
                <a:spcPts val="1200"/>
              </a:spcAft>
              <a:buFont typeface="Arial" pitchFamily="34" charset="0"/>
              <a:buChar char="•"/>
            </a:pPr>
            <a:r>
              <a:rPr lang="en-US" sz="1400" b="1" cap="all" dirty="0" err="1" smtClean="0"/>
              <a:t>hartwell</a:t>
            </a:r>
            <a:r>
              <a:rPr lang="en-US" sz="1400" b="1" cap="all" dirty="0" smtClean="0"/>
              <a:t> dam</a:t>
            </a:r>
          </a:p>
          <a:p>
            <a:pPr lvl="2">
              <a:spcAft>
                <a:spcPts val="1200"/>
              </a:spcAft>
              <a:buFont typeface="Wingdings" pitchFamily="2" charset="2"/>
              <a:buChar char="§"/>
            </a:pPr>
            <a:r>
              <a:rPr lang="en-US" sz="1400" b="1" cap="all" dirty="0" smtClean="0"/>
              <a:t> Upper </a:t>
            </a:r>
            <a:r>
              <a:rPr lang="en-US" sz="1400" b="1" cap="all" dirty="0" err="1" smtClean="0"/>
              <a:t>clemson</a:t>
            </a:r>
            <a:r>
              <a:rPr lang="en-US" sz="1400" b="1" cap="all" dirty="0" smtClean="0"/>
              <a:t> Diversion Dam</a:t>
            </a:r>
          </a:p>
          <a:p>
            <a:pPr lvl="2">
              <a:spcAft>
                <a:spcPts val="1200"/>
              </a:spcAft>
              <a:buFont typeface="Wingdings" pitchFamily="2" charset="2"/>
              <a:buChar char="§"/>
            </a:pPr>
            <a:r>
              <a:rPr lang="en-US" sz="1400" b="1" cap="all" dirty="0" smtClean="0"/>
              <a:t> Lower Clemson Diversion dam</a:t>
            </a:r>
          </a:p>
          <a:p>
            <a:pPr lvl="1">
              <a:spcAft>
                <a:spcPts val="1200"/>
              </a:spcAft>
              <a:buFont typeface="Arial" pitchFamily="34" charset="0"/>
              <a:buChar char="•"/>
            </a:pPr>
            <a:r>
              <a:rPr lang="en-US" sz="1400" b="1" cap="all" dirty="0" smtClean="0"/>
              <a:t> </a:t>
            </a:r>
            <a:r>
              <a:rPr lang="en-US" sz="1400" b="1" cap="all" dirty="0" err="1" smtClean="0"/>
              <a:t>russell</a:t>
            </a:r>
            <a:r>
              <a:rPr lang="en-US" sz="1400" b="1" cap="all" dirty="0" smtClean="0"/>
              <a:t> dam </a:t>
            </a:r>
          </a:p>
          <a:p>
            <a:pPr lvl="1">
              <a:spcAft>
                <a:spcPts val="1200"/>
              </a:spcAft>
              <a:buFont typeface="Arial" pitchFamily="34" charset="0"/>
              <a:buChar char="•"/>
            </a:pPr>
            <a:r>
              <a:rPr lang="en-US" sz="1400" b="1" cap="all" dirty="0" err="1" smtClean="0"/>
              <a:t>thurmond</a:t>
            </a:r>
            <a:r>
              <a:rPr lang="en-US" sz="1400" b="1" cap="all" dirty="0" smtClean="0"/>
              <a:t> Dam </a:t>
            </a:r>
          </a:p>
          <a:p>
            <a:pPr>
              <a:spcAft>
                <a:spcPts val="1200"/>
              </a:spcAft>
              <a:buFont typeface="Arial" pitchFamily="34" charset="0"/>
              <a:buChar char="•"/>
            </a:pPr>
            <a:r>
              <a:rPr lang="en-US" sz="1400" b="1" cap="all" dirty="0" smtClean="0"/>
              <a:t>1 </a:t>
            </a:r>
            <a:r>
              <a:rPr lang="en-US" sz="1400" b="1" cap="all" dirty="0" err="1" smtClean="0"/>
              <a:t>Usace</a:t>
            </a:r>
            <a:r>
              <a:rPr lang="en-US" sz="1400" b="1" cap="all" dirty="0" smtClean="0"/>
              <a:t> navigation project</a:t>
            </a:r>
          </a:p>
          <a:p>
            <a:pPr lvl="1">
              <a:spcAft>
                <a:spcPts val="1200"/>
              </a:spcAft>
              <a:buFont typeface="Arial" pitchFamily="34" charset="0"/>
              <a:buChar char="•"/>
            </a:pPr>
            <a:r>
              <a:rPr lang="en-US" sz="1400" b="1" cap="all" dirty="0" smtClean="0"/>
              <a:t>New savannah bluff lock &amp; dam</a:t>
            </a:r>
          </a:p>
        </p:txBody>
      </p:sp>
      <p:sp>
        <p:nvSpPr>
          <p:cNvPr id="12" name="TextBox 11"/>
          <p:cNvSpPr txBox="1"/>
          <p:nvPr/>
        </p:nvSpPr>
        <p:spPr>
          <a:xfrm>
            <a:off x="2895600" y="3657600"/>
            <a:ext cx="1663404" cy="276999"/>
          </a:xfrm>
          <a:prstGeom prst="rect">
            <a:avLst/>
          </a:prstGeom>
          <a:noFill/>
        </p:spPr>
        <p:txBody>
          <a:bodyPr wrap="none" rtlCol="0">
            <a:spAutoFit/>
          </a:bodyPr>
          <a:lstStyle/>
          <a:p>
            <a:r>
              <a:rPr lang="en-US" sz="1200" b="1" cap="all" dirty="0" smtClean="0">
                <a:latin typeface="Arial Narrow" pitchFamily="34" charset="0"/>
              </a:rPr>
              <a:t>New Savannah Bluff</a:t>
            </a:r>
            <a:endParaRPr lang="en-US" sz="1200" b="1" cap="all" dirty="0">
              <a:latin typeface="Arial Narrow" pitchFamily="34" charset="0"/>
            </a:endParaRPr>
          </a:p>
        </p:txBody>
      </p:sp>
      <p:cxnSp>
        <p:nvCxnSpPr>
          <p:cNvPr id="13" name="Straight Arrow Connector 12"/>
          <p:cNvCxnSpPr/>
          <p:nvPr/>
        </p:nvCxnSpPr>
        <p:spPr>
          <a:xfrm flipH="1" flipV="1">
            <a:off x="2590800" y="3733800"/>
            <a:ext cx="304800" cy="7620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752600" y="1524000"/>
            <a:ext cx="2057400" cy="276999"/>
          </a:xfrm>
          <a:prstGeom prst="rect">
            <a:avLst/>
          </a:prstGeom>
        </p:spPr>
        <p:txBody>
          <a:bodyPr wrap="square">
            <a:spAutoFit/>
          </a:bodyPr>
          <a:lstStyle/>
          <a:p>
            <a:pPr>
              <a:spcAft>
                <a:spcPts val="1200"/>
              </a:spcAft>
            </a:pPr>
            <a:r>
              <a:rPr lang="en-US" sz="1200" b="1" cap="all" dirty="0" smtClean="0"/>
              <a:t>(Savannah District)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media.clemson.edu/facilities/images/maintenance/areas_small.jpg"/>
          <p:cNvPicPr>
            <a:picLocks noChangeAspect="1" noChangeArrowheads="1"/>
          </p:cNvPicPr>
          <p:nvPr/>
        </p:nvPicPr>
        <p:blipFill>
          <a:blip r:embed="rId2" cstate="print"/>
          <a:srcRect/>
          <a:stretch>
            <a:fillRect/>
          </a:stretch>
        </p:blipFill>
        <p:spPr bwMode="auto">
          <a:xfrm>
            <a:off x="95250" y="3048000"/>
            <a:ext cx="5010150" cy="3228975"/>
          </a:xfrm>
          <a:prstGeom prst="rect">
            <a:avLst/>
          </a:prstGeom>
          <a:noFill/>
        </p:spPr>
      </p:pic>
      <p:sp>
        <p:nvSpPr>
          <p:cNvPr id="2" name="Rectangle 1"/>
          <p:cNvSpPr/>
          <p:nvPr/>
        </p:nvSpPr>
        <p:spPr>
          <a:xfrm>
            <a:off x="1066800" y="1758077"/>
            <a:ext cx="3733800" cy="369332"/>
          </a:xfrm>
          <a:prstGeom prst="rect">
            <a:avLst/>
          </a:prstGeom>
        </p:spPr>
        <p:txBody>
          <a:bodyPr wrap="square">
            <a:spAutoFit/>
          </a:bodyPr>
          <a:lstStyle/>
          <a:p>
            <a:pPr>
              <a:spcAft>
                <a:spcPts val="1200"/>
              </a:spcAft>
              <a:buFont typeface="Wingdings" pitchFamily="2" charset="2"/>
              <a:buChar char="q"/>
            </a:pPr>
            <a:r>
              <a:rPr lang="en-US" b="1" cap="all" dirty="0" smtClean="0"/>
              <a:t> </a:t>
            </a:r>
            <a:r>
              <a:rPr lang="en-US" b="1" cap="all" dirty="0" err="1" smtClean="0"/>
              <a:t>clemson</a:t>
            </a:r>
            <a:r>
              <a:rPr lang="en-US" b="1" cap="all" dirty="0" smtClean="0"/>
              <a:t> diversion dams</a:t>
            </a:r>
          </a:p>
        </p:txBody>
      </p:sp>
      <p:sp>
        <p:nvSpPr>
          <p:cNvPr id="8" name="TextBox 7"/>
          <p:cNvSpPr txBox="1"/>
          <p:nvPr/>
        </p:nvSpPr>
        <p:spPr>
          <a:xfrm>
            <a:off x="778103" y="1276290"/>
            <a:ext cx="4819140" cy="400110"/>
          </a:xfrm>
          <a:prstGeom prst="rect">
            <a:avLst/>
          </a:prstGeom>
          <a:noFill/>
        </p:spPr>
        <p:txBody>
          <a:bodyPr wrap="none" rtlCol="0">
            <a:spAutoFit/>
          </a:bodyPr>
          <a:lstStyle/>
          <a:p>
            <a:r>
              <a:rPr lang="en-US" sz="2000" b="1" cap="all" dirty="0" smtClean="0"/>
              <a:t>Emergency Exercise Practicum</a:t>
            </a:r>
            <a:endParaRPr lang="en-US" sz="2000" b="1" cap="all" dirty="0"/>
          </a:p>
        </p:txBody>
      </p:sp>
      <p:sp>
        <p:nvSpPr>
          <p:cNvPr id="7" name="TextBox 6"/>
          <p:cNvSpPr txBox="1"/>
          <p:nvPr/>
        </p:nvSpPr>
        <p:spPr>
          <a:xfrm>
            <a:off x="2057400" y="3152001"/>
            <a:ext cx="2432076" cy="276999"/>
          </a:xfrm>
          <a:prstGeom prst="rect">
            <a:avLst/>
          </a:prstGeom>
          <a:noFill/>
        </p:spPr>
        <p:txBody>
          <a:bodyPr wrap="none" rtlCol="0">
            <a:spAutoFit/>
          </a:bodyPr>
          <a:lstStyle/>
          <a:p>
            <a:r>
              <a:rPr lang="en-US" sz="1200" b="1" cap="all" dirty="0" smtClean="0">
                <a:latin typeface="Arial Narrow" pitchFamily="34" charset="0"/>
              </a:rPr>
              <a:t>Clemson Upper Diversion Dam</a:t>
            </a:r>
            <a:endParaRPr lang="en-US" sz="1200" b="1" cap="all" dirty="0">
              <a:latin typeface="Arial Narrow" pitchFamily="34" charset="0"/>
            </a:endParaRPr>
          </a:p>
        </p:txBody>
      </p:sp>
      <p:cxnSp>
        <p:nvCxnSpPr>
          <p:cNvPr id="10" name="Straight Arrow Connector 9"/>
          <p:cNvCxnSpPr/>
          <p:nvPr/>
        </p:nvCxnSpPr>
        <p:spPr>
          <a:xfrm flipH="1">
            <a:off x="2133600" y="3429000"/>
            <a:ext cx="152400" cy="83820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0" y="1676400"/>
            <a:ext cx="3810000" cy="4760278"/>
          </a:xfrm>
          <a:prstGeom prst="rect">
            <a:avLst/>
          </a:prstGeom>
        </p:spPr>
        <p:txBody>
          <a:bodyPr wrap="square">
            <a:spAutoFit/>
          </a:bodyPr>
          <a:lstStyle/>
          <a:p>
            <a:pPr>
              <a:spcAft>
                <a:spcPts val="600"/>
              </a:spcAft>
              <a:buFont typeface="Arial" pitchFamily="34" charset="0"/>
              <a:buChar char="•"/>
            </a:pPr>
            <a:r>
              <a:rPr lang="en-US" sz="1400" b="1" cap="all" dirty="0" smtClean="0"/>
              <a:t> Located in upper </a:t>
            </a:r>
            <a:r>
              <a:rPr lang="en-US" sz="1400" b="1" cap="all" dirty="0" err="1" smtClean="0"/>
              <a:t>hartwell</a:t>
            </a:r>
            <a:r>
              <a:rPr lang="en-US" sz="1400" b="1" cap="all" dirty="0" smtClean="0"/>
              <a:t> </a:t>
            </a:r>
          </a:p>
          <a:p>
            <a:pPr>
              <a:spcAft>
                <a:spcPts val="1200"/>
              </a:spcAft>
            </a:pPr>
            <a:r>
              <a:rPr lang="en-US" sz="1400" b="1" cap="all" dirty="0" smtClean="0"/>
              <a:t>   reservoir</a:t>
            </a:r>
          </a:p>
          <a:p>
            <a:pPr>
              <a:spcAft>
                <a:spcPts val="600"/>
              </a:spcAft>
              <a:buFont typeface="Arial" pitchFamily="34" charset="0"/>
              <a:buChar char="•"/>
            </a:pPr>
            <a:r>
              <a:rPr lang="en-US" sz="1400" b="1" cap="all" dirty="0" smtClean="0"/>
              <a:t> Protects a portion of Clemson</a:t>
            </a:r>
          </a:p>
          <a:p>
            <a:pPr>
              <a:spcAft>
                <a:spcPts val="1200"/>
              </a:spcAft>
            </a:pPr>
            <a:r>
              <a:rPr lang="en-US" sz="1400" b="1" cap="all" dirty="0" smtClean="0"/>
              <a:t>   University Campus</a:t>
            </a:r>
          </a:p>
          <a:p>
            <a:pPr>
              <a:spcAft>
                <a:spcPts val="200"/>
              </a:spcAft>
              <a:buFont typeface="Arial" pitchFamily="34" charset="0"/>
              <a:buChar char="•"/>
            </a:pPr>
            <a:r>
              <a:rPr lang="en-US" sz="1400" b="1" cap="all" dirty="0" smtClean="0"/>
              <a:t> Hartwell Dam controls stage on </a:t>
            </a:r>
          </a:p>
          <a:p>
            <a:pPr>
              <a:spcAft>
                <a:spcPts val="1200"/>
              </a:spcAft>
            </a:pPr>
            <a:r>
              <a:rPr lang="en-US" sz="1400" b="1" cap="all" dirty="0" smtClean="0"/>
              <a:t>  the diversion dams</a:t>
            </a:r>
          </a:p>
          <a:p>
            <a:pPr>
              <a:spcAft>
                <a:spcPts val="1200"/>
              </a:spcAft>
              <a:buFont typeface="Arial" pitchFamily="34" charset="0"/>
              <a:buChar char="•"/>
            </a:pPr>
            <a:r>
              <a:rPr lang="en-US" sz="1400" b="1" cap="all" dirty="0" smtClean="0"/>
              <a:t> two rehabs performed on dams</a:t>
            </a:r>
          </a:p>
          <a:p>
            <a:pPr lvl="1">
              <a:spcAft>
                <a:spcPts val="1200"/>
              </a:spcAft>
              <a:buFont typeface="Arial" pitchFamily="34" charset="0"/>
              <a:buChar char="•"/>
            </a:pPr>
            <a:r>
              <a:rPr lang="en-US" sz="1400" b="1" cap="all" dirty="0" smtClean="0"/>
              <a:t> seepage cutoff</a:t>
            </a:r>
          </a:p>
          <a:p>
            <a:pPr lvl="1">
              <a:spcAft>
                <a:spcPts val="1200"/>
              </a:spcAft>
              <a:buFont typeface="Arial" pitchFamily="34" charset="0"/>
              <a:buChar char="•"/>
            </a:pPr>
            <a:r>
              <a:rPr lang="en-US" sz="1400" b="1" cap="all" dirty="0" smtClean="0"/>
              <a:t> Seismic rehabilitation</a:t>
            </a:r>
          </a:p>
          <a:p>
            <a:pPr>
              <a:spcAft>
                <a:spcPts val="1200"/>
              </a:spcAft>
              <a:buFont typeface="Arial" pitchFamily="34" charset="0"/>
              <a:buChar char="•"/>
            </a:pPr>
            <a:r>
              <a:rPr lang="en-US" sz="1400" b="1" cap="all" dirty="0" smtClean="0"/>
              <a:t> currently </a:t>
            </a:r>
            <a:r>
              <a:rPr lang="en-US" sz="1400" b="1" cap="all" dirty="0" err="1" smtClean="0"/>
              <a:t>dsac</a:t>
            </a:r>
            <a:r>
              <a:rPr lang="en-US" sz="1400" b="1" cap="all" dirty="0" smtClean="0"/>
              <a:t> iv</a:t>
            </a:r>
          </a:p>
          <a:p>
            <a:pPr>
              <a:spcAft>
                <a:spcPts val="1200"/>
              </a:spcAft>
              <a:buFont typeface="Arial" pitchFamily="34" charset="0"/>
              <a:buChar char="•"/>
            </a:pPr>
            <a:r>
              <a:rPr lang="en-US" sz="1400" b="1" cap="all" dirty="0" smtClean="0"/>
              <a:t> Breach would inundate a portion of the university, including the athletic complex and football stadium.</a:t>
            </a:r>
          </a:p>
          <a:p>
            <a:pPr>
              <a:spcAft>
                <a:spcPts val="1200"/>
              </a:spcAft>
            </a:pPr>
            <a:endParaRPr lang="en-US" sz="1400" b="1" cap="all" dirty="0" smtClean="0"/>
          </a:p>
        </p:txBody>
      </p:sp>
      <p:sp>
        <p:nvSpPr>
          <p:cNvPr id="12" name="TextBox 11"/>
          <p:cNvSpPr txBox="1"/>
          <p:nvPr/>
        </p:nvSpPr>
        <p:spPr>
          <a:xfrm>
            <a:off x="1447800" y="5867400"/>
            <a:ext cx="2379177" cy="276999"/>
          </a:xfrm>
          <a:prstGeom prst="rect">
            <a:avLst/>
          </a:prstGeom>
          <a:noFill/>
        </p:spPr>
        <p:txBody>
          <a:bodyPr wrap="none" rtlCol="0">
            <a:spAutoFit/>
          </a:bodyPr>
          <a:lstStyle/>
          <a:p>
            <a:r>
              <a:rPr lang="en-US" sz="1200" b="1" cap="all" dirty="0" smtClean="0">
                <a:latin typeface="Arial Narrow" pitchFamily="34" charset="0"/>
              </a:rPr>
              <a:t>Clemson Lower Diversion Dam</a:t>
            </a:r>
            <a:endParaRPr lang="en-US" sz="1200" b="1" cap="all" dirty="0">
              <a:latin typeface="Arial Narrow" pitchFamily="34" charset="0"/>
            </a:endParaRPr>
          </a:p>
        </p:txBody>
      </p:sp>
      <p:cxnSp>
        <p:nvCxnSpPr>
          <p:cNvPr id="13" name="Straight Arrow Connector 12"/>
          <p:cNvCxnSpPr/>
          <p:nvPr/>
        </p:nvCxnSpPr>
        <p:spPr>
          <a:xfrm flipV="1">
            <a:off x="1752600" y="5334000"/>
            <a:ext cx="228600" cy="53340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352800" y="3657600"/>
            <a:ext cx="1614545" cy="276999"/>
          </a:xfrm>
          <a:prstGeom prst="rect">
            <a:avLst/>
          </a:prstGeom>
          <a:noFill/>
        </p:spPr>
        <p:txBody>
          <a:bodyPr wrap="none" rtlCol="0">
            <a:spAutoFit/>
          </a:bodyPr>
          <a:lstStyle/>
          <a:p>
            <a:r>
              <a:rPr lang="en-US" sz="1200" b="1" cap="all" dirty="0" smtClean="0">
                <a:latin typeface="Arial Narrow" pitchFamily="34" charset="0"/>
              </a:rPr>
              <a:t>Clemson University</a:t>
            </a:r>
            <a:endParaRPr lang="en-US" sz="1200" b="1" cap="all" dirty="0">
              <a:latin typeface="Arial Narrow" pitchFamily="34" charset="0"/>
            </a:endParaRPr>
          </a:p>
        </p:txBody>
      </p:sp>
      <p:cxnSp>
        <p:nvCxnSpPr>
          <p:cNvPr id="22" name="Straight Arrow Connector 21"/>
          <p:cNvCxnSpPr/>
          <p:nvPr/>
        </p:nvCxnSpPr>
        <p:spPr>
          <a:xfrm flipH="1">
            <a:off x="3048000" y="3886200"/>
            <a:ext cx="533400" cy="609600"/>
          </a:xfrm>
          <a:prstGeom prst="straightConnector1">
            <a:avLst/>
          </a:prstGeom>
          <a:ln w="190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438400" y="228600"/>
            <a:ext cx="4023537" cy="646331"/>
          </a:xfrm>
          <a:prstGeom prst="rect">
            <a:avLst/>
          </a:prstGeom>
          <a:noFill/>
        </p:spPr>
        <p:txBody>
          <a:bodyPr wrap="none" rtlCol="0">
            <a:spAutoFit/>
          </a:bodyPr>
          <a:lstStyle/>
          <a:p>
            <a:r>
              <a:rPr lang="en-US" sz="3600" b="1" cap="all" dirty="0" smtClean="0"/>
              <a:t>Local Setting </a:t>
            </a:r>
            <a:endParaRPr lang="en-US" sz="3600" b="1" cap="al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58077"/>
            <a:ext cx="3733800" cy="369332"/>
          </a:xfrm>
          <a:prstGeom prst="rect">
            <a:avLst/>
          </a:prstGeom>
        </p:spPr>
        <p:txBody>
          <a:bodyPr wrap="square">
            <a:spAutoFit/>
          </a:bodyPr>
          <a:lstStyle/>
          <a:p>
            <a:pPr>
              <a:spcAft>
                <a:spcPts val="1200"/>
              </a:spcAft>
              <a:buFont typeface="Wingdings" pitchFamily="2" charset="2"/>
              <a:buChar char="q"/>
            </a:pPr>
            <a:r>
              <a:rPr lang="en-US" b="1" cap="all" dirty="0" smtClean="0"/>
              <a:t> basin information</a:t>
            </a:r>
          </a:p>
        </p:txBody>
      </p:sp>
      <p:sp>
        <p:nvSpPr>
          <p:cNvPr id="8" name="TextBox 7"/>
          <p:cNvSpPr txBox="1"/>
          <p:nvPr/>
        </p:nvSpPr>
        <p:spPr>
          <a:xfrm>
            <a:off x="778103" y="1276290"/>
            <a:ext cx="4819140" cy="400110"/>
          </a:xfrm>
          <a:prstGeom prst="rect">
            <a:avLst/>
          </a:prstGeom>
          <a:noFill/>
        </p:spPr>
        <p:txBody>
          <a:bodyPr wrap="none" rtlCol="0">
            <a:spAutoFit/>
          </a:bodyPr>
          <a:lstStyle/>
          <a:p>
            <a:r>
              <a:rPr lang="en-US" sz="2000" b="1" cap="all" dirty="0" smtClean="0"/>
              <a:t>Emergency Exercise Practicum</a:t>
            </a:r>
            <a:endParaRPr lang="en-US" sz="2000" b="1" cap="all" dirty="0"/>
          </a:p>
        </p:txBody>
      </p:sp>
      <p:sp>
        <p:nvSpPr>
          <p:cNvPr id="14" name="Rectangle 13"/>
          <p:cNvSpPr/>
          <p:nvPr/>
        </p:nvSpPr>
        <p:spPr>
          <a:xfrm>
            <a:off x="304800" y="2347079"/>
            <a:ext cx="8686800" cy="3693319"/>
          </a:xfrm>
          <a:prstGeom prst="rect">
            <a:avLst/>
          </a:prstGeom>
        </p:spPr>
        <p:txBody>
          <a:bodyPr wrap="square">
            <a:spAutoFit/>
          </a:bodyPr>
          <a:lstStyle/>
          <a:p>
            <a:r>
              <a:rPr lang="en-US" b="1" dirty="0" smtClean="0"/>
              <a:t>The Savannah River is a major river in the southeastern United States, forming most of the border between the states of South Carolina and Georgia. Two tributaries of the Savannah, the Tugaloo River and the Chattooga River, form the northernmost part of the border. The Savannah River drainage basin extends into the southeastern side of the Appalachian Mountains just inside North Carolina, bounded by the Eastern Continental Divide. The river is around 301 miles (484 km) long. It is formed by the confluence of the Tugaloo River and the Seneca River. </a:t>
            </a:r>
          </a:p>
          <a:p>
            <a:endParaRPr lang="en-US" b="1" dirty="0" smtClean="0"/>
          </a:p>
          <a:p>
            <a:r>
              <a:rPr lang="en-US" b="1" dirty="0" smtClean="0"/>
              <a:t>The Savannah River basin has an area of 10,577 square miles in which 175 square miles are in southwestern North Carolina, 4,581 square miles are in western South Carolina, and 5,821 square miles are in eastern Georgia.</a:t>
            </a:r>
          </a:p>
          <a:p>
            <a:endParaRPr lang="en-US" b="1" dirty="0"/>
          </a:p>
        </p:txBody>
      </p:sp>
      <p:sp>
        <p:nvSpPr>
          <p:cNvPr id="5" name="TextBox 4"/>
          <p:cNvSpPr txBox="1"/>
          <p:nvPr/>
        </p:nvSpPr>
        <p:spPr>
          <a:xfrm>
            <a:off x="2895600" y="228600"/>
            <a:ext cx="3698448" cy="646331"/>
          </a:xfrm>
          <a:prstGeom prst="rect">
            <a:avLst/>
          </a:prstGeom>
          <a:noFill/>
        </p:spPr>
        <p:txBody>
          <a:bodyPr wrap="none" rtlCol="0">
            <a:spAutoFit/>
          </a:bodyPr>
          <a:lstStyle/>
          <a:p>
            <a:r>
              <a:rPr lang="en-US" sz="3600" b="1" cap="all" dirty="0" smtClean="0"/>
              <a:t>Background </a:t>
            </a:r>
            <a:endParaRPr lang="en-US" sz="3600" b="1" cap="al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58077"/>
            <a:ext cx="3733800" cy="369332"/>
          </a:xfrm>
          <a:prstGeom prst="rect">
            <a:avLst/>
          </a:prstGeom>
        </p:spPr>
        <p:txBody>
          <a:bodyPr wrap="square">
            <a:spAutoFit/>
          </a:bodyPr>
          <a:lstStyle/>
          <a:p>
            <a:pPr>
              <a:spcAft>
                <a:spcPts val="1200"/>
              </a:spcAft>
              <a:buFont typeface="Wingdings" pitchFamily="2" charset="2"/>
              <a:buChar char="q"/>
            </a:pPr>
            <a:r>
              <a:rPr lang="en-US" b="1" cap="all" dirty="0" smtClean="0"/>
              <a:t> basin information</a:t>
            </a:r>
          </a:p>
        </p:txBody>
      </p:sp>
      <p:sp>
        <p:nvSpPr>
          <p:cNvPr id="8" name="TextBox 7"/>
          <p:cNvSpPr txBox="1"/>
          <p:nvPr/>
        </p:nvSpPr>
        <p:spPr>
          <a:xfrm>
            <a:off x="778103" y="1276290"/>
            <a:ext cx="4819140" cy="400110"/>
          </a:xfrm>
          <a:prstGeom prst="rect">
            <a:avLst/>
          </a:prstGeom>
          <a:noFill/>
        </p:spPr>
        <p:txBody>
          <a:bodyPr wrap="none" rtlCol="0">
            <a:spAutoFit/>
          </a:bodyPr>
          <a:lstStyle/>
          <a:p>
            <a:r>
              <a:rPr lang="en-US" sz="2000" b="1" cap="all" dirty="0" smtClean="0"/>
              <a:t>Emergency Exercise Practicum</a:t>
            </a:r>
            <a:endParaRPr lang="en-US" sz="2000" b="1" cap="all" dirty="0"/>
          </a:p>
        </p:txBody>
      </p:sp>
      <p:sp>
        <p:nvSpPr>
          <p:cNvPr id="14" name="Rectangle 13"/>
          <p:cNvSpPr/>
          <p:nvPr/>
        </p:nvSpPr>
        <p:spPr>
          <a:xfrm>
            <a:off x="304800" y="2347079"/>
            <a:ext cx="8686800" cy="4524315"/>
          </a:xfrm>
          <a:prstGeom prst="rect">
            <a:avLst/>
          </a:prstGeom>
        </p:spPr>
        <p:txBody>
          <a:bodyPr wrap="square">
            <a:spAutoFit/>
          </a:bodyPr>
          <a:lstStyle/>
          <a:p>
            <a:r>
              <a:rPr lang="en-US" b="1" dirty="0" smtClean="0"/>
              <a:t>Climate</a:t>
            </a:r>
          </a:p>
          <a:p>
            <a:endParaRPr lang="en-US" b="1" dirty="0" smtClean="0"/>
          </a:p>
          <a:p>
            <a:r>
              <a:rPr lang="en-US" dirty="0" smtClean="0"/>
              <a:t>The Savannah River basin is characterized by mild winters and hot summers in the</a:t>
            </a:r>
          </a:p>
          <a:p>
            <a:r>
              <a:rPr lang="en-US" dirty="0" smtClean="0"/>
              <a:t>lower portions, and cold winters and mild summers in the mountain area. Mean annual precipitation ranges from 40 to 80 inches per year. Precipitation occurs chiefly as rainfall, and to a lesser extent, as snowfall. Rainfall is fairly evenly distributed throughout the year, but a distinct dry season occurs from mid-summer to late fall. Rainfall is usually greatest in March and least in October. The mean annual temperature is about 65 degrees Fahrenheit. Hurricanes do impact the Savannah River Basin.</a:t>
            </a:r>
          </a:p>
          <a:p>
            <a:endParaRPr lang="en-US" dirty="0" smtClean="0"/>
          </a:p>
          <a:p>
            <a:r>
              <a:rPr lang="en-US" b="1" dirty="0" smtClean="0"/>
              <a:t>Geology/Seismology</a:t>
            </a:r>
          </a:p>
          <a:p>
            <a:endParaRPr lang="en-US" dirty="0" smtClean="0"/>
          </a:p>
          <a:p>
            <a:r>
              <a:rPr lang="en-US" dirty="0" smtClean="0"/>
              <a:t>The rock underlying the dams is limestone subject to moderate jointing and </a:t>
            </a:r>
            <a:r>
              <a:rPr lang="en-US" dirty="0" err="1" smtClean="0"/>
              <a:t>disolution</a:t>
            </a:r>
            <a:r>
              <a:rPr lang="en-US" dirty="0" smtClean="0"/>
              <a:t> that can form caverns.  Earthquakes are rare.</a:t>
            </a:r>
          </a:p>
          <a:p>
            <a:endParaRPr lang="en-US" dirty="0">
              <a:solidFill>
                <a:schemeClr val="bg1"/>
              </a:solidFill>
            </a:endParaRPr>
          </a:p>
        </p:txBody>
      </p:sp>
      <p:sp>
        <p:nvSpPr>
          <p:cNvPr id="5" name="TextBox 4"/>
          <p:cNvSpPr txBox="1"/>
          <p:nvPr/>
        </p:nvSpPr>
        <p:spPr>
          <a:xfrm>
            <a:off x="16565" y="228600"/>
            <a:ext cx="9127435" cy="646331"/>
          </a:xfrm>
          <a:prstGeom prst="rect">
            <a:avLst/>
          </a:prstGeom>
          <a:noFill/>
        </p:spPr>
        <p:txBody>
          <a:bodyPr wrap="none" rtlCol="0">
            <a:spAutoFit/>
          </a:bodyPr>
          <a:lstStyle/>
          <a:p>
            <a:r>
              <a:rPr lang="en-US" sz="3600" b="1" cap="all" dirty="0" smtClean="0"/>
              <a:t>Climate, Geology and Seismology</a:t>
            </a:r>
            <a:endParaRPr lang="en-US" sz="3600" b="1" cap="al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1295400"/>
            <a:ext cx="8686800" cy="4442242"/>
          </a:xfrm>
          <a:prstGeom prst="rect">
            <a:avLst/>
          </a:prstGeom>
        </p:spPr>
        <p:txBody>
          <a:bodyPr wrap="square">
            <a:spAutoFit/>
          </a:bodyPr>
          <a:lstStyle/>
          <a:p>
            <a:pPr>
              <a:spcAft>
                <a:spcPts val="1200"/>
              </a:spcAft>
              <a:buFont typeface="Arial" pitchFamily="34" charset="0"/>
              <a:buChar char="•"/>
            </a:pPr>
            <a:r>
              <a:rPr lang="en-US" b="1" dirty="0" smtClean="0">
                <a:solidFill>
                  <a:schemeClr val="bg1"/>
                </a:solidFill>
              </a:rPr>
              <a:t> </a:t>
            </a:r>
            <a:r>
              <a:rPr lang="en-US" b="1" dirty="0" smtClean="0"/>
              <a:t>Class Breaks into 4-5 groups</a:t>
            </a:r>
          </a:p>
          <a:p>
            <a:pPr>
              <a:spcAft>
                <a:spcPts val="1200"/>
              </a:spcAft>
              <a:buFont typeface="Arial" pitchFamily="34" charset="0"/>
              <a:buChar char="•"/>
            </a:pPr>
            <a:r>
              <a:rPr lang="en-US" b="1" dirty="0" smtClean="0"/>
              <a:t> Take 30 minutes to discuss and document each of the following:</a:t>
            </a:r>
          </a:p>
          <a:p>
            <a:pPr lvl="1">
              <a:spcAft>
                <a:spcPts val="1200"/>
              </a:spcAft>
              <a:buFont typeface="Arial" pitchFamily="34" charset="0"/>
              <a:buChar char="•"/>
            </a:pPr>
            <a:r>
              <a:rPr lang="en-US" b="1" dirty="0" smtClean="0"/>
              <a:t> Review and Discuss the characteristics of the basin</a:t>
            </a:r>
          </a:p>
          <a:p>
            <a:pPr lvl="1">
              <a:spcAft>
                <a:spcPts val="200"/>
              </a:spcAft>
              <a:buFont typeface="Arial" pitchFamily="34" charset="0"/>
              <a:buChar char="•"/>
            </a:pPr>
            <a:r>
              <a:rPr lang="en-US" b="1" dirty="0" smtClean="0"/>
              <a:t> Develop 3 Emergency Exercise Scenarios for the Clemson Diversion </a:t>
            </a:r>
          </a:p>
          <a:p>
            <a:pPr lvl="1">
              <a:spcAft>
                <a:spcPts val="200"/>
              </a:spcAft>
            </a:pPr>
            <a:r>
              <a:rPr lang="en-US" b="1" dirty="0" smtClean="0"/>
              <a:t>  Dams based on the location, basin characteristics, climate, and </a:t>
            </a:r>
          </a:p>
          <a:p>
            <a:pPr lvl="1">
              <a:spcAft>
                <a:spcPts val="600"/>
              </a:spcAft>
            </a:pPr>
            <a:r>
              <a:rPr lang="en-US" b="1" dirty="0" smtClean="0"/>
              <a:t>  infrastructure.</a:t>
            </a:r>
          </a:p>
          <a:p>
            <a:pPr lvl="1">
              <a:spcAft>
                <a:spcPts val="200"/>
              </a:spcAft>
              <a:buFont typeface="Arial" pitchFamily="34" charset="0"/>
              <a:buChar char="•"/>
            </a:pPr>
            <a:r>
              <a:rPr lang="en-US" b="1" dirty="0" smtClean="0"/>
              <a:t> Discuss and recommend the logistics of the exercise – who, what, when, </a:t>
            </a:r>
          </a:p>
          <a:p>
            <a:pPr lvl="1">
              <a:spcAft>
                <a:spcPts val="600"/>
              </a:spcAft>
            </a:pPr>
            <a:r>
              <a:rPr lang="en-US" b="1" dirty="0" smtClean="0"/>
              <a:t>  and where for a table top exercise.</a:t>
            </a:r>
          </a:p>
          <a:p>
            <a:pPr lvl="1">
              <a:spcAft>
                <a:spcPts val="1200"/>
              </a:spcAft>
              <a:buFont typeface="Arial" pitchFamily="34" charset="0"/>
              <a:buChar char="•"/>
            </a:pPr>
            <a:r>
              <a:rPr lang="en-US" b="1" dirty="0" smtClean="0"/>
              <a:t> Discuss who should be the coordinator and facilitator for the exercise</a:t>
            </a:r>
          </a:p>
          <a:p>
            <a:pPr lvl="1">
              <a:spcAft>
                <a:spcPts val="1200"/>
              </a:spcAft>
              <a:buFont typeface="Arial" pitchFamily="34" charset="0"/>
              <a:buChar char="•"/>
            </a:pPr>
            <a:r>
              <a:rPr lang="en-US" b="1" dirty="0" smtClean="0"/>
              <a:t> Develop a generic internal notification chart.</a:t>
            </a:r>
          </a:p>
          <a:p>
            <a:pPr lvl="1">
              <a:spcAft>
                <a:spcPts val="200"/>
              </a:spcAft>
              <a:buFont typeface="Arial" pitchFamily="34" charset="0"/>
              <a:buChar char="•"/>
            </a:pPr>
            <a:r>
              <a:rPr lang="en-US" b="1" dirty="0" smtClean="0"/>
              <a:t> Discuss and document who you would invite to the exercise based on </a:t>
            </a:r>
          </a:p>
          <a:p>
            <a:pPr lvl="1">
              <a:spcAft>
                <a:spcPts val="200"/>
              </a:spcAft>
            </a:pPr>
            <a:r>
              <a:rPr lang="en-US" b="1" dirty="0" smtClean="0"/>
              <a:t>   the scenarios.</a:t>
            </a:r>
          </a:p>
        </p:txBody>
      </p:sp>
      <p:sp>
        <p:nvSpPr>
          <p:cNvPr id="6" name="TextBox 5"/>
          <p:cNvSpPr txBox="1"/>
          <p:nvPr/>
        </p:nvSpPr>
        <p:spPr>
          <a:xfrm>
            <a:off x="3124200" y="228600"/>
            <a:ext cx="2569934" cy="646331"/>
          </a:xfrm>
          <a:prstGeom prst="rect">
            <a:avLst/>
          </a:prstGeom>
          <a:noFill/>
        </p:spPr>
        <p:txBody>
          <a:bodyPr wrap="none" rtlCol="0">
            <a:spAutoFit/>
          </a:bodyPr>
          <a:lstStyle/>
          <a:p>
            <a:r>
              <a:rPr lang="en-US" sz="3600" b="1" cap="all" dirty="0" smtClean="0"/>
              <a:t>Process </a:t>
            </a:r>
            <a:endParaRPr lang="en-US" sz="3600" b="1" cap="al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58077"/>
            <a:ext cx="3733800" cy="369332"/>
          </a:xfrm>
          <a:prstGeom prst="rect">
            <a:avLst/>
          </a:prstGeom>
        </p:spPr>
        <p:txBody>
          <a:bodyPr wrap="square">
            <a:spAutoFit/>
          </a:bodyPr>
          <a:lstStyle/>
          <a:p>
            <a:pPr>
              <a:spcAft>
                <a:spcPts val="1200"/>
              </a:spcAft>
              <a:buFont typeface="Wingdings" pitchFamily="2" charset="2"/>
              <a:buChar char="q"/>
            </a:pPr>
            <a:r>
              <a:rPr lang="en-US" b="1" cap="all" dirty="0" smtClean="0">
                <a:solidFill>
                  <a:schemeClr val="bg1"/>
                </a:solidFill>
              </a:rPr>
              <a:t> </a:t>
            </a:r>
            <a:r>
              <a:rPr lang="en-US" b="1" cap="all" dirty="0" smtClean="0"/>
              <a:t>Table top exercise</a:t>
            </a:r>
          </a:p>
        </p:txBody>
      </p:sp>
      <p:sp>
        <p:nvSpPr>
          <p:cNvPr id="8" name="TextBox 7"/>
          <p:cNvSpPr txBox="1"/>
          <p:nvPr/>
        </p:nvSpPr>
        <p:spPr>
          <a:xfrm>
            <a:off x="778103" y="1276290"/>
            <a:ext cx="4819140" cy="400110"/>
          </a:xfrm>
          <a:prstGeom prst="rect">
            <a:avLst/>
          </a:prstGeom>
          <a:noFill/>
        </p:spPr>
        <p:txBody>
          <a:bodyPr wrap="none" rtlCol="0">
            <a:spAutoFit/>
          </a:bodyPr>
          <a:lstStyle/>
          <a:p>
            <a:r>
              <a:rPr lang="en-US" sz="2000" b="1" cap="all" dirty="0" smtClean="0"/>
              <a:t>Emergency Exercise Practicum</a:t>
            </a:r>
            <a:endParaRPr lang="en-US" sz="2000" b="1" cap="all" dirty="0"/>
          </a:p>
        </p:txBody>
      </p:sp>
      <p:sp>
        <p:nvSpPr>
          <p:cNvPr id="14" name="Rectangle 13"/>
          <p:cNvSpPr/>
          <p:nvPr/>
        </p:nvSpPr>
        <p:spPr>
          <a:xfrm>
            <a:off x="304800" y="2347079"/>
            <a:ext cx="8686800" cy="3385542"/>
          </a:xfrm>
          <a:prstGeom prst="rect">
            <a:avLst/>
          </a:prstGeom>
        </p:spPr>
        <p:txBody>
          <a:bodyPr wrap="square">
            <a:spAutoFit/>
          </a:bodyPr>
          <a:lstStyle/>
          <a:p>
            <a:pPr>
              <a:spcAft>
                <a:spcPts val="1200"/>
              </a:spcAft>
              <a:buFont typeface="Arial" pitchFamily="34" charset="0"/>
              <a:buChar char="•"/>
            </a:pPr>
            <a:r>
              <a:rPr lang="en-US" b="1" dirty="0" smtClean="0">
                <a:solidFill>
                  <a:schemeClr val="bg1"/>
                </a:solidFill>
              </a:rPr>
              <a:t> </a:t>
            </a:r>
            <a:r>
              <a:rPr lang="en-US" b="1" dirty="0" smtClean="0"/>
              <a:t>Each group presents the results of their discussions.</a:t>
            </a:r>
          </a:p>
          <a:p>
            <a:pPr>
              <a:spcAft>
                <a:spcPts val="1200"/>
              </a:spcAft>
              <a:buFont typeface="Arial" pitchFamily="34" charset="0"/>
              <a:buChar char="•"/>
            </a:pPr>
            <a:r>
              <a:rPr lang="en-US" b="1" dirty="0" smtClean="0"/>
              <a:t> Class discussion concerning most probable / best scenarios to use.</a:t>
            </a:r>
          </a:p>
          <a:p>
            <a:pPr>
              <a:spcAft>
                <a:spcPts val="1200"/>
              </a:spcAft>
              <a:buFont typeface="Arial" pitchFamily="34" charset="0"/>
              <a:buChar char="•"/>
            </a:pPr>
            <a:r>
              <a:rPr lang="en-US" b="1" dirty="0" smtClean="0"/>
              <a:t> Discuss Lessons Learned from the exercise development</a:t>
            </a:r>
          </a:p>
          <a:p>
            <a:pPr>
              <a:spcAft>
                <a:spcPts val="1200"/>
              </a:spcAft>
              <a:buFont typeface="Arial" pitchFamily="34" charset="0"/>
              <a:buChar char="•"/>
            </a:pPr>
            <a:r>
              <a:rPr lang="en-US" b="1" dirty="0" smtClean="0"/>
              <a:t> Discuss improvement to the practicum for the next class.</a:t>
            </a:r>
          </a:p>
          <a:p>
            <a:pPr>
              <a:spcAft>
                <a:spcPts val="1200"/>
              </a:spcAft>
              <a:buFont typeface="Arial" pitchFamily="34" charset="0"/>
              <a:buChar char="•"/>
            </a:pPr>
            <a:endParaRPr lang="en-US" b="1" dirty="0" smtClean="0">
              <a:solidFill>
                <a:schemeClr val="bg1"/>
              </a:solidFill>
            </a:endParaRPr>
          </a:p>
          <a:p>
            <a:pPr>
              <a:spcAft>
                <a:spcPts val="1200"/>
              </a:spcAft>
              <a:buFont typeface="Arial" pitchFamily="34" charset="0"/>
              <a:buChar char="•"/>
            </a:pPr>
            <a:endParaRPr lang="en-US" dirty="0" smtClean="0">
              <a:solidFill>
                <a:schemeClr val="bg1"/>
              </a:solidFill>
            </a:endParaRPr>
          </a:p>
          <a:p>
            <a:pPr>
              <a:spcAft>
                <a:spcPts val="1200"/>
              </a:spcAft>
              <a:buFont typeface="Arial" pitchFamily="34" charset="0"/>
              <a:buChar char="•"/>
            </a:pPr>
            <a:endParaRPr lang="en-US" dirty="0" smtClean="0">
              <a:solidFill>
                <a:schemeClr val="bg1"/>
              </a:solidFill>
            </a:endParaRPr>
          </a:p>
          <a:p>
            <a:pPr>
              <a:spcAft>
                <a:spcPts val="1200"/>
              </a:spcAft>
              <a:buFont typeface="Arial" pitchFamily="34" charset="0"/>
              <a:buChar char="•"/>
            </a:pPr>
            <a:endParaRPr lang="en-US" dirty="0">
              <a:solidFill>
                <a:schemeClr val="bg1"/>
              </a:solidFill>
            </a:endParaRPr>
          </a:p>
        </p:txBody>
      </p:sp>
      <p:sp>
        <p:nvSpPr>
          <p:cNvPr id="5" name="TextBox 4"/>
          <p:cNvSpPr txBox="1"/>
          <p:nvPr/>
        </p:nvSpPr>
        <p:spPr>
          <a:xfrm>
            <a:off x="2895600" y="228600"/>
            <a:ext cx="3057247" cy="646331"/>
          </a:xfrm>
          <a:prstGeom prst="rect">
            <a:avLst/>
          </a:prstGeom>
          <a:noFill/>
        </p:spPr>
        <p:txBody>
          <a:bodyPr wrap="none" rtlCol="0">
            <a:spAutoFit/>
          </a:bodyPr>
          <a:lstStyle/>
          <a:p>
            <a:r>
              <a:rPr lang="en-US" sz="3600" b="1" cap="all" dirty="0" smtClean="0"/>
              <a:t>Reporting </a:t>
            </a:r>
            <a:endParaRPr lang="en-US" sz="3600" b="1" cap="all" dirty="0"/>
          </a:p>
        </p:txBody>
      </p:sp>
    </p:spTree>
  </p:cSld>
  <p:clrMapOvr>
    <a:masterClrMapping/>
  </p:clrMapOvr>
</p:sld>
</file>

<file path=ppt/theme/theme1.xml><?xml version="1.0" encoding="utf-8"?>
<a:theme xmlns:a="http://schemas.openxmlformats.org/drawingml/2006/main" name="Title Master">
  <a:themeElements>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6397</TotalTime>
  <Words>633</Words>
  <Application>Microsoft Office PowerPoint</Application>
  <PresentationFormat>On-screen Show (4:3)</PresentationFormat>
  <Paragraphs>83</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Title Master</vt:lpstr>
      <vt:lpstr>Office Theme</vt:lpstr>
      <vt:lpstr>TABLE TOP EMERGENCY EXERCISE PRACTICUM</vt:lpstr>
      <vt:lpstr>Slide 2</vt:lpstr>
      <vt:lpstr>Slide 3</vt:lpstr>
      <vt:lpstr>Slide 4</vt:lpstr>
      <vt:lpstr>Slide 5</vt:lpstr>
      <vt:lpstr>Slide 6</vt:lpstr>
      <vt:lpstr>Slide 7</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b6imemb6</dc:creator>
  <cp:lastModifiedBy>K0RBTJH9</cp:lastModifiedBy>
  <cp:revision>37</cp:revision>
  <dcterms:created xsi:type="dcterms:W3CDTF">2009-05-21T17:19:18Z</dcterms:created>
  <dcterms:modified xsi:type="dcterms:W3CDTF">2013-05-13T11:57:33Z</dcterms:modified>
</cp:coreProperties>
</file>