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66" d="100"/>
          <a:sy n="66" d="100"/>
        </p:scale>
        <p:origin x="-195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B8D7-C275-4E72-BAB5-0629BFF4CE3C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2DF9-1BF4-427E-85E5-865AFAC3D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F8835-257E-41C8-8392-EC78D224D3AE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537" indent="-225537">
              <a:buFontTx/>
              <a:buAutoNum type="arabicPeriod"/>
            </a:pPr>
            <a:r>
              <a:rPr lang="en-US" dirty="0" smtClean="0">
                <a:latin typeface="Arial" charset="0"/>
              </a:rPr>
              <a:t>Note locations of HSS.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F8835-257E-41C8-8392-EC78D224D3AE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537" indent="-225537">
              <a:buFontTx/>
              <a:buAutoNum type="arabicPeriod"/>
            </a:pPr>
            <a:r>
              <a:rPr lang="en-US" dirty="0" smtClean="0">
                <a:latin typeface="Arial" charset="0"/>
              </a:rPr>
              <a:t>Note locations of HSS.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B2124-0936-4963-9B27-9FAC67F8AA49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59" indent="-228559">
              <a:buFontTx/>
              <a:buAutoNum type="arabicPeriod"/>
            </a:pPr>
            <a:r>
              <a:rPr lang="en-US" dirty="0"/>
              <a:t>This is not a picture of Stockton’s intake gates.</a:t>
            </a:r>
          </a:p>
          <a:p>
            <a:pPr marL="228559" indent="-228559">
              <a:buFontTx/>
              <a:buAutoNum type="arabicPeriod"/>
            </a:pPr>
            <a:r>
              <a:rPr lang="en-US" dirty="0"/>
              <a:t>It may be necessary to remove the gates from service if a significant amount of weld repairs are required.  The gates would have to be hauled offsite.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85C93-1990-48E0-99BD-FB6017A5ED54}" type="slidenum">
              <a:rPr lang="en-US"/>
              <a:pPr/>
              <a:t>10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en-US"/>
              <a:t>Location of draft tube liner crack and draft tube entrance.  Work platform is installed through this doorway.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85C93-1990-48E0-99BD-FB6017A5ED54}" type="slidenum">
              <a:rPr lang="en-US"/>
              <a:pPr/>
              <a:t>13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en-US"/>
              <a:t>Location of draft tube liner crack and draft tube entrance.  Work platform is installed through this doorway.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799F-4342-4666-9F46-5DE73F7D42A7}" type="slidenum">
              <a:rPr lang="en-US"/>
              <a:pPr/>
              <a:t>16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59" indent="-228559">
              <a:buFontTx/>
              <a:buAutoNum type="arabicPeriod"/>
            </a:pPr>
            <a:r>
              <a:rPr lang="en-US" dirty="0"/>
              <a:t>No deep gouges were observed.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EC5E1-6036-4450-B88D-355AF6327BCD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6D6B-357D-4B54-B9AD-93AC467F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ompressed0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8800" y="1658030"/>
            <a:ext cx="3505200" cy="2296376"/>
          </a:xfrm>
          <a:prstGeom prst="rect">
            <a:avLst/>
          </a:prstGeom>
          <a:noFill/>
        </p:spPr>
      </p:pic>
      <p:pic>
        <p:nvPicPr>
          <p:cNvPr id="12" name="Picture 18" descr="00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3962400"/>
            <a:ext cx="510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 userDrawn="1"/>
        </p:nvSpPr>
        <p:spPr>
          <a:xfrm>
            <a:off x="0" y="-36286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9624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B.Empson@usace.arm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7772400" cy="1470025"/>
          </a:xfrm>
        </p:spPr>
        <p:txBody>
          <a:bodyPr/>
          <a:lstStyle/>
          <a:p>
            <a:r>
              <a:rPr lang="en-US" dirty="0" smtClean="0"/>
              <a:t>Stockton Dam Turbine Dam Safety Management Case History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48768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William Empson, PE, PMP </a:t>
            </a:r>
          </a:p>
          <a:p>
            <a:r>
              <a:rPr lang="en-US" sz="1600" dirty="0" smtClean="0"/>
              <a:t>Senior Levee Safety Program Risk Manager</a:t>
            </a:r>
          </a:p>
          <a:p>
            <a:r>
              <a:rPr lang="en-US" sz="1600" dirty="0" smtClean="0"/>
              <a:t>U.S. Army Corps of Engineers</a:t>
            </a:r>
          </a:p>
          <a:p>
            <a:r>
              <a:rPr lang="en-US" sz="1600" dirty="0" smtClean="0"/>
              <a:t>Risk Management Center    </a:t>
            </a:r>
          </a:p>
          <a:p>
            <a:r>
              <a:rPr lang="en-US" sz="1600" dirty="0" smtClean="0">
                <a:hlinkClick r:id="rId2"/>
              </a:rPr>
              <a:t>William.B.Empson@usace.army.mil</a:t>
            </a:r>
            <a:endParaRPr lang="en-US" sz="1600" dirty="0" smtClean="0"/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Dam Safety Workshop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Brasília, Brazil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20-24 May 2013</a:t>
            </a: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57600" y="6578600"/>
            <a:ext cx="18526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18" tIns="45709" rIns="91418" bIns="45709">
            <a:spAutoFit/>
          </a:bodyPr>
          <a:lstStyle/>
          <a:p>
            <a:pPr algn="ctr"/>
            <a:r>
              <a:rPr lang="en-US" sz="1400" b="1" i="1"/>
              <a:t>BUILDING</a:t>
            </a:r>
            <a:r>
              <a:rPr lang="en-US" sz="1400" b="1" i="1">
                <a:solidFill>
                  <a:srgbClr val="FFCB05"/>
                </a:solidFill>
              </a:rPr>
              <a:t> </a:t>
            </a:r>
            <a:r>
              <a:rPr lang="en-US" sz="1400" b="1" i="1"/>
              <a:t>STRONG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38100" y="6705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5562600" y="6705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46" name="Picture 6" descr="Compressed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534400" cy="5591175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15000" y="1981200"/>
            <a:ext cx="248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Draft Tube Hatch Door</a:t>
            </a:r>
          </a:p>
          <a:p>
            <a:r>
              <a:rPr lang="en-US" sz="1800">
                <a:solidFill>
                  <a:srgbClr val="FFFF00"/>
                </a:solidFill>
              </a:rPr>
              <a:t>Elev. 751.0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4419600" y="2209800"/>
            <a:ext cx="1371600" cy="1219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ompressed and Cropped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429000" cy="5141357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14400" y="32004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Crack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828800" y="3429000"/>
            <a:ext cx="685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419600" y="10668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/>
              <a:t>Draft Tube Liner Crack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Crack discovered and mitigated in April 2008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Two holes were drilled at the ends of the crack and two bolts installed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Still need to perform permanent weld </a:t>
            </a:r>
            <a:r>
              <a:rPr lang="en-US" sz="1800" dirty="0" smtClean="0"/>
              <a:t>repair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04 Feb 2009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Two plant workers heard a loud bang followed by severe vibration. 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The unit experienced a severe vibration activating vibration alarms at the remote operations center 100 km away.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Unit historically ran rough and vibration alarms were silenced.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Cyclic pulsations and water leakage at the draft tube hatch door were observed.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Call was made to remote operator to shut unit down immediately.</a:t>
            </a:r>
          </a:p>
          <a:p>
            <a:pPr>
              <a:lnSpc>
                <a:spcPct val="80000"/>
              </a:lnSpc>
            </a:pPr>
            <a:r>
              <a:rPr lang="en-US" sz="2800" b="1" u="sng" dirty="0" smtClean="0"/>
              <a:t>VERY</a:t>
            </a:r>
            <a:r>
              <a:rPr lang="en-US" sz="2800" dirty="0" smtClean="0"/>
              <a:t> real life safety risk.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ompressed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82000" cy="5591175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15000" y="1981200"/>
            <a:ext cx="248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Draft Tube Hatch Door</a:t>
            </a:r>
          </a:p>
          <a:p>
            <a:r>
              <a:rPr lang="en-US" sz="1800">
                <a:solidFill>
                  <a:srgbClr val="FFFF00"/>
                </a:solidFill>
              </a:rPr>
              <a:t>Elev. 751.0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4419600" y="2209800"/>
            <a:ext cx="1371600" cy="1219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ompressed and Cropped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686"/>
            <a:ext cx="3962400" cy="5941123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05200" y="25908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Crack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419600" y="2819400"/>
            <a:ext cx="685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Blade Failure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60960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Partial dewatering was performed to inspect turbine runner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Turbine blade #4 experienced a catastrophic failure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Potential cracks have been observed on four of the other five blades (blades #1, #3, #5, and #6)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Failed blade section was recovered by divers in August 2009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6148" name="Picture 8" descr="Cropped Blad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84591" y="1905000"/>
            <a:ext cx="2732397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ompressed Line 103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152400" y="152401"/>
            <a:ext cx="8077200" cy="5387778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0" y="3657600"/>
            <a:ext cx="2862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Draft Tube Liner Scoring from</a:t>
            </a:r>
          </a:p>
          <a:p>
            <a:r>
              <a:rPr lang="en-US" sz="1600" dirty="0">
                <a:solidFill>
                  <a:srgbClr val="FFFF00"/>
                </a:solidFill>
              </a:rPr>
              <a:t>Failed Blade Section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5181600" y="2286000"/>
            <a:ext cx="1600200" cy="1524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ompressed Liner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381000" y="152400"/>
            <a:ext cx="8077200" cy="5387805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371600" y="2514600"/>
            <a:ext cx="2547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Draft Tube Liner Scoring from Failed Blade Section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90600" y="39624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Work Platform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438400" y="4114800"/>
            <a:ext cx="129540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810000" y="2819400"/>
            <a:ext cx="251460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Blade Failure Location</a:t>
            </a:r>
          </a:p>
        </p:txBody>
      </p:sp>
      <p:pic>
        <p:nvPicPr>
          <p:cNvPr id="7171" name="Picture 6" descr="Compressed Original Turb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47800"/>
            <a:ext cx="6781800" cy="4576763"/>
          </a:xfrm>
          <a:noFill/>
        </p:spPr>
      </p:pic>
      <p:sp>
        <p:nvSpPr>
          <p:cNvPr id="7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38862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smtClean="0"/>
          </a:p>
          <a:p>
            <a:endParaRPr lang="en-US" smtClean="0"/>
          </a:p>
        </p:txBody>
      </p:sp>
      <p:sp>
        <p:nvSpPr>
          <p:cNvPr id="7173" name="Freeform 7"/>
          <p:cNvSpPr>
            <a:spLocks/>
          </p:cNvSpPr>
          <p:nvPr/>
        </p:nvSpPr>
        <p:spPr bwMode="auto">
          <a:xfrm>
            <a:off x="3581400" y="3962400"/>
            <a:ext cx="914400" cy="304800"/>
          </a:xfrm>
          <a:custGeom>
            <a:avLst/>
            <a:gdLst>
              <a:gd name="T0" fmla="*/ 0 w 720"/>
              <a:gd name="T1" fmla="*/ 0 h 248"/>
              <a:gd name="T2" fmla="*/ 2147483647 w 720"/>
              <a:gd name="T3" fmla="*/ 2147483647 h 248"/>
              <a:gd name="T4" fmla="*/ 2147483647 w 720"/>
              <a:gd name="T5" fmla="*/ 2147483647 h 248"/>
              <a:gd name="T6" fmla="*/ 2147483647 w 720"/>
              <a:gd name="T7" fmla="*/ 2147483647 h 248"/>
              <a:gd name="T8" fmla="*/ 2147483647 w 720"/>
              <a:gd name="T9" fmla="*/ 214748364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48"/>
              <a:gd name="T17" fmla="*/ 720 w 720"/>
              <a:gd name="T18" fmla="*/ 248 h 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48">
                <a:moveTo>
                  <a:pt x="0" y="0"/>
                </a:moveTo>
                <a:cubicBezTo>
                  <a:pt x="60" y="32"/>
                  <a:pt x="120" y="64"/>
                  <a:pt x="192" y="96"/>
                </a:cubicBezTo>
                <a:cubicBezTo>
                  <a:pt x="264" y="128"/>
                  <a:pt x="360" y="168"/>
                  <a:pt x="432" y="192"/>
                </a:cubicBezTo>
                <a:cubicBezTo>
                  <a:pt x="504" y="216"/>
                  <a:pt x="576" y="232"/>
                  <a:pt x="624" y="240"/>
                </a:cubicBezTo>
                <a:cubicBezTo>
                  <a:pt x="672" y="248"/>
                  <a:pt x="696" y="244"/>
                  <a:pt x="72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 flipH="1">
            <a:off x="4191000" y="2819400"/>
            <a:ext cx="16764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867400" y="2438400"/>
            <a:ext cx="2103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Approximate Location </a:t>
            </a:r>
          </a:p>
          <a:p>
            <a:r>
              <a:rPr lang="en-US" sz="1400" b="1">
                <a:solidFill>
                  <a:srgbClr val="FF0000"/>
                </a:solidFill>
              </a:rPr>
              <a:t>of Blade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Potential Impacts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058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Had plant not been staffed, unlikely that remote operator would have shut down unit due to historic rough zone in turbine operation. 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Breached draft tube hatch and liner, flooded powerhouse and likely resulted in runaway turbine and catastrophic damage to the turbine and powerhouse.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Pool would likely have drained since gates could not be closed and bulkheads cannot be placed in flow.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Unknown impacts on structural monoliths/dam.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Public perception of Dam Safety.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73162"/>
          </a:xfrm>
        </p:spPr>
        <p:txBody>
          <a:bodyPr/>
          <a:lstStyle/>
          <a:p>
            <a:pPr eaLnBrk="1" hangingPunct="1"/>
            <a:r>
              <a:rPr lang="en-US" sz="4800" b="1" smtClean="0"/>
              <a:t>General Plant Information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800" smtClean="0"/>
              <a:t>45 MW capacity</a:t>
            </a:r>
          </a:p>
          <a:p>
            <a:pPr eaLnBrk="1" hangingPunct="1"/>
            <a:r>
              <a:rPr lang="en-US" sz="2800" smtClean="0"/>
              <a:t>Single vertical axis Kaplan unit</a:t>
            </a:r>
          </a:p>
          <a:p>
            <a:pPr eaLnBrk="1" hangingPunct="1"/>
            <a:r>
              <a:rPr lang="en-US" sz="2800" smtClean="0"/>
              <a:t>Peaking plant</a:t>
            </a:r>
          </a:p>
          <a:p>
            <a:pPr eaLnBrk="1" hangingPunct="1"/>
            <a:r>
              <a:rPr lang="en-US" sz="2800" smtClean="0"/>
              <a:t>Average annual energy production of 55,000,000 KWH</a:t>
            </a:r>
          </a:p>
          <a:p>
            <a:pPr eaLnBrk="1" hangingPunct="1"/>
            <a:r>
              <a:rPr lang="en-US" sz="2800" smtClean="0"/>
              <a:t>Plant placed in service in 1973</a:t>
            </a:r>
          </a:p>
          <a:p>
            <a:pPr eaLnBrk="1" hangingPunct="1"/>
            <a:r>
              <a:rPr lang="en-US" sz="2800" smtClean="0"/>
              <a:t>Remote operated from Truman Power Plant</a:t>
            </a:r>
          </a:p>
          <a:p>
            <a:pPr eaLnBrk="1" hangingPunct="1"/>
            <a:r>
              <a:rPr lang="en-US" sz="2800" smtClean="0"/>
              <a:t>Located on the Sac River near Stockton, MO</a:t>
            </a:r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Hydraulic Steel Structure Repairs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191000" cy="47244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Contract Awarded: July 09</a:t>
            </a:r>
          </a:p>
          <a:p>
            <a:pPr eaLnBrk="1" hangingPunct="1"/>
            <a:r>
              <a:rPr lang="en-US" sz="1800" dirty="0" smtClean="0"/>
              <a:t>Contractor: OCCI, Inc.</a:t>
            </a:r>
          </a:p>
          <a:p>
            <a:pPr eaLnBrk="1" hangingPunct="1"/>
            <a:r>
              <a:rPr lang="en-US" sz="1800" dirty="0" smtClean="0"/>
              <a:t>Contract Completion: April 10</a:t>
            </a:r>
          </a:p>
          <a:p>
            <a:pPr eaLnBrk="1" hangingPunct="1"/>
            <a:r>
              <a:rPr lang="en-US" sz="1800" dirty="0" smtClean="0"/>
              <a:t>Summary Weld Repair</a:t>
            </a:r>
          </a:p>
          <a:p>
            <a:pPr lvl="1" eaLnBrk="1" hangingPunct="1"/>
            <a:r>
              <a:rPr lang="en-US" sz="1600" dirty="0" smtClean="0"/>
              <a:t>Draft Tube Bulkheads - </a:t>
            </a:r>
            <a:r>
              <a:rPr lang="en-US" sz="1600" b="1" u="sng" dirty="0" smtClean="0">
                <a:solidFill>
                  <a:srgbClr val="FF0000"/>
                </a:solidFill>
              </a:rPr>
              <a:t>1000 cc </a:t>
            </a:r>
            <a:r>
              <a:rPr lang="en-US" sz="1600" dirty="0" smtClean="0"/>
              <a:t> on all 3 bulkheads</a:t>
            </a:r>
          </a:p>
          <a:p>
            <a:pPr lvl="1" eaLnBrk="1" hangingPunct="1"/>
            <a:r>
              <a:rPr lang="en-US" sz="1600" dirty="0" smtClean="0"/>
              <a:t>Intake Bulkheads – </a:t>
            </a:r>
            <a:r>
              <a:rPr lang="en-US" sz="1600" b="1" u="sng" dirty="0" smtClean="0">
                <a:solidFill>
                  <a:srgbClr val="FF0000"/>
                </a:solidFill>
              </a:rPr>
              <a:t>740cc </a:t>
            </a:r>
            <a:r>
              <a:rPr lang="en-US" sz="1600" dirty="0" smtClean="0"/>
              <a:t>on all 3 bulkheads</a:t>
            </a:r>
          </a:p>
          <a:p>
            <a:pPr lvl="1" eaLnBrk="1" hangingPunct="1"/>
            <a:r>
              <a:rPr lang="en-US" sz="1600" dirty="0" smtClean="0"/>
              <a:t>Intake Gates - 385 cubic inches on all 3 gates</a:t>
            </a:r>
          </a:p>
          <a:p>
            <a:pPr eaLnBrk="1" hangingPunct="1"/>
            <a:r>
              <a:rPr lang="en-US" sz="2000" dirty="0" smtClean="0"/>
              <a:t>Other Work</a:t>
            </a:r>
          </a:p>
          <a:p>
            <a:pPr lvl="1" eaLnBrk="1" hangingPunct="1"/>
            <a:r>
              <a:rPr lang="en-US" sz="1600" dirty="0" smtClean="0"/>
              <a:t>Replacement of anodes on intake gates</a:t>
            </a:r>
          </a:p>
          <a:p>
            <a:pPr lvl="1" eaLnBrk="1" hangingPunct="1"/>
            <a:r>
              <a:rPr lang="en-US" sz="1600" dirty="0" smtClean="0"/>
              <a:t>Replacement of seals on intake and draft tube bulkheads</a:t>
            </a:r>
          </a:p>
          <a:p>
            <a:pPr eaLnBrk="1" hangingPunct="1"/>
            <a:r>
              <a:rPr lang="en-US" sz="1800" dirty="0" smtClean="0"/>
              <a:t>Total Contract Costs: </a:t>
            </a:r>
            <a:r>
              <a:rPr lang="en-US" sz="1800" b="1" u="sng" dirty="0" smtClean="0">
                <a:solidFill>
                  <a:srgbClr val="FF0000"/>
                </a:solidFill>
              </a:rPr>
              <a:t>$1,156,834</a:t>
            </a:r>
          </a:p>
        </p:txBody>
      </p:sp>
      <p:pic>
        <p:nvPicPr>
          <p:cNvPr id="11268" name="Picture 4" descr="C:\Documents and Settings\g5coxpwh\My Documents\FY10\6th Floor Super Graphics\Hydropower 6th Flr Supergraphics\Stockton\STP Intake Bulkhead Repa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600200"/>
            <a:ext cx="4743450" cy="3162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Repair Summary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8534400" cy="4892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3200"/>
                <a:gridCol w="19812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Work Item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Failed Blade Section Recovery (Completed)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$69,487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Hydraulic Steel Structures (HSS) Inspection/Repair (Completed)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$1,156,834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Main</a:t>
                      </a:r>
                      <a:r>
                        <a:rPr lang="en-US" sz="1600" baseline="0" dirty="0" smtClean="0"/>
                        <a:t> Power Transformer Replacement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$1,134,650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In-place Turbine Blade Repair (Completed)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$1,352,250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Blade Placement in Draft Tube (Completed)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$16,100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Generator Rewind, Turbine Runner, Governor, and Exciter Replacement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$30,818,940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13.8 kV GM and Station Service Breakers and Station Service Transformer Replacement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$334,500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AC/DC Preferred Systems</a:t>
                      </a:r>
                      <a:r>
                        <a:rPr lang="en-US" sz="1600" baseline="0" dirty="0" smtClean="0"/>
                        <a:t> Replacement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$469,964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Transformer Pad and Secondary Containment Construction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$525,076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EDC, S&amp;A, and Contingency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600" dirty="0" smtClean="0"/>
                        <a:t>Approx. $6,705,199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$42,583,000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onstantia" pitchFamily="18" charset="0"/>
                <a:ea typeface="+mn-ea"/>
                <a:cs typeface="+mn-cs"/>
              </a:rPr>
              <a:t>Systems Engineering</a:t>
            </a:r>
            <a:br>
              <a:rPr lang="en-US" dirty="0" smtClean="0">
                <a:latin typeface="Constantia" pitchFamily="18" charset="0"/>
                <a:ea typeface="+mn-ea"/>
                <a:cs typeface="+mn-cs"/>
              </a:rPr>
            </a:br>
            <a:r>
              <a:rPr lang="en-US" dirty="0" smtClean="0">
                <a:latin typeface="Constantia" pitchFamily="18" charset="0"/>
              </a:rPr>
              <a:t> (Pat Reagan, FERC) </a:t>
            </a:r>
            <a:r>
              <a:rPr lang="en-US" dirty="0" smtClean="0">
                <a:latin typeface="Constantia" pitchFamily="18" charset="0"/>
                <a:ea typeface="+mn-ea"/>
                <a:cs typeface="+mn-cs"/>
              </a:rPr>
              <a:t/>
            </a:r>
            <a:br>
              <a:rPr lang="en-US" dirty="0" smtClean="0">
                <a:latin typeface="Constantia" pitchFamily="18" charset="0"/>
                <a:ea typeface="+mn-ea"/>
                <a:cs typeface="+mn-cs"/>
              </a:rPr>
            </a:br>
            <a:endParaRPr lang="en-US" dirty="0">
              <a:latin typeface="Constantia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nstantia" pitchFamily="18" charset="0"/>
              </a:rPr>
              <a:t>A high level, top-down, view of the system similar to NAT that considers the relationships between technical, organizational and social aspects.  </a:t>
            </a:r>
          </a:p>
          <a:p>
            <a:r>
              <a:rPr lang="en-US" sz="2800" smtClean="0">
                <a:latin typeface="Constantia" pitchFamily="18" charset="0"/>
              </a:rPr>
              <a:t>Safety and reliability are different properties of a system that are often in conflict.  </a:t>
            </a:r>
          </a:p>
          <a:p>
            <a:r>
              <a:rPr lang="en-US" sz="2800" smtClean="0">
                <a:latin typeface="Constantia" pitchFamily="18" charset="0"/>
              </a:rPr>
              <a:t>This distinction is becoming increasingly important in dam safety with the increased use of SCADA systems.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34BD6C-3AD6-43BA-98DC-17213A70BA31}" type="slidenum">
              <a:rPr lang="en-US" sz="1400"/>
              <a:pPr algn="r"/>
              <a:t>23</a:t>
            </a:fld>
            <a:endParaRPr 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nstantia" pitchFamily="18" charset="0"/>
              </a:rPr>
              <a:t>Sayano-Shushenskaya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1" name="Picture 4" descr="s05_20057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1"/>
            <a:ext cx="6629400" cy="441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smtClean="0">
                <a:latin typeface="Constantia" pitchFamily="18" charset="0"/>
              </a:rPr>
              <a:t> In the dam safety community we do the first part, examining a single failure, fairly well.  </a:t>
            </a:r>
          </a:p>
          <a:p>
            <a:r>
              <a:rPr lang="en-US" sz="2800" smtClean="0">
                <a:latin typeface="Constantia" pitchFamily="18" charset="0"/>
              </a:rPr>
              <a:t>In few instances do we adequately address the combination of failures – the system failures.  </a:t>
            </a:r>
          </a:p>
          <a:p>
            <a:pPr lvl="1"/>
            <a:r>
              <a:rPr lang="en-US" sz="2400" smtClean="0">
                <a:latin typeface="Constantia" pitchFamily="18" charset="0"/>
              </a:rPr>
              <a:t>An example is the thought that we don’t need to simultaneously consider earthquake and flood loading.  What we often overlook is the fact that if an earthquake severely damages a critical component such as a spillway, we only have until the onset of the next rainy season to repair the damage without endangering the dam and the population at risk.</a:t>
            </a:r>
            <a:endParaRPr lang="en-US" smtClean="0">
              <a:latin typeface="Constantia" pitchFamily="18" charset="0"/>
            </a:endParaRPr>
          </a:p>
        </p:txBody>
      </p:sp>
      <p:sp>
        <p:nvSpPr>
          <p:cNvPr id="59395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Potential Hydropower Impacts </a:t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>(Pat Reagan, FERC)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dirty="0" smtClean="0"/>
              <a:t>Discussion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192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94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13"/>
          <p:cNvSpPr>
            <a:spLocks noChangeShapeType="1"/>
          </p:cNvSpPr>
          <p:nvPr/>
        </p:nvSpPr>
        <p:spPr bwMode="auto">
          <a:xfrm>
            <a:off x="2667000" y="4572000"/>
            <a:ext cx="0" cy="609600"/>
          </a:xfrm>
          <a:prstGeom prst="line">
            <a:avLst/>
          </a:prstGeom>
          <a:noFill/>
          <a:ln w="698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1493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Draft Tube Bulkheads</a:t>
            </a:r>
          </a:p>
        </p:txBody>
      </p:sp>
      <p:sp>
        <p:nvSpPr>
          <p:cNvPr id="5125" name="Line 15"/>
          <p:cNvSpPr>
            <a:spLocks noChangeShapeType="1"/>
          </p:cNvSpPr>
          <p:nvPr/>
        </p:nvSpPr>
        <p:spPr bwMode="auto">
          <a:xfrm flipV="1">
            <a:off x="1981200" y="5181600"/>
            <a:ext cx="6858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16"/>
          <p:cNvSpPr>
            <a:spLocks noChangeShapeType="1"/>
          </p:cNvSpPr>
          <p:nvPr/>
        </p:nvSpPr>
        <p:spPr bwMode="auto">
          <a:xfrm>
            <a:off x="5715000" y="3429000"/>
            <a:ext cx="0" cy="8382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17"/>
          <p:cNvSpPr>
            <a:spLocks noChangeShapeType="1"/>
          </p:cNvSpPr>
          <p:nvPr/>
        </p:nvSpPr>
        <p:spPr bwMode="auto">
          <a:xfrm flipH="1" flipV="1">
            <a:off x="5715000" y="4267200"/>
            <a:ext cx="1143000" cy="838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6858000" y="5029200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Intake Gates</a:t>
            </a:r>
            <a:endParaRPr lang="en-US" sz="1200"/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>
            <a:off x="5943600" y="3352800"/>
            <a:ext cx="0" cy="9144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20"/>
          <p:cNvSpPr>
            <a:spLocks noChangeShapeType="1"/>
          </p:cNvSpPr>
          <p:nvPr/>
        </p:nvSpPr>
        <p:spPr bwMode="auto">
          <a:xfrm flipH="1" flipV="1">
            <a:off x="5943600" y="41910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6858000" y="4648200"/>
            <a:ext cx="1223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Intake Bulkheads</a:t>
            </a:r>
            <a:endParaRPr lang="en-US" sz="1200"/>
          </a:p>
        </p:txBody>
      </p:sp>
      <p:sp>
        <p:nvSpPr>
          <p:cNvPr id="5132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smtClean="0"/>
              <a:t>Power Plant Cross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73162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Hydraulic Steel Structures</a:t>
            </a:r>
            <a:br>
              <a:rPr lang="en-US" sz="4800" b="1" dirty="0" smtClean="0"/>
            </a:br>
            <a:r>
              <a:rPr lang="en-US" sz="4800" b="1" dirty="0" smtClean="0"/>
              <a:t>(HSS)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8862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Engineering Manual 1110-2-6054.</a:t>
            </a:r>
          </a:p>
          <a:p>
            <a:pPr eaLnBrk="1" hangingPunct="1"/>
            <a:r>
              <a:rPr lang="en-US" sz="2800" dirty="0" smtClean="0"/>
              <a:t>Inspection, Evaluation, and Repair of Hydraulic Steel Structures.</a:t>
            </a:r>
          </a:p>
          <a:p>
            <a:pPr eaLnBrk="1" hangingPunct="1"/>
            <a:r>
              <a:rPr lang="en-US" sz="2800" dirty="0" smtClean="0"/>
              <a:t>USACE Operation and Maintenance policy.</a:t>
            </a:r>
          </a:p>
          <a:p>
            <a:pPr eaLnBrk="1" hangingPunct="1"/>
            <a:r>
              <a:rPr lang="en-US" sz="2800" dirty="0" smtClean="0"/>
              <a:t>Staff are not allowed to work behind Hydraulic Steel Structures holding water unless they meet all of the inspection and maintenance requirements.  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73162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HSS Policy Impacts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 smtClean="0"/>
              <a:t>Inspection of turbines and intake gates required as part of routine inspections.</a:t>
            </a:r>
          </a:p>
          <a:p>
            <a:pPr eaLnBrk="1" hangingPunct="1"/>
            <a:r>
              <a:rPr lang="en-US" sz="3600" dirty="0" smtClean="0"/>
              <a:t>Routine O&amp;M budget did not prioritize HSS inspections high enough for bulkheads to be inspection.</a:t>
            </a:r>
          </a:p>
          <a:p>
            <a:pPr eaLnBrk="1" hangingPunct="1"/>
            <a:r>
              <a:rPr lang="en-US" sz="3600" dirty="0" smtClean="0"/>
              <a:t>Turbine and intake gates had not been inspected for years. </a:t>
            </a:r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94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13"/>
          <p:cNvSpPr>
            <a:spLocks noChangeShapeType="1"/>
          </p:cNvSpPr>
          <p:nvPr/>
        </p:nvSpPr>
        <p:spPr bwMode="auto">
          <a:xfrm>
            <a:off x="2667000" y="4572000"/>
            <a:ext cx="0" cy="609600"/>
          </a:xfrm>
          <a:prstGeom prst="line">
            <a:avLst/>
          </a:prstGeom>
          <a:noFill/>
          <a:ln w="698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1493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Draft Tube Bulkheads</a:t>
            </a:r>
          </a:p>
        </p:txBody>
      </p:sp>
      <p:sp>
        <p:nvSpPr>
          <p:cNvPr id="5125" name="Line 15"/>
          <p:cNvSpPr>
            <a:spLocks noChangeShapeType="1"/>
          </p:cNvSpPr>
          <p:nvPr/>
        </p:nvSpPr>
        <p:spPr bwMode="auto">
          <a:xfrm flipV="1">
            <a:off x="1981200" y="5181600"/>
            <a:ext cx="6858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16"/>
          <p:cNvSpPr>
            <a:spLocks noChangeShapeType="1"/>
          </p:cNvSpPr>
          <p:nvPr/>
        </p:nvSpPr>
        <p:spPr bwMode="auto">
          <a:xfrm>
            <a:off x="5715000" y="3429000"/>
            <a:ext cx="0" cy="8382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17"/>
          <p:cNvSpPr>
            <a:spLocks noChangeShapeType="1"/>
          </p:cNvSpPr>
          <p:nvPr/>
        </p:nvSpPr>
        <p:spPr bwMode="auto">
          <a:xfrm flipH="1" flipV="1">
            <a:off x="5715000" y="4267200"/>
            <a:ext cx="1143000" cy="838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6858000" y="5029200"/>
            <a:ext cx="935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Intake Gates</a:t>
            </a:r>
            <a:endParaRPr lang="en-US" sz="1200"/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>
            <a:off x="5943600" y="3352800"/>
            <a:ext cx="0" cy="9144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20"/>
          <p:cNvSpPr>
            <a:spLocks noChangeShapeType="1"/>
          </p:cNvSpPr>
          <p:nvPr/>
        </p:nvSpPr>
        <p:spPr bwMode="auto">
          <a:xfrm flipH="1" flipV="1">
            <a:off x="5943600" y="41910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6858000" y="4648200"/>
            <a:ext cx="1223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Intake Bulkheads</a:t>
            </a:r>
            <a:endParaRPr lang="en-US" sz="1200"/>
          </a:p>
        </p:txBody>
      </p:sp>
      <p:sp>
        <p:nvSpPr>
          <p:cNvPr id="5132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smtClean="0"/>
              <a:t>Power Plant Cross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1400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066800"/>
            <a:ext cx="3810000" cy="50593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/>
              <a:t>Draft Tube Bulkheads</a:t>
            </a:r>
          </a:p>
          <a:p>
            <a:r>
              <a:rPr lang="en-US" sz="1600"/>
              <a:t>Total of 3 draft tube bulkheads</a:t>
            </a:r>
          </a:p>
          <a:p>
            <a:r>
              <a:rPr lang="en-US" sz="1600"/>
              <a:t>Each draft tube bulkhead consists of two bolted sections that will require disassembly</a:t>
            </a:r>
          </a:p>
          <a:p>
            <a:r>
              <a:rPr lang="en-US" sz="1600"/>
              <a:t>Two draft tube bulkheads (middle and riverside) require weld repair and all three will require additional NDT of fracture critical welds</a:t>
            </a:r>
          </a:p>
          <a:p>
            <a:r>
              <a:rPr lang="en-US" sz="1600"/>
              <a:t>98 linear feet of weld repair on middle DTB and 14 linear feet of weld repair on riverside DTB</a:t>
            </a:r>
          </a:p>
          <a:p>
            <a:r>
              <a:rPr lang="en-US" sz="1600"/>
              <a:t>Work also includes sandblasting and painting of weld inspection and repair areas and J-bulb seal replacement</a:t>
            </a:r>
          </a:p>
          <a:p>
            <a:endParaRPr lang="en-US" sz="1600"/>
          </a:p>
          <a:p>
            <a:pPr>
              <a:buFontTx/>
              <a:buNone/>
            </a:pPr>
            <a:endParaRPr lang="en-US" sz="1600" b="1" u="sng"/>
          </a:p>
          <a:p>
            <a:pPr>
              <a:buFontTx/>
              <a:buNone/>
            </a:pPr>
            <a:endParaRPr lang="en-US" sz="1600" b="1" u="sng"/>
          </a:p>
        </p:txBody>
      </p:sp>
      <p:pic>
        <p:nvPicPr>
          <p:cNvPr id="62471" name="Picture 7" descr="100_0034"/>
          <p:cNvPicPr>
            <a:picLocks noChangeAspect="1" noChangeArrowheads="1"/>
          </p:cNvPicPr>
          <p:nvPr/>
        </p:nvPicPr>
        <p:blipFill>
          <a:blip r:embed="rId2" cstate="print">
            <a:lum bright="34000" contrast="12000"/>
          </a:blip>
          <a:srcRect/>
          <a:stretch>
            <a:fillRect/>
          </a:stretch>
        </p:blipFill>
        <p:spPr bwMode="auto">
          <a:xfrm>
            <a:off x="685800" y="990600"/>
            <a:ext cx="3886200" cy="51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1400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990600"/>
            <a:ext cx="39624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/>
              <a:t>Intake Bulkheads</a:t>
            </a:r>
          </a:p>
          <a:p>
            <a:r>
              <a:rPr lang="en-US" sz="1600"/>
              <a:t>Total of 3 intake bulkheads</a:t>
            </a:r>
          </a:p>
          <a:p>
            <a:r>
              <a:rPr lang="en-US" sz="1600"/>
              <a:t>Mobile crane required to remove/install bulkheads</a:t>
            </a:r>
          </a:p>
          <a:p>
            <a:r>
              <a:rPr lang="en-US" sz="1600"/>
              <a:t>All three intake bulkheads require weld repair</a:t>
            </a:r>
          </a:p>
          <a:p>
            <a:r>
              <a:rPr lang="en-US" sz="1600"/>
              <a:t>50 linear feet of weld repair for all three bulkheads</a:t>
            </a:r>
          </a:p>
          <a:p>
            <a:r>
              <a:rPr lang="en-US" sz="1600"/>
              <a:t>Work also includes sandblasting and painting of weld repair areas and J-bulb seal replacement</a:t>
            </a:r>
            <a:endParaRPr lang="en-US" b="1" u="sng"/>
          </a:p>
          <a:p>
            <a:endParaRPr lang="en-US" sz="1600"/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6482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400"/>
          </a:p>
          <a:p>
            <a:pPr>
              <a:buFontTx/>
              <a:buNone/>
            </a:pPr>
            <a:endParaRPr lang="en-US" sz="140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990600"/>
            <a:ext cx="39624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/>
              <a:t>Intake Gates</a:t>
            </a:r>
          </a:p>
          <a:p>
            <a:r>
              <a:rPr lang="en-US" sz="1600"/>
              <a:t>Total of 3 intake gates</a:t>
            </a:r>
          </a:p>
          <a:p>
            <a:r>
              <a:rPr lang="en-US" sz="1600"/>
              <a:t>All three intake gates require weld inspection</a:t>
            </a:r>
          </a:p>
          <a:p>
            <a:r>
              <a:rPr lang="en-US" sz="1600"/>
              <a:t>Inspection work will be performed onsite within the intake gate chamber</a:t>
            </a:r>
          </a:p>
          <a:p>
            <a:r>
              <a:rPr lang="en-US" sz="1600"/>
              <a:t>Intake bulkheads must be repaired before intake gates can be inspected</a:t>
            </a:r>
          </a:p>
          <a:p>
            <a:r>
              <a:rPr lang="en-US" sz="1600"/>
              <a:t>All three intake bulkheads must be installed to dewater the area upstream of one intake gate </a:t>
            </a:r>
          </a:p>
          <a:p>
            <a:r>
              <a:rPr lang="en-US" sz="1600"/>
              <a:t>Work will also include replacement of anodes and weld repair if defective welds are found</a:t>
            </a:r>
            <a:endParaRPr lang="en-US" b="1" u="sng"/>
          </a:p>
          <a:p>
            <a:pPr>
              <a:buFontTx/>
              <a:buNone/>
            </a:pPr>
            <a:endParaRPr lang="en-US" sz="1600"/>
          </a:p>
        </p:txBody>
      </p:sp>
      <p:pic>
        <p:nvPicPr>
          <p:cNvPr id="67593" name="Picture 9" descr="Bonn roller g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6394</TotalTime>
  <Words>1116</Words>
  <Application>Microsoft Office PowerPoint</Application>
  <PresentationFormat>On-screen Show (4:3)</PresentationFormat>
  <Paragraphs>158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Title Master</vt:lpstr>
      <vt:lpstr>Slide Master</vt:lpstr>
      <vt:lpstr>Stockton Dam Turbine Dam Safety Management Case History</vt:lpstr>
      <vt:lpstr>General Plant Information</vt:lpstr>
      <vt:lpstr>Power Plant Cross Section</vt:lpstr>
      <vt:lpstr>Hydraulic Steel Structures (HSS)</vt:lpstr>
      <vt:lpstr>HSS Policy Impacts</vt:lpstr>
      <vt:lpstr>Power Plant Cross Section</vt:lpstr>
      <vt:lpstr>Slide 7</vt:lpstr>
      <vt:lpstr>Slide 8</vt:lpstr>
      <vt:lpstr>Slide 9</vt:lpstr>
      <vt:lpstr>Slide 10</vt:lpstr>
      <vt:lpstr>Slide 11</vt:lpstr>
      <vt:lpstr>04 Feb 2009</vt:lpstr>
      <vt:lpstr>Slide 13</vt:lpstr>
      <vt:lpstr>Slide 14</vt:lpstr>
      <vt:lpstr>Blade Failure</vt:lpstr>
      <vt:lpstr>Slide 16</vt:lpstr>
      <vt:lpstr>Slide 17</vt:lpstr>
      <vt:lpstr>Blade Failure Location</vt:lpstr>
      <vt:lpstr>Potential Impacts</vt:lpstr>
      <vt:lpstr>Hydraulic Steel Structure Repairs</vt:lpstr>
      <vt:lpstr>Repair Summary</vt:lpstr>
      <vt:lpstr>Systems Engineering  (Pat Reagan, FERC)  </vt:lpstr>
      <vt:lpstr>Sayano-Shushenskaya</vt:lpstr>
      <vt:lpstr>Potential Hydropower Impacts  (Pat Reagan, FERC)</vt:lpstr>
      <vt:lpstr>Discussion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K0RBTJH9</cp:lastModifiedBy>
  <cp:revision>37</cp:revision>
  <dcterms:created xsi:type="dcterms:W3CDTF">2009-05-21T17:19:18Z</dcterms:created>
  <dcterms:modified xsi:type="dcterms:W3CDTF">2013-05-13T11:56:45Z</dcterms:modified>
</cp:coreProperties>
</file>