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Default Extension="xls" ContentType="application/vnd.ms-exce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49" r:id="rId2"/>
  </p:sldMasterIdLst>
  <p:notesMasterIdLst>
    <p:notesMasterId r:id="rId74"/>
  </p:notesMasterIdLst>
  <p:sldIdLst>
    <p:sldId id="256" r:id="rId3"/>
    <p:sldId id="259" r:id="rId4"/>
    <p:sldId id="260" r:id="rId5"/>
    <p:sldId id="261" r:id="rId6"/>
    <p:sldId id="262" r:id="rId7"/>
    <p:sldId id="263" r:id="rId8"/>
    <p:sldId id="266" r:id="rId9"/>
    <p:sldId id="267" r:id="rId10"/>
    <p:sldId id="268" r:id="rId11"/>
    <p:sldId id="269" r:id="rId12"/>
    <p:sldId id="270" r:id="rId13"/>
    <p:sldId id="271" r:id="rId14"/>
    <p:sldId id="272" r:id="rId15"/>
    <p:sldId id="273" r:id="rId16"/>
    <p:sldId id="274" r:id="rId17"/>
    <p:sldId id="275" r:id="rId18"/>
    <p:sldId id="280" r:id="rId19"/>
    <p:sldId id="281" r:id="rId20"/>
    <p:sldId id="282" r:id="rId21"/>
    <p:sldId id="283" r:id="rId22"/>
    <p:sldId id="284" r:id="rId23"/>
    <p:sldId id="285" r:id="rId24"/>
    <p:sldId id="286" r:id="rId25"/>
    <p:sldId id="287" r:id="rId26"/>
    <p:sldId id="358" r:id="rId27"/>
    <p:sldId id="288" r:id="rId28"/>
    <p:sldId id="289" r:id="rId29"/>
    <p:sldId id="290" r:id="rId30"/>
    <p:sldId id="291" r:id="rId31"/>
    <p:sldId id="292" r:id="rId32"/>
    <p:sldId id="293" r:id="rId33"/>
    <p:sldId id="294" r:id="rId34"/>
    <p:sldId id="295" r:id="rId35"/>
    <p:sldId id="296" r:id="rId36"/>
    <p:sldId id="297" r:id="rId37"/>
    <p:sldId id="299" r:id="rId38"/>
    <p:sldId id="300" r:id="rId39"/>
    <p:sldId id="357" r:id="rId40"/>
    <p:sldId id="301" r:id="rId41"/>
    <p:sldId id="302" r:id="rId42"/>
    <p:sldId id="304" r:id="rId43"/>
    <p:sldId id="305" r:id="rId44"/>
    <p:sldId id="306" r:id="rId45"/>
    <p:sldId id="307" r:id="rId46"/>
    <p:sldId id="308" r:id="rId47"/>
    <p:sldId id="309" r:id="rId48"/>
    <p:sldId id="310" r:id="rId49"/>
    <p:sldId id="311" r:id="rId50"/>
    <p:sldId id="312" r:id="rId51"/>
    <p:sldId id="313" r:id="rId52"/>
    <p:sldId id="314" r:id="rId53"/>
    <p:sldId id="315" r:id="rId54"/>
    <p:sldId id="316" r:id="rId55"/>
    <p:sldId id="317" r:id="rId56"/>
    <p:sldId id="318" r:id="rId57"/>
    <p:sldId id="319" r:id="rId58"/>
    <p:sldId id="320" r:id="rId59"/>
    <p:sldId id="321" r:id="rId60"/>
    <p:sldId id="322" r:id="rId61"/>
    <p:sldId id="359" r:id="rId62"/>
    <p:sldId id="361" r:id="rId63"/>
    <p:sldId id="360" r:id="rId64"/>
    <p:sldId id="362" r:id="rId65"/>
    <p:sldId id="363" r:id="rId66"/>
    <p:sldId id="334" r:id="rId67"/>
    <p:sldId id="335" r:id="rId68"/>
    <p:sldId id="336" r:id="rId69"/>
    <p:sldId id="337" r:id="rId70"/>
    <p:sldId id="347" r:id="rId71"/>
    <p:sldId id="364" r:id="rId72"/>
    <p:sldId id="346" r:id="rId7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743" autoAdjust="0"/>
    <p:restoredTop sz="94660"/>
  </p:normalViewPr>
  <p:slideViewPr>
    <p:cSldViewPr>
      <p:cViewPr varScale="1">
        <p:scale>
          <a:sx n="97" d="100"/>
          <a:sy n="97" d="100"/>
        </p:scale>
        <p:origin x="-1070" y="-77"/>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6.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4.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104B8D7-C275-4E72-BAB5-0629BFF4CE3C}" type="datetimeFigureOut">
              <a:rPr lang="en-US" smtClean="0"/>
              <a:pPr/>
              <a:t>5/13/2013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E692DF9-1BF4-427E-85E5-865AFAC3D50E}"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349749E1-EE1D-4CE8-9223-CFCA7E735D99}" type="slidenum">
              <a:rPr lang="en-US" smtClean="0"/>
              <a:pPr/>
              <a:t>48</a:t>
            </a:fld>
            <a:endParaRPr lang="en-US" smtClean="0"/>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xfrm>
            <a:off x="914815" y="4345277"/>
            <a:ext cx="5028370" cy="4113861"/>
          </a:xfrm>
          <a:noFill/>
          <a:ln/>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ChangeArrowheads="1" noTextEdit="1"/>
          </p:cNvSpPr>
          <p:nvPr>
            <p:ph type="sldImg"/>
          </p:nvPr>
        </p:nvSpPr>
        <p:spPr>
          <a:xfrm>
            <a:off x="1135063" y="686235"/>
            <a:ext cx="4591050" cy="3429593"/>
          </a:xfrm>
          <a:ln/>
        </p:spPr>
      </p:sp>
      <p:sp>
        <p:nvSpPr>
          <p:cNvPr id="103427" name="Rectangle 3"/>
          <p:cNvSpPr>
            <a:spLocks noGrp="1" noChangeArrowheads="1"/>
          </p:cNvSpPr>
          <p:nvPr>
            <p:ph type="body" idx="1"/>
          </p:nvPr>
        </p:nvSpPr>
        <p:spPr bwMode="auto">
          <a:xfrm>
            <a:off x="914400" y="4346681"/>
            <a:ext cx="5029200" cy="4111084"/>
          </a:xfrm>
          <a:prstGeom prst="rect">
            <a:avLst/>
          </a:prstGeom>
          <a:solidFill>
            <a:srgbClr val="FFFFFF"/>
          </a:solidFill>
          <a:ln>
            <a:solidFill>
              <a:srgbClr val="000000"/>
            </a:solidFill>
            <a:miter lim="800000"/>
            <a:headEnd/>
            <a:tailEnd/>
          </a:ln>
        </p:spPr>
        <p:txBody>
          <a:bodyPr lIns="89649" tIns="44825" rIns="89649" bIns="44825"/>
          <a:lstStyle/>
          <a:p>
            <a:pPr defTabSz="904875">
              <a:spcBef>
                <a:spcPct val="0"/>
              </a:spcBef>
            </a:pPr>
            <a:endParaRPr lang="en-US" sz="230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34150" y="152400"/>
            <a:ext cx="2152650" cy="5973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 y="152400"/>
            <a:ext cx="6305550" cy="59737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F4B7F1BA-D67F-4C9B-A45C-B616BB130228}"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D03CC7D5-AADD-49FA-8209-475AB0712B2E}"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6195FBA0-85FA-41DD-A1DD-482288AB0F1B}"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FAD4C019-37C7-4484-AE0D-6330E9A36984}" type="slidenum">
              <a:rPr lang="en-US"/>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978772D2-7AE8-4A93-AA45-9019B250B68F}" type="slidenum">
              <a:rPr lang="en-US"/>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lvl1pPr>
              <a:defRPr/>
            </a:lvl1pPr>
          </a:lstStyle>
          <a:p>
            <a:fld id="{62ABEF5F-8FA6-440F-B410-7B1ED1EF4D37}" type="slidenum">
              <a:rPr lang="en-US"/>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2BF0D79-5E21-4B51-83BC-01370C6300A1}" type="slidenum">
              <a:rPr lang="en-US"/>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D8660489-68D3-439A-9BFF-659C217B7CE4}"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E100AD57-2CF4-4544-96CA-35FCAB7A7A6B}" type="slidenum">
              <a:rPr lang="en-US"/>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F4F2CABE-9980-4043-AA6F-5024EEE23119}" type="slidenum">
              <a:rPr lang="en-US"/>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2117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2117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0D79B778-9B5B-44B4-90AA-9D0DD5F65344}"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jpeg"/><Relationship Id="rId2" Type="http://schemas.openxmlformats.org/officeDocument/2006/relationships/slideLayout" Target="../slideLayouts/slideLayout2.xml"/><Relationship Id="rId16" Type="http://schemas.openxmlformats.org/officeDocument/2006/relationships/image" Target="../media/image4.gi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4" name="Picture 4" descr="Progress Photos 31Jul04 042"/>
          <p:cNvPicPr>
            <a:picLocks noChangeAspect="1" noChangeArrowheads="1"/>
          </p:cNvPicPr>
          <p:nvPr userDrawn="1"/>
        </p:nvPicPr>
        <p:blipFill>
          <a:blip r:embed="rId13" cstate="print"/>
          <a:srcRect/>
          <a:stretch>
            <a:fillRect/>
          </a:stretch>
        </p:blipFill>
        <p:spPr bwMode="auto">
          <a:xfrm>
            <a:off x="3657600" y="2743200"/>
            <a:ext cx="6570662" cy="4360862"/>
          </a:xfrm>
          <a:prstGeom prst="rect">
            <a:avLst/>
          </a:prstGeom>
          <a:noFill/>
          <a:ln w="9525">
            <a:noFill/>
            <a:miter lim="800000"/>
            <a:headEnd/>
            <a:tailEnd/>
          </a:ln>
        </p:spPr>
      </p:pic>
      <p:pic>
        <p:nvPicPr>
          <p:cNvPr id="12" name="Picture 3" descr="JohnRedmondPeriodicNo"/>
          <p:cNvPicPr>
            <a:picLocks noChangeAspect="1" noChangeArrowheads="1"/>
          </p:cNvPicPr>
          <p:nvPr userDrawn="1"/>
        </p:nvPicPr>
        <p:blipFill>
          <a:blip r:embed="rId14" cstate="print"/>
          <a:srcRect r="3448" b="12270"/>
          <a:stretch>
            <a:fillRect/>
          </a:stretch>
        </p:blipFill>
        <p:spPr bwMode="auto">
          <a:xfrm>
            <a:off x="4876800" y="1295400"/>
            <a:ext cx="4267200" cy="2667000"/>
          </a:xfrm>
          <a:prstGeom prst="rect">
            <a:avLst/>
          </a:prstGeom>
          <a:noFill/>
          <a:ln w="9525">
            <a:noFill/>
            <a:miter lim="800000"/>
            <a:headEnd/>
            <a:tailEnd/>
          </a:ln>
        </p:spPr>
      </p:pic>
      <p:sp>
        <p:nvSpPr>
          <p:cNvPr id="13" name="Freeform 12"/>
          <p:cNvSpPr/>
          <p:nvPr userDrawn="1"/>
        </p:nvSpPr>
        <p:spPr>
          <a:xfrm>
            <a:off x="0" y="-7258"/>
            <a:ext cx="9129486" cy="6894286"/>
          </a:xfrm>
          <a:custGeom>
            <a:avLst/>
            <a:gdLst>
              <a:gd name="connsiteX0" fmla="*/ 0 w 9129486"/>
              <a:gd name="connsiteY0" fmla="*/ 0 h 6894286"/>
              <a:gd name="connsiteX1" fmla="*/ 9129486 w 9129486"/>
              <a:gd name="connsiteY1" fmla="*/ 0 h 6894286"/>
              <a:gd name="connsiteX2" fmla="*/ 9129486 w 9129486"/>
              <a:gd name="connsiteY2" fmla="*/ 1669143 h 6894286"/>
              <a:gd name="connsiteX3" fmla="*/ 8824686 w 9129486"/>
              <a:gd name="connsiteY3" fmla="*/ 1669143 h 6894286"/>
              <a:gd name="connsiteX4" fmla="*/ 8432800 w 9129486"/>
              <a:gd name="connsiteY4" fmla="*/ 1683657 h 6894286"/>
              <a:gd name="connsiteX5" fmla="*/ 8026400 w 9129486"/>
              <a:gd name="connsiteY5" fmla="*/ 1756229 h 6894286"/>
              <a:gd name="connsiteX6" fmla="*/ 7649029 w 9129486"/>
              <a:gd name="connsiteY6" fmla="*/ 1872343 h 6894286"/>
              <a:gd name="connsiteX7" fmla="*/ 7097486 w 9129486"/>
              <a:gd name="connsiteY7" fmla="*/ 2061029 h 6894286"/>
              <a:gd name="connsiteX8" fmla="*/ 6647543 w 9129486"/>
              <a:gd name="connsiteY8" fmla="*/ 2278743 h 6894286"/>
              <a:gd name="connsiteX9" fmla="*/ 6313714 w 9129486"/>
              <a:gd name="connsiteY9" fmla="*/ 2496457 h 6894286"/>
              <a:gd name="connsiteX10" fmla="*/ 5892800 w 9129486"/>
              <a:gd name="connsiteY10" fmla="*/ 2844800 h 6894286"/>
              <a:gd name="connsiteX11" fmla="*/ 5457371 w 9129486"/>
              <a:gd name="connsiteY11" fmla="*/ 3251200 h 6894286"/>
              <a:gd name="connsiteX12" fmla="*/ 5138057 w 9129486"/>
              <a:gd name="connsiteY12" fmla="*/ 3628571 h 6894286"/>
              <a:gd name="connsiteX13" fmla="*/ 4804229 w 9129486"/>
              <a:gd name="connsiteY13" fmla="*/ 4107543 h 6894286"/>
              <a:gd name="connsiteX14" fmla="*/ 4542971 w 9129486"/>
              <a:gd name="connsiteY14" fmla="*/ 4601029 h 6894286"/>
              <a:gd name="connsiteX15" fmla="*/ 4296229 w 9129486"/>
              <a:gd name="connsiteY15" fmla="*/ 5210629 h 6894286"/>
              <a:gd name="connsiteX16" fmla="*/ 4136571 w 9129486"/>
              <a:gd name="connsiteY16" fmla="*/ 5820229 h 6894286"/>
              <a:gd name="connsiteX17" fmla="*/ 4064000 w 9129486"/>
              <a:gd name="connsiteY17" fmla="*/ 6299200 h 6894286"/>
              <a:gd name="connsiteX18" fmla="*/ 4020457 w 9129486"/>
              <a:gd name="connsiteY18" fmla="*/ 6894286 h 6894286"/>
              <a:gd name="connsiteX19" fmla="*/ 0 w 9129486"/>
              <a:gd name="connsiteY19" fmla="*/ 6865257 h 6894286"/>
              <a:gd name="connsiteX20" fmla="*/ 0 w 9129486"/>
              <a:gd name="connsiteY20" fmla="*/ 0 h 6894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129486" h="6894286">
                <a:moveTo>
                  <a:pt x="0" y="0"/>
                </a:moveTo>
                <a:lnTo>
                  <a:pt x="9129486" y="0"/>
                </a:lnTo>
                <a:lnTo>
                  <a:pt x="9129486" y="1669143"/>
                </a:lnTo>
                <a:lnTo>
                  <a:pt x="8824686" y="1669143"/>
                </a:lnTo>
                <a:lnTo>
                  <a:pt x="8432800" y="1683657"/>
                </a:lnTo>
                <a:lnTo>
                  <a:pt x="8026400" y="1756229"/>
                </a:lnTo>
                <a:lnTo>
                  <a:pt x="7649029" y="1872343"/>
                </a:lnTo>
                <a:lnTo>
                  <a:pt x="7097486" y="2061029"/>
                </a:lnTo>
                <a:lnTo>
                  <a:pt x="6647543" y="2278743"/>
                </a:lnTo>
                <a:lnTo>
                  <a:pt x="6313714" y="2496457"/>
                </a:lnTo>
                <a:lnTo>
                  <a:pt x="5892800" y="2844800"/>
                </a:lnTo>
                <a:lnTo>
                  <a:pt x="5457371" y="3251200"/>
                </a:lnTo>
                <a:lnTo>
                  <a:pt x="5138057" y="3628571"/>
                </a:lnTo>
                <a:lnTo>
                  <a:pt x="4804229" y="4107543"/>
                </a:lnTo>
                <a:lnTo>
                  <a:pt x="4542971" y="4601029"/>
                </a:lnTo>
                <a:lnTo>
                  <a:pt x="4296229" y="5210629"/>
                </a:lnTo>
                <a:lnTo>
                  <a:pt x="4136571" y="5820229"/>
                </a:lnTo>
                <a:lnTo>
                  <a:pt x="4064000" y="6299200"/>
                </a:lnTo>
                <a:lnTo>
                  <a:pt x="4020457" y="6894286"/>
                </a:lnTo>
                <a:lnTo>
                  <a:pt x="0" y="6865257"/>
                </a:lnTo>
                <a:lnTo>
                  <a:pt x="0" y="0"/>
                </a:lnTo>
                <a:close/>
              </a:path>
            </a:pathLst>
          </a:custGeom>
          <a:solidFill>
            <a:schemeClr val="bg1">
              <a:lumMod val="95000"/>
            </a:schemeClr>
          </a:solid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2" name="Picture 8" descr="USACE_logo"/>
          <p:cNvPicPr>
            <a:picLocks noChangeAspect="1" noChangeArrowheads="1"/>
          </p:cNvPicPr>
          <p:nvPr userDrawn="1"/>
        </p:nvPicPr>
        <p:blipFill>
          <a:blip r:embed="rId15" cstate="print"/>
          <a:srcRect/>
          <a:stretch>
            <a:fillRect/>
          </a:stretch>
        </p:blipFill>
        <p:spPr bwMode="auto">
          <a:xfrm>
            <a:off x="228600" y="5081588"/>
            <a:ext cx="1371600" cy="938213"/>
          </a:xfrm>
          <a:prstGeom prst="rect">
            <a:avLst/>
          </a:prstGeom>
          <a:noFill/>
        </p:spPr>
      </p:pic>
      <p:sp>
        <p:nvSpPr>
          <p:cNvPr id="1043" name="Line 19"/>
          <p:cNvSpPr>
            <a:spLocks noChangeShapeType="1"/>
          </p:cNvSpPr>
          <p:nvPr/>
        </p:nvSpPr>
        <p:spPr bwMode="auto">
          <a:xfrm>
            <a:off x="4953000" y="3962400"/>
            <a:ext cx="4191000" cy="0"/>
          </a:xfrm>
          <a:prstGeom prst="line">
            <a:avLst/>
          </a:prstGeom>
          <a:noFill/>
          <a:ln w="63500">
            <a:solidFill>
              <a:schemeClr val="bg1"/>
            </a:solidFill>
            <a:round/>
            <a:headEnd/>
            <a:tailEnd/>
          </a:ln>
          <a:effectLst/>
        </p:spPr>
        <p:txBody>
          <a:bodyPr/>
          <a:lstStyle/>
          <a:p>
            <a:endParaRPr lang="en-US"/>
          </a:p>
        </p:txBody>
      </p:sp>
      <p:sp>
        <p:nvSpPr>
          <p:cNvPr id="1026" name="Rectangle 2"/>
          <p:cNvSpPr>
            <a:spLocks noGrp="1" noChangeArrowheads="1"/>
          </p:cNvSpPr>
          <p:nvPr>
            <p:ph type="title"/>
          </p:nvPr>
        </p:nvSpPr>
        <p:spPr bwMode="auto">
          <a:xfrm>
            <a:off x="76200" y="152400"/>
            <a:ext cx="6324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PRESENTATION TITLE</a:t>
            </a:r>
          </a:p>
        </p:txBody>
      </p:sp>
      <p:sp>
        <p:nvSpPr>
          <p:cNvPr id="1033" name="Text Box 9"/>
          <p:cNvSpPr txBox="1">
            <a:spLocks noChangeArrowheads="1"/>
          </p:cNvSpPr>
          <p:nvPr/>
        </p:nvSpPr>
        <p:spPr bwMode="auto">
          <a:xfrm>
            <a:off x="136525" y="6096000"/>
            <a:ext cx="2454275" cy="549275"/>
          </a:xfrm>
          <a:prstGeom prst="rect">
            <a:avLst/>
          </a:prstGeom>
          <a:noFill/>
          <a:ln w="9525">
            <a:noFill/>
            <a:miter lim="800000"/>
            <a:headEnd/>
            <a:tailEnd/>
          </a:ln>
          <a:effectLst/>
        </p:spPr>
        <p:txBody>
          <a:bodyPr wrap="square">
            <a:spAutoFit/>
          </a:bodyPr>
          <a:lstStyle/>
          <a:p>
            <a:r>
              <a:rPr lang="en-US" sz="1200" b="1" dirty="0" smtClean="0"/>
              <a:t>Corps </a:t>
            </a:r>
            <a:r>
              <a:rPr lang="en-US" sz="1200" b="1" dirty="0"/>
              <a:t>of Engineers</a:t>
            </a:r>
          </a:p>
          <a:p>
            <a:r>
              <a:rPr lang="en-US" b="1" dirty="0"/>
              <a:t>BUILDING STRONG</a:t>
            </a:r>
            <a:r>
              <a:rPr lang="en-US" sz="1400" b="1" baseline="-25000" dirty="0"/>
              <a:t>®</a:t>
            </a:r>
          </a:p>
        </p:txBody>
      </p:sp>
      <p:pic>
        <p:nvPicPr>
          <p:cNvPr id="10" name="Picture 23"/>
          <p:cNvPicPr/>
          <p:nvPr userDrawn="1"/>
        </p:nvPicPr>
        <p:blipFill>
          <a:blip r:embed="rId16"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pic="http://schemas.openxmlformats.org/drawingml/2006/picture" xmlns:lc="http://schemas.openxmlformats.org/drawingml/2006/lockedCanvas" val="0"/>
              </a:ext>
            </a:extLst>
          </a:blip>
          <a:srcRect/>
          <a:stretch>
            <a:fillRect/>
          </a:stretch>
        </p:blipFill>
        <p:spPr bwMode="auto">
          <a:xfrm>
            <a:off x="228600" y="3886200"/>
            <a:ext cx="1207672" cy="1131304"/>
          </a:xfrm>
          <a:prstGeom prst="rect">
            <a:avLst/>
          </a:prstGeom>
          <a:noFill/>
        </p:spPr>
      </p:pic>
      <p:pic>
        <p:nvPicPr>
          <p:cNvPr id="11" name="Picture 25"/>
          <p:cNvPicPr/>
          <p:nvPr userDrawn="1"/>
        </p:nvPicPr>
        <p:blipFill>
          <a:blip r:embed="rId17"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pic="http://schemas.openxmlformats.org/drawingml/2006/picture" xmlns:lc="http://schemas.openxmlformats.org/drawingml/2006/lockedCanvas" val="0"/>
              </a:ext>
            </a:extLst>
          </a:blip>
          <a:srcRect/>
          <a:stretch>
            <a:fillRect/>
          </a:stretch>
        </p:blipFill>
        <p:spPr bwMode="auto">
          <a:xfrm>
            <a:off x="1676400" y="3886200"/>
            <a:ext cx="1143000" cy="1143000"/>
          </a:xfrm>
          <a:prstGeom prst="rect">
            <a:avLst/>
          </a:prstGeom>
          <a:noFill/>
        </p:spPr>
      </p:pic>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l" rtl="0" fontAlgn="base">
        <a:spcBef>
          <a:spcPct val="0"/>
        </a:spcBef>
        <a:spcAft>
          <a:spcPct val="0"/>
        </a:spcAft>
        <a:defRPr sz="3600" b="1">
          <a:solidFill>
            <a:schemeClr val="tx2"/>
          </a:solidFill>
          <a:latin typeface="+mj-lt"/>
          <a:ea typeface="+mj-ea"/>
          <a:cs typeface="+mj-cs"/>
        </a:defRPr>
      </a:lvl1pPr>
      <a:lvl2pPr algn="l" rtl="0" fontAlgn="base">
        <a:spcBef>
          <a:spcPct val="0"/>
        </a:spcBef>
        <a:spcAft>
          <a:spcPct val="0"/>
        </a:spcAft>
        <a:defRPr sz="3600" b="1">
          <a:solidFill>
            <a:schemeClr val="tx2"/>
          </a:solidFill>
          <a:latin typeface="Arial" charset="0"/>
        </a:defRPr>
      </a:lvl2pPr>
      <a:lvl3pPr algn="l" rtl="0" fontAlgn="base">
        <a:spcBef>
          <a:spcPct val="0"/>
        </a:spcBef>
        <a:spcAft>
          <a:spcPct val="0"/>
        </a:spcAft>
        <a:defRPr sz="3600" b="1">
          <a:solidFill>
            <a:schemeClr val="tx2"/>
          </a:solidFill>
          <a:latin typeface="Arial" charset="0"/>
        </a:defRPr>
      </a:lvl3pPr>
      <a:lvl4pPr algn="l" rtl="0" fontAlgn="base">
        <a:spcBef>
          <a:spcPct val="0"/>
        </a:spcBef>
        <a:spcAft>
          <a:spcPct val="0"/>
        </a:spcAft>
        <a:defRPr sz="3600" b="1">
          <a:solidFill>
            <a:schemeClr val="tx2"/>
          </a:solidFill>
          <a:latin typeface="Arial" charset="0"/>
        </a:defRPr>
      </a:lvl4pPr>
      <a:lvl5pPr algn="l" rtl="0" fontAlgn="base">
        <a:spcBef>
          <a:spcPct val="0"/>
        </a:spcBef>
        <a:spcAft>
          <a:spcPct val="0"/>
        </a:spcAft>
        <a:defRPr sz="3600" b="1">
          <a:solidFill>
            <a:schemeClr val="tx2"/>
          </a:solidFill>
          <a:latin typeface="Arial" charset="0"/>
        </a:defRPr>
      </a:lvl5pPr>
      <a:lvl6pPr marL="457200" algn="l" rtl="0" fontAlgn="base">
        <a:spcBef>
          <a:spcPct val="0"/>
        </a:spcBef>
        <a:spcAft>
          <a:spcPct val="0"/>
        </a:spcAft>
        <a:defRPr sz="3600" b="1">
          <a:solidFill>
            <a:schemeClr val="tx2"/>
          </a:solidFill>
          <a:latin typeface="Arial" charset="0"/>
        </a:defRPr>
      </a:lvl6pPr>
      <a:lvl7pPr marL="914400" algn="l" rtl="0" fontAlgn="base">
        <a:spcBef>
          <a:spcPct val="0"/>
        </a:spcBef>
        <a:spcAft>
          <a:spcPct val="0"/>
        </a:spcAft>
        <a:defRPr sz="3600" b="1">
          <a:solidFill>
            <a:schemeClr val="tx2"/>
          </a:solidFill>
          <a:latin typeface="Arial" charset="0"/>
        </a:defRPr>
      </a:lvl7pPr>
      <a:lvl8pPr marL="1371600" algn="l" rtl="0" fontAlgn="base">
        <a:spcBef>
          <a:spcPct val="0"/>
        </a:spcBef>
        <a:spcAft>
          <a:spcPct val="0"/>
        </a:spcAft>
        <a:defRPr sz="3600" b="1">
          <a:solidFill>
            <a:schemeClr val="tx2"/>
          </a:solidFill>
          <a:latin typeface="Arial" charset="0"/>
        </a:defRPr>
      </a:lvl8pPr>
      <a:lvl9pPr marL="1828800" algn="l" rtl="0" fontAlgn="base">
        <a:spcBef>
          <a:spcPct val="0"/>
        </a:spcBef>
        <a:spcAft>
          <a:spcPct val="0"/>
        </a:spcAft>
        <a:defRPr sz="3600" b="1">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457200" y="1600200"/>
            <a:ext cx="8229600" cy="3886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 Second level</a:t>
            </a:r>
          </a:p>
          <a:p>
            <a:pPr lvl="2"/>
            <a:r>
              <a:rPr lang="en-US" smtClean="0"/>
              <a:t>Third level</a:t>
            </a:r>
          </a:p>
          <a:p>
            <a:pPr lvl="3"/>
            <a:r>
              <a:rPr lang="en-US" smtClean="0"/>
              <a:t>Fourth level</a:t>
            </a:r>
          </a:p>
          <a:p>
            <a:pPr lvl="4"/>
            <a:r>
              <a:rPr lang="en-US" smtClean="0"/>
              <a:t>Fifth level</a:t>
            </a:r>
          </a:p>
        </p:txBody>
      </p:sp>
      <p:sp>
        <p:nvSpPr>
          <p:cNvPr id="3078" name="Rectangle 6"/>
          <p:cNvSpPr>
            <a:spLocks noGrp="1" noChangeArrowheads="1"/>
          </p:cNvSpPr>
          <p:nvPr>
            <p:ph type="sldNum" sz="quarter" idx="4"/>
          </p:nvPr>
        </p:nvSpPr>
        <p:spPr bwMode="auto">
          <a:xfrm>
            <a:off x="365760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fld id="{3687647A-9332-4357-AB56-6FD9E33C24C2}" type="slidenum">
              <a:rPr lang="en-US"/>
              <a:pPr/>
              <a:t>‹#›</a:t>
            </a:fld>
            <a:endParaRPr lang="en-US"/>
          </a:p>
        </p:txBody>
      </p:sp>
      <p:sp>
        <p:nvSpPr>
          <p:cNvPr id="3082" name="Line 10"/>
          <p:cNvSpPr>
            <a:spLocks noChangeShapeType="1"/>
          </p:cNvSpPr>
          <p:nvPr/>
        </p:nvSpPr>
        <p:spPr bwMode="auto">
          <a:xfrm flipH="1">
            <a:off x="381000" y="6324600"/>
            <a:ext cx="7467600" cy="0"/>
          </a:xfrm>
          <a:prstGeom prst="line">
            <a:avLst/>
          </a:prstGeom>
          <a:noFill/>
          <a:ln w="9525">
            <a:solidFill>
              <a:schemeClr val="tx1"/>
            </a:solidFill>
            <a:round/>
            <a:headEnd/>
            <a:tailEnd/>
          </a:ln>
          <a:effectLst/>
        </p:spPr>
        <p:txBody>
          <a:bodyPr/>
          <a:lstStyle/>
          <a:p>
            <a:endParaRPr lang="en-US"/>
          </a:p>
        </p:txBody>
      </p:sp>
      <p:pic>
        <p:nvPicPr>
          <p:cNvPr id="8" name="Picture 8" descr="USACE_logo"/>
          <p:cNvPicPr>
            <a:picLocks noChangeAspect="1" noChangeArrowheads="1"/>
          </p:cNvPicPr>
          <p:nvPr userDrawn="1"/>
        </p:nvPicPr>
        <p:blipFill>
          <a:blip r:embed="rId13" cstate="print"/>
          <a:srcRect/>
          <a:stretch>
            <a:fillRect/>
          </a:stretch>
        </p:blipFill>
        <p:spPr bwMode="auto">
          <a:xfrm>
            <a:off x="8106597" y="5943600"/>
            <a:ext cx="1037403" cy="709613"/>
          </a:xfrm>
          <a:prstGeom prst="rect">
            <a:avLst/>
          </a:prstGeom>
          <a:noFill/>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Font typeface="Wingdings" pitchFamily="2" charset="2"/>
        <a:buChar char="§"/>
        <a:defRPr sz="3200">
          <a:solidFill>
            <a:schemeClr val="tx1"/>
          </a:solidFill>
          <a:latin typeface="+mn-lt"/>
          <a:ea typeface="+mn-ea"/>
          <a:cs typeface="+mn-cs"/>
        </a:defRPr>
      </a:lvl1pPr>
      <a:lvl2pPr marL="742950" indent="-285750" algn="l" rtl="0" fontAlgn="base">
        <a:spcBef>
          <a:spcPct val="20000"/>
        </a:spcBef>
        <a:spcAft>
          <a:spcPct val="0"/>
        </a:spcAft>
        <a:buSzPct val="75000"/>
        <a:buFont typeface="Arial" charset="0"/>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SzPct val="75000"/>
        <a:buFont typeface="Wingdings 3" pitchFamily="18" charset="2"/>
        <a:buChar char="w"/>
        <a:defRPr sz="2000">
          <a:solidFill>
            <a:schemeClr val="tx1"/>
          </a:solidFill>
          <a:latin typeface="+mn-lt"/>
        </a:defRPr>
      </a:lvl4pPr>
      <a:lvl5pPr marL="2057400" indent="-228600" algn="l" rtl="0" fontAlgn="base">
        <a:spcBef>
          <a:spcPct val="20000"/>
        </a:spcBef>
        <a:spcAft>
          <a:spcPct val="0"/>
        </a:spcAft>
        <a:buSzPct val="50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SzPct val="50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SzPct val="50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SzPct val="50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SzPct val="50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William.B.Empson@usace.army.mil"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Microsoft_Office_Excel_97-2003_Worksheet1.xls"/><Relationship Id="rId2" Type="http://schemas.openxmlformats.org/officeDocument/2006/relationships/slideLayout" Target="../slideLayouts/slideLayout17.xml"/><Relationship Id="rId1" Type="http://schemas.openxmlformats.org/officeDocument/2006/relationships/vmlDrawing" Target="../drawings/vmlDrawing1.vml"/></Relationships>
</file>

<file path=ppt/slides/_rels/slide11.xml.rels><?xml version="1.0" encoding="UTF-8" standalone="yes"?>
<Relationships xmlns="http://schemas.openxmlformats.org/package/2006/relationships"><Relationship Id="rId3" Type="http://schemas.openxmlformats.org/officeDocument/2006/relationships/oleObject" Target="../embeddings/Microsoft_Office_Excel_97-2003_Worksheet2.xls"/><Relationship Id="rId2" Type="http://schemas.openxmlformats.org/officeDocument/2006/relationships/slideLayout" Target="../slideLayouts/slideLayout17.xml"/><Relationship Id="rId1" Type="http://schemas.openxmlformats.org/officeDocument/2006/relationships/vmlDrawing" Target="../drawings/vmlDrawing2.vml"/></Relationships>
</file>

<file path=ppt/slides/_rels/slide12.xml.rels><?xml version="1.0" encoding="UTF-8" standalone="yes"?>
<Relationships xmlns="http://schemas.openxmlformats.org/package/2006/relationships"><Relationship Id="rId3" Type="http://schemas.openxmlformats.org/officeDocument/2006/relationships/oleObject" Target="../embeddings/Microsoft_Office_Excel_97-2003_Worksheet3.xls"/><Relationship Id="rId2" Type="http://schemas.openxmlformats.org/officeDocument/2006/relationships/slideLayout" Target="../slideLayouts/slideLayout17.xml"/><Relationship Id="rId1" Type="http://schemas.openxmlformats.org/officeDocument/2006/relationships/vmlDrawing" Target="../drawings/vmlDrawing3.v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13.xml"/><Relationship Id="rId1" Type="http://schemas.openxmlformats.org/officeDocument/2006/relationships/vmlDrawing" Target="../drawings/vmlDrawing4.vml"/><Relationship Id="rId4" Type="http://schemas.openxmlformats.org/officeDocument/2006/relationships/oleObject" Target="../embeddings/oleObject1.bin"/></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3.xml"/><Relationship Id="rId1" Type="http://schemas.openxmlformats.org/officeDocument/2006/relationships/vmlDrawing" Target="../drawings/vmlDrawing5.vml"/></Relationships>
</file>

<file path=ppt/slides/_rels/slide6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12.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38.jpeg"/></Relationships>
</file>

<file path=ppt/slides/_rels/slide6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70.wmf"/><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7.xml"/></Relationships>
</file>

<file path=ppt/slides/_rels/slide7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17.xml"/></Relationships>
</file>

<file path=ppt/slides/_rels/slide7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3.xml"/><Relationship Id="rId1" Type="http://schemas.openxmlformats.org/officeDocument/2006/relationships/vmlDrawing" Target="../drawings/vmlDrawing6.v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76200" y="152400"/>
            <a:ext cx="7772400" cy="1470025"/>
          </a:xfrm>
        </p:spPr>
        <p:txBody>
          <a:bodyPr/>
          <a:lstStyle/>
          <a:p>
            <a:r>
              <a:rPr lang="en-US" dirty="0" smtClean="0"/>
              <a:t>Dam Safety Monitoring and Instrumentation</a:t>
            </a:r>
            <a:endParaRPr lang="en-US" dirty="0"/>
          </a:p>
        </p:txBody>
      </p:sp>
      <p:sp>
        <p:nvSpPr>
          <p:cNvPr id="4100" name="Text Box 4"/>
          <p:cNvSpPr txBox="1">
            <a:spLocks noChangeArrowheads="1"/>
          </p:cNvSpPr>
          <p:nvPr/>
        </p:nvSpPr>
        <p:spPr bwMode="auto">
          <a:xfrm>
            <a:off x="76200" y="1600200"/>
            <a:ext cx="4800600" cy="2508379"/>
          </a:xfrm>
          <a:prstGeom prst="rect">
            <a:avLst/>
          </a:prstGeom>
          <a:noFill/>
          <a:ln w="9525">
            <a:noFill/>
            <a:miter lim="800000"/>
            <a:headEnd/>
            <a:tailEnd/>
          </a:ln>
          <a:effectLst/>
        </p:spPr>
        <p:txBody>
          <a:bodyPr wrap="square">
            <a:spAutoFit/>
          </a:bodyPr>
          <a:lstStyle/>
          <a:p>
            <a:r>
              <a:rPr lang="en-US" sz="1600" b="1" dirty="0" smtClean="0"/>
              <a:t>William Empson, PE, PMP </a:t>
            </a:r>
          </a:p>
          <a:p>
            <a:r>
              <a:rPr lang="en-US" sz="1600" dirty="0" smtClean="0"/>
              <a:t>Senior Levee Safety Program Risk Manager</a:t>
            </a:r>
          </a:p>
          <a:p>
            <a:r>
              <a:rPr lang="en-US" sz="1600" dirty="0" smtClean="0"/>
              <a:t>U.S. Army Corps of Engineers</a:t>
            </a:r>
          </a:p>
          <a:p>
            <a:r>
              <a:rPr lang="en-US" sz="1600" dirty="0" smtClean="0"/>
              <a:t>Risk Management Center    </a:t>
            </a:r>
          </a:p>
          <a:p>
            <a:r>
              <a:rPr lang="en-US" sz="1600" dirty="0" smtClean="0">
                <a:hlinkClick r:id="rId2"/>
              </a:rPr>
              <a:t>William.B.Empson@usace.army.mil</a:t>
            </a:r>
            <a:endParaRPr lang="en-US" sz="1600" dirty="0" smtClean="0"/>
          </a:p>
          <a:p>
            <a:pPr>
              <a:spcBef>
                <a:spcPts val="0"/>
              </a:spcBef>
            </a:pPr>
            <a:endParaRPr lang="en-US" sz="1400" dirty="0" smtClean="0"/>
          </a:p>
          <a:p>
            <a:pPr>
              <a:spcBef>
                <a:spcPts val="0"/>
              </a:spcBef>
            </a:pPr>
            <a:r>
              <a:rPr lang="en-US" sz="1400" dirty="0" smtClean="0"/>
              <a:t>Dam Safety Workshop</a:t>
            </a:r>
          </a:p>
          <a:p>
            <a:pPr>
              <a:spcBef>
                <a:spcPts val="0"/>
              </a:spcBef>
            </a:pPr>
            <a:r>
              <a:rPr lang="en-US" sz="1400" dirty="0" smtClean="0"/>
              <a:t>Brasília, Brazil</a:t>
            </a:r>
          </a:p>
          <a:p>
            <a:pPr>
              <a:spcBef>
                <a:spcPts val="0"/>
              </a:spcBef>
            </a:pPr>
            <a:r>
              <a:rPr lang="en-US" sz="1400" dirty="0" smtClean="0"/>
              <a:t>20-24 May 2013</a:t>
            </a:r>
          </a:p>
          <a:p>
            <a:pPr>
              <a:spcBef>
                <a:spcPct val="50000"/>
              </a:spcBef>
            </a:pPr>
            <a:endParaRPr lang="en-US" sz="14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Slide Number Placeholder 2"/>
          <p:cNvSpPr>
            <a:spLocks noGrp="1"/>
          </p:cNvSpPr>
          <p:nvPr>
            <p:ph type="sldNum" sz="quarter" idx="10"/>
          </p:nvPr>
        </p:nvSpPr>
        <p:spPr>
          <a:noFill/>
        </p:spPr>
        <p:txBody>
          <a:bodyPr/>
          <a:lstStyle/>
          <a:p>
            <a:r>
              <a:rPr lang="en-US" smtClean="0"/>
              <a:t>Slide </a:t>
            </a:r>
            <a:fld id="{24EC2DEC-6357-4B9D-B198-E7E17480DA6F}" type="slidenum">
              <a:rPr lang="en-US" smtClean="0"/>
              <a:pPr/>
              <a:t>10</a:t>
            </a:fld>
            <a:r>
              <a:rPr lang="en-US" smtClean="0"/>
              <a:t> of 82</a:t>
            </a:r>
          </a:p>
        </p:txBody>
      </p:sp>
      <p:graphicFrame>
        <p:nvGraphicFramePr>
          <p:cNvPr id="2050" name="Object 2"/>
          <p:cNvGraphicFramePr>
            <a:graphicFrameLocks noChangeAspect="1"/>
          </p:cNvGraphicFramePr>
          <p:nvPr/>
        </p:nvGraphicFramePr>
        <p:xfrm>
          <a:off x="381000" y="1905000"/>
          <a:ext cx="8464550" cy="4419600"/>
        </p:xfrm>
        <a:graphic>
          <a:graphicData uri="http://schemas.openxmlformats.org/presentationml/2006/ole">
            <p:oleObj spid="_x0000_s3074" name="Chart" r:id="rId3" imgW="5543416" imgH="3124042" progId="Excel.Sheet.8">
              <p:embed/>
            </p:oleObj>
          </a:graphicData>
        </a:graphic>
      </p:graphicFrame>
      <p:sp>
        <p:nvSpPr>
          <p:cNvPr id="2052" name="Rectangle 3"/>
          <p:cNvSpPr>
            <a:spLocks noGrp="1" noChangeArrowheads="1"/>
          </p:cNvSpPr>
          <p:nvPr>
            <p:ph type="title"/>
          </p:nvPr>
        </p:nvSpPr>
        <p:spPr/>
        <p:txBody>
          <a:bodyPr/>
          <a:lstStyle/>
          <a:p>
            <a:pPr eaLnBrk="1" hangingPunct="1"/>
            <a:r>
              <a:rPr lang="en-US" smtClean="0"/>
              <a:t>Settlement</a:t>
            </a: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Slide Number Placeholder 2"/>
          <p:cNvSpPr>
            <a:spLocks noGrp="1"/>
          </p:cNvSpPr>
          <p:nvPr>
            <p:ph type="sldNum" sz="quarter" idx="10"/>
          </p:nvPr>
        </p:nvSpPr>
        <p:spPr>
          <a:noFill/>
        </p:spPr>
        <p:txBody>
          <a:bodyPr/>
          <a:lstStyle/>
          <a:p>
            <a:r>
              <a:rPr lang="en-US" smtClean="0"/>
              <a:t>Slide </a:t>
            </a:r>
            <a:fld id="{8730F626-43D2-4A2E-B706-0CCCF6C75321}" type="slidenum">
              <a:rPr lang="en-US" smtClean="0"/>
              <a:pPr/>
              <a:t>11</a:t>
            </a:fld>
            <a:r>
              <a:rPr lang="en-US" smtClean="0"/>
              <a:t> of 82</a:t>
            </a:r>
          </a:p>
        </p:txBody>
      </p:sp>
      <p:graphicFrame>
        <p:nvGraphicFramePr>
          <p:cNvPr id="3074" name="Object 2"/>
          <p:cNvGraphicFramePr>
            <a:graphicFrameLocks noChangeAspect="1"/>
          </p:cNvGraphicFramePr>
          <p:nvPr/>
        </p:nvGraphicFramePr>
        <p:xfrm>
          <a:off x="762000" y="1981200"/>
          <a:ext cx="7559675" cy="4313238"/>
        </p:xfrm>
        <a:graphic>
          <a:graphicData uri="http://schemas.openxmlformats.org/presentationml/2006/ole">
            <p:oleObj spid="_x0000_s4098" name="Chart" r:id="rId3" imgW="5181600" imgH="2809759" progId="Excel.Sheet.8">
              <p:embed/>
            </p:oleObj>
          </a:graphicData>
        </a:graphic>
      </p:graphicFrame>
      <p:sp>
        <p:nvSpPr>
          <p:cNvPr id="3076" name="Rectangle 3"/>
          <p:cNvSpPr>
            <a:spLocks noGrp="1" noChangeArrowheads="1"/>
          </p:cNvSpPr>
          <p:nvPr>
            <p:ph type="title"/>
          </p:nvPr>
        </p:nvSpPr>
        <p:spPr/>
        <p:txBody>
          <a:bodyPr/>
          <a:lstStyle/>
          <a:p>
            <a:pPr eaLnBrk="1" hangingPunct="1"/>
            <a:r>
              <a:rPr lang="en-US" smtClean="0"/>
              <a:t>Horizontal Movement</a:t>
            </a: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Slide Number Placeholder 2"/>
          <p:cNvSpPr>
            <a:spLocks noGrp="1"/>
          </p:cNvSpPr>
          <p:nvPr>
            <p:ph type="sldNum" sz="quarter" idx="10"/>
          </p:nvPr>
        </p:nvSpPr>
        <p:spPr>
          <a:noFill/>
        </p:spPr>
        <p:txBody>
          <a:bodyPr/>
          <a:lstStyle/>
          <a:p>
            <a:r>
              <a:rPr lang="en-US" smtClean="0"/>
              <a:t>Slide </a:t>
            </a:r>
            <a:fld id="{95D920C7-7F23-4CB4-89A4-DE2282F62354}" type="slidenum">
              <a:rPr lang="en-US" smtClean="0"/>
              <a:pPr/>
              <a:t>12</a:t>
            </a:fld>
            <a:r>
              <a:rPr lang="en-US" smtClean="0"/>
              <a:t> of 82</a:t>
            </a:r>
          </a:p>
        </p:txBody>
      </p:sp>
      <p:graphicFrame>
        <p:nvGraphicFramePr>
          <p:cNvPr id="4098" name="Object 2"/>
          <p:cNvGraphicFramePr>
            <a:graphicFrameLocks noChangeAspect="1"/>
          </p:cNvGraphicFramePr>
          <p:nvPr/>
        </p:nvGraphicFramePr>
        <p:xfrm>
          <a:off x="304799" y="1219200"/>
          <a:ext cx="8490857" cy="4572000"/>
        </p:xfrm>
        <a:graphic>
          <a:graphicData uri="http://schemas.openxmlformats.org/presentationml/2006/ole">
            <p:oleObj spid="_x0000_s5122" name="Chart" r:id="rId3" imgW="10497600" imgH="5846400" progId="Excel.Sheet.8">
              <p:embed/>
            </p:oleObj>
          </a:graphicData>
        </a:graphic>
      </p:graphicFrame>
      <p:sp>
        <p:nvSpPr>
          <p:cNvPr id="4100" name="Text Box 3"/>
          <p:cNvSpPr txBox="1">
            <a:spLocks noChangeArrowheads="1"/>
          </p:cNvSpPr>
          <p:nvPr/>
        </p:nvSpPr>
        <p:spPr bwMode="auto">
          <a:xfrm>
            <a:off x="1760538" y="3429000"/>
            <a:ext cx="812800" cy="214313"/>
          </a:xfrm>
          <a:prstGeom prst="rect">
            <a:avLst/>
          </a:prstGeom>
          <a:noFill/>
          <a:ln w="9525">
            <a:noFill/>
            <a:miter lim="800000"/>
            <a:headEnd/>
            <a:tailEnd/>
          </a:ln>
        </p:spPr>
        <p:txBody>
          <a:bodyPr>
            <a:spAutoFit/>
          </a:bodyPr>
          <a:lstStyle/>
          <a:p>
            <a:pPr algn="ctr" eaLnBrk="0" hangingPunct="0">
              <a:spcBef>
                <a:spcPct val="50000"/>
              </a:spcBef>
            </a:pPr>
            <a:endParaRPr lang="en-US" sz="800" b="1" u="sng"/>
          </a:p>
        </p:txBody>
      </p:sp>
      <p:sp>
        <p:nvSpPr>
          <p:cNvPr id="4101" name="Text Box 4"/>
          <p:cNvSpPr txBox="1">
            <a:spLocks noChangeArrowheads="1"/>
          </p:cNvSpPr>
          <p:nvPr/>
        </p:nvSpPr>
        <p:spPr bwMode="auto">
          <a:xfrm>
            <a:off x="1625600" y="3429000"/>
            <a:ext cx="2303463" cy="304800"/>
          </a:xfrm>
          <a:prstGeom prst="rect">
            <a:avLst/>
          </a:prstGeom>
          <a:noFill/>
          <a:ln w="9525">
            <a:noFill/>
            <a:miter lim="800000"/>
            <a:headEnd/>
            <a:tailEnd/>
          </a:ln>
        </p:spPr>
        <p:txBody>
          <a:bodyPr>
            <a:spAutoFit/>
          </a:bodyPr>
          <a:lstStyle/>
          <a:p>
            <a:pPr algn="ctr" eaLnBrk="0" hangingPunct="0">
              <a:spcBef>
                <a:spcPct val="50000"/>
              </a:spcBef>
            </a:pPr>
            <a:r>
              <a:rPr lang="en-US" sz="1400"/>
              <a:t>Movement Downstream</a:t>
            </a:r>
          </a:p>
        </p:txBody>
      </p:sp>
      <p:sp>
        <p:nvSpPr>
          <p:cNvPr id="4102" name="Text Box 5"/>
          <p:cNvSpPr txBox="1">
            <a:spLocks noChangeArrowheads="1"/>
          </p:cNvSpPr>
          <p:nvPr/>
        </p:nvSpPr>
        <p:spPr bwMode="auto">
          <a:xfrm>
            <a:off x="1557338" y="4572000"/>
            <a:ext cx="2303462" cy="304800"/>
          </a:xfrm>
          <a:prstGeom prst="rect">
            <a:avLst/>
          </a:prstGeom>
          <a:noFill/>
          <a:ln w="9525">
            <a:noFill/>
            <a:miter lim="800000"/>
            <a:headEnd/>
            <a:tailEnd/>
          </a:ln>
        </p:spPr>
        <p:txBody>
          <a:bodyPr>
            <a:spAutoFit/>
          </a:bodyPr>
          <a:lstStyle/>
          <a:p>
            <a:pPr algn="ctr" eaLnBrk="0" hangingPunct="0">
              <a:spcBef>
                <a:spcPct val="50000"/>
              </a:spcBef>
            </a:pPr>
            <a:r>
              <a:rPr lang="en-US" sz="1400"/>
              <a:t>Movement Upstream</a:t>
            </a:r>
          </a:p>
        </p:txBody>
      </p:sp>
      <p:sp>
        <p:nvSpPr>
          <p:cNvPr id="4103" name="Rectangle 6"/>
          <p:cNvSpPr>
            <a:spLocks noGrp="1" noChangeArrowheads="1"/>
          </p:cNvSpPr>
          <p:nvPr>
            <p:ph type="title"/>
          </p:nvPr>
        </p:nvSpPr>
        <p:spPr/>
        <p:txBody>
          <a:bodyPr/>
          <a:lstStyle/>
          <a:p>
            <a:pPr eaLnBrk="1" hangingPunct="1"/>
            <a:r>
              <a:rPr lang="en-US" sz="3600" smtClean="0"/>
              <a:t>Settlement</a:t>
            </a:r>
            <a:r>
              <a:rPr lang="en-US" smtClean="0"/>
              <a:t> </a:t>
            </a:r>
            <a:r>
              <a:rPr lang="en-US" sz="3600" smtClean="0"/>
              <a:t>&amp; Horizontal Movement</a:t>
            </a: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2"/>
          <p:cNvSpPr>
            <a:spLocks noGrp="1"/>
          </p:cNvSpPr>
          <p:nvPr>
            <p:ph type="sldNum" sz="quarter" idx="10"/>
          </p:nvPr>
        </p:nvSpPr>
        <p:spPr>
          <a:noFill/>
        </p:spPr>
        <p:txBody>
          <a:bodyPr/>
          <a:lstStyle/>
          <a:p>
            <a:r>
              <a:rPr lang="en-US" smtClean="0"/>
              <a:t>Slide </a:t>
            </a:r>
            <a:fld id="{A5427569-5D2F-4C40-8B93-9F50DED64DE8}" type="slidenum">
              <a:rPr lang="en-US" smtClean="0"/>
              <a:pPr/>
              <a:t>13</a:t>
            </a:fld>
            <a:r>
              <a:rPr lang="en-US" smtClean="0"/>
              <a:t> of 82</a:t>
            </a:r>
          </a:p>
        </p:txBody>
      </p:sp>
      <p:pic>
        <p:nvPicPr>
          <p:cNvPr id="17411" name="Picture 2" descr="PHOTO2"/>
          <p:cNvPicPr>
            <a:picLocks noChangeAspect="1" noChangeArrowheads="1"/>
          </p:cNvPicPr>
          <p:nvPr/>
        </p:nvPicPr>
        <p:blipFill>
          <a:blip r:embed="rId2" cstate="print">
            <a:lum bright="24000" contrast="-28000"/>
          </a:blip>
          <a:srcRect l="877" t="11920" r="752" b="3831"/>
          <a:stretch>
            <a:fillRect/>
          </a:stretch>
        </p:blipFill>
        <p:spPr bwMode="auto">
          <a:xfrm>
            <a:off x="304800" y="1905000"/>
            <a:ext cx="8537575" cy="4419600"/>
          </a:xfrm>
          <a:prstGeom prst="rect">
            <a:avLst/>
          </a:prstGeom>
          <a:noFill/>
          <a:ln w="9525">
            <a:noFill/>
            <a:miter lim="800000"/>
            <a:headEnd/>
            <a:tailEnd/>
          </a:ln>
        </p:spPr>
      </p:pic>
      <p:sp>
        <p:nvSpPr>
          <p:cNvPr id="17412" name="Rectangle 3"/>
          <p:cNvSpPr>
            <a:spLocks noGrp="1" noChangeArrowheads="1"/>
          </p:cNvSpPr>
          <p:nvPr>
            <p:ph type="title"/>
          </p:nvPr>
        </p:nvSpPr>
        <p:spPr/>
        <p:txBody>
          <a:bodyPr/>
          <a:lstStyle/>
          <a:p>
            <a:pPr eaLnBrk="1" hangingPunct="1"/>
            <a:r>
              <a:rPr lang="en-US" smtClean="0"/>
              <a:t>Horizontal Movement</a:t>
            </a: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2"/>
          <p:cNvSpPr>
            <a:spLocks noGrp="1"/>
          </p:cNvSpPr>
          <p:nvPr>
            <p:ph type="sldNum" sz="quarter" idx="10"/>
          </p:nvPr>
        </p:nvSpPr>
        <p:spPr>
          <a:noFill/>
        </p:spPr>
        <p:txBody>
          <a:bodyPr/>
          <a:lstStyle/>
          <a:p>
            <a:r>
              <a:rPr lang="en-US" smtClean="0"/>
              <a:t>Slide </a:t>
            </a:r>
            <a:fld id="{F36EE7D8-4A32-481D-B528-CE0557D500C6}" type="slidenum">
              <a:rPr lang="en-US" smtClean="0"/>
              <a:pPr/>
              <a:t>14</a:t>
            </a:fld>
            <a:r>
              <a:rPr lang="en-US" smtClean="0"/>
              <a:t> of 82</a:t>
            </a:r>
          </a:p>
        </p:txBody>
      </p:sp>
      <p:sp>
        <p:nvSpPr>
          <p:cNvPr id="18435" name="Rectangle 2"/>
          <p:cNvSpPr>
            <a:spLocks noGrp="1" noChangeArrowheads="1"/>
          </p:cNvSpPr>
          <p:nvPr>
            <p:ph type="title"/>
          </p:nvPr>
        </p:nvSpPr>
        <p:spPr/>
        <p:txBody>
          <a:bodyPr/>
          <a:lstStyle/>
          <a:p>
            <a:pPr eaLnBrk="1" hangingPunct="1"/>
            <a:r>
              <a:rPr lang="en-US" smtClean="0"/>
              <a:t>Settlement</a:t>
            </a:r>
          </a:p>
        </p:txBody>
      </p:sp>
      <p:pic>
        <p:nvPicPr>
          <p:cNvPr id="18436" name="Picture 3" descr="Denison Periodic Inspection_Page_19"/>
          <p:cNvPicPr>
            <a:picLocks noChangeAspect="1" noChangeArrowheads="1"/>
          </p:cNvPicPr>
          <p:nvPr/>
        </p:nvPicPr>
        <p:blipFill>
          <a:blip r:embed="rId2" cstate="print"/>
          <a:srcRect t="16266"/>
          <a:stretch>
            <a:fillRect/>
          </a:stretch>
        </p:blipFill>
        <p:spPr bwMode="auto">
          <a:xfrm>
            <a:off x="228600" y="1219200"/>
            <a:ext cx="8305800" cy="4616555"/>
          </a:xfrm>
          <a:prstGeom prst="rect">
            <a:avLst/>
          </a:prstGeom>
          <a:noFill/>
          <a:ln w="9525">
            <a:noFill/>
            <a:miter lim="800000"/>
            <a:headEnd/>
            <a:tailEnd/>
          </a:ln>
        </p:spPr>
      </p:pic>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2"/>
          <p:cNvSpPr>
            <a:spLocks noGrp="1"/>
          </p:cNvSpPr>
          <p:nvPr>
            <p:ph type="sldNum" sz="quarter" idx="10"/>
          </p:nvPr>
        </p:nvSpPr>
        <p:spPr>
          <a:noFill/>
        </p:spPr>
        <p:txBody>
          <a:bodyPr/>
          <a:lstStyle/>
          <a:p>
            <a:r>
              <a:rPr lang="en-US" smtClean="0"/>
              <a:t>Slide </a:t>
            </a:r>
            <a:fld id="{63E20DAE-5D7F-4CBE-9C2D-0226B47F9100}" type="slidenum">
              <a:rPr lang="en-US" smtClean="0"/>
              <a:pPr/>
              <a:t>15</a:t>
            </a:fld>
            <a:r>
              <a:rPr lang="en-US" smtClean="0"/>
              <a:t> of 82</a:t>
            </a:r>
          </a:p>
        </p:txBody>
      </p:sp>
      <p:sp>
        <p:nvSpPr>
          <p:cNvPr id="19459" name="Rectangle 2"/>
          <p:cNvSpPr>
            <a:spLocks noGrp="1" noChangeArrowheads="1"/>
          </p:cNvSpPr>
          <p:nvPr>
            <p:ph type="title"/>
          </p:nvPr>
        </p:nvSpPr>
        <p:spPr/>
        <p:txBody>
          <a:bodyPr/>
          <a:lstStyle/>
          <a:p>
            <a:pPr eaLnBrk="1" hangingPunct="1"/>
            <a:r>
              <a:rPr lang="en-US" smtClean="0"/>
              <a:t>Horizontal Movement</a:t>
            </a:r>
          </a:p>
        </p:txBody>
      </p:sp>
      <p:pic>
        <p:nvPicPr>
          <p:cNvPr id="19460" name="Picture 3" descr="kaw4"/>
          <p:cNvPicPr>
            <a:picLocks noChangeAspect="1" noChangeArrowheads="1"/>
          </p:cNvPicPr>
          <p:nvPr/>
        </p:nvPicPr>
        <p:blipFill>
          <a:blip r:embed="rId2" cstate="print"/>
          <a:srcRect/>
          <a:stretch>
            <a:fillRect/>
          </a:stretch>
        </p:blipFill>
        <p:spPr bwMode="auto">
          <a:xfrm>
            <a:off x="685800" y="1295400"/>
            <a:ext cx="7307086" cy="5029200"/>
          </a:xfrm>
          <a:prstGeom prst="rect">
            <a:avLst/>
          </a:prstGeom>
          <a:noFill/>
          <a:ln w="9525">
            <a:noFill/>
            <a:miter lim="800000"/>
            <a:headEnd/>
            <a:tailEnd/>
          </a:ln>
        </p:spPr>
      </p:pic>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2"/>
          <p:cNvSpPr>
            <a:spLocks noGrp="1"/>
          </p:cNvSpPr>
          <p:nvPr>
            <p:ph type="sldNum" sz="quarter" idx="10"/>
          </p:nvPr>
        </p:nvSpPr>
        <p:spPr>
          <a:noFill/>
        </p:spPr>
        <p:txBody>
          <a:bodyPr/>
          <a:lstStyle/>
          <a:p>
            <a:r>
              <a:rPr lang="en-US" smtClean="0"/>
              <a:t>Slide </a:t>
            </a:r>
            <a:fld id="{64BD693F-3F5A-4C68-B9BB-B618451D3C33}" type="slidenum">
              <a:rPr lang="en-US" smtClean="0"/>
              <a:pPr/>
              <a:t>16</a:t>
            </a:fld>
            <a:r>
              <a:rPr lang="en-US" smtClean="0"/>
              <a:t> of 82</a:t>
            </a:r>
          </a:p>
        </p:txBody>
      </p:sp>
      <p:pic>
        <p:nvPicPr>
          <p:cNvPr id="20483" name="Picture 2" descr="del03"/>
          <p:cNvPicPr>
            <a:picLocks noChangeAspect="1" noChangeArrowheads="1"/>
          </p:cNvPicPr>
          <p:nvPr/>
        </p:nvPicPr>
        <p:blipFill>
          <a:blip r:embed="rId2" cstate="print"/>
          <a:srcRect/>
          <a:stretch>
            <a:fillRect/>
          </a:stretch>
        </p:blipFill>
        <p:spPr bwMode="auto">
          <a:xfrm>
            <a:off x="685800" y="1371600"/>
            <a:ext cx="7010400" cy="4750788"/>
          </a:xfrm>
          <a:prstGeom prst="rect">
            <a:avLst/>
          </a:prstGeom>
          <a:noFill/>
          <a:ln w="9525">
            <a:noFill/>
            <a:miter lim="800000"/>
            <a:headEnd/>
            <a:tailEnd/>
          </a:ln>
        </p:spPr>
      </p:pic>
      <p:sp>
        <p:nvSpPr>
          <p:cNvPr id="20484" name="Rectangle 3"/>
          <p:cNvSpPr>
            <a:spLocks noGrp="1" noChangeArrowheads="1"/>
          </p:cNvSpPr>
          <p:nvPr>
            <p:ph type="title"/>
          </p:nvPr>
        </p:nvSpPr>
        <p:spPr/>
        <p:txBody>
          <a:bodyPr/>
          <a:lstStyle/>
          <a:p>
            <a:pPr eaLnBrk="1" hangingPunct="1"/>
            <a:r>
              <a:rPr lang="en-US" sz="4000" smtClean="0"/>
              <a:t>Transverse &amp; Longitudinal Cracks</a:t>
            </a: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Number Placeholder 2"/>
          <p:cNvSpPr>
            <a:spLocks noGrp="1"/>
          </p:cNvSpPr>
          <p:nvPr>
            <p:ph type="sldNum" sz="quarter" idx="10"/>
          </p:nvPr>
        </p:nvSpPr>
        <p:spPr>
          <a:noFill/>
        </p:spPr>
        <p:txBody>
          <a:bodyPr/>
          <a:lstStyle/>
          <a:p>
            <a:r>
              <a:rPr lang="en-US" smtClean="0"/>
              <a:t>Slide </a:t>
            </a:r>
            <a:fld id="{CCD69ED1-8EDD-499E-9C94-2F7B38B53273}" type="slidenum">
              <a:rPr lang="en-US" smtClean="0"/>
              <a:pPr/>
              <a:t>17</a:t>
            </a:fld>
            <a:r>
              <a:rPr lang="en-US" smtClean="0"/>
              <a:t> of 82</a:t>
            </a:r>
          </a:p>
        </p:txBody>
      </p:sp>
      <p:sp>
        <p:nvSpPr>
          <p:cNvPr id="25603" name="Rectangle 2"/>
          <p:cNvSpPr>
            <a:spLocks noGrp="1" noChangeArrowheads="1"/>
          </p:cNvSpPr>
          <p:nvPr>
            <p:ph type="title"/>
          </p:nvPr>
        </p:nvSpPr>
        <p:spPr/>
        <p:txBody>
          <a:bodyPr/>
          <a:lstStyle/>
          <a:p>
            <a:pPr eaLnBrk="1" hangingPunct="1"/>
            <a:r>
              <a:rPr lang="en-US" smtClean="0"/>
              <a:t>Longitudinal Cracks</a:t>
            </a:r>
          </a:p>
        </p:txBody>
      </p:sp>
      <p:pic>
        <p:nvPicPr>
          <p:cNvPr id="25604" name="Picture 3"/>
          <p:cNvPicPr>
            <a:picLocks noChangeAspect="1" noChangeArrowheads="1"/>
          </p:cNvPicPr>
          <p:nvPr/>
        </p:nvPicPr>
        <p:blipFill>
          <a:blip r:embed="rId2" cstate="print"/>
          <a:srcRect/>
          <a:stretch>
            <a:fillRect/>
          </a:stretch>
        </p:blipFill>
        <p:spPr bwMode="auto">
          <a:xfrm>
            <a:off x="914400" y="2133600"/>
            <a:ext cx="7239000" cy="4191000"/>
          </a:xfrm>
          <a:prstGeom prst="rect">
            <a:avLst/>
          </a:prstGeom>
          <a:noFill/>
          <a:ln w="9525">
            <a:noFill/>
            <a:miter lim="800000"/>
            <a:headEnd/>
            <a:tailEnd/>
          </a:ln>
        </p:spPr>
      </p:pic>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Number Placeholder 2"/>
          <p:cNvSpPr>
            <a:spLocks noGrp="1"/>
          </p:cNvSpPr>
          <p:nvPr>
            <p:ph type="sldNum" sz="quarter" idx="10"/>
          </p:nvPr>
        </p:nvSpPr>
        <p:spPr>
          <a:noFill/>
        </p:spPr>
        <p:txBody>
          <a:bodyPr/>
          <a:lstStyle/>
          <a:p>
            <a:r>
              <a:rPr lang="en-US" smtClean="0"/>
              <a:t>Slide </a:t>
            </a:r>
            <a:fld id="{0803AD86-4CA7-4443-BDBF-0DDF96813B8D}" type="slidenum">
              <a:rPr lang="en-US" smtClean="0"/>
              <a:pPr/>
              <a:t>18</a:t>
            </a:fld>
            <a:r>
              <a:rPr lang="en-US" smtClean="0"/>
              <a:t> of 82</a:t>
            </a:r>
          </a:p>
        </p:txBody>
      </p:sp>
      <p:pic>
        <p:nvPicPr>
          <p:cNvPr id="26627" name="Picture 2"/>
          <p:cNvPicPr>
            <a:picLocks noChangeAspect="1" noChangeArrowheads="1"/>
          </p:cNvPicPr>
          <p:nvPr/>
        </p:nvPicPr>
        <p:blipFill>
          <a:blip r:embed="rId2" cstate="print"/>
          <a:srcRect/>
          <a:stretch>
            <a:fillRect/>
          </a:stretch>
        </p:blipFill>
        <p:spPr bwMode="auto">
          <a:xfrm>
            <a:off x="3298825" y="1981200"/>
            <a:ext cx="2797175" cy="4343400"/>
          </a:xfrm>
          <a:prstGeom prst="rect">
            <a:avLst/>
          </a:prstGeom>
          <a:noFill/>
          <a:ln w="9525">
            <a:noFill/>
            <a:miter lim="800000"/>
            <a:headEnd/>
            <a:tailEnd/>
          </a:ln>
        </p:spPr>
      </p:pic>
      <p:sp>
        <p:nvSpPr>
          <p:cNvPr id="26628" name="Rectangle 3"/>
          <p:cNvSpPr>
            <a:spLocks noGrp="1" noChangeArrowheads="1"/>
          </p:cNvSpPr>
          <p:nvPr>
            <p:ph type="title"/>
          </p:nvPr>
        </p:nvSpPr>
        <p:spPr/>
        <p:txBody>
          <a:bodyPr/>
          <a:lstStyle/>
          <a:p>
            <a:pPr eaLnBrk="1" hangingPunct="1"/>
            <a:r>
              <a:rPr lang="en-US" smtClean="0"/>
              <a:t>Longitudinal Cracks</a:t>
            </a: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Number Placeholder 2"/>
          <p:cNvSpPr>
            <a:spLocks noGrp="1"/>
          </p:cNvSpPr>
          <p:nvPr>
            <p:ph type="sldNum" sz="quarter" idx="10"/>
          </p:nvPr>
        </p:nvSpPr>
        <p:spPr>
          <a:noFill/>
        </p:spPr>
        <p:txBody>
          <a:bodyPr/>
          <a:lstStyle/>
          <a:p>
            <a:r>
              <a:rPr lang="en-US" smtClean="0"/>
              <a:t>Slide </a:t>
            </a:r>
            <a:fld id="{6EEF9DEF-216A-4A40-BC2A-ADF88F33F9B6}" type="slidenum">
              <a:rPr lang="en-US" smtClean="0"/>
              <a:pPr/>
              <a:t>19</a:t>
            </a:fld>
            <a:r>
              <a:rPr lang="en-US" smtClean="0"/>
              <a:t> of 82</a:t>
            </a:r>
          </a:p>
        </p:txBody>
      </p:sp>
      <p:pic>
        <p:nvPicPr>
          <p:cNvPr id="27651" name="Picture 2"/>
          <p:cNvPicPr>
            <a:picLocks noChangeAspect="1" noChangeArrowheads="1"/>
          </p:cNvPicPr>
          <p:nvPr/>
        </p:nvPicPr>
        <p:blipFill>
          <a:blip r:embed="rId2" cstate="print"/>
          <a:srcRect/>
          <a:stretch>
            <a:fillRect/>
          </a:stretch>
        </p:blipFill>
        <p:spPr bwMode="auto">
          <a:xfrm>
            <a:off x="1600200" y="2133600"/>
            <a:ext cx="6015038" cy="4191000"/>
          </a:xfrm>
          <a:prstGeom prst="rect">
            <a:avLst/>
          </a:prstGeom>
          <a:noFill/>
          <a:ln w="9525">
            <a:noFill/>
            <a:miter lim="800000"/>
            <a:headEnd/>
            <a:tailEnd/>
          </a:ln>
        </p:spPr>
      </p:pic>
      <p:sp>
        <p:nvSpPr>
          <p:cNvPr id="27652" name="Rectangle 3"/>
          <p:cNvSpPr>
            <a:spLocks noGrp="1" noChangeArrowheads="1"/>
          </p:cNvSpPr>
          <p:nvPr>
            <p:ph type="title"/>
          </p:nvPr>
        </p:nvSpPr>
        <p:spPr/>
        <p:txBody>
          <a:bodyPr/>
          <a:lstStyle/>
          <a:p>
            <a:pPr eaLnBrk="1" hangingPunct="1"/>
            <a:r>
              <a:rPr lang="en-US" smtClean="0"/>
              <a:t>Transverse Crack</a:t>
            </a: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Number Placeholder 3"/>
          <p:cNvSpPr>
            <a:spLocks noGrp="1"/>
          </p:cNvSpPr>
          <p:nvPr>
            <p:ph type="sldNum" sz="quarter" idx="10"/>
          </p:nvPr>
        </p:nvSpPr>
        <p:spPr>
          <a:noFill/>
        </p:spPr>
        <p:txBody>
          <a:bodyPr/>
          <a:lstStyle/>
          <a:p>
            <a:r>
              <a:rPr lang="en-US" smtClean="0"/>
              <a:t>Slide </a:t>
            </a:r>
            <a:fld id="{4FCB0C3F-CC6C-4754-BDE8-2FC2E1944371}" type="slidenum">
              <a:rPr lang="en-US" smtClean="0"/>
              <a:pPr/>
              <a:t>2</a:t>
            </a:fld>
            <a:r>
              <a:rPr lang="en-US" smtClean="0"/>
              <a:t> of 82</a:t>
            </a:r>
          </a:p>
        </p:txBody>
      </p:sp>
      <p:sp>
        <p:nvSpPr>
          <p:cNvPr id="8195" name="Rectangle 2"/>
          <p:cNvSpPr>
            <a:spLocks noGrp="1" noChangeArrowheads="1"/>
          </p:cNvSpPr>
          <p:nvPr>
            <p:ph type="body" idx="1"/>
          </p:nvPr>
        </p:nvSpPr>
        <p:spPr/>
        <p:txBody>
          <a:bodyPr/>
          <a:lstStyle/>
          <a:p>
            <a:pPr eaLnBrk="1" hangingPunct="1">
              <a:lnSpc>
                <a:spcPct val="90000"/>
              </a:lnSpc>
            </a:pPr>
            <a:r>
              <a:rPr lang="en-US" smtClean="0"/>
              <a:t>Explain the importance &amp; benefits of a dam safety monitoring, instrumentation, and evaluation program.</a:t>
            </a:r>
          </a:p>
          <a:p>
            <a:pPr eaLnBrk="1" hangingPunct="1">
              <a:lnSpc>
                <a:spcPct val="90000"/>
              </a:lnSpc>
            </a:pPr>
            <a:r>
              <a:rPr lang="en-US" smtClean="0"/>
              <a:t>Describe the types of instrumentation and the features to monitor</a:t>
            </a:r>
          </a:p>
          <a:p>
            <a:pPr eaLnBrk="1" hangingPunct="1">
              <a:lnSpc>
                <a:spcPct val="90000"/>
              </a:lnSpc>
            </a:pPr>
            <a:r>
              <a:rPr lang="en-US" smtClean="0"/>
              <a:t>Present case histories, as actual examples of a dam safety monitoring &amp; continuing evaluation program.</a:t>
            </a:r>
          </a:p>
        </p:txBody>
      </p:sp>
      <p:sp>
        <p:nvSpPr>
          <p:cNvPr id="8196" name="Rectangle 3"/>
          <p:cNvSpPr>
            <a:spLocks noGrp="1" noChangeArrowheads="1"/>
          </p:cNvSpPr>
          <p:nvPr>
            <p:ph type="title"/>
          </p:nvPr>
        </p:nvSpPr>
        <p:spPr/>
        <p:txBody>
          <a:bodyPr/>
          <a:lstStyle/>
          <a:p>
            <a:pPr eaLnBrk="1" hangingPunct="1"/>
            <a:r>
              <a:rPr lang="en-US" sz="4000" smtClean="0"/>
              <a:t>LEARNING OBJECTIVES</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2"/>
          <p:cNvSpPr>
            <a:spLocks noGrp="1"/>
          </p:cNvSpPr>
          <p:nvPr>
            <p:ph type="sldNum" sz="quarter" idx="10"/>
          </p:nvPr>
        </p:nvSpPr>
        <p:spPr>
          <a:noFill/>
        </p:spPr>
        <p:txBody>
          <a:bodyPr/>
          <a:lstStyle/>
          <a:p>
            <a:r>
              <a:rPr lang="en-US" smtClean="0"/>
              <a:t>Slide </a:t>
            </a:r>
            <a:fld id="{26CB1209-10FB-4809-9D98-FD9150D4E808}" type="slidenum">
              <a:rPr lang="en-US" smtClean="0"/>
              <a:pPr/>
              <a:t>20</a:t>
            </a:fld>
            <a:r>
              <a:rPr lang="en-US" smtClean="0"/>
              <a:t> of 82</a:t>
            </a:r>
          </a:p>
        </p:txBody>
      </p:sp>
      <p:pic>
        <p:nvPicPr>
          <p:cNvPr id="28675" name="Picture 2" descr="PHOTO7"/>
          <p:cNvPicPr>
            <a:picLocks noChangeAspect="1" noChangeArrowheads="1"/>
          </p:cNvPicPr>
          <p:nvPr/>
        </p:nvPicPr>
        <p:blipFill>
          <a:blip r:embed="rId2" cstate="print">
            <a:lum bright="60000" contrast="88000"/>
          </a:blip>
          <a:srcRect l="1666" t="3059" r="3123" b="6311"/>
          <a:stretch>
            <a:fillRect/>
          </a:stretch>
        </p:blipFill>
        <p:spPr bwMode="auto">
          <a:xfrm>
            <a:off x="1490209" y="1143000"/>
            <a:ext cx="5139191" cy="5181600"/>
          </a:xfrm>
          <a:prstGeom prst="rect">
            <a:avLst/>
          </a:prstGeom>
          <a:noFill/>
          <a:ln w="9525">
            <a:noFill/>
            <a:miter lim="800000"/>
            <a:headEnd/>
            <a:tailEnd/>
          </a:ln>
        </p:spPr>
      </p:pic>
      <p:sp>
        <p:nvSpPr>
          <p:cNvPr id="28676" name="Rectangle 3"/>
          <p:cNvSpPr>
            <a:spLocks noGrp="1" noChangeArrowheads="1"/>
          </p:cNvSpPr>
          <p:nvPr>
            <p:ph type="title"/>
          </p:nvPr>
        </p:nvSpPr>
        <p:spPr/>
        <p:txBody>
          <a:bodyPr/>
          <a:lstStyle/>
          <a:p>
            <a:pPr eaLnBrk="1" hangingPunct="1"/>
            <a:r>
              <a:rPr lang="en-US" smtClean="0"/>
              <a:t>Crack Measurements</a:t>
            </a: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Number Placeholder 2"/>
          <p:cNvSpPr>
            <a:spLocks noGrp="1"/>
          </p:cNvSpPr>
          <p:nvPr>
            <p:ph type="sldNum" sz="quarter" idx="10"/>
          </p:nvPr>
        </p:nvSpPr>
        <p:spPr>
          <a:noFill/>
        </p:spPr>
        <p:txBody>
          <a:bodyPr/>
          <a:lstStyle/>
          <a:p>
            <a:r>
              <a:rPr lang="en-US" smtClean="0"/>
              <a:t>Slide </a:t>
            </a:r>
            <a:fld id="{13385D1B-B526-4294-99AF-08171FB84DBE}" type="slidenum">
              <a:rPr lang="en-US" smtClean="0"/>
              <a:pPr/>
              <a:t>21</a:t>
            </a:fld>
            <a:r>
              <a:rPr lang="en-US" smtClean="0"/>
              <a:t> of 82</a:t>
            </a:r>
          </a:p>
        </p:txBody>
      </p:sp>
      <p:pic>
        <p:nvPicPr>
          <p:cNvPr id="29699" name="Picture 2" descr="del02"/>
          <p:cNvPicPr>
            <a:picLocks noChangeAspect="1" noChangeArrowheads="1"/>
          </p:cNvPicPr>
          <p:nvPr/>
        </p:nvPicPr>
        <p:blipFill>
          <a:blip r:embed="rId2" cstate="print"/>
          <a:srcRect/>
          <a:stretch>
            <a:fillRect/>
          </a:stretch>
        </p:blipFill>
        <p:spPr bwMode="auto">
          <a:xfrm>
            <a:off x="1066800" y="1143000"/>
            <a:ext cx="6562187" cy="5105400"/>
          </a:xfrm>
          <a:prstGeom prst="rect">
            <a:avLst/>
          </a:prstGeom>
          <a:noFill/>
          <a:ln w="9525">
            <a:noFill/>
            <a:miter lim="800000"/>
            <a:headEnd/>
            <a:tailEnd/>
          </a:ln>
        </p:spPr>
      </p:pic>
      <p:sp>
        <p:nvSpPr>
          <p:cNvPr id="29700" name="Rectangle 3"/>
          <p:cNvSpPr>
            <a:spLocks noGrp="1" noChangeArrowheads="1"/>
          </p:cNvSpPr>
          <p:nvPr>
            <p:ph type="title"/>
          </p:nvPr>
        </p:nvSpPr>
        <p:spPr/>
        <p:txBody>
          <a:bodyPr/>
          <a:lstStyle/>
          <a:p>
            <a:pPr eaLnBrk="1" hangingPunct="1"/>
            <a:r>
              <a:rPr lang="en-US" smtClean="0"/>
              <a:t>Crack Measurements</a:t>
            </a: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Number Placeholder 2"/>
          <p:cNvSpPr>
            <a:spLocks noGrp="1"/>
          </p:cNvSpPr>
          <p:nvPr>
            <p:ph type="sldNum" sz="quarter" idx="10"/>
          </p:nvPr>
        </p:nvSpPr>
        <p:spPr>
          <a:noFill/>
        </p:spPr>
        <p:txBody>
          <a:bodyPr/>
          <a:lstStyle/>
          <a:p>
            <a:r>
              <a:rPr lang="en-US" smtClean="0"/>
              <a:t>Slide </a:t>
            </a:r>
            <a:fld id="{74D07697-17FE-4FBC-AF4D-B4A75E39F63E}" type="slidenum">
              <a:rPr lang="en-US" smtClean="0"/>
              <a:pPr/>
              <a:t>22</a:t>
            </a:fld>
            <a:r>
              <a:rPr lang="en-US" smtClean="0"/>
              <a:t> of 82</a:t>
            </a:r>
          </a:p>
        </p:txBody>
      </p:sp>
      <p:sp>
        <p:nvSpPr>
          <p:cNvPr id="30723" name="Rectangle 2"/>
          <p:cNvSpPr>
            <a:spLocks noGrp="1" noChangeArrowheads="1"/>
          </p:cNvSpPr>
          <p:nvPr>
            <p:ph type="title"/>
          </p:nvPr>
        </p:nvSpPr>
        <p:spPr/>
        <p:txBody>
          <a:bodyPr/>
          <a:lstStyle/>
          <a:p>
            <a:pPr eaLnBrk="1" hangingPunct="1"/>
            <a:r>
              <a:rPr lang="en-US" smtClean="0"/>
              <a:t>Crack Measurements</a:t>
            </a:r>
          </a:p>
        </p:txBody>
      </p:sp>
      <p:pic>
        <p:nvPicPr>
          <p:cNvPr id="30724" name="Picture 3" descr="IMG_2891"/>
          <p:cNvPicPr>
            <a:picLocks noChangeAspect="1" noChangeArrowheads="1"/>
          </p:cNvPicPr>
          <p:nvPr/>
        </p:nvPicPr>
        <p:blipFill>
          <a:blip r:embed="rId2" cstate="print"/>
          <a:srcRect/>
          <a:stretch>
            <a:fillRect/>
          </a:stretch>
        </p:blipFill>
        <p:spPr bwMode="auto">
          <a:xfrm>
            <a:off x="609600" y="1219200"/>
            <a:ext cx="3436938" cy="4191000"/>
          </a:xfrm>
          <a:prstGeom prst="rect">
            <a:avLst/>
          </a:prstGeom>
          <a:noFill/>
          <a:ln w="9525">
            <a:noFill/>
            <a:miter lim="800000"/>
            <a:headEnd/>
            <a:tailEnd/>
          </a:ln>
        </p:spPr>
      </p:pic>
      <p:pic>
        <p:nvPicPr>
          <p:cNvPr id="30725" name="Picture 4" descr="Joint 17"/>
          <p:cNvPicPr>
            <a:picLocks noChangeAspect="1" noChangeArrowheads="1"/>
          </p:cNvPicPr>
          <p:nvPr/>
        </p:nvPicPr>
        <p:blipFill>
          <a:blip r:embed="rId3" cstate="print"/>
          <a:srcRect/>
          <a:stretch>
            <a:fillRect/>
          </a:stretch>
        </p:blipFill>
        <p:spPr bwMode="auto">
          <a:xfrm>
            <a:off x="4462462" y="1143000"/>
            <a:ext cx="4281488" cy="4724400"/>
          </a:xfrm>
          <a:prstGeom prst="rect">
            <a:avLst/>
          </a:prstGeom>
          <a:noFill/>
          <a:ln w="9525">
            <a:noFill/>
            <a:miter lim="800000"/>
            <a:headEnd/>
            <a:tailEnd/>
          </a:ln>
        </p:spPr>
      </p:pic>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Number Placeholder 2"/>
          <p:cNvSpPr>
            <a:spLocks noGrp="1"/>
          </p:cNvSpPr>
          <p:nvPr>
            <p:ph type="sldNum" sz="quarter" idx="10"/>
          </p:nvPr>
        </p:nvSpPr>
        <p:spPr>
          <a:noFill/>
        </p:spPr>
        <p:txBody>
          <a:bodyPr/>
          <a:lstStyle/>
          <a:p>
            <a:r>
              <a:rPr lang="en-US" smtClean="0"/>
              <a:t>Slide </a:t>
            </a:r>
            <a:fld id="{AF931F59-94C4-4C45-A053-04F7FBEABB99}" type="slidenum">
              <a:rPr lang="en-US" smtClean="0"/>
              <a:pPr/>
              <a:t>23</a:t>
            </a:fld>
            <a:r>
              <a:rPr lang="en-US" smtClean="0"/>
              <a:t> of 82</a:t>
            </a:r>
          </a:p>
        </p:txBody>
      </p:sp>
      <p:sp>
        <p:nvSpPr>
          <p:cNvPr id="31747" name="Rectangle 2"/>
          <p:cNvSpPr>
            <a:spLocks noGrp="1" noChangeArrowheads="1"/>
          </p:cNvSpPr>
          <p:nvPr>
            <p:ph type="title"/>
          </p:nvPr>
        </p:nvSpPr>
        <p:spPr>
          <a:xfrm>
            <a:off x="457200" y="0"/>
            <a:ext cx="8229600" cy="1143000"/>
          </a:xfrm>
        </p:spPr>
        <p:txBody>
          <a:bodyPr/>
          <a:lstStyle/>
          <a:p>
            <a:pPr eaLnBrk="1" hangingPunct="1"/>
            <a:r>
              <a:rPr lang="en-US" dirty="0" smtClean="0"/>
              <a:t>Slope Inclinometer</a:t>
            </a:r>
          </a:p>
        </p:txBody>
      </p:sp>
      <p:pic>
        <p:nvPicPr>
          <p:cNvPr id="31748" name="Picture 3"/>
          <p:cNvPicPr>
            <a:picLocks noChangeAspect="1" noChangeArrowheads="1"/>
          </p:cNvPicPr>
          <p:nvPr/>
        </p:nvPicPr>
        <p:blipFill>
          <a:blip r:embed="rId2" cstate="print"/>
          <a:srcRect/>
          <a:stretch>
            <a:fillRect/>
          </a:stretch>
        </p:blipFill>
        <p:spPr bwMode="auto">
          <a:xfrm>
            <a:off x="458355" y="1143000"/>
            <a:ext cx="8088745" cy="4724400"/>
          </a:xfrm>
          <a:prstGeom prst="rect">
            <a:avLst/>
          </a:prstGeom>
          <a:noFill/>
          <a:ln w="9525">
            <a:noFill/>
            <a:miter lim="800000"/>
            <a:headEnd/>
            <a:tailEnd/>
          </a:ln>
        </p:spPr>
      </p:pic>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Number Placeholder 2"/>
          <p:cNvSpPr>
            <a:spLocks noGrp="1"/>
          </p:cNvSpPr>
          <p:nvPr>
            <p:ph type="sldNum" sz="quarter" idx="10"/>
          </p:nvPr>
        </p:nvSpPr>
        <p:spPr>
          <a:noFill/>
        </p:spPr>
        <p:txBody>
          <a:bodyPr/>
          <a:lstStyle/>
          <a:p>
            <a:r>
              <a:rPr lang="en-US" smtClean="0"/>
              <a:t>Slide </a:t>
            </a:r>
            <a:fld id="{680C062E-BF93-40A8-8CEA-42063040016A}" type="slidenum">
              <a:rPr lang="en-US" smtClean="0"/>
              <a:pPr/>
              <a:t>24</a:t>
            </a:fld>
            <a:r>
              <a:rPr lang="en-US" smtClean="0"/>
              <a:t> of 82</a:t>
            </a:r>
          </a:p>
        </p:txBody>
      </p:sp>
      <p:sp>
        <p:nvSpPr>
          <p:cNvPr id="32771" name="Rectangle 2"/>
          <p:cNvSpPr>
            <a:spLocks noGrp="1" noChangeArrowheads="1"/>
          </p:cNvSpPr>
          <p:nvPr>
            <p:ph type="title"/>
          </p:nvPr>
        </p:nvSpPr>
        <p:spPr>
          <a:xfrm>
            <a:off x="533400" y="0"/>
            <a:ext cx="8229600" cy="1143000"/>
          </a:xfrm>
        </p:spPr>
        <p:txBody>
          <a:bodyPr/>
          <a:lstStyle/>
          <a:p>
            <a:pPr eaLnBrk="1" hangingPunct="1"/>
            <a:r>
              <a:rPr lang="en-US" sz="4000" dirty="0" smtClean="0"/>
              <a:t>Slope Inclinometer Measurements</a:t>
            </a:r>
          </a:p>
        </p:txBody>
      </p:sp>
      <p:pic>
        <p:nvPicPr>
          <p:cNvPr id="32772" name="Picture 3"/>
          <p:cNvPicPr>
            <a:picLocks noChangeAspect="1" noChangeArrowheads="1"/>
          </p:cNvPicPr>
          <p:nvPr/>
        </p:nvPicPr>
        <p:blipFill>
          <a:blip r:embed="rId2" cstate="print"/>
          <a:srcRect/>
          <a:stretch>
            <a:fillRect/>
          </a:stretch>
        </p:blipFill>
        <p:spPr bwMode="auto">
          <a:xfrm>
            <a:off x="533400" y="990600"/>
            <a:ext cx="8036848" cy="4724400"/>
          </a:xfrm>
          <a:prstGeom prst="rect">
            <a:avLst/>
          </a:prstGeom>
          <a:noFill/>
          <a:ln w="9525">
            <a:noFill/>
            <a:miter lim="800000"/>
            <a:headEnd/>
            <a:tailEnd/>
          </a:ln>
        </p:spPr>
      </p:pic>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1026"/>
          <p:cNvSpPr>
            <a:spLocks noGrp="1" noChangeArrowheads="1"/>
          </p:cNvSpPr>
          <p:nvPr>
            <p:ph type="title"/>
          </p:nvPr>
        </p:nvSpPr>
        <p:spPr>
          <a:xfrm>
            <a:off x="457200" y="0"/>
            <a:ext cx="8229600" cy="1143000"/>
          </a:xfrm>
        </p:spPr>
        <p:txBody>
          <a:bodyPr/>
          <a:lstStyle/>
          <a:p>
            <a:r>
              <a:rPr lang="en-US" sz="3600" dirty="0" smtClean="0"/>
              <a:t>In-Place Inclinometers </a:t>
            </a:r>
          </a:p>
        </p:txBody>
      </p:sp>
      <p:pic>
        <p:nvPicPr>
          <p:cNvPr id="3076" name="Picture 1028" descr="PZs TDR Inclin 002"/>
          <p:cNvPicPr>
            <a:picLocks noChangeAspect="1" noChangeArrowheads="1"/>
          </p:cNvPicPr>
          <p:nvPr/>
        </p:nvPicPr>
        <p:blipFill>
          <a:blip r:embed="rId3" cstate="print"/>
          <a:srcRect/>
          <a:stretch>
            <a:fillRect/>
          </a:stretch>
        </p:blipFill>
        <p:spPr bwMode="auto">
          <a:xfrm>
            <a:off x="200025" y="3186113"/>
            <a:ext cx="5319713" cy="3530600"/>
          </a:xfrm>
          <a:prstGeom prst="rect">
            <a:avLst/>
          </a:prstGeom>
          <a:noFill/>
          <a:ln w="9525">
            <a:noFill/>
            <a:miter lim="800000"/>
            <a:headEnd/>
            <a:tailEnd/>
          </a:ln>
        </p:spPr>
      </p:pic>
      <p:graphicFrame>
        <p:nvGraphicFramePr>
          <p:cNvPr id="3074" name="Object 1029"/>
          <p:cNvGraphicFramePr>
            <a:graphicFrameLocks noChangeAspect="1"/>
          </p:cNvGraphicFramePr>
          <p:nvPr/>
        </p:nvGraphicFramePr>
        <p:xfrm>
          <a:off x="4043363" y="1352550"/>
          <a:ext cx="4876800" cy="3657600"/>
        </p:xfrm>
        <a:graphic>
          <a:graphicData uri="http://schemas.openxmlformats.org/presentationml/2006/ole">
            <p:oleObj spid="_x0000_s120834" name="Photo Editor Photo" r:id="rId4" imgW="4877223" imgH="3657917" progId="">
              <p:embed/>
            </p:oleObj>
          </a:graphicData>
        </a:graphic>
      </p:graphicFrame>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2"/>
          <p:cNvSpPr>
            <a:spLocks noGrp="1"/>
          </p:cNvSpPr>
          <p:nvPr>
            <p:ph type="sldNum" sz="quarter" idx="10"/>
          </p:nvPr>
        </p:nvSpPr>
        <p:spPr>
          <a:noFill/>
        </p:spPr>
        <p:txBody>
          <a:bodyPr/>
          <a:lstStyle/>
          <a:p>
            <a:r>
              <a:rPr lang="en-US" smtClean="0"/>
              <a:t>Slide </a:t>
            </a:r>
            <a:fld id="{4AFC0C32-E696-4FF9-9B05-F7DDF45983EB}" type="slidenum">
              <a:rPr lang="en-US" smtClean="0"/>
              <a:pPr/>
              <a:t>26</a:t>
            </a:fld>
            <a:r>
              <a:rPr lang="en-US" smtClean="0"/>
              <a:t> of 82</a:t>
            </a:r>
          </a:p>
        </p:txBody>
      </p:sp>
      <p:sp>
        <p:nvSpPr>
          <p:cNvPr id="33795" name="Rectangle 2"/>
          <p:cNvSpPr>
            <a:spLocks noGrp="1" noChangeArrowheads="1"/>
          </p:cNvSpPr>
          <p:nvPr>
            <p:ph type="title"/>
          </p:nvPr>
        </p:nvSpPr>
        <p:spPr/>
        <p:txBody>
          <a:bodyPr/>
          <a:lstStyle/>
          <a:p>
            <a:pPr eaLnBrk="1" hangingPunct="1"/>
            <a:r>
              <a:rPr lang="en-US" smtClean="0"/>
              <a:t>Slope Inclinometer</a:t>
            </a:r>
          </a:p>
        </p:txBody>
      </p:sp>
      <p:pic>
        <p:nvPicPr>
          <p:cNvPr id="33796" name="Picture 3" descr="embinclmap"/>
          <p:cNvPicPr>
            <a:picLocks noChangeAspect="1" noChangeArrowheads="1"/>
          </p:cNvPicPr>
          <p:nvPr/>
        </p:nvPicPr>
        <p:blipFill>
          <a:blip r:embed="rId2" cstate="print"/>
          <a:srcRect/>
          <a:stretch>
            <a:fillRect/>
          </a:stretch>
        </p:blipFill>
        <p:spPr bwMode="auto">
          <a:xfrm>
            <a:off x="609600" y="1219200"/>
            <a:ext cx="8099552" cy="4616450"/>
          </a:xfrm>
          <a:prstGeom prst="rect">
            <a:avLst/>
          </a:prstGeom>
          <a:noFill/>
          <a:ln w="9525">
            <a:noFill/>
            <a:miter lim="800000"/>
            <a:headEnd/>
            <a:tailEnd/>
          </a:ln>
        </p:spPr>
      </p:pic>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Number Placeholder 2"/>
          <p:cNvSpPr>
            <a:spLocks noGrp="1"/>
          </p:cNvSpPr>
          <p:nvPr>
            <p:ph type="sldNum" sz="quarter" idx="10"/>
          </p:nvPr>
        </p:nvSpPr>
        <p:spPr>
          <a:noFill/>
        </p:spPr>
        <p:txBody>
          <a:bodyPr/>
          <a:lstStyle/>
          <a:p>
            <a:r>
              <a:rPr lang="en-US" smtClean="0"/>
              <a:t>Slide </a:t>
            </a:r>
            <a:fld id="{8418296C-D952-4B8C-9D28-EEEB9BE145CC}" type="slidenum">
              <a:rPr lang="en-US" smtClean="0"/>
              <a:pPr/>
              <a:t>27</a:t>
            </a:fld>
            <a:r>
              <a:rPr lang="en-US" smtClean="0"/>
              <a:t> of 82</a:t>
            </a:r>
          </a:p>
        </p:txBody>
      </p:sp>
      <p:sp>
        <p:nvSpPr>
          <p:cNvPr id="34819" name="Rectangle 2"/>
          <p:cNvSpPr>
            <a:spLocks noGrp="1" noChangeArrowheads="1"/>
          </p:cNvSpPr>
          <p:nvPr>
            <p:ph type="title"/>
          </p:nvPr>
        </p:nvSpPr>
        <p:spPr/>
        <p:txBody>
          <a:bodyPr/>
          <a:lstStyle/>
          <a:p>
            <a:pPr eaLnBrk="1" hangingPunct="1"/>
            <a:r>
              <a:rPr lang="en-US" smtClean="0"/>
              <a:t>Slope Inclinometer</a:t>
            </a:r>
          </a:p>
        </p:txBody>
      </p:sp>
      <p:pic>
        <p:nvPicPr>
          <p:cNvPr id="34820" name="Picture 3" descr="embinclplot"/>
          <p:cNvPicPr>
            <a:picLocks noChangeAspect="1" noChangeArrowheads="1"/>
          </p:cNvPicPr>
          <p:nvPr/>
        </p:nvPicPr>
        <p:blipFill>
          <a:blip r:embed="rId2" cstate="print"/>
          <a:srcRect/>
          <a:stretch>
            <a:fillRect/>
          </a:stretch>
        </p:blipFill>
        <p:spPr bwMode="auto">
          <a:xfrm>
            <a:off x="432214" y="1371600"/>
            <a:ext cx="8333961" cy="4467225"/>
          </a:xfrm>
          <a:prstGeom prst="rect">
            <a:avLst/>
          </a:prstGeom>
          <a:noFill/>
          <a:ln w="9525">
            <a:noFill/>
            <a:miter lim="800000"/>
            <a:headEnd/>
            <a:tailEnd/>
          </a:ln>
        </p:spPr>
      </p:pic>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Number Placeholder 1"/>
          <p:cNvSpPr>
            <a:spLocks noGrp="1"/>
          </p:cNvSpPr>
          <p:nvPr>
            <p:ph type="sldNum" sz="quarter" idx="10"/>
          </p:nvPr>
        </p:nvSpPr>
        <p:spPr>
          <a:noFill/>
        </p:spPr>
        <p:txBody>
          <a:bodyPr/>
          <a:lstStyle/>
          <a:p>
            <a:r>
              <a:rPr lang="en-US" smtClean="0"/>
              <a:t>Slide </a:t>
            </a:r>
            <a:fld id="{5CEDC8DD-92CF-4848-8B3A-F6A2AD8F4AD2}" type="slidenum">
              <a:rPr lang="en-US" smtClean="0"/>
              <a:pPr/>
              <a:t>28</a:t>
            </a:fld>
            <a:r>
              <a:rPr lang="en-US" smtClean="0"/>
              <a:t> of 82</a:t>
            </a:r>
          </a:p>
        </p:txBody>
      </p:sp>
      <p:pic>
        <p:nvPicPr>
          <p:cNvPr id="35843" name="Picture 2" descr="32"/>
          <p:cNvPicPr>
            <a:picLocks noChangeAspect="1" noChangeArrowheads="1"/>
          </p:cNvPicPr>
          <p:nvPr/>
        </p:nvPicPr>
        <p:blipFill>
          <a:blip r:embed="rId2" cstate="print"/>
          <a:srcRect/>
          <a:stretch>
            <a:fillRect/>
          </a:stretch>
        </p:blipFill>
        <p:spPr bwMode="auto">
          <a:xfrm>
            <a:off x="609600" y="1219200"/>
            <a:ext cx="8079716" cy="4495800"/>
          </a:xfrm>
          <a:prstGeom prst="rect">
            <a:avLst/>
          </a:prstGeom>
          <a:noFill/>
          <a:ln w="9525">
            <a:noFill/>
            <a:miter lim="800000"/>
            <a:headEnd/>
            <a:tailEnd/>
          </a:ln>
        </p:spPr>
      </p:pic>
      <p:sp>
        <p:nvSpPr>
          <p:cNvPr id="114691" name="Rectangle 3"/>
          <p:cNvSpPr>
            <a:spLocks noChangeArrowheads="1"/>
          </p:cNvSpPr>
          <p:nvPr/>
        </p:nvSpPr>
        <p:spPr bwMode="auto">
          <a:xfrm>
            <a:off x="1752600" y="228600"/>
            <a:ext cx="5962650" cy="1143000"/>
          </a:xfrm>
          <a:prstGeom prst="rect">
            <a:avLst/>
          </a:prstGeom>
          <a:noFill/>
          <a:ln w="9525">
            <a:noFill/>
            <a:miter lim="800000"/>
            <a:headEnd/>
            <a:tailEnd/>
          </a:ln>
          <a:effectLst>
            <a:outerShdw dist="35921" dir="2700000" algn="ctr" rotWithShape="0">
              <a:schemeClr val="bg2"/>
            </a:outerShdw>
          </a:effectLst>
        </p:spPr>
        <p:txBody>
          <a:bodyPr anchor="ctr"/>
          <a:lstStyle/>
          <a:p>
            <a:pPr algn="ctr">
              <a:defRPr/>
            </a:pPr>
            <a:r>
              <a:rPr lang="en-US" sz="4400" i="1" dirty="0">
                <a:solidFill>
                  <a:schemeClr val="tx2"/>
                </a:solidFill>
              </a:rPr>
              <a:t>Range in Permeability</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Number Placeholder 3"/>
          <p:cNvSpPr>
            <a:spLocks noGrp="1"/>
          </p:cNvSpPr>
          <p:nvPr>
            <p:ph type="sldNum" sz="quarter" idx="10"/>
          </p:nvPr>
        </p:nvSpPr>
        <p:spPr>
          <a:noFill/>
        </p:spPr>
        <p:txBody>
          <a:bodyPr/>
          <a:lstStyle/>
          <a:p>
            <a:r>
              <a:rPr lang="en-US" smtClean="0"/>
              <a:t>Slide </a:t>
            </a:r>
            <a:fld id="{13BB3B7D-8E4A-444C-AD3D-ADCFF33A3B70}" type="slidenum">
              <a:rPr lang="en-US" smtClean="0"/>
              <a:pPr/>
              <a:t>29</a:t>
            </a:fld>
            <a:r>
              <a:rPr lang="en-US" smtClean="0"/>
              <a:t> of 82</a:t>
            </a:r>
          </a:p>
        </p:txBody>
      </p:sp>
      <p:pic>
        <p:nvPicPr>
          <p:cNvPr id="36867" name="Picture 2"/>
          <p:cNvPicPr>
            <a:picLocks noGrp="1" noChangeAspect="1" noChangeArrowheads="1"/>
          </p:cNvPicPr>
          <p:nvPr>
            <p:ph idx="1"/>
          </p:nvPr>
        </p:nvPicPr>
        <p:blipFill>
          <a:blip r:embed="rId2" cstate="print"/>
          <a:srcRect/>
          <a:stretch>
            <a:fillRect/>
          </a:stretch>
        </p:blipFill>
        <p:spPr>
          <a:xfrm>
            <a:off x="609600" y="1219200"/>
            <a:ext cx="7358573" cy="5029200"/>
          </a:xfrm>
          <a:noFill/>
        </p:spPr>
      </p:pic>
      <p:sp>
        <p:nvSpPr>
          <p:cNvPr id="36868" name="Rectangle 3"/>
          <p:cNvSpPr>
            <a:spLocks noGrp="1" noChangeArrowheads="1"/>
          </p:cNvSpPr>
          <p:nvPr>
            <p:ph type="title"/>
          </p:nvPr>
        </p:nvSpPr>
        <p:spPr/>
        <p:txBody>
          <a:bodyPr/>
          <a:lstStyle/>
          <a:p>
            <a:pPr eaLnBrk="1" hangingPunct="1"/>
            <a:r>
              <a:rPr lang="en-US" sz="4000" smtClean="0"/>
              <a:t>Open System Piezometers</a:t>
            </a: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Number Placeholder 3"/>
          <p:cNvSpPr>
            <a:spLocks noGrp="1"/>
          </p:cNvSpPr>
          <p:nvPr>
            <p:ph type="sldNum" sz="quarter" idx="10"/>
          </p:nvPr>
        </p:nvSpPr>
        <p:spPr>
          <a:noFill/>
        </p:spPr>
        <p:txBody>
          <a:bodyPr/>
          <a:lstStyle/>
          <a:p>
            <a:r>
              <a:rPr lang="en-US" smtClean="0"/>
              <a:t>Slide </a:t>
            </a:r>
            <a:fld id="{388D6D09-84B0-42C9-A04F-F7D23A9BE472}" type="slidenum">
              <a:rPr lang="en-US" smtClean="0"/>
              <a:pPr/>
              <a:t>3</a:t>
            </a:fld>
            <a:r>
              <a:rPr lang="en-US" smtClean="0"/>
              <a:t> of 82</a:t>
            </a:r>
          </a:p>
        </p:txBody>
      </p:sp>
      <p:sp>
        <p:nvSpPr>
          <p:cNvPr id="9219" name="Rectangle 2"/>
          <p:cNvSpPr>
            <a:spLocks noGrp="1" noChangeArrowheads="1"/>
          </p:cNvSpPr>
          <p:nvPr>
            <p:ph type="body" idx="1"/>
          </p:nvPr>
        </p:nvSpPr>
        <p:spPr/>
        <p:txBody>
          <a:bodyPr/>
          <a:lstStyle/>
          <a:p>
            <a:pPr eaLnBrk="1" hangingPunct="1"/>
            <a:r>
              <a:rPr lang="en-US" smtClean="0"/>
              <a:t>Crack Monitors</a:t>
            </a:r>
          </a:p>
          <a:p>
            <a:pPr eaLnBrk="1" hangingPunct="1"/>
            <a:r>
              <a:rPr lang="en-US" smtClean="0"/>
              <a:t>Movement Indicators</a:t>
            </a:r>
          </a:p>
          <a:p>
            <a:pPr eaLnBrk="1" hangingPunct="1"/>
            <a:r>
              <a:rPr lang="en-US" smtClean="0"/>
              <a:t>Slope Indicators</a:t>
            </a:r>
          </a:p>
          <a:p>
            <a:pPr eaLnBrk="1" hangingPunct="1"/>
            <a:r>
              <a:rPr lang="en-US" smtClean="0"/>
              <a:t>Settlement Plates</a:t>
            </a:r>
          </a:p>
          <a:p>
            <a:pPr eaLnBrk="1" hangingPunct="1"/>
            <a:r>
              <a:rPr lang="en-US" smtClean="0"/>
              <a:t>Piezometers</a:t>
            </a:r>
          </a:p>
          <a:p>
            <a:pPr eaLnBrk="1" hangingPunct="1"/>
            <a:r>
              <a:rPr lang="en-US" smtClean="0"/>
              <a:t>Flow Rate Measurement Devices</a:t>
            </a:r>
          </a:p>
          <a:p>
            <a:pPr eaLnBrk="1" hangingPunct="1">
              <a:buFontTx/>
              <a:buNone/>
            </a:pPr>
            <a:endParaRPr lang="en-US" smtClean="0"/>
          </a:p>
        </p:txBody>
      </p:sp>
      <p:sp>
        <p:nvSpPr>
          <p:cNvPr id="9220" name="Rectangle 3"/>
          <p:cNvSpPr>
            <a:spLocks noGrp="1" noChangeArrowheads="1"/>
          </p:cNvSpPr>
          <p:nvPr>
            <p:ph type="title"/>
          </p:nvPr>
        </p:nvSpPr>
        <p:spPr/>
        <p:txBody>
          <a:bodyPr/>
          <a:lstStyle/>
          <a:p>
            <a:pPr eaLnBrk="1" hangingPunct="1"/>
            <a:r>
              <a:rPr lang="en-US" sz="4000" smtClean="0"/>
              <a:t>Common Types of Instrumentation</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Number Placeholder 3"/>
          <p:cNvSpPr>
            <a:spLocks noGrp="1"/>
          </p:cNvSpPr>
          <p:nvPr>
            <p:ph type="sldNum" sz="quarter" idx="10"/>
          </p:nvPr>
        </p:nvSpPr>
        <p:spPr>
          <a:noFill/>
        </p:spPr>
        <p:txBody>
          <a:bodyPr/>
          <a:lstStyle/>
          <a:p>
            <a:r>
              <a:rPr lang="en-US" smtClean="0"/>
              <a:t>Slide </a:t>
            </a:r>
            <a:fld id="{DAC30820-44CA-4B87-9A0E-9408B8A26FC0}" type="slidenum">
              <a:rPr lang="en-US" smtClean="0"/>
              <a:pPr/>
              <a:t>30</a:t>
            </a:fld>
            <a:r>
              <a:rPr lang="en-US" smtClean="0"/>
              <a:t> of 82</a:t>
            </a:r>
          </a:p>
        </p:txBody>
      </p:sp>
      <p:pic>
        <p:nvPicPr>
          <p:cNvPr id="37891" name="Picture 2"/>
          <p:cNvPicPr>
            <a:picLocks noGrp="1" noChangeAspect="1" noChangeArrowheads="1"/>
          </p:cNvPicPr>
          <p:nvPr>
            <p:ph idx="1"/>
          </p:nvPr>
        </p:nvPicPr>
        <p:blipFill>
          <a:blip r:embed="rId2" cstate="print"/>
          <a:srcRect/>
          <a:stretch>
            <a:fillRect/>
          </a:stretch>
        </p:blipFill>
        <p:spPr>
          <a:xfrm>
            <a:off x="1295401" y="1212713"/>
            <a:ext cx="5562600" cy="5111887"/>
          </a:xfrm>
          <a:noFill/>
        </p:spPr>
      </p:pic>
      <p:sp>
        <p:nvSpPr>
          <p:cNvPr id="37892" name="Rectangle 3"/>
          <p:cNvSpPr>
            <a:spLocks noGrp="1" noChangeArrowheads="1"/>
          </p:cNvSpPr>
          <p:nvPr>
            <p:ph type="title"/>
          </p:nvPr>
        </p:nvSpPr>
        <p:spPr/>
        <p:txBody>
          <a:bodyPr/>
          <a:lstStyle/>
          <a:p>
            <a:pPr eaLnBrk="1" hangingPunct="1"/>
            <a:r>
              <a:rPr lang="en-US" sz="4000" smtClean="0"/>
              <a:t>Closed System Piezometer</a:t>
            </a: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Number Placeholder 2"/>
          <p:cNvSpPr>
            <a:spLocks noGrp="1"/>
          </p:cNvSpPr>
          <p:nvPr>
            <p:ph type="sldNum" sz="quarter" idx="10"/>
          </p:nvPr>
        </p:nvSpPr>
        <p:spPr>
          <a:noFill/>
        </p:spPr>
        <p:txBody>
          <a:bodyPr/>
          <a:lstStyle/>
          <a:p>
            <a:r>
              <a:rPr lang="en-US" smtClean="0"/>
              <a:t>Slide </a:t>
            </a:r>
            <a:fld id="{6610B779-D5F4-484F-A86B-D257D7DDA287}" type="slidenum">
              <a:rPr lang="en-US" smtClean="0"/>
              <a:pPr/>
              <a:t>31</a:t>
            </a:fld>
            <a:r>
              <a:rPr lang="en-US" smtClean="0"/>
              <a:t> of 82</a:t>
            </a:r>
          </a:p>
        </p:txBody>
      </p:sp>
      <p:pic>
        <p:nvPicPr>
          <p:cNvPr id="38915" name="Picture 2"/>
          <p:cNvPicPr>
            <a:picLocks noChangeAspect="1" noChangeArrowheads="1"/>
          </p:cNvPicPr>
          <p:nvPr/>
        </p:nvPicPr>
        <p:blipFill>
          <a:blip r:embed="rId2" cstate="print"/>
          <a:srcRect/>
          <a:stretch>
            <a:fillRect/>
          </a:stretch>
        </p:blipFill>
        <p:spPr bwMode="auto">
          <a:xfrm>
            <a:off x="2514600" y="1435566"/>
            <a:ext cx="3592513" cy="4854110"/>
          </a:xfrm>
          <a:prstGeom prst="rect">
            <a:avLst/>
          </a:prstGeom>
          <a:noFill/>
          <a:ln w="9525">
            <a:noFill/>
            <a:miter lim="800000"/>
            <a:headEnd/>
            <a:tailEnd/>
          </a:ln>
        </p:spPr>
      </p:pic>
      <p:sp>
        <p:nvSpPr>
          <p:cNvPr id="38916" name="Rectangle 3"/>
          <p:cNvSpPr>
            <a:spLocks noGrp="1" noChangeArrowheads="1"/>
          </p:cNvSpPr>
          <p:nvPr>
            <p:ph type="title"/>
          </p:nvPr>
        </p:nvSpPr>
        <p:spPr>
          <a:xfrm>
            <a:off x="457200" y="304800"/>
            <a:ext cx="8229600" cy="914400"/>
          </a:xfrm>
        </p:spPr>
        <p:txBody>
          <a:bodyPr/>
          <a:lstStyle/>
          <a:p>
            <a:pPr eaLnBrk="1" hangingPunct="1"/>
            <a:r>
              <a:rPr lang="en-US" sz="4000" dirty="0" smtClean="0"/>
              <a:t>Closed System </a:t>
            </a:r>
            <a:r>
              <a:rPr lang="en-US" sz="4000" dirty="0" err="1" smtClean="0"/>
              <a:t>Piezometer</a:t>
            </a:r>
            <a:r>
              <a:rPr lang="en-US" sz="4000" dirty="0" smtClean="0"/>
              <a:t> Readout</a:t>
            </a: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Number Placeholder 2"/>
          <p:cNvSpPr>
            <a:spLocks noGrp="1"/>
          </p:cNvSpPr>
          <p:nvPr>
            <p:ph type="sldNum" sz="quarter" idx="10"/>
          </p:nvPr>
        </p:nvSpPr>
        <p:spPr>
          <a:noFill/>
        </p:spPr>
        <p:txBody>
          <a:bodyPr/>
          <a:lstStyle/>
          <a:p>
            <a:r>
              <a:rPr lang="en-US" smtClean="0"/>
              <a:t>Slide </a:t>
            </a:r>
            <a:fld id="{3B3F3DFC-C374-4783-9AE6-2D8077BF511C}" type="slidenum">
              <a:rPr lang="en-US" smtClean="0"/>
              <a:pPr/>
              <a:t>32</a:t>
            </a:fld>
            <a:r>
              <a:rPr lang="en-US" smtClean="0"/>
              <a:t> of 82</a:t>
            </a:r>
          </a:p>
        </p:txBody>
      </p:sp>
      <p:pic>
        <p:nvPicPr>
          <p:cNvPr id="39939" name="Picture 2"/>
          <p:cNvPicPr>
            <a:picLocks noGrp="1" noChangeAspect="1" noChangeArrowheads="1"/>
          </p:cNvPicPr>
          <p:nvPr>
            <p:ph sz="half" idx="4294967295"/>
          </p:nvPr>
        </p:nvPicPr>
        <p:blipFill>
          <a:blip r:embed="rId2" cstate="print"/>
          <a:srcRect/>
          <a:stretch>
            <a:fillRect/>
          </a:stretch>
        </p:blipFill>
        <p:spPr>
          <a:xfrm>
            <a:off x="231775" y="2057400"/>
            <a:ext cx="8683625" cy="4114800"/>
          </a:xfrm>
          <a:noFill/>
        </p:spPr>
      </p:pic>
      <p:sp>
        <p:nvSpPr>
          <p:cNvPr id="39940" name="Rectangle 3"/>
          <p:cNvSpPr>
            <a:spLocks noGrp="1" noChangeArrowheads="1"/>
          </p:cNvSpPr>
          <p:nvPr>
            <p:ph type="title"/>
          </p:nvPr>
        </p:nvSpPr>
        <p:spPr/>
        <p:txBody>
          <a:bodyPr/>
          <a:lstStyle/>
          <a:p>
            <a:pPr eaLnBrk="1" hangingPunct="1"/>
            <a:r>
              <a:rPr lang="en-US" smtClean="0"/>
              <a:t>Pneumatic Piezometer</a:t>
            </a: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Number Placeholder 3"/>
          <p:cNvSpPr>
            <a:spLocks noGrp="1"/>
          </p:cNvSpPr>
          <p:nvPr>
            <p:ph type="sldNum" sz="quarter" idx="10"/>
          </p:nvPr>
        </p:nvSpPr>
        <p:spPr>
          <a:noFill/>
        </p:spPr>
        <p:txBody>
          <a:bodyPr/>
          <a:lstStyle/>
          <a:p>
            <a:r>
              <a:rPr lang="en-US" smtClean="0"/>
              <a:t>Slide </a:t>
            </a:r>
            <a:fld id="{DA90CC43-6065-4551-BB9C-C396C96E18E2}" type="slidenum">
              <a:rPr lang="en-US" smtClean="0"/>
              <a:pPr/>
              <a:t>33</a:t>
            </a:fld>
            <a:r>
              <a:rPr lang="en-US" smtClean="0"/>
              <a:t> of 82</a:t>
            </a:r>
          </a:p>
        </p:txBody>
      </p:sp>
      <p:sp>
        <p:nvSpPr>
          <p:cNvPr id="40963" name="Rectangle 2"/>
          <p:cNvSpPr>
            <a:spLocks noGrp="1" noChangeArrowheads="1"/>
          </p:cNvSpPr>
          <p:nvPr>
            <p:ph type="body" idx="1"/>
          </p:nvPr>
        </p:nvSpPr>
        <p:spPr>
          <a:xfrm>
            <a:off x="304800" y="1295400"/>
            <a:ext cx="8382000" cy="4114800"/>
          </a:xfrm>
        </p:spPr>
        <p:txBody>
          <a:bodyPr/>
          <a:lstStyle/>
          <a:p>
            <a:pPr eaLnBrk="1" hangingPunct="1">
              <a:lnSpc>
                <a:spcPct val="90000"/>
              </a:lnSpc>
            </a:pPr>
            <a:r>
              <a:rPr lang="en-US" dirty="0" smtClean="0"/>
              <a:t>Pneumatic </a:t>
            </a:r>
            <a:r>
              <a:rPr lang="en-US" dirty="0" err="1" smtClean="0"/>
              <a:t>Piezometers</a:t>
            </a:r>
            <a:endParaRPr lang="en-US" dirty="0" smtClean="0"/>
          </a:p>
          <a:p>
            <a:pPr lvl="2" eaLnBrk="1" hangingPunct="1">
              <a:lnSpc>
                <a:spcPct val="90000"/>
              </a:lnSpc>
            </a:pPr>
            <a:r>
              <a:rPr lang="en-US" dirty="0" smtClean="0"/>
              <a:t>Twin pneumatic tubes run from the </a:t>
            </a:r>
            <a:r>
              <a:rPr lang="en-US" dirty="0" err="1" smtClean="0"/>
              <a:t>piezometer</a:t>
            </a:r>
            <a:r>
              <a:rPr lang="en-US" dirty="0" smtClean="0"/>
              <a:t> to a terminal at the surface.</a:t>
            </a:r>
          </a:p>
          <a:p>
            <a:pPr lvl="2" eaLnBrk="1" hangingPunct="1">
              <a:lnSpc>
                <a:spcPct val="90000"/>
              </a:lnSpc>
            </a:pPr>
            <a:endParaRPr lang="en-US" dirty="0" smtClean="0"/>
          </a:p>
          <a:p>
            <a:pPr lvl="2" eaLnBrk="1" hangingPunct="1">
              <a:lnSpc>
                <a:spcPct val="90000"/>
              </a:lnSpc>
            </a:pPr>
            <a:r>
              <a:rPr lang="en-US" dirty="0" smtClean="0"/>
              <a:t>The </a:t>
            </a:r>
            <a:r>
              <a:rPr lang="en-US" dirty="0" err="1" smtClean="0"/>
              <a:t>piezometer</a:t>
            </a:r>
            <a:r>
              <a:rPr lang="en-US" dirty="0" smtClean="0"/>
              <a:t> contains a flexible diaphragm.  Water pressure acts on one side of the diaphragm and gas pressure acts on the other.</a:t>
            </a:r>
          </a:p>
          <a:p>
            <a:pPr lvl="2" eaLnBrk="1" hangingPunct="1">
              <a:lnSpc>
                <a:spcPct val="90000"/>
              </a:lnSpc>
            </a:pPr>
            <a:endParaRPr lang="en-US" dirty="0" smtClean="0"/>
          </a:p>
          <a:p>
            <a:pPr lvl="2" eaLnBrk="1" hangingPunct="1">
              <a:lnSpc>
                <a:spcPct val="90000"/>
              </a:lnSpc>
            </a:pPr>
            <a:r>
              <a:rPr lang="en-US" dirty="0" smtClean="0"/>
              <a:t>Compressed nitrogen gas from the indicator flows down the input tube to increase gas pressure on the diaphragm.  When gas pressure exceeds water pressure, the diaphragm is forced away from the vent tube, allowing excess gas to escape.</a:t>
            </a:r>
          </a:p>
        </p:txBody>
      </p:sp>
      <p:sp>
        <p:nvSpPr>
          <p:cNvPr id="40964" name="Rectangle 3"/>
          <p:cNvSpPr>
            <a:spLocks noGrp="1" noChangeArrowheads="1"/>
          </p:cNvSpPr>
          <p:nvPr>
            <p:ph type="title"/>
          </p:nvPr>
        </p:nvSpPr>
        <p:spPr/>
        <p:txBody>
          <a:bodyPr/>
          <a:lstStyle/>
          <a:p>
            <a:pPr eaLnBrk="1" hangingPunct="1"/>
            <a:r>
              <a:rPr lang="en-US" smtClean="0"/>
              <a:t>Pneumatic Piezometer</a:t>
            </a: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Number Placeholder 3"/>
          <p:cNvSpPr>
            <a:spLocks noGrp="1"/>
          </p:cNvSpPr>
          <p:nvPr>
            <p:ph type="sldNum" sz="quarter" idx="10"/>
          </p:nvPr>
        </p:nvSpPr>
        <p:spPr>
          <a:noFill/>
        </p:spPr>
        <p:txBody>
          <a:bodyPr/>
          <a:lstStyle/>
          <a:p>
            <a:r>
              <a:rPr lang="en-US" smtClean="0"/>
              <a:t>Slide </a:t>
            </a:r>
            <a:fld id="{034D6750-D55B-47D6-BEEE-A3751A1315E2}" type="slidenum">
              <a:rPr lang="en-US" smtClean="0"/>
              <a:pPr/>
              <a:t>34</a:t>
            </a:fld>
            <a:r>
              <a:rPr lang="en-US" smtClean="0"/>
              <a:t> of 82</a:t>
            </a:r>
          </a:p>
        </p:txBody>
      </p:sp>
      <p:sp>
        <p:nvSpPr>
          <p:cNvPr id="41987" name="Rectangle 2"/>
          <p:cNvSpPr>
            <a:spLocks noGrp="1" noChangeArrowheads="1"/>
          </p:cNvSpPr>
          <p:nvPr>
            <p:ph type="body" idx="1"/>
          </p:nvPr>
        </p:nvSpPr>
        <p:spPr>
          <a:xfrm>
            <a:off x="593725" y="1828800"/>
            <a:ext cx="7772400" cy="4114800"/>
          </a:xfrm>
        </p:spPr>
        <p:txBody>
          <a:bodyPr/>
          <a:lstStyle/>
          <a:p>
            <a:pPr eaLnBrk="1" hangingPunct="1"/>
            <a:r>
              <a:rPr lang="en-US" dirty="0" smtClean="0"/>
              <a:t>Pneumatic </a:t>
            </a:r>
            <a:r>
              <a:rPr lang="en-US" dirty="0" err="1" smtClean="0"/>
              <a:t>Piezometers</a:t>
            </a:r>
            <a:r>
              <a:rPr lang="en-US" dirty="0" smtClean="0"/>
              <a:t> (cont.)</a:t>
            </a:r>
          </a:p>
          <a:p>
            <a:pPr lvl="2" eaLnBrk="1" hangingPunct="1"/>
            <a:r>
              <a:rPr lang="en-US" dirty="0" smtClean="0"/>
              <a:t>When the return flow of gas is detected at the surface, the gas supply is shut off.  Gas pressure in the </a:t>
            </a:r>
            <a:r>
              <a:rPr lang="en-US" dirty="0" err="1" smtClean="0"/>
              <a:t>piezometer</a:t>
            </a:r>
            <a:r>
              <a:rPr lang="en-US" dirty="0" smtClean="0"/>
              <a:t> decreases until water pressure forces the diaphragm to its original position, preventing further escape of gas through the vent tube.</a:t>
            </a:r>
          </a:p>
          <a:p>
            <a:pPr lvl="2" eaLnBrk="1" hangingPunct="1"/>
            <a:endParaRPr lang="en-US" dirty="0" smtClean="0"/>
          </a:p>
          <a:p>
            <a:pPr lvl="2" eaLnBrk="1" hangingPunct="1"/>
            <a:r>
              <a:rPr lang="en-US" dirty="0" smtClean="0"/>
              <a:t>At this point, gas pressure equals water pressure.</a:t>
            </a:r>
          </a:p>
        </p:txBody>
      </p:sp>
      <p:sp>
        <p:nvSpPr>
          <p:cNvPr id="41988" name="Rectangle 3"/>
          <p:cNvSpPr>
            <a:spLocks noGrp="1" noChangeArrowheads="1"/>
          </p:cNvSpPr>
          <p:nvPr>
            <p:ph type="title"/>
          </p:nvPr>
        </p:nvSpPr>
        <p:spPr/>
        <p:txBody>
          <a:bodyPr/>
          <a:lstStyle/>
          <a:p>
            <a:pPr eaLnBrk="1" hangingPunct="1"/>
            <a:r>
              <a:rPr lang="en-US" smtClean="0"/>
              <a:t>Pneumatic Piezometer</a:t>
            </a: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Number Placeholder 2"/>
          <p:cNvSpPr>
            <a:spLocks noGrp="1"/>
          </p:cNvSpPr>
          <p:nvPr>
            <p:ph type="sldNum" sz="quarter" idx="10"/>
          </p:nvPr>
        </p:nvSpPr>
        <p:spPr>
          <a:noFill/>
        </p:spPr>
        <p:txBody>
          <a:bodyPr/>
          <a:lstStyle/>
          <a:p>
            <a:r>
              <a:rPr lang="en-US" smtClean="0"/>
              <a:t>Slide </a:t>
            </a:r>
            <a:fld id="{656A0B82-6C6A-4009-9DF7-5FC30B7025E1}" type="slidenum">
              <a:rPr lang="en-US" smtClean="0"/>
              <a:pPr/>
              <a:t>35</a:t>
            </a:fld>
            <a:r>
              <a:rPr lang="en-US" smtClean="0"/>
              <a:t> of 82</a:t>
            </a:r>
          </a:p>
        </p:txBody>
      </p:sp>
      <p:sp>
        <p:nvSpPr>
          <p:cNvPr id="43011" name="Rectangle 2"/>
          <p:cNvSpPr>
            <a:spLocks noGrp="1" noChangeArrowheads="1"/>
          </p:cNvSpPr>
          <p:nvPr>
            <p:ph type="title"/>
          </p:nvPr>
        </p:nvSpPr>
        <p:spPr>
          <a:xfrm>
            <a:off x="457200" y="0"/>
            <a:ext cx="8229600" cy="1143000"/>
          </a:xfrm>
        </p:spPr>
        <p:txBody>
          <a:bodyPr/>
          <a:lstStyle/>
          <a:p>
            <a:pPr eaLnBrk="1" hangingPunct="1"/>
            <a:r>
              <a:rPr lang="en-US" sz="4000" dirty="0" smtClean="0"/>
              <a:t>Instrumentation Terminal</a:t>
            </a:r>
          </a:p>
        </p:txBody>
      </p:sp>
      <p:pic>
        <p:nvPicPr>
          <p:cNvPr id="43012" name="Picture 3"/>
          <p:cNvPicPr>
            <a:picLocks noChangeAspect="1" noChangeArrowheads="1"/>
          </p:cNvPicPr>
          <p:nvPr/>
        </p:nvPicPr>
        <p:blipFill>
          <a:blip r:embed="rId2" cstate="print"/>
          <a:srcRect/>
          <a:stretch>
            <a:fillRect/>
          </a:stretch>
        </p:blipFill>
        <p:spPr bwMode="auto">
          <a:xfrm>
            <a:off x="1600200" y="990600"/>
            <a:ext cx="5726780" cy="5105400"/>
          </a:xfrm>
          <a:prstGeom prst="rect">
            <a:avLst/>
          </a:prstGeom>
          <a:noFill/>
          <a:ln w="9525">
            <a:noFill/>
            <a:miter lim="800000"/>
            <a:headEnd/>
            <a:tailEnd/>
          </a:ln>
        </p:spPr>
      </p:pic>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Number Placeholder 3"/>
          <p:cNvSpPr>
            <a:spLocks noGrp="1"/>
          </p:cNvSpPr>
          <p:nvPr>
            <p:ph type="sldNum" sz="quarter" idx="10"/>
          </p:nvPr>
        </p:nvSpPr>
        <p:spPr>
          <a:noFill/>
        </p:spPr>
        <p:txBody>
          <a:bodyPr/>
          <a:lstStyle/>
          <a:p>
            <a:r>
              <a:rPr lang="en-US" smtClean="0"/>
              <a:t>Slide </a:t>
            </a:r>
            <a:fld id="{853BE985-83ED-45C1-80C4-2732EBDC89FA}" type="slidenum">
              <a:rPr lang="en-US" smtClean="0"/>
              <a:pPr/>
              <a:t>36</a:t>
            </a:fld>
            <a:r>
              <a:rPr lang="en-US" smtClean="0"/>
              <a:t> of 82</a:t>
            </a:r>
          </a:p>
        </p:txBody>
      </p:sp>
      <p:pic>
        <p:nvPicPr>
          <p:cNvPr id="45059" name="Picture 2"/>
          <p:cNvPicPr>
            <a:picLocks noGrp="1" noChangeAspect="1" noChangeArrowheads="1"/>
          </p:cNvPicPr>
          <p:nvPr>
            <p:ph idx="1"/>
          </p:nvPr>
        </p:nvPicPr>
        <p:blipFill>
          <a:blip r:embed="rId2" cstate="print"/>
          <a:srcRect/>
          <a:stretch>
            <a:fillRect/>
          </a:stretch>
        </p:blipFill>
        <p:spPr>
          <a:xfrm>
            <a:off x="990600" y="2057400"/>
            <a:ext cx="7129463" cy="4267200"/>
          </a:xfrm>
          <a:noFill/>
        </p:spPr>
      </p:pic>
      <p:sp>
        <p:nvSpPr>
          <p:cNvPr id="45060" name="Rectangle 3"/>
          <p:cNvSpPr>
            <a:spLocks noGrp="1" noChangeArrowheads="1"/>
          </p:cNvSpPr>
          <p:nvPr>
            <p:ph type="title"/>
          </p:nvPr>
        </p:nvSpPr>
        <p:spPr/>
        <p:txBody>
          <a:bodyPr/>
          <a:lstStyle/>
          <a:p>
            <a:pPr eaLnBrk="1" hangingPunct="1"/>
            <a:r>
              <a:rPr lang="en-US" smtClean="0"/>
              <a:t>Seven Oaks Dam</a:t>
            </a: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Number Placeholder 2"/>
          <p:cNvSpPr>
            <a:spLocks noGrp="1"/>
          </p:cNvSpPr>
          <p:nvPr>
            <p:ph type="sldNum" sz="quarter" idx="10"/>
          </p:nvPr>
        </p:nvSpPr>
        <p:spPr>
          <a:noFill/>
        </p:spPr>
        <p:txBody>
          <a:bodyPr/>
          <a:lstStyle/>
          <a:p>
            <a:r>
              <a:rPr lang="en-US" smtClean="0"/>
              <a:t>Slide </a:t>
            </a:r>
            <a:fld id="{061F48E5-95AA-40E9-8985-73051AFE22BA}" type="slidenum">
              <a:rPr lang="en-US" smtClean="0"/>
              <a:pPr/>
              <a:t>37</a:t>
            </a:fld>
            <a:r>
              <a:rPr lang="en-US" smtClean="0"/>
              <a:t> of 82</a:t>
            </a:r>
          </a:p>
        </p:txBody>
      </p:sp>
      <p:pic>
        <p:nvPicPr>
          <p:cNvPr id="46083" name="Picture 2"/>
          <p:cNvPicPr>
            <a:picLocks noGrp="1" noChangeAspect="1" noChangeArrowheads="1"/>
          </p:cNvPicPr>
          <p:nvPr>
            <p:ph sz="half" idx="4294967295"/>
          </p:nvPr>
        </p:nvPicPr>
        <p:blipFill>
          <a:blip r:embed="rId2" cstate="print"/>
          <a:srcRect/>
          <a:stretch>
            <a:fillRect/>
          </a:stretch>
        </p:blipFill>
        <p:spPr>
          <a:xfrm>
            <a:off x="533400" y="1371600"/>
            <a:ext cx="7880350" cy="4419600"/>
          </a:xfrm>
          <a:noFill/>
        </p:spPr>
      </p:pic>
      <p:sp>
        <p:nvSpPr>
          <p:cNvPr id="46084" name="Rectangle 3"/>
          <p:cNvSpPr>
            <a:spLocks noGrp="1" noChangeArrowheads="1"/>
          </p:cNvSpPr>
          <p:nvPr>
            <p:ph type="title"/>
          </p:nvPr>
        </p:nvSpPr>
        <p:spPr/>
        <p:txBody>
          <a:bodyPr/>
          <a:lstStyle/>
          <a:p>
            <a:pPr eaLnBrk="1" hangingPunct="1"/>
            <a:r>
              <a:rPr lang="en-US" sz="4000" smtClean="0"/>
              <a:t>Vibrating Wire Piezometer</a:t>
            </a: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r>
              <a:rPr lang="en-US" smtClean="0"/>
              <a:t>Vibrating Wire/Strain Gage Piezometers (no trigger)</a:t>
            </a:r>
          </a:p>
        </p:txBody>
      </p:sp>
      <p:pic>
        <p:nvPicPr>
          <p:cNvPr id="38915" name="Picture 4" descr="Progress Photos 31Jul04 042"/>
          <p:cNvPicPr>
            <a:picLocks noChangeAspect="1" noChangeArrowheads="1"/>
          </p:cNvPicPr>
          <p:nvPr/>
        </p:nvPicPr>
        <p:blipFill>
          <a:blip r:embed="rId2" cstate="print"/>
          <a:srcRect/>
          <a:stretch>
            <a:fillRect/>
          </a:stretch>
        </p:blipFill>
        <p:spPr bwMode="auto">
          <a:xfrm>
            <a:off x="1862138" y="1547813"/>
            <a:ext cx="6570662" cy="4360862"/>
          </a:xfrm>
          <a:prstGeom prst="rect">
            <a:avLst/>
          </a:prstGeom>
          <a:noFill/>
          <a:ln w="9525">
            <a:noFill/>
            <a:miter lim="800000"/>
            <a:headEnd/>
            <a:tailEnd/>
          </a:ln>
        </p:spPr>
      </p:pic>
      <p:sp>
        <p:nvSpPr>
          <p:cNvPr id="38916" name="Text Box 5"/>
          <p:cNvSpPr txBox="1">
            <a:spLocks noChangeArrowheads="1"/>
          </p:cNvSpPr>
          <p:nvPr/>
        </p:nvSpPr>
        <p:spPr bwMode="auto">
          <a:xfrm>
            <a:off x="165100" y="3784600"/>
            <a:ext cx="1752600" cy="701675"/>
          </a:xfrm>
          <a:prstGeom prst="rect">
            <a:avLst/>
          </a:prstGeom>
          <a:noFill/>
          <a:ln w="76200">
            <a:noFill/>
            <a:miter lim="800000"/>
            <a:headEnd/>
            <a:tailEnd/>
          </a:ln>
        </p:spPr>
        <p:txBody>
          <a:bodyPr>
            <a:spAutoFit/>
          </a:bodyPr>
          <a:lstStyle/>
          <a:p>
            <a:pPr algn="l">
              <a:spcBef>
                <a:spcPct val="50000"/>
              </a:spcBef>
            </a:pPr>
            <a:r>
              <a:rPr lang="en-US" sz="2000"/>
              <a:t>VWP Geokon 4500DP </a:t>
            </a:r>
          </a:p>
        </p:txBody>
      </p:sp>
      <p:sp>
        <p:nvSpPr>
          <p:cNvPr id="38917" name="Line 6"/>
          <p:cNvSpPr>
            <a:spLocks noChangeShapeType="1"/>
          </p:cNvSpPr>
          <p:nvPr/>
        </p:nvSpPr>
        <p:spPr bwMode="auto">
          <a:xfrm>
            <a:off x="1981200" y="3962400"/>
            <a:ext cx="1066800" cy="0"/>
          </a:xfrm>
          <a:prstGeom prst="line">
            <a:avLst/>
          </a:prstGeom>
          <a:noFill/>
          <a:ln w="76200">
            <a:solidFill>
              <a:srgbClr val="FF0000"/>
            </a:solidFill>
            <a:round/>
            <a:headEnd/>
            <a:tailEnd type="triangle" w="med" len="med"/>
          </a:ln>
        </p:spPr>
        <p:txBody>
          <a:bodyPr anchor="ctr">
            <a:spAutoFit/>
          </a:bodyPr>
          <a:lstStyle/>
          <a:p>
            <a:endParaRPr lang="en-US"/>
          </a:p>
        </p:txBody>
      </p:sp>
      <p:sp>
        <p:nvSpPr>
          <p:cNvPr id="38918" name="Text Box 7"/>
          <p:cNvSpPr txBox="1">
            <a:spLocks noChangeArrowheads="1"/>
          </p:cNvSpPr>
          <p:nvPr/>
        </p:nvSpPr>
        <p:spPr bwMode="auto">
          <a:xfrm>
            <a:off x="228600" y="4889500"/>
            <a:ext cx="1752600" cy="701675"/>
          </a:xfrm>
          <a:prstGeom prst="rect">
            <a:avLst/>
          </a:prstGeom>
          <a:noFill/>
          <a:ln w="76200">
            <a:noFill/>
            <a:miter lim="800000"/>
            <a:headEnd/>
            <a:tailEnd/>
          </a:ln>
        </p:spPr>
        <p:txBody>
          <a:bodyPr>
            <a:spAutoFit/>
          </a:bodyPr>
          <a:lstStyle/>
          <a:p>
            <a:pPr algn="l">
              <a:spcBef>
                <a:spcPct val="50000"/>
              </a:spcBef>
            </a:pPr>
            <a:r>
              <a:rPr lang="en-US" sz="2000"/>
              <a:t>SGP Geokon 3400DP</a:t>
            </a:r>
          </a:p>
        </p:txBody>
      </p:sp>
      <p:sp>
        <p:nvSpPr>
          <p:cNvPr id="38919" name="Line 8"/>
          <p:cNvSpPr>
            <a:spLocks noChangeShapeType="1"/>
          </p:cNvSpPr>
          <p:nvPr/>
        </p:nvSpPr>
        <p:spPr bwMode="auto">
          <a:xfrm>
            <a:off x="1981200" y="5105400"/>
            <a:ext cx="990600" cy="0"/>
          </a:xfrm>
          <a:prstGeom prst="line">
            <a:avLst/>
          </a:prstGeom>
          <a:noFill/>
          <a:ln w="76200">
            <a:solidFill>
              <a:srgbClr val="FF0000"/>
            </a:solidFill>
            <a:round/>
            <a:headEnd/>
            <a:tailEnd type="triangle" w="med" len="med"/>
          </a:ln>
        </p:spPr>
        <p:txBody>
          <a:bodyPr wrap="none" anchor="ctr">
            <a:spAutoFit/>
          </a:bodyPr>
          <a:lstStyle/>
          <a:p>
            <a:endParaRPr lang="en-US"/>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Number Placeholder 3"/>
          <p:cNvSpPr>
            <a:spLocks noGrp="1"/>
          </p:cNvSpPr>
          <p:nvPr>
            <p:ph type="sldNum" sz="quarter" idx="10"/>
          </p:nvPr>
        </p:nvSpPr>
        <p:spPr>
          <a:noFill/>
        </p:spPr>
        <p:txBody>
          <a:bodyPr/>
          <a:lstStyle/>
          <a:p>
            <a:r>
              <a:rPr lang="en-US" smtClean="0"/>
              <a:t>Slide </a:t>
            </a:r>
            <a:fld id="{D3D614C7-C0D3-415F-89D6-071100160BE2}" type="slidenum">
              <a:rPr lang="en-US" smtClean="0"/>
              <a:pPr/>
              <a:t>39</a:t>
            </a:fld>
            <a:r>
              <a:rPr lang="en-US" smtClean="0"/>
              <a:t> of 82</a:t>
            </a:r>
          </a:p>
        </p:txBody>
      </p:sp>
      <p:sp>
        <p:nvSpPr>
          <p:cNvPr id="47107" name="Rectangle 2"/>
          <p:cNvSpPr>
            <a:spLocks noGrp="1" noChangeArrowheads="1"/>
          </p:cNvSpPr>
          <p:nvPr>
            <p:ph type="body" idx="1"/>
          </p:nvPr>
        </p:nvSpPr>
        <p:spPr>
          <a:xfrm>
            <a:off x="593725" y="1828800"/>
            <a:ext cx="7772400" cy="4114800"/>
          </a:xfrm>
        </p:spPr>
        <p:txBody>
          <a:bodyPr/>
          <a:lstStyle/>
          <a:p>
            <a:pPr eaLnBrk="1" hangingPunct="1"/>
            <a:r>
              <a:rPr lang="en-US" smtClean="0"/>
              <a:t>VWP Piezometers</a:t>
            </a:r>
          </a:p>
          <a:p>
            <a:pPr lvl="2" eaLnBrk="1" hangingPunct="1"/>
            <a:r>
              <a:rPr lang="en-US" smtClean="0"/>
              <a:t>The VWP piezometer converts water pressure to a frequency signal via a diaphragm and a tensioned steel wire.</a:t>
            </a:r>
          </a:p>
          <a:p>
            <a:pPr lvl="2" eaLnBrk="1" hangingPunct="1"/>
            <a:r>
              <a:rPr lang="en-US" smtClean="0"/>
              <a:t>The vibration of the wire in the proximity of a magnetic coil generates a frequency signal that is transmitted to the readout device.  The readout device processes the signal and displays a reading.</a:t>
            </a:r>
          </a:p>
        </p:txBody>
      </p:sp>
      <p:sp>
        <p:nvSpPr>
          <p:cNvPr id="47108" name="Rectangle 3"/>
          <p:cNvSpPr>
            <a:spLocks noGrp="1" noChangeArrowheads="1"/>
          </p:cNvSpPr>
          <p:nvPr>
            <p:ph type="title"/>
          </p:nvPr>
        </p:nvSpPr>
        <p:spPr/>
        <p:txBody>
          <a:bodyPr/>
          <a:lstStyle/>
          <a:p>
            <a:pPr eaLnBrk="1" hangingPunct="1"/>
            <a:r>
              <a:rPr lang="en-US" sz="4000" smtClean="0"/>
              <a:t>Vibrating Wire Piezometer</a:t>
            </a: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Number Placeholder 3"/>
          <p:cNvSpPr>
            <a:spLocks noGrp="1"/>
          </p:cNvSpPr>
          <p:nvPr>
            <p:ph type="sldNum" sz="quarter" idx="10"/>
          </p:nvPr>
        </p:nvSpPr>
        <p:spPr>
          <a:noFill/>
        </p:spPr>
        <p:txBody>
          <a:bodyPr/>
          <a:lstStyle/>
          <a:p>
            <a:r>
              <a:rPr lang="en-US" smtClean="0"/>
              <a:t>Slide </a:t>
            </a:r>
            <a:fld id="{69EA60FB-2F4F-4E13-9CBA-1EDFCF0B8D19}" type="slidenum">
              <a:rPr lang="en-US" smtClean="0"/>
              <a:pPr/>
              <a:t>4</a:t>
            </a:fld>
            <a:r>
              <a:rPr lang="en-US" smtClean="0"/>
              <a:t> of 82</a:t>
            </a:r>
          </a:p>
        </p:txBody>
      </p:sp>
      <p:sp>
        <p:nvSpPr>
          <p:cNvPr id="10243" name="Rectangle 2"/>
          <p:cNvSpPr>
            <a:spLocks noGrp="1" noChangeArrowheads="1"/>
          </p:cNvSpPr>
          <p:nvPr>
            <p:ph type="body" idx="1"/>
          </p:nvPr>
        </p:nvSpPr>
        <p:spPr/>
        <p:txBody>
          <a:bodyPr/>
          <a:lstStyle/>
          <a:p>
            <a:pPr eaLnBrk="1" hangingPunct="1"/>
            <a:r>
              <a:rPr lang="en-US" smtClean="0"/>
              <a:t>Inspection</a:t>
            </a:r>
          </a:p>
          <a:p>
            <a:pPr eaLnBrk="1" hangingPunct="1"/>
            <a:r>
              <a:rPr lang="en-US" smtClean="0"/>
              <a:t>Collecting Measurements</a:t>
            </a:r>
          </a:p>
          <a:p>
            <a:pPr eaLnBrk="1" hangingPunct="1"/>
            <a:r>
              <a:rPr lang="en-US" smtClean="0"/>
              <a:t>Surveys</a:t>
            </a:r>
          </a:p>
          <a:p>
            <a:pPr eaLnBrk="1" hangingPunct="1"/>
            <a:r>
              <a:rPr lang="en-US" smtClean="0"/>
              <a:t>Scour Surveys</a:t>
            </a:r>
          </a:p>
          <a:p>
            <a:pPr eaLnBrk="1" hangingPunct="1"/>
            <a:r>
              <a:rPr lang="en-US" smtClean="0"/>
              <a:t>Foundation Drain Flow</a:t>
            </a:r>
          </a:p>
          <a:p>
            <a:pPr eaLnBrk="1" hangingPunct="1">
              <a:buFontTx/>
              <a:buNone/>
            </a:pPr>
            <a:endParaRPr lang="en-US" smtClean="0"/>
          </a:p>
          <a:p>
            <a:pPr eaLnBrk="1" hangingPunct="1">
              <a:buFontTx/>
              <a:buNone/>
            </a:pPr>
            <a:endParaRPr lang="en-US" smtClean="0"/>
          </a:p>
        </p:txBody>
      </p:sp>
      <p:sp>
        <p:nvSpPr>
          <p:cNvPr id="10244" name="Rectangle 3"/>
          <p:cNvSpPr>
            <a:spLocks noGrp="1" noChangeArrowheads="1"/>
          </p:cNvSpPr>
          <p:nvPr>
            <p:ph type="title"/>
          </p:nvPr>
        </p:nvSpPr>
        <p:spPr/>
        <p:txBody>
          <a:bodyPr/>
          <a:lstStyle/>
          <a:p>
            <a:pPr eaLnBrk="1" hangingPunct="1"/>
            <a:r>
              <a:rPr lang="en-US" sz="4000" smtClean="0"/>
              <a:t>Common Types of Monitoring</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pPr eaLnBrk="1" hangingPunct="1"/>
            <a:r>
              <a:rPr lang="en-US" smtClean="0"/>
              <a:t>Pine Creek Instrument</a:t>
            </a:r>
          </a:p>
        </p:txBody>
      </p:sp>
      <p:pic>
        <p:nvPicPr>
          <p:cNvPr id="48131" name="Picture 4" descr="\\Swt-fs-cad\damsafety\Pine Creek\Photos 2_23 and 2_24 2011\DSC01745.JPG"/>
          <p:cNvPicPr>
            <a:picLocks noChangeAspect="1" noChangeArrowheads="1"/>
          </p:cNvPicPr>
          <p:nvPr/>
        </p:nvPicPr>
        <p:blipFill>
          <a:blip r:embed="rId2" cstate="print"/>
          <a:srcRect l="18750" t="7813" b="7169"/>
          <a:stretch>
            <a:fillRect/>
          </a:stretch>
        </p:blipFill>
        <p:spPr bwMode="auto">
          <a:xfrm>
            <a:off x="2895600" y="1371600"/>
            <a:ext cx="3386532" cy="4724400"/>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Number Placeholder 2"/>
          <p:cNvSpPr>
            <a:spLocks noGrp="1"/>
          </p:cNvSpPr>
          <p:nvPr>
            <p:ph type="sldNum" sz="quarter" idx="10"/>
          </p:nvPr>
        </p:nvSpPr>
        <p:spPr>
          <a:noFill/>
        </p:spPr>
        <p:txBody>
          <a:bodyPr/>
          <a:lstStyle/>
          <a:p>
            <a:r>
              <a:rPr lang="en-US" smtClean="0"/>
              <a:t>Slide </a:t>
            </a:r>
            <a:fld id="{2F6A7AF4-65D5-44DF-8148-B5FBEB9A35F4}" type="slidenum">
              <a:rPr lang="en-US" smtClean="0"/>
              <a:pPr/>
              <a:t>41</a:t>
            </a:fld>
            <a:r>
              <a:rPr lang="en-US" smtClean="0"/>
              <a:t> of 82</a:t>
            </a:r>
          </a:p>
        </p:txBody>
      </p:sp>
      <p:pic>
        <p:nvPicPr>
          <p:cNvPr id="50179" name="Picture 2"/>
          <p:cNvPicPr>
            <a:picLocks noChangeAspect="1" noChangeArrowheads="1"/>
          </p:cNvPicPr>
          <p:nvPr/>
        </p:nvPicPr>
        <p:blipFill>
          <a:blip r:embed="rId2" cstate="print"/>
          <a:srcRect/>
          <a:stretch>
            <a:fillRect/>
          </a:stretch>
        </p:blipFill>
        <p:spPr bwMode="auto">
          <a:xfrm>
            <a:off x="1316038" y="1905000"/>
            <a:ext cx="6380162" cy="4419600"/>
          </a:xfrm>
          <a:prstGeom prst="rect">
            <a:avLst/>
          </a:prstGeom>
          <a:noFill/>
          <a:ln w="9525">
            <a:noFill/>
            <a:miter lim="800000"/>
            <a:headEnd/>
            <a:tailEnd/>
          </a:ln>
        </p:spPr>
      </p:pic>
      <p:sp>
        <p:nvSpPr>
          <p:cNvPr id="50180" name="Rectangle 3"/>
          <p:cNvSpPr>
            <a:spLocks noGrp="1" noChangeArrowheads="1"/>
          </p:cNvSpPr>
          <p:nvPr>
            <p:ph type="title"/>
          </p:nvPr>
        </p:nvSpPr>
        <p:spPr/>
        <p:txBody>
          <a:bodyPr/>
          <a:lstStyle/>
          <a:p>
            <a:pPr eaLnBrk="1" hangingPunct="1"/>
            <a:r>
              <a:rPr lang="en-US" sz="4000" smtClean="0"/>
              <a:t>Project Personnel Training</a:t>
            </a: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Number Placeholder 2"/>
          <p:cNvSpPr>
            <a:spLocks noGrp="1"/>
          </p:cNvSpPr>
          <p:nvPr>
            <p:ph type="sldNum" sz="quarter" idx="10"/>
          </p:nvPr>
        </p:nvSpPr>
        <p:spPr>
          <a:noFill/>
        </p:spPr>
        <p:txBody>
          <a:bodyPr/>
          <a:lstStyle/>
          <a:p>
            <a:r>
              <a:rPr lang="en-US" smtClean="0"/>
              <a:t>Slide </a:t>
            </a:r>
            <a:fld id="{192BECD4-666D-4740-A2F3-E29645E87D0F}" type="slidenum">
              <a:rPr lang="en-US" smtClean="0"/>
              <a:pPr/>
              <a:t>42</a:t>
            </a:fld>
            <a:r>
              <a:rPr lang="en-US" smtClean="0"/>
              <a:t> of 82</a:t>
            </a:r>
          </a:p>
        </p:txBody>
      </p:sp>
      <p:sp>
        <p:nvSpPr>
          <p:cNvPr id="51203" name="Rectangle 2"/>
          <p:cNvSpPr>
            <a:spLocks noGrp="1" noChangeArrowheads="1"/>
          </p:cNvSpPr>
          <p:nvPr>
            <p:ph type="title"/>
          </p:nvPr>
        </p:nvSpPr>
        <p:spPr/>
        <p:txBody>
          <a:bodyPr/>
          <a:lstStyle/>
          <a:p>
            <a:pPr eaLnBrk="1" hangingPunct="1"/>
            <a:r>
              <a:rPr lang="en-US" sz="4000" smtClean="0"/>
              <a:t>Typical Piezometer Plot</a:t>
            </a:r>
          </a:p>
        </p:txBody>
      </p:sp>
      <p:pic>
        <p:nvPicPr>
          <p:cNvPr id="51204" name="Picture 3" descr="Denison Periodic Inspection_Page_15"/>
          <p:cNvPicPr>
            <a:picLocks noChangeAspect="1" noChangeArrowheads="1"/>
          </p:cNvPicPr>
          <p:nvPr/>
        </p:nvPicPr>
        <p:blipFill>
          <a:blip r:embed="rId2" cstate="print"/>
          <a:srcRect/>
          <a:stretch>
            <a:fillRect/>
          </a:stretch>
        </p:blipFill>
        <p:spPr bwMode="auto">
          <a:xfrm>
            <a:off x="457200" y="1219200"/>
            <a:ext cx="7431852" cy="4876800"/>
          </a:xfrm>
          <a:prstGeom prst="rect">
            <a:avLst/>
          </a:prstGeom>
          <a:noFill/>
          <a:ln w="9525">
            <a:noFill/>
            <a:miter lim="800000"/>
            <a:headEnd/>
            <a:tailEnd/>
          </a:ln>
        </p:spPr>
      </p:pic>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Number Placeholder 2"/>
          <p:cNvSpPr>
            <a:spLocks noGrp="1"/>
          </p:cNvSpPr>
          <p:nvPr>
            <p:ph type="sldNum" sz="quarter" idx="10"/>
          </p:nvPr>
        </p:nvSpPr>
        <p:spPr>
          <a:noFill/>
        </p:spPr>
        <p:txBody>
          <a:bodyPr/>
          <a:lstStyle/>
          <a:p>
            <a:r>
              <a:rPr lang="en-US" smtClean="0"/>
              <a:t>Slide </a:t>
            </a:r>
            <a:fld id="{5301EF04-BBCC-4BA2-B165-86C5810183CA}" type="slidenum">
              <a:rPr lang="en-US" smtClean="0"/>
              <a:pPr/>
              <a:t>43</a:t>
            </a:fld>
            <a:r>
              <a:rPr lang="en-US" smtClean="0"/>
              <a:t> of 82</a:t>
            </a:r>
          </a:p>
        </p:txBody>
      </p:sp>
      <p:sp>
        <p:nvSpPr>
          <p:cNvPr id="52227" name="Rectangle 2"/>
          <p:cNvSpPr>
            <a:spLocks noGrp="1" noChangeArrowheads="1"/>
          </p:cNvSpPr>
          <p:nvPr>
            <p:ph type="title"/>
          </p:nvPr>
        </p:nvSpPr>
        <p:spPr/>
        <p:txBody>
          <a:bodyPr/>
          <a:lstStyle/>
          <a:p>
            <a:pPr eaLnBrk="1" hangingPunct="1"/>
            <a:r>
              <a:rPr lang="en-US" sz="4000" smtClean="0"/>
              <a:t>Typical Piezometer Plot</a:t>
            </a:r>
          </a:p>
        </p:txBody>
      </p:sp>
      <p:pic>
        <p:nvPicPr>
          <p:cNvPr id="52228" name="Picture 3" descr="Denison Periodic Inspection_Page_11"/>
          <p:cNvPicPr>
            <a:picLocks noChangeAspect="1" noChangeArrowheads="1"/>
          </p:cNvPicPr>
          <p:nvPr/>
        </p:nvPicPr>
        <p:blipFill>
          <a:blip r:embed="rId2" cstate="print"/>
          <a:srcRect/>
          <a:stretch>
            <a:fillRect/>
          </a:stretch>
        </p:blipFill>
        <p:spPr bwMode="auto">
          <a:xfrm>
            <a:off x="475796" y="1447800"/>
            <a:ext cx="7166429" cy="4876800"/>
          </a:xfrm>
          <a:prstGeom prst="rect">
            <a:avLst/>
          </a:prstGeom>
          <a:noFill/>
          <a:ln w="9525">
            <a:noFill/>
            <a:miter lim="800000"/>
            <a:headEnd/>
            <a:tailEnd/>
          </a:ln>
        </p:spPr>
      </p:pic>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Number Placeholder 2"/>
          <p:cNvSpPr>
            <a:spLocks noGrp="1"/>
          </p:cNvSpPr>
          <p:nvPr>
            <p:ph type="sldNum" sz="quarter" idx="10"/>
          </p:nvPr>
        </p:nvSpPr>
        <p:spPr>
          <a:noFill/>
        </p:spPr>
        <p:txBody>
          <a:bodyPr/>
          <a:lstStyle/>
          <a:p>
            <a:r>
              <a:rPr lang="en-US" smtClean="0"/>
              <a:t>Slide </a:t>
            </a:r>
            <a:fld id="{C4F631BC-7951-46C0-8037-6FCA7D3EDFD4}" type="slidenum">
              <a:rPr lang="en-US" smtClean="0"/>
              <a:pPr/>
              <a:t>44</a:t>
            </a:fld>
            <a:r>
              <a:rPr lang="en-US" smtClean="0"/>
              <a:t> of 82</a:t>
            </a:r>
          </a:p>
        </p:txBody>
      </p:sp>
      <p:pic>
        <p:nvPicPr>
          <p:cNvPr id="53251" name="Picture 2" descr="Figure3"/>
          <p:cNvPicPr>
            <a:picLocks noChangeAspect="1" noChangeArrowheads="1"/>
          </p:cNvPicPr>
          <p:nvPr/>
        </p:nvPicPr>
        <p:blipFill>
          <a:blip r:embed="rId2" cstate="print"/>
          <a:srcRect/>
          <a:stretch>
            <a:fillRect/>
          </a:stretch>
        </p:blipFill>
        <p:spPr bwMode="auto">
          <a:xfrm>
            <a:off x="228600" y="1981200"/>
            <a:ext cx="8683625" cy="4419600"/>
          </a:xfrm>
          <a:prstGeom prst="rect">
            <a:avLst/>
          </a:prstGeom>
          <a:noFill/>
          <a:ln w="9525">
            <a:noFill/>
            <a:miter lim="800000"/>
            <a:headEnd/>
            <a:tailEnd/>
          </a:ln>
        </p:spPr>
      </p:pic>
      <p:sp>
        <p:nvSpPr>
          <p:cNvPr id="53252" name="Rectangle 3"/>
          <p:cNvSpPr>
            <a:spLocks noGrp="1" noChangeArrowheads="1"/>
          </p:cNvSpPr>
          <p:nvPr>
            <p:ph type="title"/>
          </p:nvPr>
        </p:nvSpPr>
        <p:spPr/>
        <p:txBody>
          <a:bodyPr/>
          <a:lstStyle/>
          <a:p>
            <a:pPr eaLnBrk="1" hangingPunct="1"/>
            <a:r>
              <a:rPr lang="en-US" sz="4000" smtClean="0"/>
              <a:t>Extrapolation of Piezometer Data</a:t>
            </a:r>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Number Placeholder 2"/>
          <p:cNvSpPr>
            <a:spLocks noGrp="1"/>
          </p:cNvSpPr>
          <p:nvPr>
            <p:ph type="sldNum" sz="quarter" idx="10"/>
          </p:nvPr>
        </p:nvSpPr>
        <p:spPr>
          <a:noFill/>
        </p:spPr>
        <p:txBody>
          <a:bodyPr/>
          <a:lstStyle/>
          <a:p>
            <a:r>
              <a:rPr lang="en-US" smtClean="0"/>
              <a:t>Slide </a:t>
            </a:r>
            <a:fld id="{7D63FDAB-B693-46A8-81D4-5BB625CBBE91}" type="slidenum">
              <a:rPr lang="en-US" smtClean="0"/>
              <a:pPr/>
              <a:t>45</a:t>
            </a:fld>
            <a:r>
              <a:rPr lang="en-US" smtClean="0"/>
              <a:t> of 82</a:t>
            </a:r>
          </a:p>
        </p:txBody>
      </p:sp>
      <p:sp>
        <p:nvSpPr>
          <p:cNvPr id="54275" name="Rectangle 2"/>
          <p:cNvSpPr>
            <a:spLocks noGrp="1" noChangeArrowheads="1"/>
          </p:cNvSpPr>
          <p:nvPr>
            <p:ph type="title"/>
          </p:nvPr>
        </p:nvSpPr>
        <p:spPr>
          <a:xfrm>
            <a:off x="457200" y="152400"/>
            <a:ext cx="8229600" cy="1143000"/>
          </a:xfrm>
        </p:spPr>
        <p:txBody>
          <a:bodyPr/>
          <a:lstStyle/>
          <a:p>
            <a:pPr eaLnBrk="1" hangingPunct="1"/>
            <a:r>
              <a:rPr lang="en-US" sz="4000" dirty="0" smtClean="0"/>
              <a:t>Pool vs. </a:t>
            </a:r>
            <a:r>
              <a:rPr lang="en-US" sz="4000" dirty="0" err="1" smtClean="0"/>
              <a:t>Piezometer</a:t>
            </a:r>
            <a:r>
              <a:rPr lang="en-US" sz="4000" dirty="0" smtClean="0"/>
              <a:t> Elevation</a:t>
            </a:r>
          </a:p>
        </p:txBody>
      </p:sp>
      <p:pic>
        <p:nvPicPr>
          <p:cNvPr id="54276" name="Picture 3" descr="JohnRedmondPeriodicNo"/>
          <p:cNvPicPr>
            <a:picLocks noChangeAspect="1" noChangeArrowheads="1"/>
          </p:cNvPicPr>
          <p:nvPr/>
        </p:nvPicPr>
        <p:blipFill>
          <a:blip r:embed="rId2" cstate="print"/>
          <a:srcRect/>
          <a:stretch>
            <a:fillRect/>
          </a:stretch>
        </p:blipFill>
        <p:spPr bwMode="auto">
          <a:xfrm>
            <a:off x="685800" y="1143000"/>
            <a:ext cx="7267647" cy="4999038"/>
          </a:xfrm>
          <a:prstGeom prst="rect">
            <a:avLst/>
          </a:prstGeom>
          <a:noFill/>
          <a:ln w="9525">
            <a:noFill/>
            <a:miter lim="800000"/>
            <a:headEnd/>
            <a:tailEnd/>
          </a:ln>
        </p:spPr>
      </p:pic>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Number Placeholder 2"/>
          <p:cNvSpPr>
            <a:spLocks noGrp="1"/>
          </p:cNvSpPr>
          <p:nvPr>
            <p:ph type="sldNum" sz="quarter" idx="10"/>
          </p:nvPr>
        </p:nvSpPr>
        <p:spPr>
          <a:noFill/>
        </p:spPr>
        <p:txBody>
          <a:bodyPr/>
          <a:lstStyle/>
          <a:p>
            <a:r>
              <a:rPr lang="en-US" smtClean="0"/>
              <a:t>Slide </a:t>
            </a:r>
            <a:fld id="{E825CD43-8F9B-4D26-B618-4271D911A1EE}" type="slidenum">
              <a:rPr lang="en-US" smtClean="0"/>
              <a:pPr/>
              <a:t>46</a:t>
            </a:fld>
            <a:r>
              <a:rPr lang="en-US" smtClean="0"/>
              <a:t> of 82</a:t>
            </a:r>
          </a:p>
        </p:txBody>
      </p:sp>
      <p:sp>
        <p:nvSpPr>
          <p:cNvPr id="55299" name="Rectangle 2"/>
          <p:cNvSpPr>
            <a:spLocks noGrp="1" noChangeArrowheads="1"/>
          </p:cNvSpPr>
          <p:nvPr>
            <p:ph type="title"/>
          </p:nvPr>
        </p:nvSpPr>
        <p:spPr/>
        <p:txBody>
          <a:bodyPr/>
          <a:lstStyle/>
          <a:p>
            <a:pPr eaLnBrk="1" hangingPunct="1"/>
            <a:r>
              <a:rPr lang="en-US" sz="4000" smtClean="0"/>
              <a:t>V-Notch Weir Seepage</a:t>
            </a:r>
          </a:p>
        </p:txBody>
      </p:sp>
      <p:pic>
        <p:nvPicPr>
          <p:cNvPr id="55300" name="Picture 3"/>
          <p:cNvPicPr>
            <a:picLocks noChangeAspect="1" noChangeArrowheads="1"/>
          </p:cNvPicPr>
          <p:nvPr/>
        </p:nvPicPr>
        <p:blipFill>
          <a:blip r:embed="rId2" cstate="print"/>
          <a:srcRect/>
          <a:stretch>
            <a:fillRect/>
          </a:stretch>
        </p:blipFill>
        <p:spPr bwMode="auto">
          <a:xfrm>
            <a:off x="1143000" y="1905000"/>
            <a:ext cx="6810375" cy="4419600"/>
          </a:xfrm>
          <a:prstGeom prst="rect">
            <a:avLst/>
          </a:prstGeom>
          <a:noFill/>
          <a:ln w="9525">
            <a:noFill/>
            <a:miter lim="800000"/>
            <a:headEnd/>
            <a:tailEnd/>
          </a:ln>
        </p:spPr>
      </p:pic>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Number Placeholder 2"/>
          <p:cNvSpPr>
            <a:spLocks noGrp="1"/>
          </p:cNvSpPr>
          <p:nvPr>
            <p:ph type="sldNum" sz="quarter" idx="10"/>
          </p:nvPr>
        </p:nvSpPr>
        <p:spPr>
          <a:noFill/>
        </p:spPr>
        <p:txBody>
          <a:bodyPr/>
          <a:lstStyle/>
          <a:p>
            <a:r>
              <a:rPr lang="en-US" smtClean="0"/>
              <a:t>Slide </a:t>
            </a:r>
            <a:fld id="{C82FF06D-2972-4C95-97F0-818B4FB867ED}" type="slidenum">
              <a:rPr lang="en-US" smtClean="0"/>
              <a:pPr/>
              <a:t>47</a:t>
            </a:fld>
            <a:r>
              <a:rPr lang="en-US" smtClean="0"/>
              <a:t> of 82</a:t>
            </a:r>
          </a:p>
        </p:txBody>
      </p:sp>
      <p:sp>
        <p:nvSpPr>
          <p:cNvPr id="56323" name="Rectangle 2"/>
          <p:cNvSpPr>
            <a:spLocks noGrp="1" noChangeArrowheads="1"/>
          </p:cNvSpPr>
          <p:nvPr>
            <p:ph type="title"/>
          </p:nvPr>
        </p:nvSpPr>
        <p:spPr/>
        <p:txBody>
          <a:bodyPr/>
          <a:lstStyle/>
          <a:p>
            <a:pPr eaLnBrk="1" hangingPunct="1"/>
            <a:r>
              <a:rPr lang="en-US" sz="4000" smtClean="0"/>
              <a:t>Parshall Flume Measurement</a:t>
            </a:r>
          </a:p>
        </p:txBody>
      </p:sp>
      <p:pic>
        <p:nvPicPr>
          <p:cNvPr id="56324" name="Picture 3"/>
          <p:cNvPicPr>
            <a:picLocks noChangeAspect="1" noChangeArrowheads="1"/>
          </p:cNvPicPr>
          <p:nvPr/>
        </p:nvPicPr>
        <p:blipFill>
          <a:blip r:embed="rId2" cstate="print"/>
          <a:srcRect/>
          <a:stretch>
            <a:fillRect/>
          </a:stretch>
        </p:blipFill>
        <p:spPr bwMode="auto">
          <a:xfrm>
            <a:off x="914400" y="2133600"/>
            <a:ext cx="7231063" cy="4191000"/>
          </a:xfrm>
          <a:prstGeom prst="rect">
            <a:avLst/>
          </a:prstGeom>
          <a:noFill/>
          <a:ln w="9525">
            <a:noFill/>
            <a:miter lim="800000"/>
            <a:headEnd/>
            <a:tailEnd/>
          </a:ln>
        </p:spPr>
      </p:pic>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Number Placeholder 2"/>
          <p:cNvSpPr>
            <a:spLocks noGrp="1"/>
          </p:cNvSpPr>
          <p:nvPr>
            <p:ph type="sldNum" sz="quarter" idx="10"/>
          </p:nvPr>
        </p:nvSpPr>
        <p:spPr>
          <a:noFill/>
        </p:spPr>
        <p:txBody>
          <a:bodyPr/>
          <a:lstStyle/>
          <a:p>
            <a:r>
              <a:rPr lang="en-US" smtClean="0"/>
              <a:t>Slide </a:t>
            </a:r>
            <a:fld id="{45106AD0-60C0-45FA-B166-34AED90022BC}" type="slidenum">
              <a:rPr lang="en-US" smtClean="0"/>
              <a:pPr/>
              <a:t>48</a:t>
            </a:fld>
            <a:r>
              <a:rPr lang="en-US" smtClean="0"/>
              <a:t> of 101</a:t>
            </a:r>
          </a:p>
        </p:txBody>
      </p:sp>
      <p:sp>
        <p:nvSpPr>
          <p:cNvPr id="57347" name="Rectangle 2"/>
          <p:cNvSpPr>
            <a:spLocks noGrp="1" noChangeArrowheads="1"/>
          </p:cNvSpPr>
          <p:nvPr>
            <p:ph type="title"/>
          </p:nvPr>
        </p:nvSpPr>
        <p:spPr/>
        <p:txBody>
          <a:bodyPr/>
          <a:lstStyle/>
          <a:p>
            <a:pPr eaLnBrk="1" hangingPunct="1"/>
            <a:r>
              <a:rPr lang="en-US" smtClean="0"/>
              <a:t>Broadcrested Weir</a:t>
            </a:r>
          </a:p>
        </p:txBody>
      </p:sp>
      <p:pic>
        <p:nvPicPr>
          <p:cNvPr id="57348" name="Picture 3" descr="IMG_0021"/>
          <p:cNvPicPr>
            <a:picLocks noChangeAspect="1" noChangeArrowheads="1"/>
          </p:cNvPicPr>
          <p:nvPr/>
        </p:nvPicPr>
        <p:blipFill>
          <a:blip r:embed="rId3" cstate="print"/>
          <a:srcRect/>
          <a:stretch>
            <a:fillRect/>
          </a:stretch>
        </p:blipFill>
        <p:spPr bwMode="auto">
          <a:xfrm>
            <a:off x="1233488" y="1905000"/>
            <a:ext cx="6462712" cy="4391025"/>
          </a:xfrm>
          <a:prstGeom prst="rect">
            <a:avLst/>
          </a:prstGeom>
          <a:noFill/>
          <a:ln w="9525">
            <a:noFill/>
            <a:miter lim="800000"/>
            <a:headEnd/>
            <a:tailEnd/>
          </a:ln>
        </p:spPr>
      </p:pic>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Number Placeholder 2"/>
          <p:cNvSpPr>
            <a:spLocks noGrp="1"/>
          </p:cNvSpPr>
          <p:nvPr>
            <p:ph type="sldNum" sz="quarter" idx="10"/>
          </p:nvPr>
        </p:nvSpPr>
        <p:spPr>
          <a:noFill/>
        </p:spPr>
        <p:txBody>
          <a:bodyPr/>
          <a:lstStyle/>
          <a:p>
            <a:r>
              <a:rPr lang="en-US" smtClean="0"/>
              <a:t>Slide </a:t>
            </a:r>
            <a:fld id="{454A08ED-C7C2-482E-B2D5-238618FB2ABC}" type="slidenum">
              <a:rPr lang="en-US" smtClean="0"/>
              <a:pPr/>
              <a:t>49</a:t>
            </a:fld>
            <a:r>
              <a:rPr lang="en-US" smtClean="0"/>
              <a:t> of 82</a:t>
            </a:r>
          </a:p>
        </p:txBody>
      </p:sp>
      <p:sp>
        <p:nvSpPr>
          <p:cNvPr id="58371" name="Rectangle 2"/>
          <p:cNvSpPr>
            <a:spLocks noGrp="1" noChangeArrowheads="1"/>
          </p:cNvSpPr>
          <p:nvPr>
            <p:ph type="title"/>
          </p:nvPr>
        </p:nvSpPr>
        <p:spPr/>
        <p:txBody>
          <a:bodyPr/>
          <a:lstStyle/>
          <a:p>
            <a:pPr eaLnBrk="1" hangingPunct="1"/>
            <a:r>
              <a:rPr lang="en-US" sz="4000" smtClean="0"/>
              <a:t>Seepage Rate vs. Time</a:t>
            </a:r>
          </a:p>
        </p:txBody>
      </p:sp>
      <p:pic>
        <p:nvPicPr>
          <p:cNvPr id="58372" name="Picture 3"/>
          <p:cNvPicPr>
            <a:picLocks noChangeAspect="1" noChangeArrowheads="1"/>
          </p:cNvPicPr>
          <p:nvPr/>
        </p:nvPicPr>
        <p:blipFill>
          <a:blip r:embed="rId2" cstate="print"/>
          <a:srcRect/>
          <a:stretch>
            <a:fillRect/>
          </a:stretch>
        </p:blipFill>
        <p:spPr bwMode="auto">
          <a:xfrm>
            <a:off x="914400" y="1981200"/>
            <a:ext cx="7175500" cy="4343400"/>
          </a:xfrm>
          <a:prstGeom prst="rect">
            <a:avLst/>
          </a:prstGeom>
          <a:noFill/>
          <a:ln w="9525">
            <a:noFill/>
            <a:miter lim="800000"/>
            <a:headEnd/>
            <a:tailEnd/>
          </a:ln>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Number Placeholder 1"/>
          <p:cNvSpPr>
            <a:spLocks noGrp="1"/>
          </p:cNvSpPr>
          <p:nvPr>
            <p:ph type="sldNum" sz="quarter" idx="10"/>
          </p:nvPr>
        </p:nvSpPr>
        <p:spPr>
          <a:noFill/>
        </p:spPr>
        <p:txBody>
          <a:bodyPr/>
          <a:lstStyle/>
          <a:p>
            <a:r>
              <a:rPr lang="en-US" smtClean="0"/>
              <a:t>Slide </a:t>
            </a:r>
            <a:fld id="{256AD393-D2B7-47C5-84B1-701A42FAEA19}" type="slidenum">
              <a:rPr lang="en-US" smtClean="0"/>
              <a:pPr/>
              <a:t>5</a:t>
            </a:fld>
            <a:r>
              <a:rPr lang="en-US" smtClean="0"/>
              <a:t> of 82</a:t>
            </a:r>
          </a:p>
        </p:txBody>
      </p:sp>
      <p:sp>
        <p:nvSpPr>
          <p:cNvPr id="11267" name="Text Box 2"/>
          <p:cNvSpPr txBox="1">
            <a:spLocks noChangeArrowheads="1"/>
          </p:cNvSpPr>
          <p:nvPr/>
        </p:nvSpPr>
        <p:spPr bwMode="auto">
          <a:xfrm>
            <a:off x="228600" y="1752600"/>
            <a:ext cx="5114092" cy="3477875"/>
          </a:xfrm>
          <a:prstGeom prst="rect">
            <a:avLst/>
          </a:prstGeom>
          <a:noFill/>
          <a:ln w="9525">
            <a:noFill/>
            <a:miter lim="800000"/>
            <a:headEnd/>
            <a:tailEnd/>
          </a:ln>
        </p:spPr>
        <p:txBody>
          <a:bodyPr wrap="none">
            <a:spAutoFit/>
          </a:bodyPr>
          <a:lstStyle/>
          <a:p>
            <a:pPr eaLnBrk="0" hangingPunct="0"/>
            <a:r>
              <a:rPr lang="en-US" sz="2000" b="1" dirty="0"/>
              <a:t>Embankment </a:t>
            </a:r>
            <a:r>
              <a:rPr lang="en-US" sz="2000" b="1" dirty="0" err="1"/>
              <a:t>Piezometers</a:t>
            </a:r>
            <a:r>
              <a:rPr lang="en-US" sz="2000" b="1" dirty="0"/>
              <a:t> + ++</a:t>
            </a:r>
          </a:p>
          <a:p>
            <a:pPr eaLnBrk="0" hangingPunct="0"/>
            <a:r>
              <a:rPr lang="en-US" sz="2000" b="1" dirty="0"/>
              <a:t>Foundation </a:t>
            </a:r>
            <a:r>
              <a:rPr lang="en-US" sz="2000" b="1" dirty="0" err="1"/>
              <a:t>Piezometers</a:t>
            </a:r>
            <a:r>
              <a:rPr lang="en-US" sz="2000" b="1" dirty="0"/>
              <a:t> ++</a:t>
            </a:r>
          </a:p>
          <a:p>
            <a:pPr eaLnBrk="0" hangingPunct="0"/>
            <a:r>
              <a:rPr lang="en-US" sz="2000" b="1" dirty="0"/>
              <a:t>Abutment </a:t>
            </a:r>
            <a:r>
              <a:rPr lang="en-US" sz="2000" b="1" dirty="0" err="1"/>
              <a:t>Piezometers</a:t>
            </a:r>
            <a:r>
              <a:rPr lang="en-US" sz="2000" b="1" dirty="0"/>
              <a:t> ++</a:t>
            </a:r>
          </a:p>
          <a:p>
            <a:pPr eaLnBrk="0" hangingPunct="0"/>
            <a:r>
              <a:rPr lang="en-US" sz="2000" b="1" dirty="0"/>
              <a:t>Slope Indicators +</a:t>
            </a:r>
          </a:p>
          <a:p>
            <a:pPr eaLnBrk="0" hangingPunct="0"/>
            <a:r>
              <a:rPr lang="en-US" sz="2000" b="1" dirty="0"/>
              <a:t>Embankment Settlement Gage ++</a:t>
            </a:r>
          </a:p>
          <a:p>
            <a:pPr eaLnBrk="0" hangingPunct="0"/>
            <a:r>
              <a:rPr lang="en-US" sz="2000" b="1" dirty="0"/>
              <a:t>Surface Settlement &amp; Horizontal </a:t>
            </a:r>
            <a:endParaRPr lang="en-US" sz="2000" b="1" dirty="0" smtClean="0"/>
          </a:p>
          <a:p>
            <a:pPr eaLnBrk="0" hangingPunct="0"/>
            <a:r>
              <a:rPr lang="en-US" sz="2000" b="1" dirty="0" smtClean="0"/>
              <a:t>	Movement </a:t>
            </a:r>
            <a:r>
              <a:rPr lang="en-US" sz="2000" b="1" dirty="0"/>
              <a:t>Points +</a:t>
            </a:r>
          </a:p>
          <a:p>
            <a:pPr eaLnBrk="0" hangingPunct="0"/>
            <a:r>
              <a:rPr lang="en-US" sz="2000" b="1" dirty="0"/>
              <a:t>Reference Monument-Bridge </a:t>
            </a:r>
            <a:endParaRPr lang="en-US" sz="2000" b="1" dirty="0" smtClean="0"/>
          </a:p>
          <a:p>
            <a:pPr eaLnBrk="0" hangingPunct="0"/>
            <a:r>
              <a:rPr lang="en-US" sz="2000" b="1" dirty="0" smtClean="0"/>
              <a:t>Abutments </a:t>
            </a:r>
            <a:r>
              <a:rPr lang="en-US" sz="2000" b="1" dirty="0"/>
              <a:t>&amp; Piers +</a:t>
            </a:r>
          </a:p>
          <a:p>
            <a:pPr eaLnBrk="0" hangingPunct="0"/>
            <a:r>
              <a:rPr lang="en-US" sz="2000" b="1" dirty="0"/>
              <a:t>Outlet Works Conduit Reference Plugs +</a:t>
            </a:r>
          </a:p>
          <a:p>
            <a:pPr eaLnBrk="0" hangingPunct="0"/>
            <a:r>
              <a:rPr lang="en-US" sz="2000" b="1" dirty="0" err="1"/>
              <a:t>Parshall</a:t>
            </a:r>
            <a:r>
              <a:rPr lang="en-US" sz="2000" b="1" dirty="0"/>
              <a:t> Flumes ++</a:t>
            </a:r>
          </a:p>
        </p:txBody>
      </p:sp>
      <p:sp>
        <p:nvSpPr>
          <p:cNvPr id="84995" name="Text Box 3"/>
          <p:cNvSpPr txBox="1">
            <a:spLocks noChangeArrowheads="1"/>
          </p:cNvSpPr>
          <p:nvPr/>
        </p:nvSpPr>
        <p:spPr bwMode="auto">
          <a:xfrm>
            <a:off x="5410200" y="1447800"/>
            <a:ext cx="1309974" cy="3785652"/>
          </a:xfrm>
          <a:prstGeom prst="rect">
            <a:avLst/>
          </a:prstGeom>
          <a:noFill/>
          <a:ln w="9525">
            <a:noFill/>
            <a:miter lim="800000"/>
            <a:headEnd/>
            <a:tailEnd/>
          </a:ln>
          <a:effectLst/>
        </p:spPr>
        <p:txBody>
          <a:bodyPr wrap="none">
            <a:spAutoFit/>
          </a:bodyPr>
          <a:lstStyle/>
          <a:p>
            <a:pPr eaLnBrk="0" hangingPunct="0">
              <a:defRPr/>
            </a:pPr>
            <a:r>
              <a:rPr lang="en-US" sz="2000" b="1" u="sng" dirty="0">
                <a:effectLst>
                  <a:outerShdw blurRad="38100" dist="38100" dir="2700000" algn="tl">
                    <a:srgbClr val="C0C0C0"/>
                  </a:outerShdw>
                </a:effectLst>
              </a:rPr>
              <a:t>Regular</a:t>
            </a:r>
          </a:p>
          <a:p>
            <a:pPr eaLnBrk="0" hangingPunct="0">
              <a:defRPr/>
            </a:pPr>
            <a:r>
              <a:rPr lang="en-US" sz="2000" b="1" dirty="0" smtClean="0"/>
              <a:t>3 </a:t>
            </a:r>
            <a:r>
              <a:rPr lang="en-US" sz="2000" b="1" dirty="0"/>
              <a:t>Months</a:t>
            </a:r>
          </a:p>
          <a:p>
            <a:pPr eaLnBrk="0" hangingPunct="0">
              <a:defRPr/>
            </a:pPr>
            <a:r>
              <a:rPr lang="en-US" sz="2000" b="1" dirty="0"/>
              <a:t>3 Months</a:t>
            </a:r>
          </a:p>
          <a:p>
            <a:pPr eaLnBrk="0" hangingPunct="0">
              <a:defRPr/>
            </a:pPr>
            <a:r>
              <a:rPr lang="en-US" sz="2000" b="1" dirty="0"/>
              <a:t>3 Months</a:t>
            </a:r>
          </a:p>
          <a:p>
            <a:pPr eaLnBrk="0" hangingPunct="0">
              <a:defRPr/>
            </a:pPr>
            <a:r>
              <a:rPr lang="en-US" sz="2000" b="1" dirty="0"/>
              <a:t>1 year</a:t>
            </a:r>
          </a:p>
          <a:p>
            <a:pPr eaLnBrk="0" hangingPunct="0">
              <a:defRPr/>
            </a:pPr>
            <a:r>
              <a:rPr lang="en-US" sz="2000" b="1" dirty="0"/>
              <a:t>1 Year</a:t>
            </a:r>
          </a:p>
          <a:p>
            <a:pPr eaLnBrk="0" hangingPunct="0">
              <a:defRPr/>
            </a:pPr>
            <a:endParaRPr lang="en-US" sz="2000" b="1" dirty="0" smtClean="0"/>
          </a:p>
          <a:p>
            <a:pPr eaLnBrk="0" hangingPunct="0">
              <a:defRPr/>
            </a:pPr>
            <a:r>
              <a:rPr lang="en-US" sz="2000" b="1" dirty="0" smtClean="0"/>
              <a:t>1 </a:t>
            </a:r>
            <a:r>
              <a:rPr lang="en-US" sz="2000" b="1" dirty="0"/>
              <a:t>Year</a:t>
            </a:r>
          </a:p>
          <a:p>
            <a:pPr eaLnBrk="0" hangingPunct="0">
              <a:defRPr/>
            </a:pPr>
            <a:endParaRPr lang="en-US" sz="2000" b="1" dirty="0" smtClean="0"/>
          </a:p>
          <a:p>
            <a:pPr eaLnBrk="0" hangingPunct="0">
              <a:defRPr/>
            </a:pPr>
            <a:r>
              <a:rPr lang="en-US" sz="2000" b="1" dirty="0" smtClean="0"/>
              <a:t>1 </a:t>
            </a:r>
            <a:r>
              <a:rPr lang="en-US" sz="2000" b="1" dirty="0"/>
              <a:t>Year</a:t>
            </a:r>
          </a:p>
          <a:p>
            <a:pPr eaLnBrk="0" hangingPunct="0">
              <a:defRPr/>
            </a:pPr>
            <a:r>
              <a:rPr lang="en-US" sz="2000" b="1" dirty="0"/>
              <a:t>   N/A</a:t>
            </a:r>
          </a:p>
          <a:p>
            <a:pPr eaLnBrk="0" hangingPunct="0">
              <a:defRPr/>
            </a:pPr>
            <a:r>
              <a:rPr lang="en-US" sz="2000" b="1" dirty="0"/>
              <a:t>1 Month</a:t>
            </a:r>
          </a:p>
        </p:txBody>
      </p:sp>
      <p:sp>
        <p:nvSpPr>
          <p:cNvPr id="84996" name="Text Box 4"/>
          <p:cNvSpPr txBox="1">
            <a:spLocks noChangeArrowheads="1"/>
          </p:cNvSpPr>
          <p:nvPr/>
        </p:nvSpPr>
        <p:spPr bwMode="auto">
          <a:xfrm>
            <a:off x="7010400" y="1447800"/>
            <a:ext cx="1866217" cy="3785652"/>
          </a:xfrm>
          <a:prstGeom prst="rect">
            <a:avLst/>
          </a:prstGeom>
          <a:noFill/>
          <a:ln w="9525">
            <a:noFill/>
            <a:miter lim="800000"/>
            <a:headEnd/>
            <a:tailEnd/>
          </a:ln>
          <a:effectLst/>
        </p:spPr>
        <p:txBody>
          <a:bodyPr wrap="none">
            <a:spAutoFit/>
          </a:bodyPr>
          <a:lstStyle/>
          <a:p>
            <a:pPr eaLnBrk="0" hangingPunct="0">
              <a:defRPr/>
            </a:pPr>
            <a:r>
              <a:rPr lang="en-US" sz="2000" b="1" u="sng" dirty="0" smtClean="0">
                <a:effectLst>
                  <a:outerShdw blurRad="38100" dist="38100" dir="2700000" algn="tl">
                    <a:srgbClr val="C0C0C0"/>
                  </a:outerShdw>
                </a:effectLst>
              </a:rPr>
              <a:t>Flood Control</a:t>
            </a:r>
            <a:endParaRPr lang="en-US" sz="2000" b="1" u="sng" dirty="0">
              <a:effectLst>
                <a:outerShdw blurRad="38100" dist="38100" dir="2700000" algn="tl">
                  <a:srgbClr val="C0C0C0"/>
                </a:outerShdw>
              </a:effectLst>
            </a:endParaRPr>
          </a:p>
          <a:p>
            <a:pPr eaLnBrk="0" hangingPunct="0">
              <a:defRPr/>
            </a:pPr>
            <a:r>
              <a:rPr lang="en-US" sz="2000" b="1" dirty="0" smtClean="0"/>
              <a:t>Weekly </a:t>
            </a:r>
            <a:r>
              <a:rPr lang="en-US" sz="2000" b="1" dirty="0"/>
              <a:t>*</a:t>
            </a:r>
          </a:p>
          <a:p>
            <a:pPr eaLnBrk="0" hangingPunct="0">
              <a:defRPr/>
            </a:pPr>
            <a:r>
              <a:rPr lang="en-US" sz="2000" b="1" dirty="0"/>
              <a:t>Weekly *</a:t>
            </a:r>
          </a:p>
          <a:p>
            <a:pPr eaLnBrk="0" hangingPunct="0">
              <a:defRPr/>
            </a:pPr>
            <a:r>
              <a:rPr lang="en-US" sz="2000" b="1" dirty="0"/>
              <a:t>Weekly +</a:t>
            </a:r>
          </a:p>
          <a:p>
            <a:pPr eaLnBrk="0" hangingPunct="0">
              <a:defRPr/>
            </a:pPr>
            <a:r>
              <a:rPr lang="en-US" sz="2000" b="1" dirty="0"/>
              <a:t>Weekly *</a:t>
            </a:r>
          </a:p>
          <a:p>
            <a:pPr eaLnBrk="0" hangingPunct="0">
              <a:defRPr/>
            </a:pPr>
            <a:r>
              <a:rPr lang="en-US" sz="2000" b="1" dirty="0"/>
              <a:t>1 Month</a:t>
            </a:r>
          </a:p>
          <a:p>
            <a:pPr eaLnBrk="0" hangingPunct="0">
              <a:defRPr/>
            </a:pPr>
            <a:endParaRPr lang="en-US" sz="2000" b="1" dirty="0" smtClean="0"/>
          </a:p>
          <a:p>
            <a:pPr eaLnBrk="0" hangingPunct="0">
              <a:defRPr/>
            </a:pPr>
            <a:r>
              <a:rPr lang="en-US" sz="2000" b="1" dirty="0" smtClean="0"/>
              <a:t>   </a:t>
            </a:r>
            <a:r>
              <a:rPr lang="en-US" sz="2000" b="1" dirty="0"/>
              <a:t>**</a:t>
            </a:r>
          </a:p>
          <a:p>
            <a:pPr eaLnBrk="0" hangingPunct="0">
              <a:defRPr/>
            </a:pPr>
            <a:r>
              <a:rPr lang="en-US" sz="2000" b="1" dirty="0"/>
              <a:t> </a:t>
            </a:r>
            <a:endParaRPr lang="en-US" sz="2000" b="1" dirty="0" smtClean="0"/>
          </a:p>
          <a:p>
            <a:pPr eaLnBrk="0" hangingPunct="0">
              <a:defRPr/>
            </a:pPr>
            <a:r>
              <a:rPr lang="en-US" sz="2000" b="1" dirty="0" smtClean="0"/>
              <a:t>  </a:t>
            </a:r>
            <a:r>
              <a:rPr lang="en-US" sz="2000" b="1" dirty="0"/>
              <a:t>**</a:t>
            </a:r>
          </a:p>
          <a:p>
            <a:pPr eaLnBrk="0" hangingPunct="0">
              <a:defRPr/>
            </a:pPr>
            <a:r>
              <a:rPr lang="en-US" sz="2000" b="1" dirty="0"/>
              <a:t>  ***</a:t>
            </a:r>
          </a:p>
          <a:p>
            <a:pPr eaLnBrk="0" hangingPunct="0">
              <a:defRPr/>
            </a:pPr>
            <a:r>
              <a:rPr lang="en-US" sz="2000" b="1" dirty="0"/>
              <a:t>Weekly *</a:t>
            </a:r>
          </a:p>
        </p:txBody>
      </p:sp>
      <p:sp>
        <p:nvSpPr>
          <p:cNvPr id="84997" name="Text Box 5"/>
          <p:cNvSpPr txBox="1">
            <a:spLocks noChangeArrowheads="1"/>
          </p:cNvSpPr>
          <p:nvPr/>
        </p:nvSpPr>
        <p:spPr bwMode="auto">
          <a:xfrm>
            <a:off x="228600" y="5410200"/>
            <a:ext cx="8169224" cy="954107"/>
          </a:xfrm>
          <a:prstGeom prst="rect">
            <a:avLst/>
          </a:prstGeom>
          <a:noFill/>
          <a:ln w="9525">
            <a:noFill/>
            <a:miter lim="800000"/>
            <a:headEnd/>
            <a:tailEnd/>
          </a:ln>
          <a:effectLst/>
        </p:spPr>
        <p:txBody>
          <a:bodyPr wrap="none">
            <a:spAutoFit/>
          </a:bodyPr>
          <a:lstStyle/>
          <a:p>
            <a:pPr eaLnBrk="0" hangingPunct="0">
              <a:buFont typeface="Arial" charset="0"/>
              <a:buChar char="•"/>
              <a:defRPr/>
            </a:pPr>
            <a:r>
              <a:rPr lang="en-US" sz="1400" b="1" dirty="0" smtClean="0">
                <a:effectLst>
                  <a:outerShdw blurRad="38100" dist="38100" dir="2700000" algn="tl">
                    <a:srgbClr val="C0C0C0"/>
                  </a:outerShdw>
                </a:effectLst>
              </a:rPr>
              <a:t>Weekly </a:t>
            </a:r>
            <a:r>
              <a:rPr lang="en-US" sz="1400" b="1" dirty="0">
                <a:effectLst>
                  <a:outerShdw blurRad="38100" dist="38100" dir="2700000" algn="tl">
                    <a:srgbClr val="C0C0C0"/>
                  </a:outerShdw>
                </a:effectLst>
              </a:rPr>
              <a:t>observation during storage exceeding prior maximum pools of record, and </a:t>
            </a:r>
            <a:endParaRPr lang="en-US" sz="1400" b="1" dirty="0" smtClean="0">
              <a:effectLst>
                <a:outerShdw blurRad="38100" dist="38100" dir="2700000" algn="tl">
                  <a:srgbClr val="C0C0C0"/>
                </a:outerShdw>
              </a:effectLst>
            </a:endParaRPr>
          </a:p>
          <a:p>
            <a:pPr eaLnBrk="0" hangingPunct="0">
              <a:defRPr/>
            </a:pPr>
            <a:r>
              <a:rPr lang="en-US" sz="1400" b="1" dirty="0" smtClean="0">
                <a:effectLst>
                  <a:outerShdw blurRad="38100" dist="38100" dir="2700000" algn="tl">
                    <a:srgbClr val="C0C0C0"/>
                  </a:outerShdw>
                </a:effectLst>
              </a:rPr>
              <a:t>    additional </a:t>
            </a:r>
            <a:r>
              <a:rPr lang="en-US" sz="1400" b="1" dirty="0">
                <a:effectLst>
                  <a:outerShdw blurRad="38100" dist="38100" dir="2700000" algn="tl">
                    <a:srgbClr val="C0C0C0"/>
                  </a:outerShdw>
                </a:effectLst>
              </a:rPr>
              <a:t>reading for </a:t>
            </a:r>
            <a:r>
              <a:rPr lang="en-US" sz="1400" b="1" dirty="0" smtClean="0">
                <a:effectLst>
                  <a:outerShdw blurRad="38100" dist="38100" dir="2700000" algn="tl">
                    <a:srgbClr val="C0C0C0"/>
                  </a:outerShdw>
                </a:effectLst>
              </a:rPr>
              <a:t>each five </a:t>
            </a:r>
            <a:r>
              <a:rPr lang="en-US" sz="1400" b="1" dirty="0">
                <a:effectLst>
                  <a:outerShdw blurRad="38100" dist="38100" dir="2700000" algn="tl">
                    <a:srgbClr val="C0C0C0"/>
                  </a:outerShdw>
                </a:effectLst>
              </a:rPr>
              <a:t>feet of change in pool elevation above or below normal </a:t>
            </a:r>
            <a:r>
              <a:rPr lang="en-US" sz="1400" b="1" dirty="0" smtClean="0">
                <a:effectLst>
                  <a:outerShdw blurRad="38100" dist="38100" dir="2700000" algn="tl">
                    <a:srgbClr val="C0C0C0"/>
                  </a:outerShdw>
                </a:effectLst>
              </a:rPr>
              <a:t>pool.</a:t>
            </a:r>
            <a:endParaRPr lang="en-US" sz="1400" b="1" dirty="0">
              <a:effectLst>
                <a:outerShdw blurRad="38100" dist="38100" dir="2700000" algn="tl">
                  <a:srgbClr val="C0C0C0"/>
                </a:outerShdw>
              </a:effectLst>
            </a:endParaRPr>
          </a:p>
          <a:p>
            <a:pPr eaLnBrk="0" hangingPunct="0">
              <a:defRPr/>
            </a:pPr>
            <a:r>
              <a:rPr lang="en-US" sz="1400" b="1" dirty="0" smtClean="0">
                <a:effectLst>
                  <a:outerShdw blurRad="38100" dist="38100" dir="2700000" algn="tl">
                    <a:srgbClr val="C0C0C0"/>
                  </a:outerShdw>
                </a:effectLst>
              </a:rPr>
              <a:t>** </a:t>
            </a:r>
            <a:r>
              <a:rPr lang="en-US" sz="1400" b="1" dirty="0">
                <a:effectLst>
                  <a:outerShdw blurRad="38100" dist="38100" dir="2700000" algn="tl">
                    <a:srgbClr val="C0C0C0"/>
                  </a:outerShdw>
                </a:effectLst>
              </a:rPr>
              <a:t>Periodic Observations during flood control storage and </a:t>
            </a:r>
            <a:r>
              <a:rPr lang="en-US" sz="1400" b="1" dirty="0" smtClean="0">
                <a:effectLst>
                  <a:outerShdw blurRad="38100" dist="38100" dir="2700000" algn="tl">
                    <a:srgbClr val="C0C0C0"/>
                  </a:outerShdw>
                </a:effectLst>
              </a:rPr>
              <a:t>drawdown.</a:t>
            </a:r>
            <a:endParaRPr lang="en-US" sz="1400" b="1" dirty="0">
              <a:effectLst>
                <a:outerShdw blurRad="38100" dist="38100" dir="2700000" algn="tl">
                  <a:srgbClr val="C0C0C0"/>
                </a:outerShdw>
              </a:effectLst>
            </a:endParaRPr>
          </a:p>
          <a:p>
            <a:pPr eaLnBrk="0" hangingPunct="0">
              <a:defRPr/>
            </a:pPr>
            <a:r>
              <a:rPr lang="en-US" sz="1400" b="1" dirty="0" smtClean="0">
                <a:effectLst>
                  <a:outerShdw blurRad="38100" dist="38100" dir="2700000" algn="tl">
                    <a:srgbClr val="C0C0C0"/>
                  </a:outerShdw>
                </a:effectLst>
              </a:rPr>
              <a:t>*** </a:t>
            </a:r>
            <a:r>
              <a:rPr lang="en-US" sz="1400" b="1" dirty="0">
                <a:effectLst>
                  <a:outerShdw blurRad="38100" dist="38100" dir="2700000" algn="tl">
                    <a:srgbClr val="C0C0C0"/>
                  </a:outerShdw>
                </a:effectLst>
              </a:rPr>
              <a:t>Observation as warranted during storage exceeding prior maximum pools of </a:t>
            </a:r>
            <a:r>
              <a:rPr lang="en-US" sz="1400" b="1" dirty="0" smtClean="0">
                <a:effectLst>
                  <a:outerShdw blurRad="38100" dist="38100" dir="2700000" algn="tl">
                    <a:srgbClr val="C0C0C0"/>
                  </a:outerShdw>
                </a:effectLst>
              </a:rPr>
              <a:t>record.</a:t>
            </a:r>
            <a:endParaRPr lang="en-US" sz="1400" b="1" dirty="0">
              <a:effectLst>
                <a:outerShdw blurRad="38100" dist="38100" dir="2700000" algn="tl">
                  <a:srgbClr val="C0C0C0"/>
                </a:outerShdw>
              </a:effectLst>
            </a:endParaRPr>
          </a:p>
        </p:txBody>
      </p:sp>
      <p:sp>
        <p:nvSpPr>
          <p:cNvPr id="84998" name="Rectangle 6"/>
          <p:cNvSpPr>
            <a:spLocks noChangeArrowheads="1"/>
          </p:cNvSpPr>
          <p:nvPr/>
        </p:nvSpPr>
        <p:spPr bwMode="auto">
          <a:xfrm>
            <a:off x="0" y="152400"/>
            <a:ext cx="9144000" cy="1143000"/>
          </a:xfrm>
          <a:prstGeom prst="rect">
            <a:avLst/>
          </a:prstGeom>
          <a:noFill/>
          <a:ln w="9525">
            <a:noFill/>
            <a:miter lim="800000"/>
            <a:headEnd/>
            <a:tailEnd/>
          </a:ln>
          <a:effectLst>
            <a:outerShdw dist="35921" dir="2700000" algn="ctr" rotWithShape="0">
              <a:schemeClr val="bg2"/>
            </a:outerShdw>
          </a:effectLst>
        </p:spPr>
        <p:txBody>
          <a:bodyPr anchor="ctr"/>
          <a:lstStyle/>
          <a:p>
            <a:pPr algn="ctr">
              <a:defRPr/>
            </a:pPr>
            <a:r>
              <a:rPr lang="en-US" sz="3600" u="sng" dirty="0"/>
              <a:t>Typical</a:t>
            </a:r>
            <a:r>
              <a:rPr lang="en-US" sz="3600" dirty="0"/>
              <a:t> Schedule of Required Observations for Physical Measuring Devices</a:t>
            </a:r>
          </a:p>
        </p:txBody>
      </p:sp>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Number Placeholder 2"/>
          <p:cNvSpPr>
            <a:spLocks noGrp="1"/>
          </p:cNvSpPr>
          <p:nvPr>
            <p:ph type="sldNum" sz="quarter" idx="10"/>
          </p:nvPr>
        </p:nvSpPr>
        <p:spPr>
          <a:noFill/>
        </p:spPr>
        <p:txBody>
          <a:bodyPr/>
          <a:lstStyle/>
          <a:p>
            <a:r>
              <a:rPr lang="en-US" smtClean="0"/>
              <a:t>Slide </a:t>
            </a:r>
            <a:fld id="{325B48BA-BD21-4B27-A79E-346E33C13BF9}" type="slidenum">
              <a:rPr lang="en-US" smtClean="0"/>
              <a:pPr/>
              <a:t>50</a:t>
            </a:fld>
            <a:r>
              <a:rPr lang="en-US" smtClean="0"/>
              <a:t> of 82</a:t>
            </a:r>
          </a:p>
        </p:txBody>
      </p:sp>
      <p:sp>
        <p:nvSpPr>
          <p:cNvPr id="59395" name="Rectangle 2"/>
          <p:cNvSpPr>
            <a:spLocks noGrp="1" noChangeArrowheads="1"/>
          </p:cNvSpPr>
          <p:nvPr>
            <p:ph type="title"/>
          </p:nvPr>
        </p:nvSpPr>
        <p:spPr/>
        <p:txBody>
          <a:bodyPr/>
          <a:lstStyle/>
          <a:p>
            <a:pPr eaLnBrk="1" hangingPunct="1"/>
            <a:r>
              <a:rPr lang="en-US" sz="4000" smtClean="0"/>
              <a:t>Pool Elev. vs. Seepage Rate</a:t>
            </a:r>
          </a:p>
        </p:txBody>
      </p:sp>
      <p:pic>
        <p:nvPicPr>
          <p:cNvPr id="59396" name="Picture 3"/>
          <p:cNvPicPr>
            <a:picLocks noChangeAspect="1" noChangeArrowheads="1"/>
          </p:cNvPicPr>
          <p:nvPr/>
        </p:nvPicPr>
        <p:blipFill>
          <a:blip r:embed="rId2" cstate="print"/>
          <a:srcRect/>
          <a:stretch>
            <a:fillRect/>
          </a:stretch>
        </p:blipFill>
        <p:spPr bwMode="auto">
          <a:xfrm>
            <a:off x="838200" y="1447800"/>
            <a:ext cx="7523163" cy="4267200"/>
          </a:xfrm>
          <a:prstGeom prst="rect">
            <a:avLst/>
          </a:prstGeom>
          <a:noFill/>
          <a:ln w="9525">
            <a:noFill/>
            <a:miter lim="800000"/>
            <a:headEnd/>
            <a:tailEnd/>
          </a:ln>
        </p:spPr>
      </p:pic>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Number Placeholder 2"/>
          <p:cNvSpPr>
            <a:spLocks noGrp="1"/>
          </p:cNvSpPr>
          <p:nvPr>
            <p:ph type="sldNum" sz="quarter" idx="10"/>
          </p:nvPr>
        </p:nvSpPr>
        <p:spPr>
          <a:noFill/>
        </p:spPr>
        <p:txBody>
          <a:bodyPr/>
          <a:lstStyle/>
          <a:p>
            <a:r>
              <a:rPr lang="en-US" smtClean="0"/>
              <a:t>Slide </a:t>
            </a:r>
            <a:fld id="{387EB1DF-FE68-4E23-BAAD-8E66694F82FB}" type="slidenum">
              <a:rPr lang="en-US" smtClean="0"/>
              <a:pPr/>
              <a:t>51</a:t>
            </a:fld>
            <a:r>
              <a:rPr lang="en-US" smtClean="0"/>
              <a:t> of 82</a:t>
            </a:r>
          </a:p>
        </p:txBody>
      </p:sp>
      <p:sp>
        <p:nvSpPr>
          <p:cNvPr id="60419" name="Rectangle 2"/>
          <p:cNvSpPr>
            <a:spLocks noGrp="1" noChangeArrowheads="1"/>
          </p:cNvSpPr>
          <p:nvPr>
            <p:ph type="title"/>
          </p:nvPr>
        </p:nvSpPr>
        <p:spPr>
          <a:xfrm>
            <a:off x="533400" y="304800"/>
            <a:ext cx="8229600" cy="914400"/>
          </a:xfrm>
        </p:spPr>
        <p:txBody>
          <a:bodyPr/>
          <a:lstStyle/>
          <a:p>
            <a:pPr eaLnBrk="1" hangingPunct="1"/>
            <a:r>
              <a:rPr lang="en-US" sz="4000" dirty="0" smtClean="0"/>
              <a:t>Precipitation - Seepage</a:t>
            </a:r>
            <a:br>
              <a:rPr lang="en-US" sz="4000" dirty="0" smtClean="0"/>
            </a:br>
            <a:r>
              <a:rPr lang="en-US" sz="4000" dirty="0" smtClean="0"/>
              <a:t> Rate Relationship</a:t>
            </a:r>
          </a:p>
        </p:txBody>
      </p:sp>
      <p:pic>
        <p:nvPicPr>
          <p:cNvPr id="60420" name="Picture 3" descr="Denison Periodic Inspection_Page_18"/>
          <p:cNvPicPr>
            <a:picLocks noChangeAspect="1" noChangeArrowheads="1"/>
          </p:cNvPicPr>
          <p:nvPr/>
        </p:nvPicPr>
        <p:blipFill>
          <a:blip r:embed="rId2" cstate="print"/>
          <a:srcRect/>
          <a:stretch>
            <a:fillRect/>
          </a:stretch>
        </p:blipFill>
        <p:spPr bwMode="auto">
          <a:xfrm>
            <a:off x="223660" y="1371600"/>
            <a:ext cx="7418566" cy="4924425"/>
          </a:xfrm>
          <a:prstGeom prst="rect">
            <a:avLst/>
          </a:prstGeom>
          <a:noFill/>
          <a:ln w="9525">
            <a:noFill/>
            <a:miter lim="800000"/>
            <a:headEnd/>
            <a:tailEnd/>
          </a:ln>
        </p:spPr>
      </p:pic>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Number Placeholder 2"/>
          <p:cNvSpPr>
            <a:spLocks noGrp="1"/>
          </p:cNvSpPr>
          <p:nvPr>
            <p:ph type="sldNum" sz="quarter" idx="10"/>
          </p:nvPr>
        </p:nvSpPr>
        <p:spPr>
          <a:noFill/>
        </p:spPr>
        <p:txBody>
          <a:bodyPr/>
          <a:lstStyle/>
          <a:p>
            <a:r>
              <a:rPr lang="en-US" smtClean="0"/>
              <a:t>Slide </a:t>
            </a:r>
            <a:fld id="{85EFD2CE-F857-47DF-8C47-0EAE28DC71B8}" type="slidenum">
              <a:rPr lang="en-US" smtClean="0"/>
              <a:pPr/>
              <a:t>52</a:t>
            </a:fld>
            <a:r>
              <a:rPr lang="en-US" smtClean="0"/>
              <a:t> of 82</a:t>
            </a:r>
          </a:p>
        </p:txBody>
      </p:sp>
      <p:sp>
        <p:nvSpPr>
          <p:cNvPr id="61443" name="Rectangle 2"/>
          <p:cNvSpPr>
            <a:spLocks noGrp="1" noChangeArrowheads="1"/>
          </p:cNvSpPr>
          <p:nvPr>
            <p:ph type="title"/>
          </p:nvPr>
        </p:nvSpPr>
        <p:spPr>
          <a:xfrm>
            <a:off x="0" y="304800"/>
            <a:ext cx="9144000" cy="914400"/>
          </a:xfrm>
        </p:spPr>
        <p:txBody>
          <a:bodyPr/>
          <a:lstStyle/>
          <a:p>
            <a:pPr eaLnBrk="1" hangingPunct="1"/>
            <a:r>
              <a:rPr lang="en-US" sz="4000" dirty="0" smtClean="0"/>
              <a:t>Pool - Seepage Rate Relationship</a:t>
            </a:r>
          </a:p>
        </p:txBody>
      </p:sp>
      <p:pic>
        <p:nvPicPr>
          <p:cNvPr id="61444" name="Picture 3" descr="seep"/>
          <p:cNvPicPr>
            <a:picLocks noChangeAspect="1" noChangeArrowheads="1"/>
          </p:cNvPicPr>
          <p:nvPr/>
        </p:nvPicPr>
        <p:blipFill>
          <a:blip r:embed="rId2" cstate="print"/>
          <a:srcRect/>
          <a:stretch>
            <a:fillRect/>
          </a:stretch>
        </p:blipFill>
        <p:spPr bwMode="auto">
          <a:xfrm>
            <a:off x="319652" y="1295400"/>
            <a:ext cx="7398773" cy="4997450"/>
          </a:xfrm>
          <a:prstGeom prst="rect">
            <a:avLst/>
          </a:prstGeom>
          <a:noFill/>
          <a:ln w="9525">
            <a:noFill/>
            <a:miter lim="800000"/>
            <a:headEnd/>
            <a:tailEnd/>
          </a:ln>
        </p:spPr>
      </p:pic>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Number Placeholder 2"/>
          <p:cNvSpPr>
            <a:spLocks noGrp="1"/>
          </p:cNvSpPr>
          <p:nvPr>
            <p:ph type="sldNum" sz="quarter" idx="10"/>
          </p:nvPr>
        </p:nvSpPr>
        <p:spPr>
          <a:noFill/>
        </p:spPr>
        <p:txBody>
          <a:bodyPr/>
          <a:lstStyle/>
          <a:p>
            <a:r>
              <a:rPr lang="en-US" smtClean="0"/>
              <a:t>Slide </a:t>
            </a:r>
            <a:fld id="{DF8B55DC-F8B7-4C26-A82D-DDB7F3528AFC}" type="slidenum">
              <a:rPr lang="en-US" smtClean="0"/>
              <a:pPr/>
              <a:t>53</a:t>
            </a:fld>
            <a:r>
              <a:rPr lang="en-US" smtClean="0"/>
              <a:t> of 82</a:t>
            </a:r>
          </a:p>
        </p:txBody>
      </p:sp>
      <p:sp>
        <p:nvSpPr>
          <p:cNvPr id="62467" name="Rectangle 2"/>
          <p:cNvSpPr>
            <a:spLocks noGrp="1" noChangeArrowheads="1"/>
          </p:cNvSpPr>
          <p:nvPr>
            <p:ph type="title"/>
          </p:nvPr>
        </p:nvSpPr>
        <p:spPr>
          <a:xfrm>
            <a:off x="0" y="152400"/>
            <a:ext cx="9144000" cy="914400"/>
          </a:xfrm>
        </p:spPr>
        <p:txBody>
          <a:bodyPr/>
          <a:lstStyle/>
          <a:p>
            <a:pPr eaLnBrk="1" hangingPunct="1"/>
            <a:r>
              <a:rPr lang="en-US" sz="4000" dirty="0" smtClean="0"/>
              <a:t>Pool - Seepage Rate Relationship</a:t>
            </a:r>
          </a:p>
        </p:txBody>
      </p:sp>
      <p:pic>
        <p:nvPicPr>
          <p:cNvPr id="62468" name="Picture 2"/>
          <p:cNvPicPr>
            <a:picLocks noChangeAspect="1" noChangeArrowheads="1"/>
          </p:cNvPicPr>
          <p:nvPr/>
        </p:nvPicPr>
        <p:blipFill>
          <a:blip r:embed="rId2" cstate="print"/>
          <a:srcRect/>
          <a:stretch>
            <a:fillRect/>
          </a:stretch>
        </p:blipFill>
        <p:spPr bwMode="auto">
          <a:xfrm>
            <a:off x="609600" y="990600"/>
            <a:ext cx="7848600" cy="4910704"/>
          </a:xfrm>
          <a:prstGeom prst="rect">
            <a:avLst/>
          </a:prstGeom>
          <a:noFill/>
          <a:ln w="9525">
            <a:noFill/>
            <a:miter lim="800000"/>
            <a:headEnd/>
            <a:tailEnd/>
          </a:ln>
        </p:spPr>
      </p:pic>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Number Placeholder 2"/>
          <p:cNvSpPr>
            <a:spLocks noGrp="1"/>
          </p:cNvSpPr>
          <p:nvPr>
            <p:ph type="sldNum" sz="quarter" idx="10"/>
          </p:nvPr>
        </p:nvSpPr>
        <p:spPr>
          <a:noFill/>
        </p:spPr>
        <p:txBody>
          <a:bodyPr/>
          <a:lstStyle/>
          <a:p>
            <a:r>
              <a:rPr lang="en-US" smtClean="0"/>
              <a:t>Slide </a:t>
            </a:r>
            <a:fld id="{515299A8-9ED5-474F-96EB-616346ED05FA}" type="slidenum">
              <a:rPr lang="en-US" smtClean="0"/>
              <a:pPr/>
              <a:t>54</a:t>
            </a:fld>
            <a:r>
              <a:rPr lang="en-US" smtClean="0"/>
              <a:t> of 82</a:t>
            </a:r>
          </a:p>
        </p:txBody>
      </p:sp>
      <p:sp>
        <p:nvSpPr>
          <p:cNvPr id="63491" name="Rectangle 2"/>
          <p:cNvSpPr>
            <a:spLocks noGrp="1" noChangeArrowheads="1"/>
          </p:cNvSpPr>
          <p:nvPr>
            <p:ph type="title"/>
          </p:nvPr>
        </p:nvSpPr>
        <p:spPr>
          <a:xfrm>
            <a:off x="0" y="228600"/>
            <a:ext cx="9144000" cy="914400"/>
          </a:xfrm>
        </p:spPr>
        <p:txBody>
          <a:bodyPr/>
          <a:lstStyle/>
          <a:p>
            <a:pPr eaLnBrk="1" hangingPunct="1"/>
            <a:r>
              <a:rPr lang="en-US" sz="4000" dirty="0" smtClean="0"/>
              <a:t>Pool - Seepage Rate Relationship</a:t>
            </a:r>
          </a:p>
        </p:txBody>
      </p:sp>
      <p:pic>
        <p:nvPicPr>
          <p:cNvPr id="63492" name="Picture 3"/>
          <p:cNvPicPr>
            <a:picLocks noChangeAspect="1" noChangeArrowheads="1"/>
          </p:cNvPicPr>
          <p:nvPr/>
        </p:nvPicPr>
        <p:blipFill>
          <a:blip r:embed="rId2" cstate="print"/>
          <a:srcRect/>
          <a:stretch>
            <a:fillRect/>
          </a:stretch>
        </p:blipFill>
        <p:spPr bwMode="auto">
          <a:xfrm>
            <a:off x="533400" y="1066799"/>
            <a:ext cx="7502525" cy="4976341"/>
          </a:xfrm>
          <a:prstGeom prst="rect">
            <a:avLst/>
          </a:prstGeom>
          <a:noFill/>
          <a:ln w="9525">
            <a:noFill/>
            <a:miter lim="800000"/>
            <a:headEnd/>
            <a:tailEnd/>
          </a:ln>
        </p:spPr>
      </p:pic>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Number Placeholder 2"/>
          <p:cNvSpPr>
            <a:spLocks noGrp="1"/>
          </p:cNvSpPr>
          <p:nvPr>
            <p:ph type="sldNum" sz="quarter" idx="10"/>
          </p:nvPr>
        </p:nvSpPr>
        <p:spPr>
          <a:noFill/>
        </p:spPr>
        <p:txBody>
          <a:bodyPr/>
          <a:lstStyle/>
          <a:p>
            <a:r>
              <a:rPr lang="en-US" smtClean="0"/>
              <a:t>Slide </a:t>
            </a:r>
            <a:fld id="{65B09011-05ED-4A1A-8CDE-18F3472AB948}" type="slidenum">
              <a:rPr lang="en-US" smtClean="0"/>
              <a:pPr/>
              <a:t>55</a:t>
            </a:fld>
            <a:r>
              <a:rPr lang="en-US" smtClean="0"/>
              <a:t> of 82</a:t>
            </a:r>
          </a:p>
        </p:txBody>
      </p:sp>
      <p:sp>
        <p:nvSpPr>
          <p:cNvPr id="64515" name="Rectangle 2"/>
          <p:cNvSpPr>
            <a:spLocks noGrp="1" noChangeArrowheads="1"/>
          </p:cNvSpPr>
          <p:nvPr>
            <p:ph type="title"/>
          </p:nvPr>
        </p:nvSpPr>
        <p:spPr>
          <a:xfrm>
            <a:off x="0" y="152400"/>
            <a:ext cx="9144000" cy="914400"/>
          </a:xfrm>
        </p:spPr>
        <p:txBody>
          <a:bodyPr/>
          <a:lstStyle/>
          <a:p>
            <a:pPr eaLnBrk="1" hangingPunct="1"/>
            <a:r>
              <a:rPr lang="en-US" sz="4000" dirty="0" smtClean="0"/>
              <a:t>Pool - Seepage Rate Relationship</a:t>
            </a:r>
          </a:p>
        </p:txBody>
      </p:sp>
      <p:pic>
        <p:nvPicPr>
          <p:cNvPr id="64516" name="Picture 2"/>
          <p:cNvPicPr>
            <a:picLocks noChangeAspect="1" noChangeArrowheads="1"/>
          </p:cNvPicPr>
          <p:nvPr/>
        </p:nvPicPr>
        <p:blipFill>
          <a:blip r:embed="rId2" cstate="print"/>
          <a:srcRect/>
          <a:stretch>
            <a:fillRect/>
          </a:stretch>
        </p:blipFill>
        <p:spPr bwMode="auto">
          <a:xfrm>
            <a:off x="533400" y="990600"/>
            <a:ext cx="7554277" cy="5029200"/>
          </a:xfrm>
          <a:prstGeom prst="rect">
            <a:avLst/>
          </a:prstGeom>
          <a:noFill/>
          <a:ln w="9525">
            <a:noFill/>
            <a:miter lim="800000"/>
            <a:headEnd/>
            <a:tailEnd/>
          </a:ln>
        </p:spPr>
      </p:pic>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Number Placeholder 2"/>
          <p:cNvSpPr>
            <a:spLocks noGrp="1"/>
          </p:cNvSpPr>
          <p:nvPr>
            <p:ph type="sldNum" sz="quarter" idx="10"/>
          </p:nvPr>
        </p:nvSpPr>
        <p:spPr>
          <a:noFill/>
        </p:spPr>
        <p:txBody>
          <a:bodyPr/>
          <a:lstStyle/>
          <a:p>
            <a:r>
              <a:rPr lang="en-US" smtClean="0"/>
              <a:t>Slide </a:t>
            </a:r>
            <a:fld id="{3DBEEA00-125C-4315-A9F6-9B952F96C20B}" type="slidenum">
              <a:rPr lang="en-US" smtClean="0"/>
              <a:pPr/>
              <a:t>56</a:t>
            </a:fld>
            <a:r>
              <a:rPr lang="en-US" smtClean="0"/>
              <a:t> of 82</a:t>
            </a:r>
          </a:p>
        </p:txBody>
      </p:sp>
      <p:sp>
        <p:nvSpPr>
          <p:cNvPr id="65539" name="Rectangle 2"/>
          <p:cNvSpPr>
            <a:spLocks noGrp="1" noChangeArrowheads="1"/>
          </p:cNvSpPr>
          <p:nvPr>
            <p:ph type="title"/>
          </p:nvPr>
        </p:nvSpPr>
        <p:spPr>
          <a:xfrm>
            <a:off x="0" y="0"/>
            <a:ext cx="9144000" cy="914400"/>
          </a:xfrm>
        </p:spPr>
        <p:txBody>
          <a:bodyPr/>
          <a:lstStyle/>
          <a:p>
            <a:pPr eaLnBrk="1" hangingPunct="1"/>
            <a:r>
              <a:rPr lang="en-US" sz="4000" dirty="0" smtClean="0"/>
              <a:t>Pool - Seepage Rate Relationship</a:t>
            </a:r>
          </a:p>
        </p:txBody>
      </p:sp>
      <p:pic>
        <p:nvPicPr>
          <p:cNvPr id="65540" name="Picture 2"/>
          <p:cNvPicPr>
            <a:picLocks noChangeAspect="1" noChangeArrowheads="1"/>
          </p:cNvPicPr>
          <p:nvPr/>
        </p:nvPicPr>
        <p:blipFill>
          <a:blip r:embed="rId2" cstate="print"/>
          <a:srcRect/>
          <a:stretch>
            <a:fillRect/>
          </a:stretch>
        </p:blipFill>
        <p:spPr bwMode="auto">
          <a:xfrm>
            <a:off x="533400" y="838199"/>
            <a:ext cx="7467600" cy="5155007"/>
          </a:xfrm>
          <a:prstGeom prst="rect">
            <a:avLst/>
          </a:prstGeom>
          <a:noFill/>
          <a:ln w="9525">
            <a:noFill/>
            <a:miter lim="800000"/>
            <a:headEnd/>
            <a:tailEnd/>
          </a:ln>
        </p:spPr>
      </p:pic>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Number Placeholder 2"/>
          <p:cNvSpPr>
            <a:spLocks noGrp="1"/>
          </p:cNvSpPr>
          <p:nvPr>
            <p:ph type="sldNum" sz="quarter" idx="10"/>
          </p:nvPr>
        </p:nvSpPr>
        <p:spPr>
          <a:noFill/>
        </p:spPr>
        <p:txBody>
          <a:bodyPr/>
          <a:lstStyle/>
          <a:p>
            <a:r>
              <a:rPr lang="en-US" smtClean="0"/>
              <a:t>Slide </a:t>
            </a:r>
            <a:fld id="{6F969F00-6E9F-45F6-802E-3A477FA757BA}" type="slidenum">
              <a:rPr lang="en-US" smtClean="0"/>
              <a:pPr/>
              <a:t>57</a:t>
            </a:fld>
            <a:r>
              <a:rPr lang="en-US" smtClean="0"/>
              <a:t> of 82</a:t>
            </a:r>
          </a:p>
        </p:txBody>
      </p:sp>
      <p:sp>
        <p:nvSpPr>
          <p:cNvPr id="66563" name="Rectangle 2"/>
          <p:cNvSpPr>
            <a:spLocks noGrp="1" noChangeArrowheads="1"/>
          </p:cNvSpPr>
          <p:nvPr>
            <p:ph type="title"/>
          </p:nvPr>
        </p:nvSpPr>
        <p:spPr>
          <a:xfrm>
            <a:off x="838200" y="228600"/>
            <a:ext cx="7772400" cy="1143000"/>
          </a:xfrm>
        </p:spPr>
        <p:txBody>
          <a:bodyPr/>
          <a:lstStyle/>
          <a:p>
            <a:pPr eaLnBrk="1" hangingPunct="1"/>
            <a:r>
              <a:rPr lang="en-US" dirty="0" smtClean="0"/>
              <a:t>Foundation Drains</a:t>
            </a:r>
          </a:p>
        </p:txBody>
      </p:sp>
      <p:pic>
        <p:nvPicPr>
          <p:cNvPr id="66564" name="Picture 4"/>
          <p:cNvPicPr>
            <a:picLocks noChangeAspect="1" noChangeArrowheads="1"/>
          </p:cNvPicPr>
          <p:nvPr/>
        </p:nvPicPr>
        <p:blipFill>
          <a:blip r:embed="rId2" cstate="print"/>
          <a:srcRect t="12532" b="15224"/>
          <a:stretch>
            <a:fillRect/>
          </a:stretch>
        </p:blipFill>
        <p:spPr bwMode="auto">
          <a:xfrm>
            <a:off x="228600" y="2057400"/>
            <a:ext cx="3886200" cy="3743325"/>
          </a:xfrm>
          <a:prstGeom prst="rect">
            <a:avLst/>
          </a:prstGeom>
          <a:noFill/>
          <a:ln w="9525">
            <a:noFill/>
            <a:miter lim="800000"/>
            <a:headEnd/>
            <a:tailEnd/>
          </a:ln>
        </p:spPr>
      </p:pic>
      <p:pic>
        <p:nvPicPr>
          <p:cNvPr id="66565" name="Picture 5" descr="Foundation Drain"/>
          <p:cNvPicPr>
            <a:picLocks noChangeAspect="1" noChangeArrowheads="1"/>
          </p:cNvPicPr>
          <p:nvPr/>
        </p:nvPicPr>
        <p:blipFill>
          <a:blip r:embed="rId3" cstate="print"/>
          <a:srcRect/>
          <a:stretch>
            <a:fillRect/>
          </a:stretch>
        </p:blipFill>
        <p:spPr bwMode="auto">
          <a:xfrm>
            <a:off x="4343400" y="2438400"/>
            <a:ext cx="4640263" cy="3078163"/>
          </a:xfrm>
          <a:prstGeom prst="rect">
            <a:avLst/>
          </a:prstGeom>
          <a:noFill/>
          <a:ln w="9525">
            <a:noFill/>
            <a:miter lim="800000"/>
            <a:headEnd/>
            <a:tailEnd/>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Number Placeholder 2"/>
          <p:cNvSpPr>
            <a:spLocks noGrp="1"/>
          </p:cNvSpPr>
          <p:nvPr>
            <p:ph type="sldNum" sz="quarter" idx="10"/>
          </p:nvPr>
        </p:nvSpPr>
        <p:spPr>
          <a:noFill/>
        </p:spPr>
        <p:txBody>
          <a:bodyPr/>
          <a:lstStyle/>
          <a:p>
            <a:r>
              <a:rPr lang="en-US" smtClean="0"/>
              <a:t>Slide </a:t>
            </a:r>
            <a:fld id="{FE616447-7026-4CC4-9394-9B7A9D1867C8}" type="slidenum">
              <a:rPr lang="en-US" smtClean="0"/>
              <a:pPr/>
              <a:t>58</a:t>
            </a:fld>
            <a:r>
              <a:rPr lang="en-US" smtClean="0"/>
              <a:t> of 82</a:t>
            </a:r>
          </a:p>
        </p:txBody>
      </p:sp>
      <p:sp>
        <p:nvSpPr>
          <p:cNvPr id="67587" name="Rectangle 2"/>
          <p:cNvSpPr>
            <a:spLocks noGrp="1" noChangeArrowheads="1"/>
          </p:cNvSpPr>
          <p:nvPr>
            <p:ph type="title"/>
          </p:nvPr>
        </p:nvSpPr>
        <p:spPr>
          <a:xfrm>
            <a:off x="685800" y="304800"/>
            <a:ext cx="7772400" cy="609600"/>
          </a:xfrm>
        </p:spPr>
        <p:txBody>
          <a:bodyPr/>
          <a:lstStyle/>
          <a:p>
            <a:pPr eaLnBrk="1" hangingPunct="1"/>
            <a:r>
              <a:rPr lang="en-US" dirty="0" smtClean="0"/>
              <a:t>Gallery Instrumentation</a:t>
            </a:r>
          </a:p>
        </p:txBody>
      </p:sp>
      <p:sp>
        <p:nvSpPr>
          <p:cNvPr id="67588" name="Text Box 3"/>
          <p:cNvSpPr txBox="1">
            <a:spLocks noChangeArrowheads="1"/>
          </p:cNvSpPr>
          <p:nvPr/>
        </p:nvSpPr>
        <p:spPr bwMode="auto">
          <a:xfrm>
            <a:off x="304800" y="5257800"/>
            <a:ext cx="3886200" cy="396875"/>
          </a:xfrm>
          <a:prstGeom prst="rect">
            <a:avLst/>
          </a:prstGeom>
          <a:noFill/>
          <a:ln w="9525">
            <a:noFill/>
            <a:miter lim="800000"/>
            <a:headEnd/>
            <a:tailEnd/>
          </a:ln>
        </p:spPr>
        <p:txBody>
          <a:bodyPr>
            <a:spAutoFit/>
          </a:bodyPr>
          <a:lstStyle/>
          <a:p>
            <a:r>
              <a:rPr lang="en-US" sz="2000" b="1" dirty="0">
                <a:solidFill>
                  <a:srgbClr val="FAFD00"/>
                </a:solidFill>
              </a:rPr>
              <a:t>Foundation drains Clogging!</a:t>
            </a:r>
          </a:p>
        </p:txBody>
      </p:sp>
      <p:sp>
        <p:nvSpPr>
          <p:cNvPr id="67589" name="Text Box 4"/>
          <p:cNvSpPr txBox="1">
            <a:spLocks noChangeArrowheads="1"/>
          </p:cNvSpPr>
          <p:nvPr/>
        </p:nvSpPr>
        <p:spPr bwMode="auto">
          <a:xfrm>
            <a:off x="4495800" y="5181600"/>
            <a:ext cx="3810000" cy="396875"/>
          </a:xfrm>
          <a:prstGeom prst="rect">
            <a:avLst/>
          </a:prstGeom>
          <a:noFill/>
          <a:ln w="9525">
            <a:noFill/>
            <a:miter lim="800000"/>
            <a:headEnd/>
            <a:tailEnd/>
          </a:ln>
        </p:spPr>
        <p:txBody>
          <a:bodyPr>
            <a:spAutoFit/>
          </a:bodyPr>
          <a:lstStyle/>
          <a:p>
            <a:r>
              <a:rPr lang="en-US" sz="2000" b="1" dirty="0">
                <a:solidFill>
                  <a:srgbClr val="FAFD00"/>
                </a:solidFill>
              </a:rPr>
              <a:t>Increased Uplift pressures!</a:t>
            </a:r>
          </a:p>
        </p:txBody>
      </p:sp>
      <p:pic>
        <p:nvPicPr>
          <p:cNvPr id="67590" name="Picture 5" descr="drain depth a"/>
          <p:cNvPicPr>
            <a:picLocks noChangeAspect="1" noChangeArrowheads="1"/>
          </p:cNvPicPr>
          <p:nvPr/>
        </p:nvPicPr>
        <p:blipFill>
          <a:blip r:embed="rId2" cstate="print"/>
          <a:srcRect/>
          <a:stretch>
            <a:fillRect/>
          </a:stretch>
        </p:blipFill>
        <p:spPr bwMode="auto">
          <a:xfrm>
            <a:off x="381000" y="914400"/>
            <a:ext cx="3840160" cy="4070350"/>
          </a:xfrm>
          <a:prstGeom prst="rect">
            <a:avLst/>
          </a:prstGeom>
          <a:noFill/>
          <a:ln w="9525">
            <a:noFill/>
            <a:miter lim="800000"/>
            <a:headEnd/>
            <a:tailEnd/>
          </a:ln>
        </p:spPr>
      </p:pic>
      <p:sp>
        <p:nvSpPr>
          <p:cNvPr id="67591" name="Rectangle 6"/>
          <p:cNvSpPr>
            <a:spLocks noChangeArrowheads="1"/>
          </p:cNvSpPr>
          <p:nvPr/>
        </p:nvSpPr>
        <p:spPr bwMode="auto">
          <a:xfrm>
            <a:off x="3048000" y="3886200"/>
            <a:ext cx="1066800" cy="533400"/>
          </a:xfrm>
          <a:prstGeom prst="rect">
            <a:avLst/>
          </a:prstGeom>
          <a:noFill/>
          <a:ln w="25400">
            <a:solidFill>
              <a:schemeClr val="tx1"/>
            </a:solidFill>
            <a:miter lim="800000"/>
            <a:headEnd/>
            <a:tailEnd/>
          </a:ln>
        </p:spPr>
        <p:txBody>
          <a:bodyPr wrap="none" anchor="ctr"/>
          <a:lstStyle/>
          <a:p>
            <a:endParaRPr lang="en-US"/>
          </a:p>
        </p:txBody>
      </p:sp>
      <p:pic>
        <p:nvPicPr>
          <p:cNvPr id="67592" name="Picture 7" descr="uplift cell a"/>
          <p:cNvPicPr>
            <a:picLocks noChangeAspect="1" noChangeArrowheads="1"/>
          </p:cNvPicPr>
          <p:nvPr/>
        </p:nvPicPr>
        <p:blipFill>
          <a:blip r:embed="rId3" cstate="print"/>
          <a:srcRect/>
          <a:stretch>
            <a:fillRect/>
          </a:stretch>
        </p:blipFill>
        <p:spPr bwMode="auto">
          <a:xfrm>
            <a:off x="4343400" y="990599"/>
            <a:ext cx="4114800" cy="4125907"/>
          </a:xfrm>
          <a:prstGeom prst="rect">
            <a:avLst/>
          </a:prstGeom>
          <a:noFill/>
          <a:ln w="9525">
            <a:noFill/>
            <a:miter lim="800000"/>
            <a:headEnd/>
            <a:tailEnd/>
          </a:ln>
        </p:spPr>
      </p:pic>
      <p:sp>
        <p:nvSpPr>
          <p:cNvPr id="67593" name="Rectangle 8"/>
          <p:cNvSpPr>
            <a:spLocks noChangeArrowheads="1"/>
          </p:cNvSpPr>
          <p:nvPr/>
        </p:nvSpPr>
        <p:spPr bwMode="auto">
          <a:xfrm>
            <a:off x="7239000" y="2362200"/>
            <a:ext cx="1003300" cy="990600"/>
          </a:xfrm>
          <a:prstGeom prst="rect">
            <a:avLst/>
          </a:prstGeom>
          <a:noFill/>
          <a:ln w="25400">
            <a:solidFill>
              <a:schemeClr val="tx1"/>
            </a:solidFill>
            <a:miter lim="800000"/>
            <a:headEnd/>
            <a:tailEnd/>
          </a:ln>
        </p:spPr>
        <p:txBody>
          <a:bodyPr wrap="none" anchor="ctr"/>
          <a:lstStyle/>
          <a:p>
            <a:endParaRPr lang="en-US"/>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Number Placeholder 2"/>
          <p:cNvSpPr>
            <a:spLocks noGrp="1"/>
          </p:cNvSpPr>
          <p:nvPr>
            <p:ph type="sldNum" sz="quarter" idx="10"/>
          </p:nvPr>
        </p:nvSpPr>
        <p:spPr>
          <a:noFill/>
        </p:spPr>
        <p:txBody>
          <a:bodyPr/>
          <a:lstStyle/>
          <a:p>
            <a:r>
              <a:rPr lang="en-US" smtClean="0"/>
              <a:t>Slide </a:t>
            </a:r>
            <a:fld id="{69ECF4F4-7D66-40A5-92EE-B356BED727DD}" type="slidenum">
              <a:rPr lang="en-US" smtClean="0"/>
              <a:pPr/>
              <a:t>59</a:t>
            </a:fld>
            <a:r>
              <a:rPr lang="en-US" smtClean="0"/>
              <a:t> of 82</a:t>
            </a:r>
          </a:p>
        </p:txBody>
      </p:sp>
      <p:sp>
        <p:nvSpPr>
          <p:cNvPr id="68611" name="Rectangle 2"/>
          <p:cNvSpPr>
            <a:spLocks noGrp="1" noChangeArrowheads="1"/>
          </p:cNvSpPr>
          <p:nvPr>
            <p:ph type="title"/>
          </p:nvPr>
        </p:nvSpPr>
        <p:spPr/>
        <p:txBody>
          <a:bodyPr/>
          <a:lstStyle/>
          <a:p>
            <a:pPr eaLnBrk="1" hangingPunct="1"/>
            <a:r>
              <a:rPr lang="en-US" smtClean="0"/>
              <a:t>Sump Inflow</a:t>
            </a:r>
          </a:p>
        </p:txBody>
      </p:sp>
      <p:pic>
        <p:nvPicPr>
          <p:cNvPr id="68612" name="Picture 3" descr="bbsumpinflow"/>
          <p:cNvPicPr>
            <a:picLocks noChangeAspect="1" noChangeArrowheads="1"/>
          </p:cNvPicPr>
          <p:nvPr/>
        </p:nvPicPr>
        <p:blipFill>
          <a:blip r:embed="rId2" cstate="print"/>
          <a:srcRect/>
          <a:stretch>
            <a:fillRect/>
          </a:stretch>
        </p:blipFill>
        <p:spPr bwMode="auto">
          <a:xfrm>
            <a:off x="1409758" y="1219200"/>
            <a:ext cx="5284730" cy="5073650"/>
          </a:xfrm>
          <a:prstGeom prst="rect">
            <a:avLst/>
          </a:prstGeom>
          <a:noFill/>
          <a:ln w="9525">
            <a:noFill/>
            <a:miter lim="800000"/>
            <a:headEnd/>
            <a:tailEnd/>
          </a:ln>
        </p:spPr>
      </p:pic>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Slide Number Placeholder 2"/>
          <p:cNvSpPr>
            <a:spLocks noGrp="1"/>
          </p:cNvSpPr>
          <p:nvPr>
            <p:ph type="sldNum" sz="quarter" idx="10"/>
          </p:nvPr>
        </p:nvSpPr>
        <p:spPr>
          <a:noFill/>
        </p:spPr>
        <p:txBody>
          <a:bodyPr/>
          <a:lstStyle/>
          <a:p>
            <a:r>
              <a:rPr lang="en-US" smtClean="0"/>
              <a:t>Slide </a:t>
            </a:r>
            <a:fld id="{49C63298-26DE-45F5-9EFB-802F5C21E8CD}" type="slidenum">
              <a:rPr lang="en-US" smtClean="0"/>
              <a:pPr/>
              <a:t>6</a:t>
            </a:fld>
            <a:r>
              <a:rPr lang="en-US" smtClean="0"/>
              <a:t> of 82</a:t>
            </a:r>
          </a:p>
        </p:txBody>
      </p:sp>
      <p:sp>
        <p:nvSpPr>
          <p:cNvPr id="1028" name="Rectangle 2"/>
          <p:cNvSpPr>
            <a:spLocks noGrp="1" noChangeArrowheads="1"/>
          </p:cNvSpPr>
          <p:nvPr>
            <p:ph type="title"/>
          </p:nvPr>
        </p:nvSpPr>
        <p:spPr/>
        <p:txBody>
          <a:bodyPr/>
          <a:lstStyle/>
          <a:p>
            <a:pPr eaLnBrk="1" hangingPunct="1"/>
            <a:r>
              <a:rPr lang="en-US" sz="3200" smtClean="0"/>
              <a:t>Surface Settlement &amp; Horizontal Movement Points</a:t>
            </a:r>
          </a:p>
        </p:txBody>
      </p:sp>
      <p:pic>
        <p:nvPicPr>
          <p:cNvPr id="5" name="Picture 4" descr="Picture1.jpg"/>
          <p:cNvPicPr>
            <a:picLocks noChangeAspect="1"/>
          </p:cNvPicPr>
          <p:nvPr/>
        </p:nvPicPr>
        <p:blipFill>
          <a:blip r:embed="rId2" cstate="print"/>
          <a:srcRect l="15835" t="22059" r="11513" b="26471"/>
          <a:stretch>
            <a:fillRect/>
          </a:stretch>
        </p:blipFill>
        <p:spPr>
          <a:xfrm>
            <a:off x="533400" y="1676400"/>
            <a:ext cx="8321040" cy="3733800"/>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050"/>
          <p:cNvSpPr>
            <a:spLocks noGrp="1" noChangeArrowheads="1"/>
          </p:cNvSpPr>
          <p:nvPr>
            <p:ph type="title"/>
          </p:nvPr>
        </p:nvSpPr>
        <p:spPr>
          <a:xfrm>
            <a:off x="1676400" y="228600"/>
            <a:ext cx="6908800" cy="800100"/>
          </a:xfrm>
        </p:spPr>
        <p:txBody>
          <a:bodyPr/>
          <a:lstStyle/>
          <a:p>
            <a:r>
              <a:rPr lang="en-US" sz="3200" smtClean="0"/>
              <a:t>Digital Accelerographs (Etna SMA) Dual Trigger</a:t>
            </a:r>
          </a:p>
        </p:txBody>
      </p:sp>
      <p:pic>
        <p:nvPicPr>
          <p:cNvPr id="39939" name="Picture 2054" descr="SMA6 RMU8"/>
          <p:cNvPicPr>
            <a:picLocks noChangeAspect="1" noChangeArrowheads="1"/>
          </p:cNvPicPr>
          <p:nvPr/>
        </p:nvPicPr>
        <p:blipFill>
          <a:blip r:embed="rId3" cstate="print"/>
          <a:srcRect/>
          <a:stretch>
            <a:fillRect/>
          </a:stretch>
        </p:blipFill>
        <p:spPr bwMode="auto">
          <a:xfrm>
            <a:off x="2768600" y="1206500"/>
            <a:ext cx="4238625" cy="5651500"/>
          </a:xfrm>
          <a:prstGeom prst="rect">
            <a:avLst/>
          </a:prstGeom>
          <a:noFill/>
          <a:ln w="9525">
            <a:noFill/>
            <a:miter lim="800000"/>
            <a:headEnd/>
            <a:tailEnd/>
          </a:ln>
        </p:spPr>
      </p:pic>
    </p:spTree>
  </p:cSld>
  <p:clrMapOvr>
    <a:masterClrMapping/>
  </p:clrMapOvr>
  <p:transition>
    <p:cover dir="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en-US" smtClean="0"/>
              <a:t>Time Domain Reflectometry Cables (TDR)</a:t>
            </a:r>
          </a:p>
        </p:txBody>
      </p:sp>
      <p:pic>
        <p:nvPicPr>
          <p:cNvPr id="41987" name="Picture 4" descr="Progress Photos 31Jul04 001"/>
          <p:cNvPicPr>
            <a:picLocks noChangeAspect="1" noChangeArrowheads="1"/>
          </p:cNvPicPr>
          <p:nvPr/>
        </p:nvPicPr>
        <p:blipFill>
          <a:blip r:embed="rId2" cstate="print"/>
          <a:srcRect/>
          <a:stretch>
            <a:fillRect/>
          </a:stretch>
        </p:blipFill>
        <p:spPr bwMode="auto">
          <a:xfrm>
            <a:off x="1727200" y="1704975"/>
            <a:ext cx="6629400" cy="44005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1026"/>
          <p:cNvSpPr>
            <a:spLocks noGrp="1" noChangeArrowheads="1"/>
          </p:cNvSpPr>
          <p:nvPr>
            <p:ph type="title"/>
          </p:nvPr>
        </p:nvSpPr>
        <p:spPr>
          <a:xfrm>
            <a:off x="457200" y="0"/>
            <a:ext cx="8229600" cy="1143000"/>
          </a:xfrm>
        </p:spPr>
        <p:txBody>
          <a:bodyPr/>
          <a:lstStyle/>
          <a:p>
            <a:r>
              <a:rPr lang="en-US" sz="3600" dirty="0" smtClean="0"/>
              <a:t>TDR Trench / RMU 6</a:t>
            </a:r>
          </a:p>
        </p:txBody>
      </p:sp>
      <p:pic>
        <p:nvPicPr>
          <p:cNvPr id="40963" name="Picture 1028" descr="TDR Trench View West"/>
          <p:cNvPicPr>
            <a:picLocks noChangeAspect="1" noChangeArrowheads="1"/>
          </p:cNvPicPr>
          <p:nvPr/>
        </p:nvPicPr>
        <p:blipFill>
          <a:blip r:embed="rId2" cstate="print"/>
          <a:srcRect/>
          <a:stretch>
            <a:fillRect/>
          </a:stretch>
        </p:blipFill>
        <p:spPr bwMode="auto">
          <a:xfrm>
            <a:off x="685800" y="838200"/>
            <a:ext cx="7162800" cy="536483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1026"/>
          <p:cNvSpPr>
            <a:spLocks noGrp="1" noChangeArrowheads="1"/>
          </p:cNvSpPr>
          <p:nvPr>
            <p:ph type="title"/>
          </p:nvPr>
        </p:nvSpPr>
        <p:spPr/>
        <p:txBody>
          <a:bodyPr/>
          <a:lstStyle/>
          <a:p>
            <a:r>
              <a:rPr lang="en-US" smtClean="0"/>
              <a:t>Installing TDR Cables</a:t>
            </a:r>
          </a:p>
        </p:txBody>
      </p:sp>
      <p:pic>
        <p:nvPicPr>
          <p:cNvPr id="43011" name="Picture 1028" descr="PZs TDR Inclin 009"/>
          <p:cNvPicPr>
            <a:picLocks noChangeAspect="1" noChangeArrowheads="1"/>
          </p:cNvPicPr>
          <p:nvPr/>
        </p:nvPicPr>
        <p:blipFill>
          <a:blip r:embed="rId2" cstate="print"/>
          <a:srcRect/>
          <a:stretch>
            <a:fillRect/>
          </a:stretch>
        </p:blipFill>
        <p:spPr bwMode="auto">
          <a:xfrm>
            <a:off x="838200" y="1752600"/>
            <a:ext cx="4152900" cy="2755900"/>
          </a:xfrm>
          <a:prstGeom prst="rect">
            <a:avLst/>
          </a:prstGeom>
          <a:noFill/>
          <a:ln w="9525">
            <a:noFill/>
            <a:miter lim="800000"/>
            <a:headEnd/>
            <a:tailEnd/>
          </a:ln>
        </p:spPr>
      </p:pic>
      <p:pic>
        <p:nvPicPr>
          <p:cNvPr id="43012" name="Picture 1029" descr="PZs TDR Inclin 011"/>
          <p:cNvPicPr>
            <a:picLocks noChangeAspect="1" noChangeArrowheads="1"/>
          </p:cNvPicPr>
          <p:nvPr/>
        </p:nvPicPr>
        <p:blipFill>
          <a:blip r:embed="rId3" cstate="print"/>
          <a:srcRect/>
          <a:stretch>
            <a:fillRect/>
          </a:stretch>
        </p:blipFill>
        <p:spPr bwMode="auto">
          <a:xfrm>
            <a:off x="4376738" y="3362325"/>
            <a:ext cx="4406900" cy="29241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p:txBody>
          <a:bodyPr/>
          <a:lstStyle/>
          <a:p>
            <a:r>
              <a:rPr lang="en-US" sz="3600" smtClean="0"/>
              <a:t>Dam Crest Integrity Monitor</a:t>
            </a:r>
            <a:br>
              <a:rPr lang="en-US" sz="3600" smtClean="0"/>
            </a:br>
            <a:r>
              <a:rPr lang="en-US" sz="3600" smtClean="0"/>
              <a:t>Trigger</a:t>
            </a:r>
          </a:p>
        </p:txBody>
      </p:sp>
      <p:sp>
        <p:nvSpPr>
          <p:cNvPr id="4100" name="Rectangle 3"/>
          <p:cNvSpPr>
            <a:spLocks noGrp="1" noChangeArrowheads="1"/>
          </p:cNvSpPr>
          <p:nvPr>
            <p:ph type="body" idx="1"/>
          </p:nvPr>
        </p:nvSpPr>
        <p:spPr>
          <a:xfrm>
            <a:off x="569913" y="1530350"/>
            <a:ext cx="7721600" cy="4114800"/>
          </a:xfrm>
        </p:spPr>
        <p:txBody>
          <a:bodyPr/>
          <a:lstStyle/>
          <a:p>
            <a:r>
              <a:rPr lang="en-US" sz="3200" smtClean="0"/>
              <a:t>Three Loop System (RMU 1)</a:t>
            </a:r>
          </a:p>
          <a:p>
            <a:r>
              <a:rPr lang="en-US" sz="3200" smtClean="0"/>
              <a:t>Linked to Siren Activation System (Radio)</a:t>
            </a:r>
          </a:p>
          <a:p>
            <a:r>
              <a:rPr lang="en-US" sz="3200" smtClean="0"/>
              <a:t>Linked to ADAS (Radio)</a:t>
            </a:r>
          </a:p>
        </p:txBody>
      </p:sp>
      <p:graphicFrame>
        <p:nvGraphicFramePr>
          <p:cNvPr id="4098" name="Object 4"/>
          <p:cNvGraphicFramePr>
            <a:graphicFrameLocks noChangeAspect="1"/>
          </p:cNvGraphicFramePr>
          <p:nvPr/>
        </p:nvGraphicFramePr>
        <p:xfrm>
          <a:off x="3048000" y="2819400"/>
          <a:ext cx="4618038" cy="3463925"/>
        </p:xfrm>
        <a:graphic>
          <a:graphicData uri="http://schemas.openxmlformats.org/presentationml/2006/ole">
            <p:oleObj spid="_x0000_s121858" name="Photo Editor Photo" r:id="rId3" imgW="7803556" imgH="5852667" progId="">
              <p:embed/>
            </p:oleObj>
          </a:graphicData>
        </a:graphic>
      </p:graphicFrame>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Number Placeholder 3"/>
          <p:cNvSpPr>
            <a:spLocks noGrp="1"/>
          </p:cNvSpPr>
          <p:nvPr>
            <p:ph type="sldNum" sz="quarter" idx="10"/>
          </p:nvPr>
        </p:nvSpPr>
        <p:spPr>
          <a:noFill/>
        </p:spPr>
        <p:txBody>
          <a:bodyPr/>
          <a:lstStyle/>
          <a:p>
            <a:r>
              <a:rPr lang="en-US" smtClean="0"/>
              <a:t>Slide </a:t>
            </a:r>
            <a:fld id="{E41FCEC5-914C-46D9-B5D8-61506B899ADA}" type="slidenum">
              <a:rPr lang="en-US" smtClean="0"/>
              <a:pPr/>
              <a:t>65</a:t>
            </a:fld>
            <a:r>
              <a:rPr lang="en-US" smtClean="0"/>
              <a:t> of 82</a:t>
            </a:r>
          </a:p>
        </p:txBody>
      </p:sp>
      <p:pic>
        <p:nvPicPr>
          <p:cNvPr id="80899" name="Picture 4" descr="piezo-intro-foto"/>
          <p:cNvPicPr>
            <a:picLocks noChangeAspect="1" noChangeArrowheads="1"/>
          </p:cNvPicPr>
          <p:nvPr/>
        </p:nvPicPr>
        <p:blipFill>
          <a:blip r:embed="rId2" cstate="print"/>
          <a:srcRect/>
          <a:stretch>
            <a:fillRect/>
          </a:stretch>
        </p:blipFill>
        <p:spPr bwMode="auto">
          <a:xfrm>
            <a:off x="6629400" y="3200400"/>
            <a:ext cx="2224815" cy="2666999"/>
          </a:xfrm>
          <a:prstGeom prst="rect">
            <a:avLst/>
          </a:prstGeom>
          <a:noFill/>
          <a:ln w="9525">
            <a:noFill/>
            <a:miter lim="800000"/>
            <a:headEnd/>
            <a:tailEnd/>
          </a:ln>
        </p:spPr>
      </p:pic>
      <p:pic>
        <p:nvPicPr>
          <p:cNvPr id="80900" name="Picture 5" descr="jmeter-intro-foto"/>
          <p:cNvPicPr>
            <a:picLocks noChangeAspect="1" noChangeArrowheads="1"/>
          </p:cNvPicPr>
          <p:nvPr/>
        </p:nvPicPr>
        <p:blipFill>
          <a:blip r:embed="rId3" cstate="print"/>
          <a:srcRect/>
          <a:stretch>
            <a:fillRect/>
          </a:stretch>
        </p:blipFill>
        <p:spPr bwMode="auto">
          <a:xfrm>
            <a:off x="3048000" y="2591752"/>
            <a:ext cx="2971800" cy="3562450"/>
          </a:xfrm>
          <a:prstGeom prst="rect">
            <a:avLst/>
          </a:prstGeom>
          <a:noFill/>
          <a:ln w="9525">
            <a:noFill/>
            <a:miter lim="800000"/>
            <a:headEnd/>
            <a:tailEnd/>
          </a:ln>
        </p:spPr>
      </p:pic>
      <p:sp>
        <p:nvSpPr>
          <p:cNvPr id="80901" name="Rectangle 6"/>
          <p:cNvSpPr>
            <a:spLocks noChangeArrowheads="1"/>
          </p:cNvSpPr>
          <p:nvPr/>
        </p:nvSpPr>
        <p:spPr bwMode="auto">
          <a:xfrm>
            <a:off x="533400" y="228600"/>
            <a:ext cx="7620000" cy="1447800"/>
          </a:xfrm>
          <a:prstGeom prst="rect">
            <a:avLst/>
          </a:prstGeom>
          <a:noFill/>
          <a:ln w="9525">
            <a:noFill/>
            <a:miter lim="800000"/>
            <a:headEnd/>
            <a:tailEnd/>
          </a:ln>
        </p:spPr>
        <p:txBody>
          <a:bodyPr lIns="92075" tIns="46038" rIns="92075" bIns="46038" anchor="b"/>
          <a:lstStyle/>
          <a:p>
            <a:pPr algn="ctr"/>
            <a:r>
              <a:rPr lang="en-US" sz="4400" i="1" dirty="0">
                <a:solidFill>
                  <a:schemeClr val="tx2"/>
                </a:solidFill>
              </a:rPr>
              <a:t>Dam </a:t>
            </a:r>
            <a:r>
              <a:rPr lang="en-US" sz="4400" i="1" dirty="0" smtClean="0">
                <a:solidFill>
                  <a:schemeClr val="tx2"/>
                </a:solidFill>
              </a:rPr>
              <a:t>Safety </a:t>
            </a:r>
          </a:p>
          <a:p>
            <a:pPr algn="ctr"/>
            <a:r>
              <a:rPr lang="en-US" sz="4400" i="1" dirty="0" smtClean="0">
                <a:solidFill>
                  <a:schemeClr val="tx2"/>
                </a:solidFill>
              </a:rPr>
              <a:t>Instrumentation </a:t>
            </a:r>
            <a:r>
              <a:rPr lang="en-US" sz="4400" i="1" dirty="0">
                <a:solidFill>
                  <a:schemeClr val="tx2"/>
                </a:solidFill>
              </a:rPr>
              <a:t>Automation</a:t>
            </a:r>
          </a:p>
        </p:txBody>
      </p:sp>
      <p:pic>
        <p:nvPicPr>
          <p:cNvPr id="80902" name="Picture 4" descr="\\Swt-fs-cad\damsafety\Pine Creek\Photos 2_23 and 2_24 2011\DSC01745.JPG"/>
          <p:cNvPicPr>
            <a:picLocks noChangeAspect="1" noChangeArrowheads="1"/>
          </p:cNvPicPr>
          <p:nvPr/>
        </p:nvPicPr>
        <p:blipFill>
          <a:blip r:embed="rId4" cstate="print"/>
          <a:srcRect l="18750" t="7813" b="7169"/>
          <a:stretch>
            <a:fillRect/>
          </a:stretch>
        </p:blipFill>
        <p:spPr bwMode="auto">
          <a:xfrm>
            <a:off x="76200" y="2514600"/>
            <a:ext cx="2620963" cy="3657600"/>
          </a:xfrm>
          <a:prstGeom prst="rect">
            <a:avLst/>
          </a:prstGeom>
          <a:noFill/>
          <a:ln w="9525">
            <a:noFill/>
            <a:miter lim="800000"/>
            <a:headEnd/>
            <a:tailEnd/>
          </a:ln>
        </p:spPr>
      </p:pic>
      <p:pic>
        <p:nvPicPr>
          <p:cNvPr id="7" name="Picture 2" descr="IMG_5681"/>
          <p:cNvPicPr>
            <a:picLocks noChangeAspect="1" noChangeArrowheads="1"/>
          </p:cNvPicPr>
          <p:nvPr/>
        </p:nvPicPr>
        <p:blipFill>
          <a:blip r:embed="rId5" cstate="print"/>
          <a:srcRect/>
          <a:stretch>
            <a:fillRect/>
          </a:stretch>
        </p:blipFill>
        <p:spPr bwMode="auto">
          <a:xfrm>
            <a:off x="1524000" y="1752600"/>
            <a:ext cx="2425700" cy="1819275"/>
          </a:xfrm>
          <a:prstGeom prst="rect">
            <a:avLst/>
          </a:prstGeom>
          <a:noFill/>
          <a:ln w="9525">
            <a:noFill/>
            <a:miter lim="800000"/>
            <a:headEnd/>
            <a:tailEnd/>
          </a:ln>
        </p:spPr>
      </p:pic>
      <p:pic>
        <p:nvPicPr>
          <p:cNvPr id="8" name="Picture 6" descr="DSCN0129"/>
          <p:cNvPicPr>
            <a:picLocks noChangeAspect="1" noChangeArrowheads="1"/>
          </p:cNvPicPr>
          <p:nvPr/>
        </p:nvPicPr>
        <p:blipFill>
          <a:blip r:embed="rId6" cstate="print"/>
          <a:srcRect/>
          <a:stretch>
            <a:fillRect/>
          </a:stretch>
        </p:blipFill>
        <p:spPr bwMode="auto">
          <a:xfrm>
            <a:off x="6019800" y="1676400"/>
            <a:ext cx="1741488" cy="2322512"/>
          </a:xfrm>
          <a:prstGeom prst="rect">
            <a:avLst/>
          </a:prstGeom>
          <a:noFill/>
          <a:ln w="9525">
            <a:noFill/>
            <a:miter lim="800000"/>
            <a:headEnd/>
            <a:tailEnd/>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Number Placeholder 3"/>
          <p:cNvSpPr>
            <a:spLocks noGrp="1"/>
          </p:cNvSpPr>
          <p:nvPr>
            <p:ph type="sldNum" sz="quarter" idx="10"/>
          </p:nvPr>
        </p:nvSpPr>
        <p:spPr>
          <a:noFill/>
        </p:spPr>
        <p:txBody>
          <a:bodyPr/>
          <a:lstStyle/>
          <a:p>
            <a:r>
              <a:rPr lang="en-US" smtClean="0"/>
              <a:t>Slide </a:t>
            </a:r>
            <a:fld id="{52FE5D30-9183-4076-8E09-4755580CCD8E}" type="slidenum">
              <a:rPr lang="en-US" smtClean="0"/>
              <a:pPr/>
              <a:t>66</a:t>
            </a:fld>
            <a:r>
              <a:rPr lang="en-US" smtClean="0"/>
              <a:t> of 82</a:t>
            </a:r>
          </a:p>
        </p:txBody>
      </p:sp>
      <p:sp>
        <p:nvSpPr>
          <p:cNvPr id="81923" name="Rectangle 2"/>
          <p:cNvSpPr>
            <a:spLocks noGrp="1" noChangeArrowheads="1"/>
          </p:cNvSpPr>
          <p:nvPr>
            <p:ph type="title"/>
          </p:nvPr>
        </p:nvSpPr>
        <p:spPr>
          <a:xfrm>
            <a:off x="1600200" y="152400"/>
            <a:ext cx="6096000" cy="1143000"/>
          </a:xfrm>
          <a:noFill/>
        </p:spPr>
        <p:txBody>
          <a:bodyPr lIns="92075" tIns="46038" rIns="92075" bIns="46038"/>
          <a:lstStyle/>
          <a:p>
            <a:pPr eaLnBrk="1" hangingPunct="1"/>
            <a:r>
              <a:rPr lang="en-US" dirty="0" smtClean="0"/>
              <a:t>Typical Network</a:t>
            </a:r>
          </a:p>
        </p:txBody>
      </p:sp>
      <p:pic>
        <p:nvPicPr>
          <p:cNvPr id="81924" name="Picture 3" descr="Image1"/>
          <p:cNvPicPr>
            <a:picLocks noChangeAspect="1" noChangeArrowheads="1"/>
          </p:cNvPicPr>
          <p:nvPr/>
        </p:nvPicPr>
        <p:blipFill>
          <a:blip r:embed="rId2" cstate="print"/>
          <a:srcRect l="7634" t="4539" r="3818" b="5580"/>
          <a:stretch>
            <a:fillRect/>
          </a:stretch>
        </p:blipFill>
        <p:spPr bwMode="auto">
          <a:xfrm>
            <a:off x="762000" y="1143000"/>
            <a:ext cx="7037986" cy="5105400"/>
          </a:xfrm>
          <a:prstGeom prst="rect">
            <a:avLst/>
          </a:prstGeom>
          <a:noFill/>
          <a:ln w="9525">
            <a:noFill/>
            <a:miter lim="800000"/>
            <a:headEnd/>
            <a:tailEnd/>
          </a:ln>
        </p:spPr>
      </p:pic>
    </p:spTree>
  </p:cSld>
  <p:clrMapOvr>
    <a:masterClrMapping/>
  </p:clrMapOvr>
  <p:transition>
    <p:cut/>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Number Placeholder 3"/>
          <p:cNvSpPr>
            <a:spLocks noGrp="1"/>
          </p:cNvSpPr>
          <p:nvPr>
            <p:ph type="sldNum" sz="quarter" idx="10"/>
          </p:nvPr>
        </p:nvSpPr>
        <p:spPr>
          <a:noFill/>
        </p:spPr>
        <p:txBody>
          <a:bodyPr/>
          <a:lstStyle/>
          <a:p>
            <a:r>
              <a:rPr lang="en-US" smtClean="0"/>
              <a:t>Slide </a:t>
            </a:r>
            <a:fld id="{D7A8A5B4-A1C2-450E-A261-17FB48C3C072}" type="slidenum">
              <a:rPr lang="en-US" smtClean="0"/>
              <a:pPr/>
              <a:t>67</a:t>
            </a:fld>
            <a:r>
              <a:rPr lang="en-US" smtClean="0"/>
              <a:t> of 82</a:t>
            </a:r>
          </a:p>
        </p:txBody>
      </p:sp>
      <p:sp>
        <p:nvSpPr>
          <p:cNvPr id="82947" name="Rectangle 2"/>
          <p:cNvSpPr>
            <a:spLocks noGrp="1" noChangeArrowheads="1"/>
          </p:cNvSpPr>
          <p:nvPr>
            <p:ph type="title"/>
          </p:nvPr>
        </p:nvSpPr>
        <p:spPr>
          <a:xfrm>
            <a:off x="1447800" y="152400"/>
            <a:ext cx="6096000" cy="1143000"/>
          </a:xfrm>
          <a:noFill/>
        </p:spPr>
        <p:txBody>
          <a:bodyPr lIns="92075" tIns="46038" rIns="92075" bIns="46038"/>
          <a:lstStyle/>
          <a:p>
            <a:pPr eaLnBrk="1" hangingPunct="1"/>
            <a:r>
              <a:rPr lang="en-US" dirty="0" smtClean="0"/>
              <a:t>Advantages</a:t>
            </a:r>
          </a:p>
        </p:txBody>
      </p:sp>
      <p:sp>
        <p:nvSpPr>
          <p:cNvPr id="82948" name="Rectangle 3"/>
          <p:cNvSpPr>
            <a:spLocks noGrp="1" noChangeArrowheads="1"/>
          </p:cNvSpPr>
          <p:nvPr>
            <p:ph type="body" idx="1"/>
          </p:nvPr>
        </p:nvSpPr>
        <p:spPr>
          <a:xfrm>
            <a:off x="228600" y="1447800"/>
            <a:ext cx="8610600" cy="4114800"/>
          </a:xfrm>
          <a:noFill/>
        </p:spPr>
        <p:txBody>
          <a:bodyPr lIns="92075" tIns="46038" rIns="92075" bIns="46038"/>
          <a:lstStyle/>
          <a:p>
            <a:pPr eaLnBrk="1" hangingPunct="1">
              <a:lnSpc>
                <a:spcPct val="90000"/>
              </a:lnSpc>
            </a:pPr>
            <a:r>
              <a:rPr lang="en-US" sz="2800" dirty="0" smtClean="0"/>
              <a:t>Increased Accuracy, Frequency &amp; Consistency.</a:t>
            </a:r>
          </a:p>
          <a:p>
            <a:pPr eaLnBrk="1" hangingPunct="1">
              <a:lnSpc>
                <a:spcPct val="90000"/>
              </a:lnSpc>
            </a:pPr>
            <a:r>
              <a:rPr lang="en-US" sz="2800" dirty="0" smtClean="0"/>
              <a:t>Can be placed in areas of poor accessibility.</a:t>
            </a:r>
          </a:p>
          <a:p>
            <a:pPr eaLnBrk="1" hangingPunct="1">
              <a:lnSpc>
                <a:spcPct val="90000"/>
              </a:lnSpc>
            </a:pPr>
            <a:r>
              <a:rPr lang="en-US" sz="2800" dirty="0" smtClean="0"/>
              <a:t>Remote Acquisition, Programming, Diagnostics.</a:t>
            </a:r>
          </a:p>
          <a:p>
            <a:pPr eaLnBrk="1" hangingPunct="1">
              <a:lnSpc>
                <a:spcPct val="90000"/>
              </a:lnSpc>
            </a:pPr>
            <a:r>
              <a:rPr lang="en-US" sz="2800" dirty="0" smtClean="0"/>
              <a:t>Timeliness of Information.</a:t>
            </a:r>
          </a:p>
          <a:p>
            <a:pPr eaLnBrk="1" hangingPunct="1">
              <a:lnSpc>
                <a:spcPct val="90000"/>
              </a:lnSpc>
            </a:pPr>
            <a:r>
              <a:rPr lang="en-US" sz="2800" dirty="0" smtClean="0"/>
              <a:t>Check Data Validity.</a:t>
            </a:r>
          </a:p>
          <a:p>
            <a:pPr eaLnBrk="1" hangingPunct="1">
              <a:lnSpc>
                <a:spcPct val="90000"/>
              </a:lnSpc>
            </a:pPr>
            <a:r>
              <a:rPr lang="en-US" sz="2800" dirty="0" smtClean="0"/>
              <a:t>Program for Increased Frequency at Trigger levels.</a:t>
            </a:r>
          </a:p>
          <a:p>
            <a:pPr eaLnBrk="1" hangingPunct="1">
              <a:lnSpc>
                <a:spcPct val="90000"/>
              </a:lnSpc>
            </a:pPr>
            <a:r>
              <a:rPr lang="en-US" sz="2800" dirty="0" smtClean="0"/>
              <a:t>Monitor Unpredictable Events.</a:t>
            </a:r>
          </a:p>
          <a:p>
            <a:pPr eaLnBrk="1" hangingPunct="1">
              <a:lnSpc>
                <a:spcPct val="90000"/>
              </a:lnSpc>
            </a:pPr>
            <a:r>
              <a:rPr lang="en-US" sz="2800" dirty="0" smtClean="0"/>
              <a:t>Alarms – 24 hours a day, 365 days a year.</a:t>
            </a:r>
          </a:p>
          <a:p>
            <a:pPr eaLnBrk="1" hangingPunct="1">
              <a:lnSpc>
                <a:spcPct val="90000"/>
              </a:lnSpc>
            </a:pPr>
            <a:r>
              <a:rPr lang="en-US" sz="2800" dirty="0" smtClean="0"/>
              <a:t>Compatibility with a Variety of Functional Needs.</a:t>
            </a:r>
          </a:p>
          <a:p>
            <a:pPr eaLnBrk="1" hangingPunct="1">
              <a:lnSpc>
                <a:spcPct val="90000"/>
              </a:lnSpc>
            </a:pPr>
            <a:r>
              <a:rPr lang="en-US" sz="2800" dirty="0" smtClean="0">
                <a:solidFill>
                  <a:srgbClr val="FF0000"/>
                </a:solidFill>
              </a:rPr>
              <a:t>Caution!!!   </a:t>
            </a:r>
            <a:r>
              <a:rPr lang="en-US" sz="2800" dirty="0" smtClean="0"/>
              <a:t>Replace Personnel.</a:t>
            </a:r>
          </a:p>
        </p:txBody>
      </p:sp>
    </p:spTree>
  </p:cSld>
  <p:clrMapOvr>
    <a:masterClrMapping/>
  </p:clrMapOvr>
  <p:transition>
    <p:cut/>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Number Placeholder 3"/>
          <p:cNvSpPr>
            <a:spLocks noGrp="1"/>
          </p:cNvSpPr>
          <p:nvPr>
            <p:ph type="sldNum" sz="quarter" idx="10"/>
          </p:nvPr>
        </p:nvSpPr>
        <p:spPr>
          <a:noFill/>
        </p:spPr>
        <p:txBody>
          <a:bodyPr/>
          <a:lstStyle/>
          <a:p>
            <a:r>
              <a:rPr lang="en-US" smtClean="0"/>
              <a:t>Slide </a:t>
            </a:r>
            <a:fld id="{3FDBE3D9-1941-4BA7-BB81-FE44191F87F4}" type="slidenum">
              <a:rPr lang="en-US" smtClean="0"/>
              <a:pPr/>
              <a:t>68</a:t>
            </a:fld>
            <a:r>
              <a:rPr lang="en-US" smtClean="0"/>
              <a:t> of 82</a:t>
            </a:r>
          </a:p>
        </p:txBody>
      </p:sp>
      <p:sp>
        <p:nvSpPr>
          <p:cNvPr id="83971" name="Rectangle 2"/>
          <p:cNvSpPr>
            <a:spLocks noGrp="1" noChangeArrowheads="1"/>
          </p:cNvSpPr>
          <p:nvPr>
            <p:ph type="title"/>
          </p:nvPr>
        </p:nvSpPr>
        <p:spPr>
          <a:xfrm>
            <a:off x="457200" y="304800"/>
            <a:ext cx="8231188" cy="914400"/>
          </a:xfrm>
        </p:spPr>
        <p:txBody>
          <a:bodyPr/>
          <a:lstStyle/>
          <a:p>
            <a:pPr eaLnBrk="1" hangingPunct="1"/>
            <a:r>
              <a:rPr lang="en-US" dirty="0" smtClean="0"/>
              <a:t>Automation Challenges</a:t>
            </a:r>
          </a:p>
        </p:txBody>
      </p:sp>
      <p:sp>
        <p:nvSpPr>
          <p:cNvPr id="83972" name="Rectangle 3"/>
          <p:cNvSpPr>
            <a:spLocks noGrp="1" noChangeArrowheads="1"/>
          </p:cNvSpPr>
          <p:nvPr>
            <p:ph type="body" idx="1"/>
          </p:nvPr>
        </p:nvSpPr>
        <p:spPr>
          <a:xfrm>
            <a:off x="762000" y="1219200"/>
            <a:ext cx="7772400" cy="4648200"/>
          </a:xfrm>
        </p:spPr>
        <p:txBody>
          <a:bodyPr/>
          <a:lstStyle/>
          <a:p>
            <a:pPr eaLnBrk="1" hangingPunct="1">
              <a:lnSpc>
                <a:spcPct val="90000"/>
              </a:lnSpc>
            </a:pPr>
            <a:r>
              <a:rPr lang="en-US" dirty="0" smtClean="0"/>
              <a:t>Vandalism.</a:t>
            </a:r>
          </a:p>
          <a:p>
            <a:pPr eaLnBrk="1" hangingPunct="1">
              <a:lnSpc>
                <a:spcPct val="90000"/>
              </a:lnSpc>
            </a:pPr>
            <a:r>
              <a:rPr lang="en-US" dirty="0" smtClean="0"/>
              <a:t>Lightning (Can Mitigate).</a:t>
            </a:r>
          </a:p>
          <a:p>
            <a:pPr eaLnBrk="1" hangingPunct="1">
              <a:lnSpc>
                <a:spcPct val="90000"/>
              </a:lnSpc>
            </a:pPr>
            <a:r>
              <a:rPr lang="en-US" dirty="0" smtClean="0"/>
              <a:t>Instrument Type.</a:t>
            </a:r>
          </a:p>
          <a:p>
            <a:pPr eaLnBrk="1" hangingPunct="1">
              <a:lnSpc>
                <a:spcPct val="90000"/>
              </a:lnSpc>
            </a:pPr>
            <a:r>
              <a:rPr lang="en-US" dirty="0" smtClean="0"/>
              <a:t>Maintenance.</a:t>
            </a:r>
          </a:p>
          <a:p>
            <a:pPr eaLnBrk="1" hangingPunct="1">
              <a:lnSpc>
                <a:spcPct val="90000"/>
              </a:lnSpc>
            </a:pPr>
            <a:r>
              <a:rPr lang="en-US" dirty="0" smtClean="0"/>
              <a:t>Specialized Expertise.</a:t>
            </a:r>
          </a:p>
          <a:p>
            <a:pPr eaLnBrk="1" hangingPunct="1">
              <a:lnSpc>
                <a:spcPct val="90000"/>
              </a:lnSpc>
            </a:pPr>
            <a:r>
              <a:rPr lang="en-US" dirty="0" smtClean="0"/>
              <a:t>Physical Environment Constraints.</a:t>
            </a:r>
          </a:p>
          <a:p>
            <a:pPr eaLnBrk="1" hangingPunct="1">
              <a:lnSpc>
                <a:spcPct val="90000"/>
              </a:lnSpc>
            </a:pPr>
            <a:r>
              <a:rPr lang="en-US" dirty="0" smtClean="0"/>
              <a:t>Cost:  Installation and Maintenance.</a:t>
            </a:r>
          </a:p>
          <a:p>
            <a:pPr eaLnBrk="1" hangingPunct="1">
              <a:lnSpc>
                <a:spcPct val="90000"/>
              </a:lnSpc>
            </a:pPr>
            <a:r>
              <a:rPr lang="en-US" dirty="0" smtClean="0"/>
              <a:t>Data Management.</a:t>
            </a:r>
          </a:p>
          <a:p>
            <a:pPr eaLnBrk="1" hangingPunct="1">
              <a:lnSpc>
                <a:spcPct val="90000"/>
              </a:lnSpc>
            </a:pPr>
            <a:r>
              <a:rPr lang="en-US" dirty="0" smtClean="0"/>
              <a:t>No Eyes on Project.</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Number Placeholder 3"/>
          <p:cNvSpPr>
            <a:spLocks noGrp="1"/>
          </p:cNvSpPr>
          <p:nvPr>
            <p:ph type="sldNum" sz="quarter" idx="10"/>
          </p:nvPr>
        </p:nvSpPr>
        <p:spPr>
          <a:noFill/>
        </p:spPr>
        <p:txBody>
          <a:bodyPr/>
          <a:lstStyle/>
          <a:p>
            <a:r>
              <a:rPr lang="en-US" smtClean="0"/>
              <a:t>Slide </a:t>
            </a:r>
            <a:fld id="{AFB387DF-2784-44C2-9E8F-254437D3ABE5}" type="slidenum">
              <a:rPr lang="en-US" smtClean="0"/>
              <a:pPr/>
              <a:t>69</a:t>
            </a:fld>
            <a:r>
              <a:rPr lang="en-US" smtClean="0"/>
              <a:t> of 82</a:t>
            </a:r>
          </a:p>
        </p:txBody>
      </p:sp>
      <p:sp>
        <p:nvSpPr>
          <p:cNvPr id="91139" name="Rectangle 2"/>
          <p:cNvSpPr>
            <a:spLocks noGrp="1" noChangeArrowheads="1"/>
          </p:cNvSpPr>
          <p:nvPr>
            <p:ph type="body" idx="1"/>
          </p:nvPr>
        </p:nvSpPr>
        <p:spPr/>
        <p:txBody>
          <a:bodyPr/>
          <a:lstStyle/>
          <a:p>
            <a:pPr eaLnBrk="1" hangingPunct="1">
              <a:buFontTx/>
              <a:buNone/>
            </a:pPr>
            <a:r>
              <a:rPr lang="en-US" smtClean="0"/>
              <a:t>“An instrument too often overlooked in our technical world is a human eye connected to the brain of an intelligent human being.” </a:t>
            </a:r>
          </a:p>
          <a:p>
            <a:pPr eaLnBrk="1" hangingPunct="1">
              <a:buFontTx/>
              <a:buNone/>
            </a:pPr>
            <a:r>
              <a:rPr lang="en-US" smtClean="0"/>
              <a:t>				– Ralph Peck</a:t>
            </a:r>
          </a:p>
        </p:txBody>
      </p:sp>
      <p:pic>
        <p:nvPicPr>
          <p:cNvPr id="91140" name="Picture 3" descr="BD06111_"/>
          <p:cNvPicPr>
            <a:picLocks noChangeAspect="1" noChangeArrowheads="1"/>
          </p:cNvPicPr>
          <p:nvPr/>
        </p:nvPicPr>
        <p:blipFill>
          <a:blip r:embed="rId2" cstate="print"/>
          <a:srcRect/>
          <a:stretch>
            <a:fillRect/>
          </a:stretch>
        </p:blipFill>
        <p:spPr bwMode="auto">
          <a:xfrm>
            <a:off x="6934200" y="3810000"/>
            <a:ext cx="1304925" cy="1785938"/>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2"/>
          <p:cNvSpPr>
            <a:spLocks noGrp="1"/>
          </p:cNvSpPr>
          <p:nvPr>
            <p:ph type="sldNum" sz="quarter" idx="10"/>
          </p:nvPr>
        </p:nvSpPr>
        <p:spPr>
          <a:noFill/>
        </p:spPr>
        <p:txBody>
          <a:bodyPr/>
          <a:lstStyle/>
          <a:p>
            <a:r>
              <a:rPr lang="en-US" smtClean="0"/>
              <a:t>Slide </a:t>
            </a:r>
            <a:fld id="{5E9BE2D0-79B8-4C45-9389-C231BF0D3740}" type="slidenum">
              <a:rPr lang="en-US" smtClean="0"/>
              <a:pPr/>
              <a:t>7</a:t>
            </a:fld>
            <a:r>
              <a:rPr lang="en-US" smtClean="0"/>
              <a:t> of 82</a:t>
            </a:r>
          </a:p>
        </p:txBody>
      </p:sp>
      <p:sp>
        <p:nvSpPr>
          <p:cNvPr id="14339" name="Rectangle 2"/>
          <p:cNvSpPr>
            <a:spLocks noGrp="1" noChangeArrowheads="1"/>
          </p:cNvSpPr>
          <p:nvPr>
            <p:ph type="title"/>
          </p:nvPr>
        </p:nvSpPr>
        <p:spPr/>
        <p:txBody>
          <a:bodyPr/>
          <a:lstStyle/>
          <a:p>
            <a:pPr eaLnBrk="1" hangingPunct="1"/>
            <a:r>
              <a:rPr lang="en-US" sz="4000" smtClean="0"/>
              <a:t>Survey Control Monument</a:t>
            </a:r>
          </a:p>
        </p:txBody>
      </p:sp>
      <p:pic>
        <p:nvPicPr>
          <p:cNvPr id="14340" name="Picture 3"/>
          <p:cNvPicPr>
            <a:picLocks noChangeAspect="1" noChangeArrowheads="1"/>
          </p:cNvPicPr>
          <p:nvPr/>
        </p:nvPicPr>
        <p:blipFill>
          <a:blip r:embed="rId2" cstate="print"/>
          <a:srcRect/>
          <a:stretch>
            <a:fillRect/>
          </a:stretch>
        </p:blipFill>
        <p:spPr bwMode="auto">
          <a:xfrm>
            <a:off x="1087438" y="1981200"/>
            <a:ext cx="6837362" cy="4343400"/>
          </a:xfrm>
          <a:prstGeom prst="rect">
            <a:avLst/>
          </a:prstGeom>
          <a:noFill/>
          <a:ln w="9525">
            <a:noFill/>
            <a:miter lim="800000"/>
            <a:headEnd/>
            <a:tailEnd/>
          </a:ln>
        </p:spPr>
      </p:pic>
    </p:spTree>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Number Placeholder 2"/>
          <p:cNvSpPr>
            <a:spLocks noGrp="1"/>
          </p:cNvSpPr>
          <p:nvPr>
            <p:ph type="sldNum" sz="quarter" idx="10"/>
          </p:nvPr>
        </p:nvSpPr>
        <p:spPr>
          <a:noFill/>
        </p:spPr>
        <p:txBody>
          <a:bodyPr/>
          <a:lstStyle/>
          <a:p>
            <a:r>
              <a:rPr lang="en-US" smtClean="0"/>
              <a:t>Slide </a:t>
            </a:r>
            <a:fld id="{8DC8C026-9938-4B9C-BC53-F6FD3D6A7C53}" type="slidenum">
              <a:rPr lang="en-US" smtClean="0"/>
              <a:pPr/>
              <a:t>70</a:t>
            </a:fld>
            <a:r>
              <a:rPr lang="en-US" smtClean="0"/>
              <a:t> of 82</a:t>
            </a:r>
          </a:p>
        </p:txBody>
      </p:sp>
      <p:sp>
        <p:nvSpPr>
          <p:cNvPr id="79875" name="Rectangle 2"/>
          <p:cNvSpPr>
            <a:spLocks noGrp="1" noChangeArrowheads="1"/>
          </p:cNvSpPr>
          <p:nvPr>
            <p:ph type="title"/>
          </p:nvPr>
        </p:nvSpPr>
        <p:spPr>
          <a:xfrm>
            <a:off x="762000" y="838200"/>
            <a:ext cx="7772400" cy="1143000"/>
          </a:xfrm>
        </p:spPr>
        <p:txBody>
          <a:bodyPr/>
          <a:lstStyle/>
          <a:p>
            <a:pPr eaLnBrk="1" hangingPunct="1"/>
            <a:r>
              <a:rPr lang="en-US" smtClean="0"/>
              <a:t>Hydrographic Surveys</a:t>
            </a:r>
          </a:p>
        </p:txBody>
      </p:sp>
      <p:pic>
        <p:nvPicPr>
          <p:cNvPr id="79876" name="Picture 4" descr="Survey Boat in Action"/>
          <p:cNvPicPr>
            <a:picLocks noChangeAspect="1" noChangeArrowheads="1"/>
          </p:cNvPicPr>
          <p:nvPr/>
        </p:nvPicPr>
        <p:blipFill>
          <a:blip r:embed="rId2" cstate="print"/>
          <a:srcRect/>
          <a:stretch>
            <a:fillRect/>
          </a:stretch>
        </p:blipFill>
        <p:spPr bwMode="auto">
          <a:xfrm>
            <a:off x="381000" y="2438400"/>
            <a:ext cx="3581400" cy="2686050"/>
          </a:xfrm>
          <a:prstGeom prst="rect">
            <a:avLst/>
          </a:prstGeom>
          <a:noFill/>
          <a:ln w="9525">
            <a:noFill/>
            <a:miter lim="800000"/>
            <a:headEnd/>
            <a:tailEnd/>
          </a:ln>
        </p:spPr>
      </p:pic>
      <p:pic>
        <p:nvPicPr>
          <p:cNvPr id="79877" name="Picture 5"/>
          <p:cNvPicPr>
            <a:picLocks noChangeAspect="1" noChangeArrowheads="1"/>
          </p:cNvPicPr>
          <p:nvPr/>
        </p:nvPicPr>
        <p:blipFill>
          <a:blip r:embed="rId3" cstate="print"/>
          <a:srcRect l="15147" t="14771" r="11647" b="26373"/>
          <a:stretch>
            <a:fillRect/>
          </a:stretch>
        </p:blipFill>
        <p:spPr bwMode="auto">
          <a:xfrm>
            <a:off x="4724400" y="1905000"/>
            <a:ext cx="4248150" cy="4419600"/>
          </a:xfrm>
          <a:prstGeom prst="rect">
            <a:avLst/>
          </a:prstGeom>
          <a:noFill/>
          <a:ln w="9525">
            <a:noFill/>
            <a:miter lim="800000"/>
            <a:headEnd/>
            <a:tailEnd/>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Number Placeholder 3"/>
          <p:cNvSpPr>
            <a:spLocks noGrp="1"/>
          </p:cNvSpPr>
          <p:nvPr>
            <p:ph type="sldNum" sz="quarter" idx="10"/>
          </p:nvPr>
        </p:nvSpPr>
        <p:spPr>
          <a:noFill/>
        </p:spPr>
        <p:txBody>
          <a:bodyPr/>
          <a:lstStyle/>
          <a:p>
            <a:r>
              <a:rPr lang="en-US" smtClean="0"/>
              <a:t>Slide </a:t>
            </a:r>
            <a:fld id="{068E8A31-E847-4558-987C-B8C12B7129C7}" type="slidenum">
              <a:rPr lang="en-US" smtClean="0"/>
              <a:pPr/>
              <a:t>71</a:t>
            </a:fld>
            <a:r>
              <a:rPr lang="en-US" smtClean="0"/>
              <a:t> of 82</a:t>
            </a:r>
          </a:p>
        </p:txBody>
      </p:sp>
      <p:sp>
        <p:nvSpPr>
          <p:cNvPr id="92163" name="Rectangle 2"/>
          <p:cNvSpPr>
            <a:spLocks noGrp="1" noChangeArrowheads="1"/>
          </p:cNvSpPr>
          <p:nvPr>
            <p:ph type="body" idx="1"/>
          </p:nvPr>
        </p:nvSpPr>
        <p:spPr/>
        <p:txBody>
          <a:bodyPr/>
          <a:lstStyle/>
          <a:p>
            <a:pPr eaLnBrk="1" hangingPunct="1">
              <a:lnSpc>
                <a:spcPct val="90000"/>
              </a:lnSpc>
            </a:pPr>
            <a:endParaRPr lang="en-US" dirty="0" smtClean="0"/>
          </a:p>
        </p:txBody>
      </p:sp>
      <p:sp>
        <p:nvSpPr>
          <p:cNvPr id="92164" name="Rectangle 3"/>
          <p:cNvSpPr>
            <a:spLocks noGrp="1" noChangeArrowheads="1"/>
          </p:cNvSpPr>
          <p:nvPr>
            <p:ph type="title"/>
          </p:nvPr>
        </p:nvSpPr>
        <p:spPr>
          <a:xfrm>
            <a:off x="457200" y="0"/>
            <a:ext cx="8229600" cy="1143000"/>
          </a:xfrm>
        </p:spPr>
        <p:txBody>
          <a:bodyPr/>
          <a:lstStyle/>
          <a:p>
            <a:pPr eaLnBrk="1" hangingPunct="1"/>
            <a:r>
              <a:rPr lang="en-US" sz="4000" dirty="0" smtClean="0"/>
              <a:t>DISCUSSION</a:t>
            </a:r>
          </a:p>
        </p:txBody>
      </p:sp>
      <p:graphicFrame>
        <p:nvGraphicFramePr>
          <p:cNvPr id="119810" name="Object 1028"/>
          <p:cNvGraphicFramePr>
            <a:graphicFrameLocks noChangeAspect="1"/>
          </p:cNvGraphicFramePr>
          <p:nvPr/>
        </p:nvGraphicFramePr>
        <p:xfrm>
          <a:off x="457200" y="1066800"/>
          <a:ext cx="8342313" cy="4645025"/>
        </p:xfrm>
        <a:graphic>
          <a:graphicData uri="http://schemas.openxmlformats.org/presentationml/2006/ole">
            <p:oleObj spid="_x0000_s119810" r:id="rId3" imgW="7246620" imgH="4032504" progId="Word.Picture.8">
              <p:embed/>
            </p:oleObj>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Number Placeholder 2"/>
          <p:cNvSpPr>
            <a:spLocks noGrp="1"/>
          </p:cNvSpPr>
          <p:nvPr>
            <p:ph type="sldNum" sz="quarter" idx="10"/>
          </p:nvPr>
        </p:nvSpPr>
        <p:spPr>
          <a:noFill/>
        </p:spPr>
        <p:txBody>
          <a:bodyPr/>
          <a:lstStyle/>
          <a:p>
            <a:r>
              <a:rPr lang="en-US" smtClean="0"/>
              <a:t>Slide </a:t>
            </a:r>
            <a:fld id="{D1B36B41-8174-4789-9AFE-D6F9064187AA}" type="slidenum">
              <a:rPr lang="en-US" smtClean="0"/>
              <a:pPr/>
              <a:t>8</a:t>
            </a:fld>
            <a:r>
              <a:rPr lang="en-US" smtClean="0"/>
              <a:t> of 82</a:t>
            </a:r>
          </a:p>
        </p:txBody>
      </p:sp>
      <p:pic>
        <p:nvPicPr>
          <p:cNvPr id="15363" name="Picture 2"/>
          <p:cNvPicPr>
            <a:picLocks noChangeAspect="1" noChangeArrowheads="1"/>
          </p:cNvPicPr>
          <p:nvPr/>
        </p:nvPicPr>
        <p:blipFill>
          <a:blip r:embed="rId2" cstate="print"/>
          <a:srcRect/>
          <a:stretch>
            <a:fillRect/>
          </a:stretch>
        </p:blipFill>
        <p:spPr bwMode="auto">
          <a:xfrm>
            <a:off x="1295400" y="1981200"/>
            <a:ext cx="6562725" cy="4343400"/>
          </a:xfrm>
          <a:prstGeom prst="rect">
            <a:avLst/>
          </a:prstGeom>
          <a:noFill/>
          <a:ln w="9525">
            <a:noFill/>
            <a:miter lim="800000"/>
            <a:headEnd/>
            <a:tailEnd/>
          </a:ln>
        </p:spPr>
      </p:pic>
      <p:sp>
        <p:nvSpPr>
          <p:cNvPr id="15364" name="Rectangle 3"/>
          <p:cNvSpPr>
            <a:spLocks noGrp="1" noChangeArrowheads="1"/>
          </p:cNvSpPr>
          <p:nvPr>
            <p:ph type="title"/>
          </p:nvPr>
        </p:nvSpPr>
        <p:spPr/>
        <p:txBody>
          <a:bodyPr/>
          <a:lstStyle/>
          <a:p>
            <a:pPr eaLnBrk="1" hangingPunct="1"/>
            <a:r>
              <a:rPr lang="en-US" smtClean="0"/>
              <a:t>Survey Control</a:t>
            </a: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2"/>
          <p:cNvSpPr>
            <a:spLocks noGrp="1"/>
          </p:cNvSpPr>
          <p:nvPr>
            <p:ph type="sldNum" sz="quarter" idx="10"/>
          </p:nvPr>
        </p:nvSpPr>
        <p:spPr>
          <a:noFill/>
        </p:spPr>
        <p:txBody>
          <a:bodyPr/>
          <a:lstStyle/>
          <a:p>
            <a:r>
              <a:rPr lang="en-US" smtClean="0"/>
              <a:t>Slide </a:t>
            </a:r>
            <a:fld id="{3EB1B233-9F6F-4EEC-9B44-80C21523FD41}" type="slidenum">
              <a:rPr lang="en-US" smtClean="0"/>
              <a:pPr/>
              <a:t>9</a:t>
            </a:fld>
            <a:r>
              <a:rPr lang="en-US" smtClean="0"/>
              <a:t> of 82</a:t>
            </a:r>
          </a:p>
        </p:txBody>
      </p:sp>
      <p:sp>
        <p:nvSpPr>
          <p:cNvPr id="16387" name="Rectangle 2"/>
          <p:cNvSpPr>
            <a:spLocks noGrp="1" noChangeArrowheads="1"/>
          </p:cNvSpPr>
          <p:nvPr>
            <p:ph type="title"/>
          </p:nvPr>
        </p:nvSpPr>
        <p:spPr/>
        <p:txBody>
          <a:bodyPr/>
          <a:lstStyle/>
          <a:p>
            <a:pPr eaLnBrk="1" hangingPunct="1"/>
            <a:r>
              <a:rPr lang="en-US" smtClean="0"/>
              <a:t>Surface Settlement Point</a:t>
            </a:r>
          </a:p>
        </p:txBody>
      </p:sp>
      <p:pic>
        <p:nvPicPr>
          <p:cNvPr id="16388" name="Picture 3"/>
          <p:cNvPicPr>
            <a:picLocks noChangeAspect="1" noChangeArrowheads="1"/>
          </p:cNvPicPr>
          <p:nvPr/>
        </p:nvPicPr>
        <p:blipFill>
          <a:blip r:embed="rId2" cstate="print"/>
          <a:srcRect/>
          <a:stretch>
            <a:fillRect/>
          </a:stretch>
        </p:blipFill>
        <p:spPr bwMode="auto">
          <a:xfrm>
            <a:off x="838200" y="2057400"/>
            <a:ext cx="7331075" cy="4267200"/>
          </a:xfrm>
          <a:prstGeom prst="rect">
            <a:avLst/>
          </a:prstGeom>
          <a:noFill/>
          <a:ln w="9525">
            <a:noFill/>
            <a:miter lim="800000"/>
            <a:headEnd/>
            <a:tailEnd/>
          </a:ln>
        </p:spPr>
      </p:pic>
    </p:spTree>
  </p:cSld>
  <p:clrMapOvr>
    <a:masterClrMapping/>
  </p:clrMapOvr>
  <p:transition/>
</p:sld>
</file>

<file path=ppt/theme/theme1.xml><?xml version="1.0" encoding="utf-8"?>
<a:theme xmlns:a="http://schemas.openxmlformats.org/drawingml/2006/main" name="Title Master">
  <a:themeElements>
    <a:clrScheme name="Titl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itl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itl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itl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itl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itl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itl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itl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itl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itl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itl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itl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itl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lide Master">
  <a:themeElements>
    <a:clrScheme name="Slid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lid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lid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lid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lid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lid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lid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lid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lid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lid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lid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lid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lid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lid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6465</TotalTime>
  <Words>1052</Words>
  <Application>Microsoft Office PowerPoint</Application>
  <PresentationFormat>On-screen Show (4:3)</PresentationFormat>
  <Paragraphs>239</Paragraphs>
  <Slides>71</Slides>
  <Notes>2</Notes>
  <HiddenSlides>0</HiddenSlides>
  <MMClips>0</MMClips>
  <ScaleCrop>false</ScaleCrop>
  <HeadingPairs>
    <vt:vector size="6" baseType="variant">
      <vt:variant>
        <vt:lpstr>Theme</vt:lpstr>
      </vt:variant>
      <vt:variant>
        <vt:i4>2</vt:i4>
      </vt:variant>
      <vt:variant>
        <vt:lpstr>Embedded OLE Servers</vt:lpstr>
      </vt:variant>
      <vt:variant>
        <vt:i4>3</vt:i4>
      </vt:variant>
      <vt:variant>
        <vt:lpstr>Slide Titles</vt:lpstr>
      </vt:variant>
      <vt:variant>
        <vt:i4>71</vt:i4>
      </vt:variant>
    </vt:vector>
  </HeadingPairs>
  <TitlesOfParts>
    <vt:vector size="76" baseType="lpstr">
      <vt:lpstr>Title Master</vt:lpstr>
      <vt:lpstr>Slide Master</vt:lpstr>
      <vt:lpstr>Chart</vt:lpstr>
      <vt:lpstr>Photo Editor Photo</vt:lpstr>
      <vt:lpstr>Microsoft Word Picture</vt:lpstr>
      <vt:lpstr>Dam Safety Monitoring and Instrumentation</vt:lpstr>
      <vt:lpstr>LEARNING OBJECTIVES</vt:lpstr>
      <vt:lpstr>Common Types of Instrumentation</vt:lpstr>
      <vt:lpstr>Common Types of Monitoring</vt:lpstr>
      <vt:lpstr>Slide 5</vt:lpstr>
      <vt:lpstr>Surface Settlement &amp; Horizontal Movement Points</vt:lpstr>
      <vt:lpstr>Survey Control Monument</vt:lpstr>
      <vt:lpstr>Survey Control</vt:lpstr>
      <vt:lpstr>Surface Settlement Point</vt:lpstr>
      <vt:lpstr>Settlement</vt:lpstr>
      <vt:lpstr>Horizontal Movement</vt:lpstr>
      <vt:lpstr>Settlement &amp; Horizontal Movement</vt:lpstr>
      <vt:lpstr>Horizontal Movement</vt:lpstr>
      <vt:lpstr>Settlement</vt:lpstr>
      <vt:lpstr>Horizontal Movement</vt:lpstr>
      <vt:lpstr>Transverse &amp; Longitudinal Cracks</vt:lpstr>
      <vt:lpstr>Longitudinal Cracks</vt:lpstr>
      <vt:lpstr>Longitudinal Cracks</vt:lpstr>
      <vt:lpstr>Transverse Crack</vt:lpstr>
      <vt:lpstr>Crack Measurements</vt:lpstr>
      <vt:lpstr>Crack Measurements</vt:lpstr>
      <vt:lpstr>Crack Measurements</vt:lpstr>
      <vt:lpstr>Slope Inclinometer</vt:lpstr>
      <vt:lpstr>Slope Inclinometer Measurements</vt:lpstr>
      <vt:lpstr>In-Place Inclinometers </vt:lpstr>
      <vt:lpstr>Slope Inclinometer</vt:lpstr>
      <vt:lpstr>Slope Inclinometer</vt:lpstr>
      <vt:lpstr>Slide 28</vt:lpstr>
      <vt:lpstr>Open System Piezometers</vt:lpstr>
      <vt:lpstr>Closed System Piezometer</vt:lpstr>
      <vt:lpstr>Closed System Piezometer Readout</vt:lpstr>
      <vt:lpstr>Pneumatic Piezometer</vt:lpstr>
      <vt:lpstr>Pneumatic Piezometer</vt:lpstr>
      <vt:lpstr>Pneumatic Piezometer</vt:lpstr>
      <vt:lpstr>Instrumentation Terminal</vt:lpstr>
      <vt:lpstr>Seven Oaks Dam</vt:lpstr>
      <vt:lpstr>Vibrating Wire Piezometer</vt:lpstr>
      <vt:lpstr>Vibrating Wire/Strain Gage Piezometers (no trigger)</vt:lpstr>
      <vt:lpstr>Vibrating Wire Piezometer</vt:lpstr>
      <vt:lpstr>Pine Creek Instrument</vt:lpstr>
      <vt:lpstr>Project Personnel Training</vt:lpstr>
      <vt:lpstr>Typical Piezometer Plot</vt:lpstr>
      <vt:lpstr>Typical Piezometer Plot</vt:lpstr>
      <vt:lpstr>Extrapolation of Piezometer Data</vt:lpstr>
      <vt:lpstr>Pool vs. Piezometer Elevation</vt:lpstr>
      <vt:lpstr>V-Notch Weir Seepage</vt:lpstr>
      <vt:lpstr>Parshall Flume Measurement</vt:lpstr>
      <vt:lpstr>Broadcrested Weir</vt:lpstr>
      <vt:lpstr>Seepage Rate vs. Time</vt:lpstr>
      <vt:lpstr>Pool Elev. vs. Seepage Rate</vt:lpstr>
      <vt:lpstr>Precipitation - Seepage  Rate Relationship</vt:lpstr>
      <vt:lpstr>Pool - Seepage Rate Relationship</vt:lpstr>
      <vt:lpstr>Pool - Seepage Rate Relationship</vt:lpstr>
      <vt:lpstr>Pool - Seepage Rate Relationship</vt:lpstr>
      <vt:lpstr>Pool - Seepage Rate Relationship</vt:lpstr>
      <vt:lpstr>Pool - Seepage Rate Relationship</vt:lpstr>
      <vt:lpstr>Foundation Drains</vt:lpstr>
      <vt:lpstr>Gallery Instrumentation</vt:lpstr>
      <vt:lpstr>Sump Inflow</vt:lpstr>
      <vt:lpstr>Digital Accelerographs (Etna SMA) Dual Trigger</vt:lpstr>
      <vt:lpstr>Time Domain Reflectometry Cables (TDR)</vt:lpstr>
      <vt:lpstr>TDR Trench / RMU 6</vt:lpstr>
      <vt:lpstr>Installing TDR Cables</vt:lpstr>
      <vt:lpstr>Dam Crest Integrity Monitor Trigger</vt:lpstr>
      <vt:lpstr>Slide 65</vt:lpstr>
      <vt:lpstr>Typical Network</vt:lpstr>
      <vt:lpstr>Advantages</vt:lpstr>
      <vt:lpstr>Automation Challenges</vt:lpstr>
      <vt:lpstr>Slide 69</vt:lpstr>
      <vt:lpstr>Hydrographic Surveys</vt:lpstr>
      <vt:lpstr>DISCUSSION</vt:lpstr>
    </vt:vector>
  </TitlesOfParts>
  <Company>US Army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b6imemb6</dc:creator>
  <cp:lastModifiedBy>K0RBTJH9</cp:lastModifiedBy>
  <cp:revision>47</cp:revision>
  <dcterms:created xsi:type="dcterms:W3CDTF">2009-05-21T17:19:18Z</dcterms:created>
  <dcterms:modified xsi:type="dcterms:W3CDTF">2013-05-13T11:56:08Z</dcterms:modified>
</cp:coreProperties>
</file>