
<file path=[Content_Types].xml><?xml version="1.0" encoding="utf-8"?>
<Types xmlns="http://schemas.openxmlformats.org/package/2006/content-types">
  <Override PartName="/ppt/slides/slide29.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notesSlides/notesSlide38.xml" ContentType="application/vnd.openxmlformats-officedocument.presentationml.notes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20.xml" ContentType="application/vnd.openxmlformats-officedocument.presentationml.slideLayout+xml"/>
  <Override PartName="/ppt/notesSlides/notesSlide23.xml" ContentType="application/vnd.openxmlformats-officedocument.presentationml.notesSlide+xml"/>
  <Override PartName="/ppt/notesSlides/notesSlide41.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Default Extension="bin" ContentType="application/vnd.openxmlformats-officedocument.oleObject"/>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notesSlides/notesSlide3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Default Extension="jpeg" ContentType="image/jpeg"/>
  <Override PartName="/ppt/slideLayouts/slideLayout16.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Default Extension="emf" ContentType="image/x-emf"/>
  <Override PartName="/ppt/notesSlides/notesSlide3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23.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ppt/notesSlides/notesSlide3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slideLayouts/slideLayout10.xml" ContentType="application/vnd.openxmlformats-officedocument.presentationml.slideLayout+xml"/>
  <Default Extension="gif" ContentType="image/gif"/>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Default Extension="vml" ContentType="application/vnd.openxmlformats-officedocument.vmlDrawing"/>
  <Override PartName="/ppt/notesSlides/notesSlide31.xml" ContentType="application/vnd.openxmlformats-officedocument.presentationml.notesSlide+xml"/>
  <Override PartName="/ppt/notesSlides/notesSlide4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Layouts/slideLayout15.xml" ContentType="application/vnd.openxmlformats-officedocument.presentationml.slideLayout+xml"/>
  <Override PartName="/ppt/notesSlides/notesSlide18.xml" ContentType="application/vnd.openxmlformats-officedocument.presentationml.notesSlide+xml"/>
  <Default Extension="wmf" ContentType="image/x-wmf"/>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Layouts/slideLayout22.xml" ContentType="application/vnd.openxmlformats-officedocument.presentationml.slideLayout+xml"/>
  <Override PartName="/ppt/notesSlides/notesSlide25.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49" r:id="rId2"/>
  </p:sldMasterIdLst>
  <p:notesMasterIdLst>
    <p:notesMasterId r:id="rId45"/>
  </p:notesMasterIdLst>
  <p:sldIdLst>
    <p:sldId id="256"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 id="285" r:id="rId30"/>
    <p:sldId id="286" r:id="rId31"/>
    <p:sldId id="287" r:id="rId32"/>
    <p:sldId id="288" r:id="rId33"/>
    <p:sldId id="289" r:id="rId34"/>
    <p:sldId id="290" r:id="rId35"/>
    <p:sldId id="291" r:id="rId36"/>
    <p:sldId id="292" r:id="rId37"/>
    <p:sldId id="293" r:id="rId38"/>
    <p:sldId id="294" r:id="rId39"/>
    <p:sldId id="295" r:id="rId40"/>
    <p:sldId id="296" r:id="rId41"/>
    <p:sldId id="297" r:id="rId42"/>
    <p:sldId id="298" r:id="rId43"/>
    <p:sldId id="318" r:id="rId44"/>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838" autoAdjust="0"/>
    <p:restoredTop sz="94660"/>
  </p:normalViewPr>
  <p:slideViewPr>
    <p:cSldViewPr>
      <p:cViewPr>
        <p:scale>
          <a:sx n="66" d="100"/>
          <a:sy n="66" d="100"/>
        </p:scale>
        <p:origin x="-658" y="-61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2107"/>
    </p:cViewPr>
  </p:sorter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theme" Target="theme/theme1.xml"/><Relationship Id="rId8" Type="http://schemas.openxmlformats.org/officeDocument/2006/relationships/slide" Target="slides/slide6.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3.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4.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9.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104B8D7-C275-4E72-BAB5-0629BFF4CE3C}" type="datetimeFigureOut">
              <a:rPr lang="en-US" smtClean="0"/>
              <a:pPr/>
              <a:t>5/14/2013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E692DF9-1BF4-427E-85E5-865AFAC3D50E}"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p:spPr>
        <p:txBody>
          <a:bodyPr/>
          <a:lstStyle/>
          <a:p>
            <a:fld id="{4B0A6FEC-4EAF-4FB7-AEAD-DDD64F599831}" type="slidenum">
              <a:rPr lang="en-US" smtClean="0"/>
              <a:pPr/>
              <a:t>2</a:t>
            </a:fld>
            <a:endParaRPr lang="en-US" smtClean="0"/>
          </a:p>
        </p:txBody>
      </p:sp>
      <p:sp>
        <p:nvSpPr>
          <p:cNvPr id="68611" name="Rectangle 2"/>
          <p:cNvSpPr>
            <a:spLocks noGrp="1" noRot="1" noChangeAspect="1" noChangeArrowheads="1" noTextEdit="1"/>
          </p:cNvSpPr>
          <p:nvPr>
            <p:ph type="sldImg"/>
          </p:nvPr>
        </p:nvSpPr>
        <p:spPr>
          <a:xfrm>
            <a:off x="1155966" y="684862"/>
            <a:ext cx="4549181" cy="3429000"/>
          </a:xfrm>
          <a:ln/>
        </p:spPr>
      </p:sp>
      <p:sp>
        <p:nvSpPr>
          <p:cNvPr id="68612" name="Rectangle 3"/>
          <p:cNvSpPr>
            <a:spLocks noGrp="1" noChangeArrowheads="1"/>
          </p:cNvSpPr>
          <p:nvPr>
            <p:ph type="body" idx="1"/>
          </p:nvPr>
        </p:nvSpPr>
        <p:spPr>
          <a:noFill/>
          <a:ln/>
        </p:spPr>
        <p:txBody>
          <a:bodyPr/>
          <a:lstStyle/>
          <a:p>
            <a:pPr eaLnBrk="1" hangingPunct="1"/>
            <a:r>
              <a:rPr lang="en-US" smtClean="0"/>
              <a:t>Today we will discuss 1) 2) 3) and 4)</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a:noFill/>
        </p:spPr>
        <p:txBody>
          <a:bodyPr/>
          <a:lstStyle/>
          <a:p>
            <a:fld id="{3841E3B0-C966-45AB-B84E-7B681C399BC8}" type="slidenum">
              <a:rPr lang="en-US" smtClean="0"/>
              <a:pPr/>
              <a:t>11</a:t>
            </a:fld>
            <a:endParaRPr lang="en-US" smtClean="0"/>
          </a:p>
        </p:txBody>
      </p:sp>
      <p:sp>
        <p:nvSpPr>
          <p:cNvPr id="77827" name="Rectangle 2"/>
          <p:cNvSpPr>
            <a:spLocks noGrp="1" noRot="1" noChangeAspect="1" noChangeArrowheads="1" noTextEdit="1"/>
          </p:cNvSpPr>
          <p:nvPr>
            <p:ph type="sldImg"/>
          </p:nvPr>
        </p:nvSpPr>
        <p:spPr>
          <a:xfrm>
            <a:off x="1144588" y="684213"/>
            <a:ext cx="4572000" cy="3429000"/>
          </a:xfrm>
          <a:ln/>
        </p:spPr>
      </p:sp>
      <p:sp>
        <p:nvSpPr>
          <p:cNvPr id="77828" name="Rectangle 3"/>
          <p:cNvSpPr>
            <a:spLocks noGrp="1" noChangeArrowheads="1"/>
          </p:cNvSpPr>
          <p:nvPr>
            <p:ph type="body" idx="1"/>
          </p:nvPr>
        </p:nvSpPr>
        <p:spPr>
          <a:xfrm>
            <a:off x="914815" y="4343713"/>
            <a:ext cx="5028370" cy="4115425"/>
          </a:xfrm>
          <a:noFill/>
          <a:ln/>
        </p:spPr>
        <p:txBody>
          <a:bodyPr/>
          <a:lstStyle/>
          <a:p>
            <a:pPr eaLnBrk="1" hangingPunct="1"/>
            <a:r>
              <a:rPr lang="en-US" smtClean="0"/>
              <a:t>Emergency Action Plans include a section describing appropriate repair methods.  Problems can occur at any time, but they sometimes occur during the night, or on weekends, or holidays. These guides can be used in the absence of specific instructions provided by engineering/ construction division and can help mitigate the problem until engineers can assess the situation.</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a:noFill/>
        </p:spPr>
        <p:txBody>
          <a:bodyPr/>
          <a:lstStyle/>
          <a:p>
            <a:fld id="{8178EC21-C2AE-49B4-A676-724E40D40057}" type="slidenum">
              <a:rPr lang="en-US" smtClean="0"/>
              <a:pPr/>
              <a:t>12</a:t>
            </a:fld>
            <a:endParaRPr lang="en-US" smtClean="0"/>
          </a:p>
        </p:txBody>
      </p:sp>
      <p:sp>
        <p:nvSpPr>
          <p:cNvPr id="78851" name="Rectangle 2"/>
          <p:cNvSpPr>
            <a:spLocks noGrp="1" noRot="1" noChangeAspect="1" noChangeArrowheads="1" noTextEdit="1"/>
          </p:cNvSpPr>
          <p:nvPr>
            <p:ph type="sldImg"/>
          </p:nvPr>
        </p:nvSpPr>
        <p:spPr>
          <a:xfrm>
            <a:off x="1144588" y="684213"/>
            <a:ext cx="4572000" cy="3429000"/>
          </a:xfrm>
          <a:ln/>
        </p:spPr>
      </p:sp>
      <p:sp>
        <p:nvSpPr>
          <p:cNvPr id="78852" name="Rectangle 3"/>
          <p:cNvSpPr>
            <a:spLocks noGrp="1" noChangeArrowheads="1"/>
          </p:cNvSpPr>
          <p:nvPr>
            <p:ph type="body" idx="1"/>
          </p:nvPr>
        </p:nvSpPr>
        <p:spPr>
          <a:xfrm>
            <a:off x="914815" y="4343713"/>
            <a:ext cx="5028370" cy="4115425"/>
          </a:xfrm>
          <a:noFill/>
          <a:ln/>
        </p:spPr>
        <p:txBody>
          <a:bodyPr/>
          <a:lstStyle/>
          <a:p>
            <a:pPr eaLnBrk="1" hangingPunct="1"/>
            <a:r>
              <a:rPr lang="en-US" smtClean="0"/>
              <a:t>Your emergency action plan is similar to a life raft.  If you take it down and test it periodically to ensure it will float, it has the ability to save you.  If you don’t test it periodically, it may dry rot.  It will give you a false sense of security.  Your EAP is the same way.  If you don’t test it periodically, it may become outdated.  The information you need won’t be available in an emergency.  You won’t have time to research all the information required in an emergency.  People, equipment locations, available contractors, and telephone numbers should be constantly updated to ensure quick response.</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noFill/>
        </p:spPr>
        <p:txBody>
          <a:bodyPr/>
          <a:lstStyle/>
          <a:p>
            <a:fld id="{EC1C34F0-19C6-4E6A-A88F-D1A1FB47414F}" type="slidenum">
              <a:rPr lang="en-US" smtClean="0"/>
              <a:pPr/>
              <a:t>13</a:t>
            </a:fld>
            <a:endParaRPr lang="en-US" smtClean="0"/>
          </a:p>
        </p:txBody>
      </p:sp>
      <p:sp>
        <p:nvSpPr>
          <p:cNvPr id="79875" name="Rectangle 2"/>
          <p:cNvSpPr>
            <a:spLocks noGrp="1" noRot="1" noChangeAspect="1" noChangeArrowheads="1" noTextEdit="1"/>
          </p:cNvSpPr>
          <p:nvPr>
            <p:ph type="sldImg"/>
          </p:nvPr>
        </p:nvSpPr>
        <p:spPr>
          <a:xfrm>
            <a:off x="1144588" y="684213"/>
            <a:ext cx="4572000" cy="3429000"/>
          </a:xfrm>
          <a:ln/>
        </p:spPr>
      </p:sp>
      <p:sp>
        <p:nvSpPr>
          <p:cNvPr id="79876" name="Rectangle 3"/>
          <p:cNvSpPr>
            <a:spLocks noGrp="1" noChangeArrowheads="1"/>
          </p:cNvSpPr>
          <p:nvPr>
            <p:ph type="body" idx="1"/>
          </p:nvPr>
        </p:nvSpPr>
        <p:spPr>
          <a:xfrm>
            <a:off x="914815" y="4343713"/>
            <a:ext cx="5028370" cy="4115425"/>
          </a:xfrm>
          <a:noFill/>
          <a:ln/>
        </p:spPr>
        <p:txBody>
          <a:bodyPr/>
          <a:lstStyle/>
          <a:p>
            <a:pPr eaLnBrk="1" hangingPunct="1"/>
            <a:r>
              <a:rPr lang="en-US" smtClean="0"/>
              <a:t>These are the basics of an EAP</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a:noFill/>
        </p:spPr>
        <p:txBody>
          <a:bodyPr/>
          <a:lstStyle/>
          <a:p>
            <a:fld id="{F04C72D3-01B1-441A-8A79-FFBAB1BEA15B}" type="slidenum">
              <a:rPr lang="en-US" smtClean="0"/>
              <a:pPr/>
              <a:t>14</a:t>
            </a:fld>
            <a:endParaRPr lang="en-US" smtClean="0"/>
          </a:p>
        </p:txBody>
      </p:sp>
      <p:sp>
        <p:nvSpPr>
          <p:cNvPr id="80899" name="Rectangle 2"/>
          <p:cNvSpPr>
            <a:spLocks noGrp="1" noRot="1" noChangeAspect="1" noChangeArrowheads="1" noTextEdit="1"/>
          </p:cNvSpPr>
          <p:nvPr>
            <p:ph type="sldImg"/>
          </p:nvPr>
        </p:nvSpPr>
        <p:spPr>
          <a:xfrm>
            <a:off x="1144588" y="684213"/>
            <a:ext cx="4572000" cy="3429000"/>
          </a:xfrm>
          <a:ln/>
        </p:spPr>
      </p:sp>
      <p:sp>
        <p:nvSpPr>
          <p:cNvPr id="80900" name="Rectangle 3"/>
          <p:cNvSpPr>
            <a:spLocks noGrp="1" noChangeArrowheads="1"/>
          </p:cNvSpPr>
          <p:nvPr>
            <p:ph type="body" idx="1"/>
          </p:nvPr>
        </p:nvSpPr>
        <p:spPr>
          <a:xfrm>
            <a:off x="914815" y="4343713"/>
            <a:ext cx="5028370" cy="4115425"/>
          </a:xfrm>
          <a:noFill/>
          <a:ln/>
        </p:spPr>
        <p:txBody>
          <a:bodyPr/>
          <a:lstStyle/>
          <a:p>
            <a:pPr eaLnBrk="1" hangingPunct="1"/>
            <a:r>
              <a:rPr lang="en-US" smtClean="0"/>
              <a:t>These are the basics of an EAP</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p:spPr>
        <p:txBody>
          <a:bodyPr/>
          <a:lstStyle/>
          <a:p>
            <a:fld id="{011EC0F0-B64E-4AA2-A494-3F8D9CEB3CC9}" type="slidenum">
              <a:rPr lang="en-US" smtClean="0"/>
              <a:pPr/>
              <a:t>15</a:t>
            </a:fld>
            <a:endParaRPr lang="en-US" smtClean="0"/>
          </a:p>
        </p:txBody>
      </p:sp>
      <p:sp>
        <p:nvSpPr>
          <p:cNvPr id="81923" name="Rectangle 2"/>
          <p:cNvSpPr>
            <a:spLocks noGrp="1" noRot="1" noChangeAspect="1" noChangeArrowheads="1" noTextEdit="1"/>
          </p:cNvSpPr>
          <p:nvPr>
            <p:ph type="sldImg"/>
          </p:nvPr>
        </p:nvSpPr>
        <p:spPr>
          <a:xfrm>
            <a:off x="1144588" y="684213"/>
            <a:ext cx="4572000" cy="3429000"/>
          </a:xfrm>
          <a:ln/>
        </p:spPr>
      </p:sp>
      <p:sp>
        <p:nvSpPr>
          <p:cNvPr id="81924" name="Rectangle 3"/>
          <p:cNvSpPr>
            <a:spLocks noGrp="1" noChangeArrowheads="1"/>
          </p:cNvSpPr>
          <p:nvPr>
            <p:ph type="body" idx="1"/>
          </p:nvPr>
        </p:nvSpPr>
        <p:spPr>
          <a:xfrm>
            <a:off x="914815" y="4343713"/>
            <a:ext cx="5028370" cy="4115425"/>
          </a:xfrm>
          <a:noFill/>
          <a:ln/>
        </p:spPr>
        <p:txBody>
          <a:bodyPr/>
          <a:lstStyle/>
          <a:p>
            <a:pPr eaLnBrk="1" hangingPunct="1"/>
            <a:r>
              <a:rPr lang="en-US" smtClean="0"/>
              <a:t>There are two notification flowcharts in EAPs.  Who you call and in what order is determined by the urgency of the condition.  Failure in progress is the most urgent.  Your first priority is to notify downstream officials to begin evacuation.</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noFill/>
        </p:spPr>
        <p:txBody>
          <a:bodyPr/>
          <a:lstStyle/>
          <a:p>
            <a:fld id="{F0364BFA-23DB-462E-8E15-66B5425C1634}" type="slidenum">
              <a:rPr lang="en-US" smtClean="0"/>
              <a:pPr/>
              <a:t>16</a:t>
            </a:fld>
            <a:endParaRPr lang="en-US" smtClean="0"/>
          </a:p>
        </p:txBody>
      </p:sp>
      <p:sp>
        <p:nvSpPr>
          <p:cNvPr id="82947" name="Rectangle 2"/>
          <p:cNvSpPr>
            <a:spLocks noGrp="1" noRot="1" noChangeAspect="1" noChangeArrowheads="1" noTextEdit="1"/>
          </p:cNvSpPr>
          <p:nvPr>
            <p:ph type="sldImg"/>
          </p:nvPr>
        </p:nvSpPr>
        <p:spPr>
          <a:xfrm>
            <a:off x="1144588" y="684213"/>
            <a:ext cx="4572000" cy="3429000"/>
          </a:xfrm>
          <a:ln/>
        </p:spPr>
      </p:sp>
      <p:sp>
        <p:nvSpPr>
          <p:cNvPr id="82948" name="Rectangle 3"/>
          <p:cNvSpPr>
            <a:spLocks noGrp="1" noChangeArrowheads="1"/>
          </p:cNvSpPr>
          <p:nvPr>
            <p:ph type="body" idx="1"/>
          </p:nvPr>
        </p:nvSpPr>
        <p:spPr>
          <a:xfrm>
            <a:off x="914815" y="4343713"/>
            <a:ext cx="5028370" cy="4115425"/>
          </a:xfrm>
          <a:noFill/>
          <a:ln/>
        </p:spPr>
        <p:txBody>
          <a:bodyPr/>
          <a:lstStyle/>
          <a:p>
            <a:pPr eaLnBrk="1" hangingPunct="1"/>
            <a:r>
              <a:rPr lang="en-US" smtClean="0"/>
              <a:t>The manager at the dam is generally responsible for notifying all the downstream officials before he notifies the Dam Safety Officer.  Since these positions downstream are either appointed, elected, or voluntary; the names and phone numbers change regularly.  It is imperative to update these contacts often.</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p:spPr>
        <p:txBody>
          <a:bodyPr/>
          <a:lstStyle/>
          <a:p>
            <a:fld id="{BE0B7ADE-008B-4E69-9A1C-F6C5303568D2}" type="slidenum">
              <a:rPr lang="en-US" smtClean="0"/>
              <a:pPr/>
              <a:t>17</a:t>
            </a:fld>
            <a:endParaRPr lang="en-US" smtClean="0"/>
          </a:p>
        </p:txBody>
      </p:sp>
      <p:sp>
        <p:nvSpPr>
          <p:cNvPr id="83971" name="Rectangle 2"/>
          <p:cNvSpPr>
            <a:spLocks noGrp="1" noRot="1" noChangeAspect="1" noChangeArrowheads="1" noTextEdit="1"/>
          </p:cNvSpPr>
          <p:nvPr>
            <p:ph type="sldImg"/>
          </p:nvPr>
        </p:nvSpPr>
        <p:spPr>
          <a:xfrm>
            <a:off x="1144588" y="684213"/>
            <a:ext cx="4572000" cy="3429000"/>
          </a:xfrm>
          <a:ln/>
        </p:spPr>
      </p:sp>
      <p:sp>
        <p:nvSpPr>
          <p:cNvPr id="83972" name="Rectangle 3"/>
          <p:cNvSpPr>
            <a:spLocks noGrp="1" noChangeArrowheads="1"/>
          </p:cNvSpPr>
          <p:nvPr>
            <p:ph type="body" idx="1"/>
          </p:nvPr>
        </p:nvSpPr>
        <p:spPr>
          <a:xfrm>
            <a:off x="914815" y="4343713"/>
            <a:ext cx="5028370" cy="4115425"/>
          </a:xfrm>
          <a:noFill/>
          <a:ln/>
        </p:spPr>
        <p:txBody>
          <a:bodyPr/>
          <a:lstStyle/>
          <a:p>
            <a:pPr eaLnBrk="1" hangingPunct="1"/>
            <a:r>
              <a:rPr lang="en-US" smtClean="0"/>
              <a:t>The manager at the dam is generally responsible for notifying all the downstream officials before he notifies the Dam Safety Officer.  Since these positions downstream are either appointed, elected, or voluntary; the names and phone numbers change regularly.  It is imperative to update these contacts often.</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a:spLocks noGrp="1" noChangeArrowheads="1"/>
          </p:cNvSpPr>
          <p:nvPr>
            <p:ph type="sldNum" sz="quarter" idx="5"/>
          </p:nvPr>
        </p:nvSpPr>
        <p:spPr>
          <a:noFill/>
        </p:spPr>
        <p:txBody>
          <a:bodyPr/>
          <a:lstStyle/>
          <a:p>
            <a:fld id="{984E34A8-DE07-4E80-9446-958DFC5D4175}" type="slidenum">
              <a:rPr lang="en-US" smtClean="0"/>
              <a:pPr/>
              <a:t>18</a:t>
            </a:fld>
            <a:endParaRPr lang="en-US" smtClean="0"/>
          </a:p>
        </p:txBody>
      </p:sp>
      <p:sp>
        <p:nvSpPr>
          <p:cNvPr id="84995" name="Rectangle 2"/>
          <p:cNvSpPr>
            <a:spLocks noGrp="1" noRot="1" noChangeAspect="1" noChangeArrowheads="1" noTextEdit="1"/>
          </p:cNvSpPr>
          <p:nvPr>
            <p:ph type="sldImg"/>
          </p:nvPr>
        </p:nvSpPr>
        <p:spPr>
          <a:xfrm>
            <a:off x="1144588" y="684213"/>
            <a:ext cx="4572000" cy="3429000"/>
          </a:xfrm>
          <a:ln/>
        </p:spPr>
      </p:sp>
      <p:sp>
        <p:nvSpPr>
          <p:cNvPr id="84996" name="Rectangle 3"/>
          <p:cNvSpPr>
            <a:spLocks noGrp="1" noChangeArrowheads="1"/>
          </p:cNvSpPr>
          <p:nvPr>
            <p:ph type="body" idx="1"/>
          </p:nvPr>
        </p:nvSpPr>
        <p:spPr>
          <a:xfrm>
            <a:off x="914815" y="4343713"/>
            <a:ext cx="5028370" cy="4115425"/>
          </a:xfrm>
          <a:noFill/>
          <a:ln/>
        </p:spPr>
        <p:txBody>
          <a:bodyPr/>
          <a:lstStyle/>
          <a:p>
            <a:pPr eaLnBrk="1" hangingPunct="1"/>
            <a:r>
              <a:rPr lang="en-US" smtClean="0"/>
              <a:t>The notification procedure for possible dam failure is completely different from failure in progress.  Internal notifications to the Dam Safety Officer and Dam Safety Committee can provide timely instructions to prevent catastrophic failure.  </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a:noFill/>
        </p:spPr>
        <p:txBody>
          <a:bodyPr/>
          <a:lstStyle/>
          <a:p>
            <a:fld id="{AFE322E3-CD62-4DBC-AFA2-C2E87388224F}" type="slidenum">
              <a:rPr lang="en-US" smtClean="0"/>
              <a:pPr/>
              <a:t>19</a:t>
            </a:fld>
            <a:endParaRPr lang="en-US" smtClean="0"/>
          </a:p>
        </p:txBody>
      </p:sp>
      <p:sp>
        <p:nvSpPr>
          <p:cNvPr id="86019" name="Rectangle 2"/>
          <p:cNvSpPr>
            <a:spLocks noGrp="1" noRot="1" noChangeAspect="1" noChangeArrowheads="1" noTextEdit="1"/>
          </p:cNvSpPr>
          <p:nvPr>
            <p:ph type="sldImg"/>
          </p:nvPr>
        </p:nvSpPr>
        <p:spPr>
          <a:xfrm>
            <a:off x="1144588" y="684213"/>
            <a:ext cx="4572000" cy="3429000"/>
          </a:xfrm>
          <a:ln/>
        </p:spPr>
      </p:sp>
      <p:sp>
        <p:nvSpPr>
          <p:cNvPr id="86020" name="Rectangle 3"/>
          <p:cNvSpPr>
            <a:spLocks noGrp="1" noChangeArrowheads="1"/>
          </p:cNvSpPr>
          <p:nvPr>
            <p:ph type="body" idx="1"/>
          </p:nvPr>
        </p:nvSpPr>
        <p:spPr>
          <a:xfrm>
            <a:off x="914815" y="4343713"/>
            <a:ext cx="5028370" cy="4115425"/>
          </a:xfrm>
          <a:noFill/>
          <a:ln/>
        </p:spPr>
        <p:txBody>
          <a:bodyPr/>
          <a:lstStyle/>
          <a:p>
            <a:pPr eaLnBrk="1" hangingPunct="1"/>
            <a:r>
              <a:rPr lang="en-US" dirty="0" smtClean="0"/>
              <a:t>The manager at the dam will notify the area manager and the Dam Safety Officer.  The Dam Safety Officer will notify the Dam Safety Committee.  The Area Manager may additionally contact the Readiness Chief, who is a Dam Safety Committee member.  Contacting the Readiness Branch will assist the Committee by activating the EOC (by order of the Commander, or his acting official) and will additionally begin upward notification .</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p:spPr>
        <p:txBody>
          <a:bodyPr/>
          <a:lstStyle/>
          <a:p>
            <a:fld id="{CC085B50-B38B-42CE-B8BE-1C7DAB863B24}" type="slidenum">
              <a:rPr lang="en-US" smtClean="0"/>
              <a:pPr/>
              <a:t>20</a:t>
            </a:fld>
            <a:endParaRPr lang="en-US" smtClean="0"/>
          </a:p>
        </p:txBody>
      </p:sp>
      <p:sp>
        <p:nvSpPr>
          <p:cNvPr id="87043" name="Rectangle 2"/>
          <p:cNvSpPr>
            <a:spLocks noGrp="1" noRot="1" noChangeAspect="1" noChangeArrowheads="1" noTextEdit="1"/>
          </p:cNvSpPr>
          <p:nvPr>
            <p:ph type="sldImg"/>
          </p:nvPr>
        </p:nvSpPr>
        <p:spPr>
          <a:xfrm>
            <a:off x="1144588" y="684213"/>
            <a:ext cx="4572000" cy="3429000"/>
          </a:xfrm>
          <a:ln/>
        </p:spPr>
      </p:sp>
      <p:sp>
        <p:nvSpPr>
          <p:cNvPr id="87044" name="Rectangle 3"/>
          <p:cNvSpPr>
            <a:spLocks noGrp="1" noChangeArrowheads="1"/>
          </p:cNvSpPr>
          <p:nvPr>
            <p:ph type="body" idx="1"/>
          </p:nvPr>
        </p:nvSpPr>
        <p:spPr>
          <a:xfrm>
            <a:off x="914815" y="4343713"/>
            <a:ext cx="5028370" cy="4115425"/>
          </a:xfrm>
          <a:noFill/>
          <a:ln/>
        </p:spPr>
        <p:txBody>
          <a:bodyPr/>
          <a:lstStyle/>
          <a:p>
            <a:pPr eaLnBrk="1" hangingPunct="1"/>
            <a:r>
              <a:rPr lang="en-US" smtClean="0"/>
              <a:t>Redundancy is the key to successful notification.  Most people have cell phones or blackberry devices.  List as many phone numbers and alternate phone numbers as they are willing to provide.  List alternates for key contacts and multiple phone numbers for them.  Ensure that all personal information is safeguarded under the privacy act.  Unless you have permission in writing to publish these numbers, DON’T!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p:spPr>
        <p:txBody>
          <a:bodyPr/>
          <a:lstStyle/>
          <a:p>
            <a:fld id="{E7D284C3-E69C-4F1F-B2EC-155E60169669}" type="slidenum">
              <a:rPr lang="en-US" smtClean="0"/>
              <a:pPr/>
              <a:t>3</a:t>
            </a:fld>
            <a:endParaRPr lang="en-US" smtClean="0"/>
          </a:p>
        </p:txBody>
      </p:sp>
      <p:sp>
        <p:nvSpPr>
          <p:cNvPr id="69635" name="Rectangle 2"/>
          <p:cNvSpPr>
            <a:spLocks noGrp="1" noRot="1" noChangeAspect="1" noChangeArrowheads="1" noTextEdit="1"/>
          </p:cNvSpPr>
          <p:nvPr>
            <p:ph type="sldImg"/>
          </p:nvPr>
        </p:nvSpPr>
        <p:spPr>
          <a:xfrm>
            <a:off x="1144588" y="684213"/>
            <a:ext cx="4572000" cy="3429000"/>
          </a:xfrm>
          <a:ln/>
        </p:spPr>
      </p:sp>
      <p:sp>
        <p:nvSpPr>
          <p:cNvPr id="69636" name="Rectangle 3"/>
          <p:cNvSpPr>
            <a:spLocks noGrp="1" noChangeArrowheads="1"/>
          </p:cNvSpPr>
          <p:nvPr>
            <p:ph type="body" idx="1"/>
          </p:nvPr>
        </p:nvSpPr>
        <p:spPr>
          <a:noFill/>
          <a:ln/>
        </p:spPr>
        <p:txBody>
          <a:bodyPr/>
          <a:lstStyle/>
          <a:p>
            <a:pPr eaLnBrk="1" hangingPunct="1"/>
            <a:r>
              <a:rPr lang="en-US" smtClean="0"/>
              <a:t>What constitutes a dam safety emergency?</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a:noFill/>
        </p:spPr>
        <p:txBody>
          <a:bodyPr/>
          <a:lstStyle/>
          <a:p>
            <a:fld id="{24C73794-36B0-47EC-B3FA-9392C695FB64}" type="slidenum">
              <a:rPr lang="en-US" smtClean="0"/>
              <a:pPr/>
              <a:t>21</a:t>
            </a:fld>
            <a:endParaRPr lang="en-US" smtClean="0"/>
          </a:p>
        </p:txBody>
      </p:sp>
      <p:sp>
        <p:nvSpPr>
          <p:cNvPr id="88067" name="Rectangle 2"/>
          <p:cNvSpPr>
            <a:spLocks noGrp="1" noRot="1" noChangeAspect="1" noChangeArrowheads="1" noTextEdit="1"/>
          </p:cNvSpPr>
          <p:nvPr>
            <p:ph type="sldImg"/>
          </p:nvPr>
        </p:nvSpPr>
        <p:spPr>
          <a:xfrm>
            <a:off x="1144588" y="684213"/>
            <a:ext cx="4572000" cy="3429000"/>
          </a:xfrm>
          <a:ln/>
        </p:spPr>
      </p:sp>
      <p:sp>
        <p:nvSpPr>
          <p:cNvPr id="88068" name="Rectangle 3"/>
          <p:cNvSpPr>
            <a:spLocks noGrp="1" noChangeArrowheads="1"/>
          </p:cNvSpPr>
          <p:nvPr>
            <p:ph type="body" idx="1"/>
          </p:nvPr>
        </p:nvSpPr>
        <p:spPr>
          <a:xfrm>
            <a:off x="914815" y="4343713"/>
            <a:ext cx="5028370" cy="4115425"/>
          </a:xfrm>
          <a:noFill/>
          <a:ln/>
        </p:spPr>
        <p:txBody>
          <a:bodyPr/>
          <a:lstStyle/>
          <a:p>
            <a:pPr eaLnBrk="1" hangingPunct="1"/>
            <a:r>
              <a:rPr lang="en-US" smtClean="0"/>
              <a:t>This section of the EAP is to aid personnel at the dam in assessing emergency situations.  Early information provided to the Dam Safety Committee must be correct and useful.  The interpretation given to decision makers prior to engineers arriving on site will lead their course of action.  This portion of the EAP is not a cookbook.  Common sense, experience, and judgment must be used when describing a situation or providing critical data.</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a:noFill/>
        </p:spPr>
        <p:txBody>
          <a:bodyPr/>
          <a:lstStyle/>
          <a:p>
            <a:fld id="{F91A77DB-0BC6-48DB-A32F-19CA3F1B3171}" type="slidenum">
              <a:rPr lang="en-US" smtClean="0"/>
              <a:pPr/>
              <a:t>22</a:t>
            </a:fld>
            <a:endParaRPr lang="en-US" smtClean="0"/>
          </a:p>
        </p:txBody>
      </p:sp>
      <p:sp>
        <p:nvSpPr>
          <p:cNvPr id="89091" name="Rectangle 2"/>
          <p:cNvSpPr>
            <a:spLocks noGrp="1" noRot="1" noChangeAspect="1" noChangeArrowheads="1" noTextEdit="1"/>
          </p:cNvSpPr>
          <p:nvPr>
            <p:ph type="sldImg"/>
          </p:nvPr>
        </p:nvSpPr>
        <p:spPr>
          <a:xfrm>
            <a:off x="1144588" y="684213"/>
            <a:ext cx="4572000" cy="3429000"/>
          </a:xfrm>
          <a:ln/>
        </p:spPr>
      </p:sp>
      <p:sp>
        <p:nvSpPr>
          <p:cNvPr id="89092" name="Rectangle 3"/>
          <p:cNvSpPr>
            <a:spLocks noGrp="1" noChangeArrowheads="1"/>
          </p:cNvSpPr>
          <p:nvPr>
            <p:ph type="body" idx="1"/>
          </p:nvPr>
        </p:nvSpPr>
        <p:spPr>
          <a:xfrm>
            <a:off x="914815" y="4343713"/>
            <a:ext cx="5028370" cy="4115425"/>
          </a:xfrm>
          <a:noFill/>
          <a:ln/>
        </p:spPr>
        <p:txBody>
          <a:bodyPr/>
          <a:lstStyle/>
          <a:p>
            <a:pPr eaLnBrk="1" hangingPunct="1"/>
            <a:r>
              <a:rPr lang="en-US" smtClean="0"/>
              <a:t>An EAP should clearly define who has responsibility for what actions.</a:t>
            </a:r>
          </a:p>
          <a:p>
            <a:pPr eaLnBrk="1" hangingPunct="1"/>
            <a:r>
              <a:rPr lang="en-US" smtClean="0"/>
              <a:t>Responsible parties need to be aware prior to the event.  This will aid in data gathering and record keeping.</a:t>
            </a:r>
          </a:p>
          <a:p>
            <a:pPr eaLnBrk="1" hangingPunct="1"/>
            <a:endParaRPr lang="en-US" smtClean="0"/>
          </a:p>
          <a:p>
            <a:pPr eaLnBrk="1" hangingPunct="1"/>
            <a:r>
              <a:rPr lang="en-US" smtClean="0"/>
              <a:t>Who OFFICIALLY declares an emergency? (Commander or alternate)</a:t>
            </a:r>
          </a:p>
          <a:p>
            <a:pPr eaLnBrk="1" hangingPunct="1"/>
            <a:r>
              <a:rPr lang="en-US" smtClean="0"/>
              <a:t>Who is responsible for security?</a:t>
            </a:r>
          </a:p>
          <a:p>
            <a:pPr eaLnBrk="1" hangingPunct="1"/>
            <a:r>
              <a:rPr lang="en-US" smtClean="0"/>
              <a:t>Who declares an emergency OFFICIALLY over? (Commander or alt)</a:t>
            </a:r>
          </a:p>
          <a:p>
            <a:pPr eaLnBrk="1" hangingPunct="1"/>
            <a:r>
              <a:rPr lang="en-US" smtClean="0"/>
              <a:t>Who is responsible for a follow-up evaluation?</a:t>
            </a:r>
          </a:p>
          <a:p>
            <a:pPr eaLnBrk="1" hangingPunct="1"/>
            <a:r>
              <a:rPr lang="en-US" smtClean="0"/>
              <a:t>Who writes the after-action report (AAR)?</a:t>
            </a:r>
          </a:p>
          <a:p>
            <a:pPr eaLnBrk="1" hangingPunct="1"/>
            <a:endParaRPr lang="en-US" smtClean="0"/>
          </a:p>
          <a:p>
            <a:pPr eaLnBrk="1" hangingPunct="1"/>
            <a:r>
              <a:rPr lang="en-US" smtClean="0"/>
              <a:t>Designating these responsibilities prior to an emergency provides a better opportunity for record keeping by the responsible party.</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a:noFill/>
        </p:spPr>
        <p:txBody>
          <a:bodyPr/>
          <a:lstStyle/>
          <a:p>
            <a:fld id="{B598A654-158B-4275-9AC9-D07721E22A3B}" type="slidenum">
              <a:rPr lang="en-US" smtClean="0"/>
              <a:pPr/>
              <a:t>23</a:t>
            </a:fld>
            <a:endParaRPr lang="en-US" smtClean="0"/>
          </a:p>
        </p:txBody>
      </p:sp>
      <p:sp>
        <p:nvSpPr>
          <p:cNvPr id="90115" name="Rectangle 2"/>
          <p:cNvSpPr>
            <a:spLocks noGrp="1" noRot="1" noChangeAspect="1" noChangeArrowheads="1" noTextEdit="1"/>
          </p:cNvSpPr>
          <p:nvPr>
            <p:ph type="sldImg"/>
          </p:nvPr>
        </p:nvSpPr>
        <p:spPr>
          <a:xfrm>
            <a:off x="1144588" y="684213"/>
            <a:ext cx="4572000" cy="3429000"/>
          </a:xfrm>
          <a:ln/>
        </p:spPr>
      </p:sp>
      <p:sp>
        <p:nvSpPr>
          <p:cNvPr id="90116" name="Rectangle 3"/>
          <p:cNvSpPr>
            <a:spLocks noGrp="1" noChangeArrowheads="1"/>
          </p:cNvSpPr>
          <p:nvPr>
            <p:ph type="body" idx="1"/>
          </p:nvPr>
        </p:nvSpPr>
        <p:spPr>
          <a:xfrm>
            <a:off x="914815" y="4343713"/>
            <a:ext cx="5028370" cy="4115425"/>
          </a:xfrm>
          <a:noFill/>
          <a:ln/>
        </p:spPr>
        <p:txBody>
          <a:bodyPr/>
          <a:lstStyle/>
          <a:p>
            <a:pPr eaLnBrk="1" hangingPunct="1"/>
            <a:r>
              <a:rPr lang="en-US" dirty="0" smtClean="0"/>
              <a:t>Many things can be done prior to an event to speed response and recovery.  Engineering data should be available to determine trends or historical events.  Check-lists enable personnel to provide complete information.  A list of available supplies and equipment in the area will save valuable time.  Back-up power may prevent additional problems.  Back-up communications are crucial to maintain contact.  Preparation of these lists could provide an opportunity to recognize gaps and shortfalls that could be alleviated immediately.</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a:noFill/>
        </p:spPr>
        <p:txBody>
          <a:bodyPr/>
          <a:lstStyle/>
          <a:p>
            <a:fld id="{FC86C628-D4C8-4AC2-8927-243223A18B9F}" type="slidenum">
              <a:rPr lang="en-US" smtClean="0"/>
              <a:pPr/>
              <a:t>24</a:t>
            </a:fld>
            <a:endParaRPr lang="en-US" smtClean="0"/>
          </a:p>
        </p:txBody>
      </p:sp>
      <p:sp>
        <p:nvSpPr>
          <p:cNvPr id="91139" name="Rectangle 2"/>
          <p:cNvSpPr>
            <a:spLocks noGrp="1" noRot="1" noChangeAspect="1" noChangeArrowheads="1" noTextEdit="1"/>
          </p:cNvSpPr>
          <p:nvPr>
            <p:ph type="sldImg"/>
          </p:nvPr>
        </p:nvSpPr>
        <p:spPr>
          <a:xfrm>
            <a:off x="1144588" y="684213"/>
            <a:ext cx="4572000" cy="3429000"/>
          </a:xfrm>
          <a:ln/>
        </p:spPr>
      </p:sp>
      <p:sp>
        <p:nvSpPr>
          <p:cNvPr id="91140" name="Rectangle 3"/>
          <p:cNvSpPr>
            <a:spLocks noGrp="1" noChangeArrowheads="1"/>
          </p:cNvSpPr>
          <p:nvPr>
            <p:ph type="body" idx="1"/>
          </p:nvPr>
        </p:nvSpPr>
        <p:spPr>
          <a:xfrm>
            <a:off x="914815" y="4343713"/>
            <a:ext cx="5028370" cy="4115425"/>
          </a:xfrm>
          <a:noFill/>
          <a:ln/>
        </p:spPr>
        <p:txBody>
          <a:bodyPr/>
          <a:lstStyle/>
          <a:p>
            <a:pPr eaLnBrk="1" hangingPunct="1"/>
            <a:r>
              <a:rPr lang="en-US" smtClean="0"/>
              <a:t>Inundation maps provide crucial information for owners of downstream structures and emergency managers.  It would be GREAT to have maps for the three conditions listed however, most dams only have mapping for SDF.  Travel times for wave front and flood peaks give downstream emergency workers information needed to safely and efficiently evacuate the area.  This not only tells them who needs to be evacuated first, but prevents people from being moved into an area that may become flooded.  Failure maps for sunny day dam failure conditions would allow emergency workers to evacuate fewer people, but funding is not available for new mapping.</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a:noFill/>
        </p:spPr>
        <p:txBody>
          <a:bodyPr/>
          <a:lstStyle/>
          <a:p>
            <a:fld id="{9C026BAD-0712-4072-A5C9-DD96B8F62D5D}" type="slidenum">
              <a:rPr lang="en-US" smtClean="0"/>
              <a:pPr/>
              <a:t>25</a:t>
            </a:fld>
            <a:endParaRPr lang="en-US" smtClean="0"/>
          </a:p>
        </p:txBody>
      </p:sp>
      <p:sp>
        <p:nvSpPr>
          <p:cNvPr id="92163" name="Rectangle 2"/>
          <p:cNvSpPr>
            <a:spLocks noGrp="1" noRot="1" noChangeAspect="1" noChangeArrowheads="1" noTextEdit="1"/>
          </p:cNvSpPr>
          <p:nvPr>
            <p:ph type="sldImg"/>
          </p:nvPr>
        </p:nvSpPr>
        <p:spPr>
          <a:xfrm>
            <a:off x="1144588" y="684213"/>
            <a:ext cx="4572000" cy="3429000"/>
          </a:xfrm>
          <a:ln/>
        </p:spPr>
      </p:sp>
      <p:sp>
        <p:nvSpPr>
          <p:cNvPr id="92164" name="Rectangle 3"/>
          <p:cNvSpPr>
            <a:spLocks noGrp="1" noChangeArrowheads="1"/>
          </p:cNvSpPr>
          <p:nvPr>
            <p:ph type="body" idx="1"/>
          </p:nvPr>
        </p:nvSpPr>
        <p:spPr>
          <a:xfrm>
            <a:off x="914815" y="4343713"/>
            <a:ext cx="5028370" cy="4115425"/>
          </a:xfrm>
          <a:noFill/>
          <a:ln/>
        </p:spPr>
        <p:txBody>
          <a:bodyPr/>
          <a:lstStyle/>
          <a:p>
            <a:pPr eaLnBrk="1" hangingPunct="1"/>
            <a:r>
              <a:rPr lang="en-US" smtClean="0"/>
              <a:t>Inundation maps provide crucial information for owners of downstream structures and emergency managers.  It would be GREAT to have maps for the three conditions listed however, most dams only have mapping for SDF.  Travel times for wave front and flood peaks give downstream emergency workers information needed to safely and efficiently evacuate the area.  This not only tells them who needs to be evacuated first, but prevents people from being moved into an area that may become flooded.  Failure maps for sunny day dam failure conditions would allow emergency workers to evacuate fewer people, but funding is not available for new mapping.</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p:cNvSpPr>
            <a:spLocks noGrp="1" noChangeArrowheads="1"/>
          </p:cNvSpPr>
          <p:nvPr>
            <p:ph type="sldNum" sz="quarter" idx="5"/>
          </p:nvPr>
        </p:nvSpPr>
        <p:spPr>
          <a:noFill/>
        </p:spPr>
        <p:txBody>
          <a:bodyPr/>
          <a:lstStyle/>
          <a:p>
            <a:fld id="{569EBEFD-881E-47E0-AC10-D9FAC3179CBD}" type="slidenum">
              <a:rPr lang="en-US" smtClean="0"/>
              <a:pPr/>
              <a:t>26</a:t>
            </a:fld>
            <a:endParaRPr lang="en-US" smtClean="0"/>
          </a:p>
        </p:txBody>
      </p:sp>
      <p:sp>
        <p:nvSpPr>
          <p:cNvPr id="93187" name="Rectangle 2"/>
          <p:cNvSpPr>
            <a:spLocks noGrp="1" noRot="1" noChangeAspect="1" noChangeArrowheads="1" noTextEdit="1"/>
          </p:cNvSpPr>
          <p:nvPr>
            <p:ph type="sldImg"/>
          </p:nvPr>
        </p:nvSpPr>
        <p:spPr>
          <a:xfrm>
            <a:off x="1144588" y="684213"/>
            <a:ext cx="4572000" cy="3429000"/>
          </a:xfrm>
          <a:ln/>
        </p:spPr>
      </p:sp>
      <p:sp>
        <p:nvSpPr>
          <p:cNvPr id="93188" name="Rectangle 3"/>
          <p:cNvSpPr>
            <a:spLocks noGrp="1" noChangeArrowheads="1"/>
          </p:cNvSpPr>
          <p:nvPr>
            <p:ph type="body" idx="1"/>
          </p:nvPr>
        </p:nvSpPr>
        <p:spPr>
          <a:xfrm>
            <a:off x="914815" y="4343713"/>
            <a:ext cx="5028370" cy="4115425"/>
          </a:xfrm>
          <a:noFill/>
          <a:ln/>
        </p:spPr>
        <p:txBody>
          <a:bodyPr/>
          <a:lstStyle/>
          <a:p>
            <a:pPr eaLnBrk="1" hangingPunct="1"/>
            <a:r>
              <a:rPr lang="en-US" smtClean="0"/>
              <a:t>Inundation maps provide crucial information for owners of downstream structures and emergency managers.  It would be GREAT to have maps for the three conditions listed however, most dams only have mapping for SDF.  Travel times for wave front and flood peaks give downstream emergency workers information needed to safely and efficiently evacuate the area.  This not only tells them who needs to be evacuated first, but prevents people from being moved into an area that may become flooded.  Failure maps for sunny day dam failure conditions would allow emergency workers to evacuate fewer people, but funding is not available for new mapping.</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5"/>
          </p:nvPr>
        </p:nvSpPr>
        <p:spPr>
          <a:noFill/>
        </p:spPr>
        <p:txBody>
          <a:bodyPr/>
          <a:lstStyle/>
          <a:p>
            <a:fld id="{A15BB3AA-C63F-40CA-BF96-3A9DF94BB8E1}" type="slidenum">
              <a:rPr lang="en-US" smtClean="0"/>
              <a:pPr/>
              <a:t>27</a:t>
            </a:fld>
            <a:endParaRPr lang="en-US" smtClean="0"/>
          </a:p>
        </p:txBody>
      </p:sp>
      <p:sp>
        <p:nvSpPr>
          <p:cNvPr id="94211" name="Rectangle 2"/>
          <p:cNvSpPr>
            <a:spLocks noGrp="1" noRot="1" noChangeAspect="1" noChangeArrowheads="1" noTextEdit="1"/>
          </p:cNvSpPr>
          <p:nvPr>
            <p:ph type="sldImg"/>
          </p:nvPr>
        </p:nvSpPr>
        <p:spPr>
          <a:xfrm>
            <a:off x="1144588" y="684213"/>
            <a:ext cx="4572000" cy="3429000"/>
          </a:xfrm>
          <a:ln/>
        </p:spPr>
      </p:sp>
      <p:sp>
        <p:nvSpPr>
          <p:cNvPr id="94212" name="Rectangle 3"/>
          <p:cNvSpPr>
            <a:spLocks noGrp="1" noChangeArrowheads="1"/>
          </p:cNvSpPr>
          <p:nvPr>
            <p:ph type="body" idx="1"/>
          </p:nvPr>
        </p:nvSpPr>
        <p:spPr>
          <a:xfrm>
            <a:off x="914815" y="4343713"/>
            <a:ext cx="5028370" cy="4115425"/>
          </a:xfrm>
          <a:noFill/>
          <a:ln/>
        </p:spPr>
        <p:txBody>
          <a:bodyPr/>
          <a:lstStyle/>
          <a:p>
            <a:pPr eaLnBrk="1" hangingPunct="1"/>
            <a:r>
              <a:rPr lang="en-US" smtClean="0"/>
              <a:t>Older inundation maps are typically contour maps with a particular elevation highlighted.  These maps are useful, but have nowhere near the level of detail provided in the newer mapping.  They generally are not in digital format and must be copied to be distributed.  Ending this costly method can help to justify the expense of newer CADD drawings.  As with other information, these maps must be protected.  Release to the general public requires approval from HQ.</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p:cNvSpPr>
            <a:spLocks noGrp="1" noChangeArrowheads="1"/>
          </p:cNvSpPr>
          <p:nvPr>
            <p:ph type="sldNum" sz="quarter" idx="5"/>
          </p:nvPr>
        </p:nvSpPr>
        <p:spPr>
          <a:noFill/>
        </p:spPr>
        <p:txBody>
          <a:bodyPr/>
          <a:lstStyle/>
          <a:p>
            <a:fld id="{0F81936D-205B-4094-AC74-2C9F51F60FC3}" type="slidenum">
              <a:rPr lang="en-US" smtClean="0"/>
              <a:pPr/>
              <a:t>28</a:t>
            </a:fld>
            <a:endParaRPr lang="en-US" smtClean="0"/>
          </a:p>
        </p:txBody>
      </p:sp>
      <p:sp>
        <p:nvSpPr>
          <p:cNvPr id="95235" name="Rectangle 2"/>
          <p:cNvSpPr>
            <a:spLocks noGrp="1" noRot="1" noChangeAspect="1" noChangeArrowheads="1" noTextEdit="1"/>
          </p:cNvSpPr>
          <p:nvPr>
            <p:ph type="sldImg"/>
          </p:nvPr>
        </p:nvSpPr>
        <p:spPr>
          <a:xfrm>
            <a:off x="1144588" y="684213"/>
            <a:ext cx="4572000" cy="3429000"/>
          </a:xfrm>
          <a:ln/>
        </p:spPr>
      </p:sp>
      <p:sp>
        <p:nvSpPr>
          <p:cNvPr id="95236" name="Rectangle 3"/>
          <p:cNvSpPr>
            <a:spLocks noGrp="1" noChangeArrowheads="1"/>
          </p:cNvSpPr>
          <p:nvPr>
            <p:ph type="body" idx="1"/>
          </p:nvPr>
        </p:nvSpPr>
        <p:spPr>
          <a:xfrm>
            <a:off x="914815" y="4343713"/>
            <a:ext cx="5028370" cy="4115425"/>
          </a:xfrm>
          <a:noFill/>
          <a:ln/>
        </p:spPr>
        <p:txBody>
          <a:bodyPr/>
          <a:lstStyle/>
          <a:p>
            <a:pPr eaLnBrk="1" hangingPunct="1"/>
            <a:r>
              <a:rPr lang="en-US" smtClean="0"/>
              <a:t>Older inundation mapping is more difficult to use and less accurate.  Quad sheets were overlain with hand-calculated flood mapping using 10 or 20 foot contours.  They were very useful in their day and continue to be useful for general purposes.  </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p:cNvSpPr>
            <a:spLocks noGrp="1" noChangeArrowheads="1"/>
          </p:cNvSpPr>
          <p:nvPr>
            <p:ph type="sldNum" sz="quarter" idx="5"/>
          </p:nvPr>
        </p:nvSpPr>
        <p:spPr>
          <a:noFill/>
        </p:spPr>
        <p:txBody>
          <a:bodyPr/>
          <a:lstStyle/>
          <a:p>
            <a:fld id="{E676FBE4-8A0B-429B-923B-31B669AC7857}" type="slidenum">
              <a:rPr lang="en-US" smtClean="0"/>
              <a:pPr/>
              <a:t>29</a:t>
            </a:fld>
            <a:endParaRPr lang="en-US" smtClean="0"/>
          </a:p>
        </p:txBody>
      </p:sp>
      <p:sp>
        <p:nvSpPr>
          <p:cNvPr id="96259" name="Rectangle 2"/>
          <p:cNvSpPr>
            <a:spLocks noGrp="1" noRot="1" noChangeAspect="1" noChangeArrowheads="1" noTextEdit="1"/>
          </p:cNvSpPr>
          <p:nvPr>
            <p:ph type="sldImg"/>
          </p:nvPr>
        </p:nvSpPr>
        <p:spPr>
          <a:xfrm>
            <a:off x="1144588" y="684213"/>
            <a:ext cx="4572000" cy="3429000"/>
          </a:xfrm>
          <a:ln/>
        </p:spPr>
      </p:sp>
      <p:sp>
        <p:nvSpPr>
          <p:cNvPr id="96260" name="Rectangle 3"/>
          <p:cNvSpPr>
            <a:spLocks noGrp="1" noChangeArrowheads="1"/>
          </p:cNvSpPr>
          <p:nvPr>
            <p:ph type="body" idx="1"/>
          </p:nvPr>
        </p:nvSpPr>
        <p:spPr>
          <a:xfrm>
            <a:off x="914815" y="4343713"/>
            <a:ext cx="5028370" cy="4115425"/>
          </a:xfrm>
          <a:noFill/>
          <a:ln/>
        </p:spPr>
        <p:txBody>
          <a:bodyPr/>
          <a:lstStyle/>
          <a:p>
            <a:pPr eaLnBrk="1" hangingPunct="1"/>
            <a:r>
              <a:rPr lang="en-US" smtClean="0"/>
              <a:t>Older inundation maps included charts with specific travel times and elevations.  CADD technology provides graphical representations of this information, which is easier for novices and the general public to interpret.</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noFill/>
        </p:spPr>
        <p:txBody>
          <a:bodyPr/>
          <a:lstStyle/>
          <a:p>
            <a:fld id="{E54C016F-8A50-4EA4-8698-671E51E5A9C2}" type="slidenum">
              <a:rPr lang="en-US" smtClean="0"/>
              <a:pPr/>
              <a:t>30</a:t>
            </a:fld>
            <a:endParaRPr lang="en-US" smtClean="0"/>
          </a:p>
        </p:txBody>
      </p:sp>
      <p:sp>
        <p:nvSpPr>
          <p:cNvPr id="97283" name="Rectangle 2"/>
          <p:cNvSpPr>
            <a:spLocks noGrp="1" noRot="1" noChangeAspect="1" noChangeArrowheads="1" noTextEdit="1"/>
          </p:cNvSpPr>
          <p:nvPr>
            <p:ph type="sldImg"/>
          </p:nvPr>
        </p:nvSpPr>
        <p:spPr>
          <a:xfrm>
            <a:off x="1144588" y="684213"/>
            <a:ext cx="4572000" cy="3429000"/>
          </a:xfrm>
          <a:ln/>
        </p:spPr>
      </p:sp>
      <p:sp>
        <p:nvSpPr>
          <p:cNvPr id="97284" name="Rectangle 3"/>
          <p:cNvSpPr>
            <a:spLocks noGrp="1" noChangeArrowheads="1"/>
          </p:cNvSpPr>
          <p:nvPr>
            <p:ph type="body" idx="1"/>
          </p:nvPr>
        </p:nvSpPr>
        <p:spPr>
          <a:xfrm>
            <a:off x="914815" y="4343713"/>
            <a:ext cx="5028370" cy="4115425"/>
          </a:xfrm>
          <a:noFill/>
          <a:ln/>
        </p:spPr>
        <p:txBody>
          <a:bodyPr/>
          <a:lstStyle/>
          <a:p>
            <a:pPr eaLnBrk="1" hangingPunct="1"/>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p:spPr>
        <p:txBody>
          <a:bodyPr/>
          <a:lstStyle/>
          <a:p>
            <a:fld id="{4BD63F5C-B1CA-4ABE-B751-5C493572EE24}" type="slidenum">
              <a:rPr lang="en-US" smtClean="0"/>
              <a:pPr/>
              <a:t>4</a:t>
            </a:fld>
            <a:endParaRPr lang="en-US" smtClean="0"/>
          </a:p>
        </p:txBody>
      </p:sp>
      <p:sp>
        <p:nvSpPr>
          <p:cNvPr id="70659" name="Rectangle 2"/>
          <p:cNvSpPr>
            <a:spLocks noGrp="1" noRot="1" noChangeAspect="1" noChangeArrowheads="1" noTextEdit="1"/>
          </p:cNvSpPr>
          <p:nvPr>
            <p:ph type="sldImg"/>
          </p:nvPr>
        </p:nvSpPr>
        <p:spPr>
          <a:xfrm>
            <a:off x="1144588" y="684213"/>
            <a:ext cx="4572000" cy="3429000"/>
          </a:xfrm>
          <a:ln/>
        </p:spPr>
      </p:sp>
      <p:sp>
        <p:nvSpPr>
          <p:cNvPr id="70660" name="Rectangle 3"/>
          <p:cNvSpPr>
            <a:spLocks noGrp="1" noChangeArrowheads="1"/>
          </p:cNvSpPr>
          <p:nvPr>
            <p:ph type="body" idx="1"/>
          </p:nvPr>
        </p:nvSpPr>
        <p:spPr>
          <a:xfrm>
            <a:off x="914815" y="4343713"/>
            <a:ext cx="5028370" cy="4572000"/>
          </a:xfrm>
          <a:noFill/>
          <a:ln/>
        </p:spPr>
        <p:txBody>
          <a:bodyPr/>
          <a:lstStyle/>
          <a:p>
            <a:pPr eaLnBrk="1" hangingPunct="1"/>
            <a:endParaRPr lang="en-US"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p:cNvSpPr>
            <a:spLocks noGrp="1" noChangeArrowheads="1"/>
          </p:cNvSpPr>
          <p:nvPr>
            <p:ph type="sldNum" sz="quarter" idx="5"/>
          </p:nvPr>
        </p:nvSpPr>
        <p:spPr>
          <a:noFill/>
        </p:spPr>
        <p:txBody>
          <a:bodyPr/>
          <a:lstStyle/>
          <a:p>
            <a:fld id="{D7212935-0E70-44F3-B9D1-822C6FFCA275}" type="slidenum">
              <a:rPr lang="en-US" smtClean="0"/>
              <a:pPr/>
              <a:t>31</a:t>
            </a:fld>
            <a:endParaRPr lang="en-US" smtClean="0"/>
          </a:p>
        </p:txBody>
      </p:sp>
      <p:sp>
        <p:nvSpPr>
          <p:cNvPr id="98307" name="Rectangle 2"/>
          <p:cNvSpPr>
            <a:spLocks noGrp="1" noRot="1" noChangeAspect="1" noChangeArrowheads="1" noTextEdit="1"/>
          </p:cNvSpPr>
          <p:nvPr>
            <p:ph type="sldImg"/>
          </p:nvPr>
        </p:nvSpPr>
        <p:spPr>
          <a:xfrm>
            <a:off x="1144588" y="684213"/>
            <a:ext cx="4572000" cy="3429000"/>
          </a:xfrm>
          <a:ln/>
        </p:spPr>
      </p:sp>
      <p:sp>
        <p:nvSpPr>
          <p:cNvPr id="98308" name="Rectangle 3"/>
          <p:cNvSpPr>
            <a:spLocks noGrp="1" noChangeArrowheads="1"/>
          </p:cNvSpPr>
          <p:nvPr>
            <p:ph type="body" idx="1"/>
          </p:nvPr>
        </p:nvSpPr>
        <p:spPr>
          <a:noFill/>
          <a:ln/>
        </p:spPr>
        <p:txBody>
          <a:bodyPr/>
          <a:lstStyle/>
          <a:p>
            <a:pPr eaLnBrk="1" hangingPunct="1"/>
            <a:r>
              <a:rPr lang="en-US" smtClean="0"/>
              <a:t>This is newer digital mapping in CADD format.  Having this information digitally allows other information to be added in layers.  Local emergency managers can collect and add any type of information which will aid them with evacuations.</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a:spLocks noGrp="1" noChangeArrowheads="1"/>
          </p:cNvSpPr>
          <p:nvPr>
            <p:ph type="sldNum" sz="quarter" idx="5"/>
          </p:nvPr>
        </p:nvSpPr>
        <p:spPr>
          <a:noFill/>
        </p:spPr>
        <p:txBody>
          <a:bodyPr/>
          <a:lstStyle/>
          <a:p>
            <a:fld id="{2286C5F9-83B4-4CE3-9AC0-19173B8A98AA}" type="slidenum">
              <a:rPr lang="en-US" smtClean="0"/>
              <a:pPr/>
              <a:t>32</a:t>
            </a:fld>
            <a:endParaRPr lang="en-US" smtClean="0"/>
          </a:p>
        </p:txBody>
      </p:sp>
      <p:sp>
        <p:nvSpPr>
          <p:cNvPr id="99331" name="Rectangle 2"/>
          <p:cNvSpPr>
            <a:spLocks noGrp="1" noRot="1" noChangeAspect="1" noChangeArrowheads="1" noTextEdit="1"/>
          </p:cNvSpPr>
          <p:nvPr>
            <p:ph type="sldImg"/>
          </p:nvPr>
        </p:nvSpPr>
        <p:spPr>
          <a:xfrm>
            <a:off x="1144588" y="684213"/>
            <a:ext cx="4572000" cy="3429000"/>
          </a:xfrm>
          <a:ln/>
        </p:spPr>
      </p:sp>
      <p:sp>
        <p:nvSpPr>
          <p:cNvPr id="99332" name="Rectangle 3"/>
          <p:cNvSpPr>
            <a:spLocks noGrp="1" noChangeArrowheads="1"/>
          </p:cNvSpPr>
          <p:nvPr>
            <p:ph type="body" idx="1"/>
          </p:nvPr>
        </p:nvSpPr>
        <p:spPr>
          <a:noFill/>
          <a:ln/>
        </p:spPr>
        <p:txBody>
          <a:bodyPr/>
          <a:lstStyle/>
          <a:p>
            <a:pPr eaLnBrk="1" hangingPunct="1"/>
            <a:r>
              <a:rPr lang="en-US" smtClean="0"/>
              <a:t>This type of mapping is capable of providing street level detail.  It is beneficial to utilities, hospitals, shelters, fire and police departments, etc to determine their requirements to remain functional during an event.  Stockpiles of sandbags or storage of portable dams, etc could allow them to continue to function.  Areas designated as shelters may have to be rethought.  The shelters may be out of the flooded area, but what about access?  If the only road leading to an area will be inundated, the location (or the access) will have to be changed.</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a:noFill/>
        </p:spPr>
        <p:txBody>
          <a:bodyPr/>
          <a:lstStyle/>
          <a:p>
            <a:fld id="{F190E174-73FF-4570-BF94-5CB16C71564C}" type="slidenum">
              <a:rPr lang="en-US" smtClean="0"/>
              <a:pPr/>
              <a:t>33</a:t>
            </a:fld>
            <a:endParaRPr lang="en-US" smtClean="0"/>
          </a:p>
        </p:txBody>
      </p:sp>
      <p:sp>
        <p:nvSpPr>
          <p:cNvPr id="100355" name="Rectangle 2"/>
          <p:cNvSpPr>
            <a:spLocks noGrp="1" noRot="1" noChangeAspect="1" noChangeArrowheads="1" noTextEdit="1"/>
          </p:cNvSpPr>
          <p:nvPr>
            <p:ph type="sldImg"/>
          </p:nvPr>
        </p:nvSpPr>
        <p:spPr>
          <a:xfrm>
            <a:off x="1144588" y="684213"/>
            <a:ext cx="4572000" cy="3429000"/>
          </a:xfrm>
          <a:ln/>
        </p:spPr>
      </p:sp>
      <p:sp>
        <p:nvSpPr>
          <p:cNvPr id="100356" name="Rectangle 3"/>
          <p:cNvSpPr>
            <a:spLocks noGrp="1" noChangeArrowheads="1"/>
          </p:cNvSpPr>
          <p:nvPr>
            <p:ph type="body" idx="1"/>
          </p:nvPr>
        </p:nvSpPr>
        <p:spPr>
          <a:xfrm>
            <a:off x="914815" y="4343713"/>
            <a:ext cx="5028370" cy="4115425"/>
          </a:xfrm>
          <a:noFill/>
          <a:ln/>
        </p:spPr>
        <p:txBody>
          <a:bodyPr/>
          <a:lstStyle/>
          <a:p>
            <a:pPr eaLnBrk="1" hangingPunct="1"/>
            <a:endParaRPr lang="en-US" smtClean="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a:noFill/>
        </p:spPr>
        <p:txBody>
          <a:bodyPr/>
          <a:lstStyle/>
          <a:p>
            <a:fld id="{014C9DED-D60C-4877-8331-FC96BDA6989A}" type="slidenum">
              <a:rPr lang="en-US" smtClean="0"/>
              <a:pPr/>
              <a:t>34</a:t>
            </a:fld>
            <a:endParaRPr lang="en-US" smtClean="0"/>
          </a:p>
        </p:txBody>
      </p:sp>
      <p:sp>
        <p:nvSpPr>
          <p:cNvPr id="101379" name="Rectangle 2"/>
          <p:cNvSpPr>
            <a:spLocks noGrp="1" noRot="1" noChangeAspect="1" noChangeArrowheads="1" noTextEdit="1"/>
          </p:cNvSpPr>
          <p:nvPr>
            <p:ph type="sldImg"/>
          </p:nvPr>
        </p:nvSpPr>
        <p:spPr>
          <a:xfrm>
            <a:off x="1155966" y="684862"/>
            <a:ext cx="4549181" cy="3429000"/>
          </a:xfrm>
          <a:ln/>
        </p:spPr>
      </p:sp>
      <p:sp>
        <p:nvSpPr>
          <p:cNvPr id="101380" name="Rectangle 3"/>
          <p:cNvSpPr>
            <a:spLocks noGrp="1" noChangeArrowheads="1"/>
          </p:cNvSpPr>
          <p:nvPr>
            <p:ph type="body" idx="1"/>
          </p:nvPr>
        </p:nvSpPr>
        <p:spPr>
          <a:xfrm>
            <a:off x="914815" y="4343713"/>
            <a:ext cx="5028370" cy="4115425"/>
          </a:xfrm>
          <a:noFill/>
          <a:ln/>
        </p:spPr>
        <p:txBody>
          <a:bodyPr/>
          <a:lstStyle/>
          <a:p>
            <a:pPr eaLnBrk="1" hangingPunct="1"/>
            <a:endParaRPr lang="en-US" smtClean="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noFill/>
        </p:spPr>
        <p:txBody>
          <a:bodyPr/>
          <a:lstStyle/>
          <a:p>
            <a:fld id="{D6DF0F46-4D8E-4ED3-83F9-186964138E25}" type="slidenum">
              <a:rPr lang="en-US" smtClean="0"/>
              <a:pPr/>
              <a:t>35</a:t>
            </a:fld>
            <a:endParaRPr lang="en-US" smtClean="0"/>
          </a:p>
        </p:txBody>
      </p:sp>
      <p:sp>
        <p:nvSpPr>
          <p:cNvPr id="102403" name="Rectangle 2"/>
          <p:cNvSpPr>
            <a:spLocks noGrp="1" noRot="1" noChangeAspect="1" noChangeArrowheads="1" noTextEdit="1"/>
          </p:cNvSpPr>
          <p:nvPr>
            <p:ph type="sldImg"/>
          </p:nvPr>
        </p:nvSpPr>
        <p:spPr>
          <a:xfrm>
            <a:off x="1155966" y="684862"/>
            <a:ext cx="4549181" cy="3429000"/>
          </a:xfrm>
          <a:ln/>
        </p:spPr>
      </p:sp>
      <p:sp>
        <p:nvSpPr>
          <p:cNvPr id="102404" name="Rectangle 3"/>
          <p:cNvSpPr>
            <a:spLocks noGrp="1" noChangeArrowheads="1"/>
          </p:cNvSpPr>
          <p:nvPr>
            <p:ph type="body" idx="1"/>
          </p:nvPr>
        </p:nvSpPr>
        <p:spPr>
          <a:xfrm>
            <a:off x="914815" y="4343713"/>
            <a:ext cx="5028370" cy="4115425"/>
          </a:xfrm>
          <a:noFill/>
          <a:ln/>
        </p:spPr>
        <p:txBody>
          <a:bodyPr/>
          <a:lstStyle/>
          <a:p>
            <a:pPr eaLnBrk="1" hangingPunct="1"/>
            <a:endParaRPr lang="en-US" smtClean="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p:cNvSpPr>
            <a:spLocks noGrp="1" noChangeArrowheads="1"/>
          </p:cNvSpPr>
          <p:nvPr>
            <p:ph type="sldNum" sz="quarter" idx="5"/>
          </p:nvPr>
        </p:nvSpPr>
        <p:spPr>
          <a:noFill/>
        </p:spPr>
        <p:txBody>
          <a:bodyPr/>
          <a:lstStyle/>
          <a:p>
            <a:fld id="{322F63E5-A87F-4AD0-AE03-7AE73389B254}" type="slidenum">
              <a:rPr lang="en-US" smtClean="0"/>
              <a:pPr/>
              <a:t>36</a:t>
            </a:fld>
            <a:endParaRPr lang="en-US" smtClean="0"/>
          </a:p>
        </p:txBody>
      </p:sp>
      <p:sp>
        <p:nvSpPr>
          <p:cNvPr id="103427" name="Rectangle 2"/>
          <p:cNvSpPr>
            <a:spLocks noGrp="1" noRot="1" noChangeAspect="1" noChangeArrowheads="1" noTextEdit="1"/>
          </p:cNvSpPr>
          <p:nvPr>
            <p:ph type="sldImg"/>
          </p:nvPr>
        </p:nvSpPr>
        <p:spPr>
          <a:xfrm>
            <a:off x="1144588" y="684213"/>
            <a:ext cx="4572000" cy="3429000"/>
          </a:xfrm>
          <a:ln/>
        </p:spPr>
      </p:sp>
      <p:sp>
        <p:nvSpPr>
          <p:cNvPr id="103428" name="Rectangle 3"/>
          <p:cNvSpPr>
            <a:spLocks noGrp="1" noChangeArrowheads="1"/>
          </p:cNvSpPr>
          <p:nvPr>
            <p:ph type="body" idx="1"/>
          </p:nvPr>
        </p:nvSpPr>
        <p:spPr>
          <a:xfrm>
            <a:off x="914815" y="4343713"/>
            <a:ext cx="5028370" cy="4115425"/>
          </a:xfrm>
          <a:noFill/>
          <a:ln/>
        </p:spPr>
        <p:txBody>
          <a:bodyPr/>
          <a:lstStyle/>
          <a:p>
            <a:pPr eaLnBrk="1" hangingPunct="1"/>
            <a:endParaRPr lang="en-US" smtClean="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a:noFill/>
        </p:spPr>
        <p:txBody>
          <a:bodyPr/>
          <a:lstStyle/>
          <a:p>
            <a:fld id="{AD97B028-6234-413D-8C65-14F3520292FA}" type="slidenum">
              <a:rPr lang="en-US" smtClean="0"/>
              <a:pPr/>
              <a:t>37</a:t>
            </a:fld>
            <a:endParaRPr lang="en-US" smtClean="0"/>
          </a:p>
        </p:txBody>
      </p:sp>
      <p:sp>
        <p:nvSpPr>
          <p:cNvPr id="104451" name="Rectangle 2"/>
          <p:cNvSpPr>
            <a:spLocks noGrp="1" noRot="1" noChangeAspect="1" noChangeArrowheads="1" noTextEdit="1"/>
          </p:cNvSpPr>
          <p:nvPr>
            <p:ph type="sldImg"/>
          </p:nvPr>
        </p:nvSpPr>
        <p:spPr>
          <a:xfrm>
            <a:off x="1144588" y="684213"/>
            <a:ext cx="4572000" cy="3429000"/>
          </a:xfrm>
          <a:ln/>
        </p:spPr>
      </p:sp>
      <p:sp>
        <p:nvSpPr>
          <p:cNvPr id="104452" name="Rectangle 3"/>
          <p:cNvSpPr>
            <a:spLocks noGrp="1" noChangeArrowheads="1"/>
          </p:cNvSpPr>
          <p:nvPr>
            <p:ph type="body" idx="1"/>
          </p:nvPr>
        </p:nvSpPr>
        <p:spPr>
          <a:xfrm>
            <a:off x="914815" y="4343713"/>
            <a:ext cx="5028370" cy="4115425"/>
          </a:xfrm>
          <a:noFill/>
          <a:ln/>
        </p:spPr>
        <p:txBody>
          <a:bodyPr/>
          <a:lstStyle/>
          <a:p>
            <a:pPr eaLnBrk="1" hangingPunct="1"/>
            <a:endParaRPr lang="en-US" smtClean="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p:cNvSpPr>
            <a:spLocks noGrp="1" noChangeArrowheads="1"/>
          </p:cNvSpPr>
          <p:nvPr>
            <p:ph type="sldNum" sz="quarter" idx="5"/>
          </p:nvPr>
        </p:nvSpPr>
        <p:spPr>
          <a:noFill/>
        </p:spPr>
        <p:txBody>
          <a:bodyPr/>
          <a:lstStyle/>
          <a:p>
            <a:fld id="{2A674054-1BA9-4E30-9DB4-BBD77BD7B3CB}" type="slidenum">
              <a:rPr lang="en-US" smtClean="0"/>
              <a:pPr/>
              <a:t>38</a:t>
            </a:fld>
            <a:endParaRPr lang="en-US" smtClean="0"/>
          </a:p>
        </p:txBody>
      </p:sp>
      <p:sp>
        <p:nvSpPr>
          <p:cNvPr id="105475" name="Rectangle 2"/>
          <p:cNvSpPr>
            <a:spLocks noGrp="1" noRot="1" noChangeAspect="1" noChangeArrowheads="1" noTextEdit="1"/>
          </p:cNvSpPr>
          <p:nvPr>
            <p:ph type="sldImg"/>
          </p:nvPr>
        </p:nvSpPr>
        <p:spPr>
          <a:xfrm>
            <a:off x="1144588" y="684213"/>
            <a:ext cx="4573587" cy="3430587"/>
          </a:xfrm>
          <a:ln/>
        </p:spPr>
      </p:sp>
      <p:sp>
        <p:nvSpPr>
          <p:cNvPr id="105476" name="Rectangle 3"/>
          <p:cNvSpPr>
            <a:spLocks noGrp="1" noChangeArrowheads="1"/>
          </p:cNvSpPr>
          <p:nvPr>
            <p:ph type="body" idx="1"/>
          </p:nvPr>
        </p:nvSpPr>
        <p:spPr>
          <a:xfrm>
            <a:off x="914815" y="4346841"/>
            <a:ext cx="5028370" cy="4112298"/>
          </a:xfrm>
          <a:noFill/>
          <a:ln/>
        </p:spPr>
        <p:txBody>
          <a:bodyPr lIns="89425" tIns="44714" rIns="89425" bIns="44714"/>
          <a:lstStyle/>
          <a:p>
            <a:pPr defTabSz="886191">
              <a:spcBef>
                <a:spcPct val="0"/>
              </a:spcBef>
            </a:pPr>
            <a:endParaRPr lang="en-US" sz="2300" dirty="0" smtClean="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a:spLocks noGrp="1" noChangeArrowheads="1"/>
          </p:cNvSpPr>
          <p:nvPr>
            <p:ph type="sldNum" sz="quarter" idx="5"/>
          </p:nvPr>
        </p:nvSpPr>
        <p:spPr>
          <a:noFill/>
        </p:spPr>
        <p:txBody>
          <a:bodyPr/>
          <a:lstStyle/>
          <a:p>
            <a:fld id="{88BDD83B-D28F-4754-BD92-311E352AFC31}" type="slidenum">
              <a:rPr lang="en-US" smtClean="0"/>
              <a:pPr/>
              <a:t>39</a:t>
            </a:fld>
            <a:endParaRPr lang="en-US" smtClean="0"/>
          </a:p>
        </p:txBody>
      </p:sp>
      <p:sp>
        <p:nvSpPr>
          <p:cNvPr id="106499" name="Rectangle 2"/>
          <p:cNvSpPr>
            <a:spLocks noGrp="1" noRot="1" noChangeAspect="1" noChangeArrowheads="1" noTextEdit="1"/>
          </p:cNvSpPr>
          <p:nvPr>
            <p:ph type="sldImg"/>
          </p:nvPr>
        </p:nvSpPr>
        <p:spPr>
          <a:xfrm>
            <a:off x="1144588" y="684213"/>
            <a:ext cx="4573587" cy="3430587"/>
          </a:xfrm>
          <a:ln/>
        </p:spPr>
      </p:sp>
      <p:sp>
        <p:nvSpPr>
          <p:cNvPr id="106500" name="Rectangle 3"/>
          <p:cNvSpPr>
            <a:spLocks noGrp="1" noChangeArrowheads="1"/>
          </p:cNvSpPr>
          <p:nvPr>
            <p:ph type="body" idx="1"/>
          </p:nvPr>
        </p:nvSpPr>
        <p:spPr>
          <a:xfrm>
            <a:off x="914815" y="4346841"/>
            <a:ext cx="5028370" cy="4112298"/>
          </a:xfrm>
          <a:noFill/>
          <a:ln/>
        </p:spPr>
        <p:txBody>
          <a:bodyPr lIns="89425" tIns="44714" rIns="89425" bIns="44714"/>
          <a:lstStyle/>
          <a:p>
            <a:pPr defTabSz="886191">
              <a:spcBef>
                <a:spcPct val="0"/>
              </a:spcBef>
            </a:pPr>
            <a:endParaRPr lang="en-US" sz="2300" dirty="0" smtClean="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p:cNvSpPr>
            <a:spLocks noGrp="1" noChangeArrowheads="1"/>
          </p:cNvSpPr>
          <p:nvPr>
            <p:ph type="sldNum" sz="quarter" idx="5"/>
          </p:nvPr>
        </p:nvSpPr>
        <p:spPr>
          <a:noFill/>
        </p:spPr>
        <p:txBody>
          <a:bodyPr/>
          <a:lstStyle/>
          <a:p>
            <a:fld id="{C6A6A99A-69D6-40FD-8A56-98AB58CFB265}" type="slidenum">
              <a:rPr lang="en-US" smtClean="0"/>
              <a:pPr/>
              <a:t>40</a:t>
            </a:fld>
            <a:endParaRPr lang="en-US" smtClean="0"/>
          </a:p>
        </p:txBody>
      </p:sp>
      <p:sp>
        <p:nvSpPr>
          <p:cNvPr id="107523" name="Rectangle 2"/>
          <p:cNvSpPr>
            <a:spLocks noGrp="1" noRot="1" noChangeAspect="1" noChangeArrowheads="1" noTextEdit="1"/>
          </p:cNvSpPr>
          <p:nvPr>
            <p:ph type="sldImg"/>
          </p:nvPr>
        </p:nvSpPr>
        <p:spPr>
          <a:xfrm>
            <a:off x="1144588" y="684213"/>
            <a:ext cx="4572000" cy="3429000"/>
          </a:xfrm>
          <a:ln/>
        </p:spPr>
      </p:sp>
      <p:sp>
        <p:nvSpPr>
          <p:cNvPr id="107524" name="Rectangle 3"/>
          <p:cNvSpPr>
            <a:spLocks noGrp="1" noChangeArrowheads="1"/>
          </p:cNvSpPr>
          <p:nvPr>
            <p:ph type="body" idx="1"/>
          </p:nvPr>
        </p:nvSpPr>
        <p:spPr>
          <a:xfrm>
            <a:off x="914815" y="4343713"/>
            <a:ext cx="5028370" cy="4115425"/>
          </a:xfrm>
          <a:noFill/>
          <a:ln/>
        </p:spPr>
        <p:txBody>
          <a:bodyPr/>
          <a:lstStyle/>
          <a:p>
            <a:pPr eaLnBrk="1" hangingPunct="1"/>
            <a:endParaRPr 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p:spPr>
        <p:txBody>
          <a:bodyPr/>
          <a:lstStyle/>
          <a:p>
            <a:fld id="{878ADEE5-CD9D-4E34-912F-6410535BA890}" type="slidenum">
              <a:rPr lang="en-US" smtClean="0"/>
              <a:pPr/>
              <a:t>5</a:t>
            </a:fld>
            <a:endParaRPr lang="en-US" smtClean="0"/>
          </a:p>
        </p:txBody>
      </p:sp>
      <p:sp>
        <p:nvSpPr>
          <p:cNvPr id="71683" name="Rectangle 2"/>
          <p:cNvSpPr>
            <a:spLocks noGrp="1" noRot="1" noChangeAspect="1" noChangeArrowheads="1" noTextEdit="1"/>
          </p:cNvSpPr>
          <p:nvPr>
            <p:ph type="sldImg"/>
          </p:nvPr>
        </p:nvSpPr>
        <p:spPr>
          <a:xfrm>
            <a:off x="1144588" y="684213"/>
            <a:ext cx="4572000" cy="3429000"/>
          </a:xfrm>
          <a:ln/>
        </p:spPr>
      </p:sp>
      <p:sp>
        <p:nvSpPr>
          <p:cNvPr id="71684" name="Rectangle 3"/>
          <p:cNvSpPr>
            <a:spLocks noGrp="1" noChangeArrowheads="1"/>
          </p:cNvSpPr>
          <p:nvPr>
            <p:ph type="body" idx="1"/>
          </p:nvPr>
        </p:nvSpPr>
        <p:spPr>
          <a:xfrm>
            <a:off x="914815" y="4343713"/>
            <a:ext cx="5028370" cy="4115425"/>
          </a:xfrm>
          <a:noFill/>
          <a:ln/>
        </p:spPr>
        <p:txBody>
          <a:bodyPr/>
          <a:lstStyle/>
          <a:p>
            <a:pPr eaLnBrk="1" hangingPunct="1"/>
            <a:endParaRPr lang="en-US" smtClean="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p:cNvSpPr>
            <a:spLocks noGrp="1" noChangeArrowheads="1"/>
          </p:cNvSpPr>
          <p:nvPr>
            <p:ph type="sldNum" sz="quarter" idx="5"/>
          </p:nvPr>
        </p:nvSpPr>
        <p:spPr>
          <a:noFill/>
        </p:spPr>
        <p:txBody>
          <a:bodyPr/>
          <a:lstStyle/>
          <a:p>
            <a:fld id="{110BEF79-FFEE-498A-B6C2-9E0BA49B31B0}" type="slidenum">
              <a:rPr lang="en-US" smtClean="0"/>
              <a:pPr/>
              <a:t>41</a:t>
            </a:fld>
            <a:endParaRPr lang="en-US" smtClean="0"/>
          </a:p>
        </p:txBody>
      </p:sp>
      <p:sp>
        <p:nvSpPr>
          <p:cNvPr id="108547" name="Rectangle 2"/>
          <p:cNvSpPr>
            <a:spLocks noGrp="1" noRot="1" noChangeAspect="1" noChangeArrowheads="1" noTextEdit="1"/>
          </p:cNvSpPr>
          <p:nvPr>
            <p:ph type="sldImg"/>
          </p:nvPr>
        </p:nvSpPr>
        <p:spPr>
          <a:xfrm>
            <a:off x="1144588" y="684213"/>
            <a:ext cx="4572000" cy="3429000"/>
          </a:xfrm>
          <a:ln/>
        </p:spPr>
      </p:sp>
      <p:sp>
        <p:nvSpPr>
          <p:cNvPr id="108548" name="Rectangle 3"/>
          <p:cNvSpPr>
            <a:spLocks noGrp="1" noChangeArrowheads="1"/>
          </p:cNvSpPr>
          <p:nvPr>
            <p:ph type="body" idx="1"/>
          </p:nvPr>
        </p:nvSpPr>
        <p:spPr>
          <a:xfrm>
            <a:off x="914815" y="4343713"/>
            <a:ext cx="5028370" cy="4115425"/>
          </a:xfrm>
          <a:noFill/>
          <a:ln/>
        </p:spPr>
        <p:txBody>
          <a:bodyPr/>
          <a:lstStyle/>
          <a:p>
            <a:pPr eaLnBrk="1" hangingPunct="1"/>
            <a:endParaRPr lang="en-US" smtClean="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7"/>
          <p:cNvSpPr>
            <a:spLocks noGrp="1" noChangeArrowheads="1"/>
          </p:cNvSpPr>
          <p:nvPr>
            <p:ph type="sldNum" sz="quarter" idx="5"/>
          </p:nvPr>
        </p:nvSpPr>
        <p:spPr>
          <a:noFill/>
        </p:spPr>
        <p:txBody>
          <a:bodyPr/>
          <a:lstStyle/>
          <a:p>
            <a:fld id="{05B1144F-03AC-4685-AF09-6DB1E09A8720}" type="slidenum">
              <a:rPr lang="en-US" smtClean="0"/>
              <a:pPr/>
              <a:t>42</a:t>
            </a:fld>
            <a:endParaRPr lang="en-US" smtClean="0"/>
          </a:p>
        </p:txBody>
      </p:sp>
      <p:sp>
        <p:nvSpPr>
          <p:cNvPr id="123907" name="Rectangle 2"/>
          <p:cNvSpPr>
            <a:spLocks noGrp="1" noRot="1" noChangeAspect="1" noChangeArrowheads="1" noTextEdit="1"/>
          </p:cNvSpPr>
          <p:nvPr>
            <p:ph type="sldImg"/>
          </p:nvPr>
        </p:nvSpPr>
        <p:spPr>
          <a:xfrm>
            <a:off x="1155966" y="684862"/>
            <a:ext cx="4549181" cy="3429000"/>
          </a:xfrm>
          <a:ln/>
        </p:spPr>
      </p:sp>
      <p:sp>
        <p:nvSpPr>
          <p:cNvPr id="123908" name="Rectangle 3"/>
          <p:cNvSpPr>
            <a:spLocks noGrp="1" noChangeArrowheads="1"/>
          </p:cNvSpPr>
          <p:nvPr>
            <p:ph type="body" idx="1"/>
          </p:nvPr>
        </p:nvSpPr>
        <p:spPr>
          <a:xfrm>
            <a:off x="914815" y="4343713"/>
            <a:ext cx="5028370" cy="4115425"/>
          </a:xfrm>
          <a:noFill/>
          <a:ln/>
        </p:spPr>
        <p:txBody>
          <a:bodyPr/>
          <a:lstStyle/>
          <a:p>
            <a:pPr eaLnBrk="1" hangingPunct="1"/>
            <a:endParaRPr 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a:noFill/>
        </p:spPr>
        <p:txBody>
          <a:bodyPr/>
          <a:lstStyle/>
          <a:p>
            <a:fld id="{C44831F5-C0AD-43E5-90AA-9445F5C9E5FF}" type="slidenum">
              <a:rPr lang="en-US" smtClean="0"/>
              <a:pPr/>
              <a:t>6</a:t>
            </a:fld>
            <a:endParaRPr lang="en-US" smtClean="0"/>
          </a:p>
        </p:txBody>
      </p:sp>
      <p:sp>
        <p:nvSpPr>
          <p:cNvPr id="72707" name="Rectangle 2"/>
          <p:cNvSpPr>
            <a:spLocks noGrp="1" noRot="1" noChangeAspect="1" noChangeArrowheads="1" noTextEdit="1"/>
          </p:cNvSpPr>
          <p:nvPr>
            <p:ph type="sldImg"/>
          </p:nvPr>
        </p:nvSpPr>
        <p:spPr>
          <a:xfrm>
            <a:off x="1144588" y="684213"/>
            <a:ext cx="4572000" cy="3429000"/>
          </a:xfrm>
          <a:ln/>
        </p:spPr>
      </p:sp>
      <p:sp>
        <p:nvSpPr>
          <p:cNvPr id="72708" name="Rectangle 3"/>
          <p:cNvSpPr>
            <a:spLocks noGrp="1" noChangeArrowheads="1"/>
          </p:cNvSpPr>
          <p:nvPr>
            <p:ph type="body" idx="1"/>
          </p:nvPr>
        </p:nvSpPr>
        <p:spPr>
          <a:noFill/>
          <a:ln/>
        </p:spPr>
        <p:txBody>
          <a:bodyPr/>
          <a:lstStyle/>
          <a:p>
            <a:pPr eaLnBrk="1" hangingPunct="1"/>
            <a:r>
              <a:rPr lang="en-US" smtClean="0"/>
              <a:t>Emergency plans help to eliminate guess work.  Evacuation routes can be selected and marked well in advance of an impending disaster.  Shelters can be designated and stocked.  Sandbags and portable dams can be stockpiled.  Closure structures can be closed or water management plans can be implemented to lessen effects to property and reduce the risk of loss of life.</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noFill/>
        </p:spPr>
        <p:txBody>
          <a:bodyPr/>
          <a:lstStyle/>
          <a:p>
            <a:fld id="{59EEE70E-7B2E-4A0B-99B5-B004F684CD5F}" type="slidenum">
              <a:rPr lang="en-US" smtClean="0"/>
              <a:pPr/>
              <a:t>7</a:t>
            </a:fld>
            <a:endParaRPr lang="en-US" smtClean="0"/>
          </a:p>
        </p:txBody>
      </p:sp>
      <p:sp>
        <p:nvSpPr>
          <p:cNvPr id="73731" name="Rectangle 2"/>
          <p:cNvSpPr>
            <a:spLocks noGrp="1" noRot="1" noChangeAspect="1" noChangeArrowheads="1" noTextEdit="1"/>
          </p:cNvSpPr>
          <p:nvPr>
            <p:ph type="sldImg"/>
          </p:nvPr>
        </p:nvSpPr>
        <p:spPr>
          <a:xfrm>
            <a:off x="1144588" y="684213"/>
            <a:ext cx="4572000" cy="3429000"/>
          </a:xfrm>
          <a:ln/>
        </p:spPr>
      </p:sp>
      <p:sp>
        <p:nvSpPr>
          <p:cNvPr id="73732" name="Rectangle 3"/>
          <p:cNvSpPr>
            <a:spLocks noGrp="1" noChangeArrowheads="1"/>
          </p:cNvSpPr>
          <p:nvPr>
            <p:ph type="body" idx="1"/>
          </p:nvPr>
        </p:nvSpPr>
        <p:spPr>
          <a:noFill/>
          <a:ln/>
        </p:spPr>
        <p:txBody>
          <a:bodyPr/>
          <a:lstStyle/>
          <a:p>
            <a:pPr eaLnBrk="1" hangingPunct="1"/>
            <a:r>
              <a:rPr lang="en-US" smtClean="0"/>
              <a:t>These scenes are the result of levee failures in New Orleans following Hurricane Katrina.  The sudden catastrophic failure of structures impounding water cause immediate devastation immediately downstream and can destroy lives and property hundreds of miles beyond, depending on the amount of water stored.  Despite our best efforts, we can’t control water.</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a:noFill/>
        </p:spPr>
        <p:txBody>
          <a:bodyPr/>
          <a:lstStyle/>
          <a:p>
            <a:fld id="{0FEA295B-121B-4520-B7E8-E3C887F94008}" type="slidenum">
              <a:rPr lang="en-US" smtClean="0"/>
              <a:pPr/>
              <a:t>8</a:t>
            </a:fld>
            <a:endParaRPr lang="en-US" smtClean="0"/>
          </a:p>
        </p:txBody>
      </p:sp>
      <p:sp>
        <p:nvSpPr>
          <p:cNvPr id="74755" name="Rectangle 2"/>
          <p:cNvSpPr>
            <a:spLocks noGrp="1" noRot="1" noChangeAspect="1" noChangeArrowheads="1" noTextEdit="1"/>
          </p:cNvSpPr>
          <p:nvPr>
            <p:ph type="sldImg"/>
          </p:nvPr>
        </p:nvSpPr>
        <p:spPr>
          <a:xfrm>
            <a:off x="1144588" y="684213"/>
            <a:ext cx="4572000" cy="3429000"/>
          </a:xfrm>
          <a:ln/>
        </p:spPr>
      </p:sp>
      <p:sp>
        <p:nvSpPr>
          <p:cNvPr id="74756" name="Rectangle 3"/>
          <p:cNvSpPr>
            <a:spLocks noGrp="1" noChangeArrowheads="1"/>
          </p:cNvSpPr>
          <p:nvPr>
            <p:ph type="body" idx="1"/>
          </p:nvPr>
        </p:nvSpPr>
        <p:spPr>
          <a:xfrm>
            <a:off x="914815" y="4343713"/>
            <a:ext cx="5028370" cy="4115425"/>
          </a:xfrm>
          <a:noFill/>
          <a:ln/>
        </p:spPr>
        <p:txBody>
          <a:bodyPr/>
          <a:lstStyle/>
          <a:p>
            <a:pPr eaLnBrk="1" hangingPunct="1"/>
            <a:r>
              <a:rPr lang="en-US" smtClean="0"/>
              <a:t>Pre-planning allows emergency personnel and the public to react to an emergency in a rational,  methodical way.  Evacuation route markers can help emergency workers move people in the right direction.  Shelters can be designated and supplied to provide life support for evacuees.  Reciprocity agreements can be worked out in advance with adjacent counties, etc. to provide additional emergency response and life support.  Emergency personnel can concentrate on the specifics of the crisis rather than the things that can be planned in advance.</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p:spPr>
        <p:txBody>
          <a:bodyPr/>
          <a:lstStyle/>
          <a:p>
            <a:fld id="{2A11B4D8-5A72-45AC-8059-8B6562AAA653}" type="slidenum">
              <a:rPr lang="en-US" smtClean="0"/>
              <a:pPr/>
              <a:t>9</a:t>
            </a:fld>
            <a:endParaRPr lang="en-US" smtClean="0"/>
          </a:p>
        </p:txBody>
      </p:sp>
      <p:sp>
        <p:nvSpPr>
          <p:cNvPr id="75779" name="Rectangle 2"/>
          <p:cNvSpPr>
            <a:spLocks noGrp="1" noRot="1" noChangeAspect="1" noChangeArrowheads="1" noTextEdit="1"/>
          </p:cNvSpPr>
          <p:nvPr>
            <p:ph type="sldImg"/>
          </p:nvPr>
        </p:nvSpPr>
        <p:spPr>
          <a:xfrm>
            <a:off x="1144588" y="684213"/>
            <a:ext cx="4572000" cy="3429000"/>
          </a:xfrm>
          <a:ln/>
        </p:spPr>
      </p:sp>
      <p:sp>
        <p:nvSpPr>
          <p:cNvPr id="75780" name="Rectangle 3"/>
          <p:cNvSpPr>
            <a:spLocks noGrp="1" noChangeArrowheads="1"/>
          </p:cNvSpPr>
          <p:nvPr>
            <p:ph type="body" idx="1"/>
          </p:nvPr>
        </p:nvSpPr>
        <p:spPr>
          <a:xfrm>
            <a:off x="914815" y="4343713"/>
            <a:ext cx="5028370" cy="4115425"/>
          </a:xfrm>
          <a:noFill/>
          <a:ln/>
        </p:spPr>
        <p:txBody>
          <a:bodyPr/>
          <a:lstStyle/>
          <a:p>
            <a:pPr eaLnBrk="1" hangingPunct="1"/>
            <a:r>
              <a:rPr lang="en-US" smtClean="0"/>
              <a:t>This week you have studied and discussed problems contributing to possible or probable failures of structures impounding water.  The sooner these distress signs are identified the more time is available to either prevent a failure or evacuate downstream.   More “eyes on the project” means more opportunities to catch these problems early.</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a:noFill/>
        </p:spPr>
        <p:txBody>
          <a:bodyPr/>
          <a:lstStyle/>
          <a:p>
            <a:fld id="{986DB37E-1357-4AC9-8375-F98BB3C7149B}" type="slidenum">
              <a:rPr lang="en-US" smtClean="0"/>
              <a:pPr/>
              <a:t>10</a:t>
            </a:fld>
            <a:endParaRPr lang="en-US" smtClean="0"/>
          </a:p>
        </p:txBody>
      </p:sp>
      <p:sp>
        <p:nvSpPr>
          <p:cNvPr id="76803" name="Rectangle 2"/>
          <p:cNvSpPr>
            <a:spLocks noGrp="1" noRot="1" noChangeAspect="1" noChangeArrowheads="1" noTextEdit="1"/>
          </p:cNvSpPr>
          <p:nvPr>
            <p:ph type="sldImg"/>
          </p:nvPr>
        </p:nvSpPr>
        <p:spPr>
          <a:xfrm>
            <a:off x="1144588" y="684213"/>
            <a:ext cx="4572000" cy="3429000"/>
          </a:xfrm>
          <a:ln/>
        </p:spPr>
      </p:sp>
      <p:sp>
        <p:nvSpPr>
          <p:cNvPr id="76804" name="Rectangle 3"/>
          <p:cNvSpPr>
            <a:spLocks noGrp="1" noChangeArrowheads="1"/>
          </p:cNvSpPr>
          <p:nvPr>
            <p:ph type="body" idx="1"/>
          </p:nvPr>
        </p:nvSpPr>
        <p:spPr>
          <a:xfrm>
            <a:off x="914815" y="4343713"/>
            <a:ext cx="5028370" cy="4115425"/>
          </a:xfrm>
          <a:noFill/>
          <a:ln/>
        </p:spPr>
        <p:txBody>
          <a:bodyPr/>
          <a:lstStyle/>
          <a:p>
            <a:pPr eaLnBrk="1" hangingPunct="1"/>
            <a:r>
              <a:rPr lang="en-US" smtClean="0"/>
              <a:t>Inundation maps provide local emergency managers the data needed to plan evacuation routes, designate shelters, and pre-stage roadway barriers, etc to enhance emergency response.  Designating, testing, and marking evacuation routes prevents people from driving INTO flood waters instead of away from them.  Designating shelters provides an opportunity to stockpile food, water, cots, linens, diapers, formula, etc. in advance.  It also allows the general public time to familiarize themselves with routes and shelter locations.  Tourists and visitors can also evacuate quickly by following pre-placed route markers.</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34150" y="152400"/>
            <a:ext cx="2152650" cy="59737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76200" y="152400"/>
            <a:ext cx="6305550" cy="59737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Slide Number Placeholder 3"/>
          <p:cNvSpPr>
            <a:spLocks noGrp="1"/>
          </p:cNvSpPr>
          <p:nvPr>
            <p:ph type="sldNum" sz="quarter" idx="10"/>
          </p:nvPr>
        </p:nvSpPr>
        <p:spPr/>
        <p:txBody>
          <a:bodyPr/>
          <a:lstStyle>
            <a:lvl1pPr>
              <a:defRPr/>
            </a:lvl1pPr>
          </a:lstStyle>
          <a:p>
            <a:fld id="{F4B7F1BA-D67F-4C9B-A45C-B616BB130228}" type="slidenum">
              <a:rPr lang="en-US"/>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D03CC7D5-AADD-49FA-8209-475AB0712B2E}" type="slidenum">
              <a:rPr lang="en-US"/>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Slide Number Placeholder 3"/>
          <p:cNvSpPr>
            <a:spLocks noGrp="1"/>
          </p:cNvSpPr>
          <p:nvPr>
            <p:ph type="sldNum" sz="quarter" idx="10"/>
          </p:nvPr>
        </p:nvSpPr>
        <p:spPr/>
        <p:txBody>
          <a:bodyPr/>
          <a:lstStyle>
            <a:lvl1pPr>
              <a:defRPr/>
            </a:lvl1pPr>
          </a:lstStyle>
          <a:p>
            <a:fld id="{6195FBA0-85FA-41DD-A1DD-482288AB0F1B}" type="slidenum">
              <a:rPr lang="en-US"/>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3886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3886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p:cNvSpPr>
          <p:nvPr>
            <p:ph type="sldNum" sz="quarter" idx="10"/>
          </p:nvPr>
        </p:nvSpPr>
        <p:spPr/>
        <p:txBody>
          <a:bodyPr/>
          <a:lstStyle>
            <a:lvl1pPr>
              <a:defRPr/>
            </a:lvl1pPr>
          </a:lstStyle>
          <a:p>
            <a:fld id="{FAD4C019-37C7-4484-AE0D-6330E9A36984}" type="slidenum">
              <a:rPr lang="en-US"/>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0"/>
          </p:nvPr>
        </p:nvSpPr>
        <p:spPr/>
        <p:txBody>
          <a:bodyPr/>
          <a:lstStyle>
            <a:lvl1pPr>
              <a:defRPr/>
            </a:lvl1pPr>
          </a:lstStyle>
          <a:p>
            <a:fld id="{978772D2-7AE8-4A93-AA45-9019B250B68F}" type="slidenum">
              <a:rPr lang="en-US"/>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Slide Number Placeholder 2"/>
          <p:cNvSpPr>
            <a:spLocks noGrp="1"/>
          </p:cNvSpPr>
          <p:nvPr>
            <p:ph type="sldNum" sz="quarter" idx="10"/>
          </p:nvPr>
        </p:nvSpPr>
        <p:spPr/>
        <p:txBody>
          <a:bodyPr/>
          <a:lstStyle>
            <a:lvl1pPr>
              <a:defRPr/>
            </a:lvl1pPr>
          </a:lstStyle>
          <a:p>
            <a:fld id="{62ABEF5F-8FA6-440F-B410-7B1ED1EF4D37}" type="slidenum">
              <a:rPr lang="en-US"/>
              <a:pPr/>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fld id="{82BF0D79-5E21-4B51-83BC-01370C6300A1}" type="slidenum">
              <a:rPr lang="en-US"/>
              <a:pPr/>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fld id="{D8660489-68D3-439A-9BFF-659C217B7CE4}" type="slidenum">
              <a:rPr lang="en-US"/>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fld id="{E100AD57-2CF4-4544-96CA-35FCAB7A7A6B}" type="slidenum">
              <a:rPr lang="en-US"/>
              <a:pPr/>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F4F2CABE-9980-4043-AA6F-5024EEE23119}" type="slidenum">
              <a:rPr lang="en-US"/>
              <a:pPr/>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21176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2117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0D79B778-9B5B-44B4-90AA-9D0DD5F65344}" type="slidenum">
              <a:rPr lang="en-US"/>
              <a:pPr/>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066800"/>
            <a:ext cx="8229600" cy="9144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2133600"/>
            <a:ext cx="4038600" cy="39925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2133600"/>
            <a:ext cx="4038600" cy="39925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noChangeArrowheads="1"/>
          </p:cNvSpPr>
          <p:nvPr>
            <p:ph type="sldNum" sz="quarter" idx="10"/>
          </p:nvPr>
        </p:nvSpPr>
        <p:spPr>
          <a:xfrm>
            <a:off x="6934200" y="6629400"/>
            <a:ext cx="2133600" cy="457200"/>
          </a:xfrm>
          <a:prstGeom prst="rect">
            <a:avLst/>
          </a:prstGeom>
          <a:ln/>
        </p:spPr>
        <p:txBody>
          <a:bodyPr/>
          <a:lstStyle>
            <a:lvl1pPr>
              <a:defRPr/>
            </a:lvl1pPr>
          </a:lstStyle>
          <a:p>
            <a:pPr>
              <a:defRPr/>
            </a:pPr>
            <a:r>
              <a:rPr lang="en-US"/>
              <a:t>Slide </a:t>
            </a:r>
            <a:fld id="{7546A2E0-82CD-4181-9033-AF3E1A7B92FA}" type="slidenum">
              <a:rPr lang="en-US"/>
              <a:pPr>
                <a:defRPr/>
              </a:pPr>
              <a:t>‹#›</a:t>
            </a:fld>
            <a:r>
              <a:rPr lang="en-US"/>
              <a:t> of 50</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17" Type="http://schemas.openxmlformats.org/officeDocument/2006/relationships/image" Target="../media/image5.jpeg"/><Relationship Id="rId2" Type="http://schemas.openxmlformats.org/officeDocument/2006/relationships/slideLayout" Target="../slideLayouts/slideLayout2.xml"/><Relationship Id="rId16" Type="http://schemas.openxmlformats.org/officeDocument/2006/relationships/image" Target="../media/image4.gi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12" name="Picture 3" descr="map3"/>
          <p:cNvPicPr>
            <a:picLocks noChangeAspect="1" noChangeArrowheads="1"/>
          </p:cNvPicPr>
          <p:nvPr userDrawn="1"/>
        </p:nvPicPr>
        <p:blipFill>
          <a:blip r:embed="rId13" cstate="print"/>
          <a:srcRect l="6255" t="6601" r="21674" b="3761"/>
          <a:stretch>
            <a:fillRect/>
          </a:stretch>
        </p:blipFill>
        <p:spPr bwMode="auto">
          <a:xfrm>
            <a:off x="4953001" y="1524000"/>
            <a:ext cx="4191000" cy="2411413"/>
          </a:xfrm>
          <a:prstGeom prst="rect">
            <a:avLst/>
          </a:prstGeom>
          <a:noFill/>
          <a:ln w="76200">
            <a:solidFill>
              <a:srgbClr val="000000"/>
            </a:solidFill>
            <a:miter lim="800000"/>
            <a:headEnd/>
            <a:tailEnd/>
          </a:ln>
        </p:spPr>
      </p:pic>
      <p:pic>
        <p:nvPicPr>
          <p:cNvPr id="14" name="Picture 11" descr="Stockton 049"/>
          <p:cNvPicPr>
            <a:picLocks noChangeAspect="1" noChangeArrowheads="1"/>
          </p:cNvPicPr>
          <p:nvPr userDrawn="1"/>
        </p:nvPicPr>
        <p:blipFill>
          <a:blip r:embed="rId14" cstate="print"/>
          <a:srcRect t="22052"/>
          <a:stretch>
            <a:fillRect/>
          </a:stretch>
        </p:blipFill>
        <p:spPr bwMode="auto">
          <a:xfrm>
            <a:off x="4191000" y="3962400"/>
            <a:ext cx="4953000" cy="2895600"/>
          </a:xfrm>
          <a:prstGeom prst="rect">
            <a:avLst/>
          </a:prstGeom>
          <a:noFill/>
          <a:ln w="9525">
            <a:noFill/>
            <a:miter lim="800000"/>
            <a:headEnd/>
            <a:tailEnd/>
          </a:ln>
        </p:spPr>
      </p:pic>
      <p:sp>
        <p:nvSpPr>
          <p:cNvPr id="13" name="Freeform 12"/>
          <p:cNvSpPr/>
          <p:nvPr userDrawn="1"/>
        </p:nvSpPr>
        <p:spPr>
          <a:xfrm>
            <a:off x="0" y="-7258"/>
            <a:ext cx="9129486" cy="6894286"/>
          </a:xfrm>
          <a:custGeom>
            <a:avLst/>
            <a:gdLst>
              <a:gd name="connsiteX0" fmla="*/ 0 w 9129486"/>
              <a:gd name="connsiteY0" fmla="*/ 0 h 6894286"/>
              <a:gd name="connsiteX1" fmla="*/ 9129486 w 9129486"/>
              <a:gd name="connsiteY1" fmla="*/ 0 h 6894286"/>
              <a:gd name="connsiteX2" fmla="*/ 9129486 w 9129486"/>
              <a:gd name="connsiteY2" fmla="*/ 1669143 h 6894286"/>
              <a:gd name="connsiteX3" fmla="*/ 8824686 w 9129486"/>
              <a:gd name="connsiteY3" fmla="*/ 1669143 h 6894286"/>
              <a:gd name="connsiteX4" fmla="*/ 8432800 w 9129486"/>
              <a:gd name="connsiteY4" fmla="*/ 1683657 h 6894286"/>
              <a:gd name="connsiteX5" fmla="*/ 8026400 w 9129486"/>
              <a:gd name="connsiteY5" fmla="*/ 1756229 h 6894286"/>
              <a:gd name="connsiteX6" fmla="*/ 7649029 w 9129486"/>
              <a:gd name="connsiteY6" fmla="*/ 1872343 h 6894286"/>
              <a:gd name="connsiteX7" fmla="*/ 7097486 w 9129486"/>
              <a:gd name="connsiteY7" fmla="*/ 2061029 h 6894286"/>
              <a:gd name="connsiteX8" fmla="*/ 6647543 w 9129486"/>
              <a:gd name="connsiteY8" fmla="*/ 2278743 h 6894286"/>
              <a:gd name="connsiteX9" fmla="*/ 6313714 w 9129486"/>
              <a:gd name="connsiteY9" fmla="*/ 2496457 h 6894286"/>
              <a:gd name="connsiteX10" fmla="*/ 5892800 w 9129486"/>
              <a:gd name="connsiteY10" fmla="*/ 2844800 h 6894286"/>
              <a:gd name="connsiteX11" fmla="*/ 5457371 w 9129486"/>
              <a:gd name="connsiteY11" fmla="*/ 3251200 h 6894286"/>
              <a:gd name="connsiteX12" fmla="*/ 5138057 w 9129486"/>
              <a:gd name="connsiteY12" fmla="*/ 3628571 h 6894286"/>
              <a:gd name="connsiteX13" fmla="*/ 4804229 w 9129486"/>
              <a:gd name="connsiteY13" fmla="*/ 4107543 h 6894286"/>
              <a:gd name="connsiteX14" fmla="*/ 4542971 w 9129486"/>
              <a:gd name="connsiteY14" fmla="*/ 4601029 h 6894286"/>
              <a:gd name="connsiteX15" fmla="*/ 4296229 w 9129486"/>
              <a:gd name="connsiteY15" fmla="*/ 5210629 h 6894286"/>
              <a:gd name="connsiteX16" fmla="*/ 4136571 w 9129486"/>
              <a:gd name="connsiteY16" fmla="*/ 5820229 h 6894286"/>
              <a:gd name="connsiteX17" fmla="*/ 4064000 w 9129486"/>
              <a:gd name="connsiteY17" fmla="*/ 6299200 h 6894286"/>
              <a:gd name="connsiteX18" fmla="*/ 4020457 w 9129486"/>
              <a:gd name="connsiteY18" fmla="*/ 6894286 h 6894286"/>
              <a:gd name="connsiteX19" fmla="*/ 0 w 9129486"/>
              <a:gd name="connsiteY19" fmla="*/ 6865257 h 6894286"/>
              <a:gd name="connsiteX20" fmla="*/ 0 w 9129486"/>
              <a:gd name="connsiteY20" fmla="*/ 0 h 6894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129486" h="6894286">
                <a:moveTo>
                  <a:pt x="0" y="0"/>
                </a:moveTo>
                <a:lnTo>
                  <a:pt x="9129486" y="0"/>
                </a:lnTo>
                <a:lnTo>
                  <a:pt x="9129486" y="1669143"/>
                </a:lnTo>
                <a:lnTo>
                  <a:pt x="8824686" y="1669143"/>
                </a:lnTo>
                <a:lnTo>
                  <a:pt x="8432800" y="1683657"/>
                </a:lnTo>
                <a:lnTo>
                  <a:pt x="8026400" y="1756229"/>
                </a:lnTo>
                <a:lnTo>
                  <a:pt x="7649029" y="1872343"/>
                </a:lnTo>
                <a:lnTo>
                  <a:pt x="7097486" y="2061029"/>
                </a:lnTo>
                <a:lnTo>
                  <a:pt x="6647543" y="2278743"/>
                </a:lnTo>
                <a:lnTo>
                  <a:pt x="6313714" y="2496457"/>
                </a:lnTo>
                <a:lnTo>
                  <a:pt x="5892800" y="2844800"/>
                </a:lnTo>
                <a:lnTo>
                  <a:pt x="5457371" y="3251200"/>
                </a:lnTo>
                <a:lnTo>
                  <a:pt x="5138057" y="3628571"/>
                </a:lnTo>
                <a:lnTo>
                  <a:pt x="4804229" y="4107543"/>
                </a:lnTo>
                <a:lnTo>
                  <a:pt x="4542971" y="4601029"/>
                </a:lnTo>
                <a:lnTo>
                  <a:pt x="4296229" y="5210629"/>
                </a:lnTo>
                <a:lnTo>
                  <a:pt x="4136571" y="5820229"/>
                </a:lnTo>
                <a:lnTo>
                  <a:pt x="4064000" y="6299200"/>
                </a:lnTo>
                <a:lnTo>
                  <a:pt x="4020457" y="6894286"/>
                </a:lnTo>
                <a:lnTo>
                  <a:pt x="0" y="6865257"/>
                </a:lnTo>
                <a:lnTo>
                  <a:pt x="0" y="0"/>
                </a:lnTo>
                <a:close/>
              </a:path>
            </a:pathLst>
          </a:custGeom>
          <a:solidFill>
            <a:schemeClr val="bg1">
              <a:lumMod val="95000"/>
            </a:schemeClr>
          </a:solidFill>
          <a:ln w="571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32" name="Picture 8" descr="USACE_logo"/>
          <p:cNvPicPr>
            <a:picLocks noChangeAspect="1" noChangeArrowheads="1"/>
          </p:cNvPicPr>
          <p:nvPr userDrawn="1"/>
        </p:nvPicPr>
        <p:blipFill>
          <a:blip r:embed="rId15" cstate="print"/>
          <a:srcRect/>
          <a:stretch>
            <a:fillRect/>
          </a:stretch>
        </p:blipFill>
        <p:spPr bwMode="auto">
          <a:xfrm>
            <a:off x="228600" y="5081588"/>
            <a:ext cx="1371600" cy="938213"/>
          </a:xfrm>
          <a:prstGeom prst="rect">
            <a:avLst/>
          </a:prstGeom>
          <a:noFill/>
        </p:spPr>
      </p:pic>
      <p:sp>
        <p:nvSpPr>
          <p:cNvPr id="1043" name="Line 19"/>
          <p:cNvSpPr>
            <a:spLocks noChangeShapeType="1"/>
          </p:cNvSpPr>
          <p:nvPr/>
        </p:nvSpPr>
        <p:spPr bwMode="auto">
          <a:xfrm>
            <a:off x="4953000" y="3962400"/>
            <a:ext cx="4191000" cy="0"/>
          </a:xfrm>
          <a:prstGeom prst="line">
            <a:avLst/>
          </a:prstGeom>
          <a:noFill/>
          <a:ln w="63500">
            <a:solidFill>
              <a:schemeClr val="bg1"/>
            </a:solidFill>
            <a:round/>
            <a:headEnd/>
            <a:tailEnd/>
          </a:ln>
          <a:effectLst/>
        </p:spPr>
        <p:txBody>
          <a:bodyPr/>
          <a:lstStyle/>
          <a:p>
            <a:endParaRPr lang="en-US"/>
          </a:p>
        </p:txBody>
      </p:sp>
      <p:sp>
        <p:nvSpPr>
          <p:cNvPr id="1026" name="Rectangle 2"/>
          <p:cNvSpPr>
            <a:spLocks noGrp="1" noChangeArrowheads="1"/>
          </p:cNvSpPr>
          <p:nvPr>
            <p:ph type="title"/>
          </p:nvPr>
        </p:nvSpPr>
        <p:spPr bwMode="auto">
          <a:xfrm>
            <a:off x="76200" y="152400"/>
            <a:ext cx="6324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PRESENTATION TITLE</a:t>
            </a:r>
          </a:p>
        </p:txBody>
      </p:sp>
      <p:sp>
        <p:nvSpPr>
          <p:cNvPr id="1033" name="Text Box 9"/>
          <p:cNvSpPr txBox="1">
            <a:spLocks noChangeArrowheads="1"/>
          </p:cNvSpPr>
          <p:nvPr/>
        </p:nvSpPr>
        <p:spPr bwMode="auto">
          <a:xfrm>
            <a:off x="136525" y="6096000"/>
            <a:ext cx="2454275" cy="549275"/>
          </a:xfrm>
          <a:prstGeom prst="rect">
            <a:avLst/>
          </a:prstGeom>
          <a:noFill/>
          <a:ln w="9525">
            <a:noFill/>
            <a:miter lim="800000"/>
            <a:headEnd/>
            <a:tailEnd/>
          </a:ln>
          <a:effectLst/>
        </p:spPr>
        <p:txBody>
          <a:bodyPr wrap="square">
            <a:spAutoFit/>
          </a:bodyPr>
          <a:lstStyle/>
          <a:p>
            <a:r>
              <a:rPr lang="en-US" sz="1200" b="1" dirty="0" smtClean="0"/>
              <a:t>Corps </a:t>
            </a:r>
            <a:r>
              <a:rPr lang="en-US" sz="1200" b="1" dirty="0"/>
              <a:t>of Engineers</a:t>
            </a:r>
          </a:p>
          <a:p>
            <a:r>
              <a:rPr lang="en-US" b="1" dirty="0"/>
              <a:t>BUILDING STRONG</a:t>
            </a:r>
            <a:r>
              <a:rPr lang="en-US" sz="1400" b="1" baseline="-25000" dirty="0"/>
              <a:t>®</a:t>
            </a:r>
          </a:p>
        </p:txBody>
      </p:sp>
      <p:pic>
        <p:nvPicPr>
          <p:cNvPr id="10" name="Picture 23"/>
          <p:cNvPicPr/>
          <p:nvPr userDrawn="1"/>
        </p:nvPicPr>
        <p:blipFill>
          <a:blip r:embed="rId16" cstate="print">
            <a:extLst>
              <a:ext uri="{28A0092B-C50C-407E-A947-70E740481C1C}">
                <a14:useLocalDpi xmlns:lc="http://schemas.openxmlformats.org/drawingml/2006/lockedCanvas" xmlns:pic="http://schemas.openxmlformats.org/drawingml/2006/picture" xmlns="" xmlns:wpc="http://schemas.microsoft.com/office/word/2010/wordprocessingCanvas" xmlns:mc="http://schemas.openxmlformats.org/markup-compatibility/2006" xmlns:o="urn:schemas-microsoft-com:office:office" xmlns:v="urn:schemas-microsoft-com:vml" xmlns:wp14="http://schemas.microsoft.com/office/word/2010/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ps="http://schemas.microsoft.com/office/word/2010/wordprocessingShape" xmlns:a14="http://schemas.microsoft.com/office/drawing/2010/main" xmlns:wne="http://schemas.microsoft.com/office/word/2006/wordml" xmlns:wp="http://schemas.openxmlformats.org/drawingml/2006/wordprocessingDrawing" xmlns:m="http://schemas.openxmlformats.org/officeDocument/2006/math" xmlns:ve="http://schemas.openxmlformats.org/markup-compatibility/2006" val="0"/>
              </a:ext>
            </a:extLst>
          </a:blip>
          <a:srcRect/>
          <a:stretch>
            <a:fillRect/>
          </a:stretch>
        </p:blipFill>
        <p:spPr bwMode="auto">
          <a:xfrm>
            <a:off x="228600" y="3886200"/>
            <a:ext cx="1207672" cy="1131304"/>
          </a:xfrm>
          <a:prstGeom prst="rect">
            <a:avLst/>
          </a:prstGeom>
          <a:noFill/>
        </p:spPr>
      </p:pic>
      <p:pic>
        <p:nvPicPr>
          <p:cNvPr id="11" name="Picture 25"/>
          <p:cNvPicPr/>
          <p:nvPr userDrawn="1"/>
        </p:nvPicPr>
        <p:blipFill>
          <a:blip r:embed="rId17" cstate="print">
            <a:extLst>
              <a:ext uri="{28A0092B-C50C-407E-A947-70E740481C1C}">
                <a14:useLocalDpi xmlns:lc="http://schemas.openxmlformats.org/drawingml/2006/lockedCanvas" xmlns:pic="http://schemas.openxmlformats.org/drawingml/2006/picture" xmlns="" xmlns:wpc="http://schemas.microsoft.com/office/word/2010/wordprocessingCanvas" xmlns:mc="http://schemas.openxmlformats.org/markup-compatibility/2006" xmlns:o="urn:schemas-microsoft-com:office:office" xmlns:v="urn:schemas-microsoft-com:vml" xmlns:wp14="http://schemas.microsoft.com/office/word/2010/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ps="http://schemas.microsoft.com/office/word/2010/wordprocessingShape" xmlns:a14="http://schemas.microsoft.com/office/drawing/2010/main" xmlns:wne="http://schemas.microsoft.com/office/word/2006/wordml" xmlns:wp="http://schemas.openxmlformats.org/drawingml/2006/wordprocessingDrawing" xmlns:m="http://schemas.openxmlformats.org/officeDocument/2006/math" xmlns:ve="http://schemas.openxmlformats.org/markup-compatibility/2006" val="0"/>
              </a:ext>
            </a:extLst>
          </a:blip>
          <a:srcRect/>
          <a:stretch>
            <a:fillRect/>
          </a:stretch>
        </p:blipFill>
        <p:spPr bwMode="auto">
          <a:xfrm>
            <a:off x="1676400" y="3886200"/>
            <a:ext cx="1143000" cy="1143000"/>
          </a:xfrm>
          <a:prstGeom prst="rect">
            <a:avLst/>
          </a:prstGeom>
          <a:noFill/>
        </p:spPr>
      </p:pic>
    </p:spTree>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Lst>
  <p:txStyles>
    <p:titleStyle>
      <a:lvl1pPr algn="l" rtl="0" fontAlgn="base">
        <a:spcBef>
          <a:spcPct val="0"/>
        </a:spcBef>
        <a:spcAft>
          <a:spcPct val="0"/>
        </a:spcAft>
        <a:defRPr sz="3600" b="1">
          <a:solidFill>
            <a:schemeClr val="tx2"/>
          </a:solidFill>
          <a:latin typeface="+mj-lt"/>
          <a:ea typeface="+mj-ea"/>
          <a:cs typeface="+mj-cs"/>
        </a:defRPr>
      </a:lvl1pPr>
      <a:lvl2pPr algn="l" rtl="0" fontAlgn="base">
        <a:spcBef>
          <a:spcPct val="0"/>
        </a:spcBef>
        <a:spcAft>
          <a:spcPct val="0"/>
        </a:spcAft>
        <a:defRPr sz="3600" b="1">
          <a:solidFill>
            <a:schemeClr val="tx2"/>
          </a:solidFill>
          <a:latin typeface="Arial" charset="0"/>
        </a:defRPr>
      </a:lvl2pPr>
      <a:lvl3pPr algn="l" rtl="0" fontAlgn="base">
        <a:spcBef>
          <a:spcPct val="0"/>
        </a:spcBef>
        <a:spcAft>
          <a:spcPct val="0"/>
        </a:spcAft>
        <a:defRPr sz="3600" b="1">
          <a:solidFill>
            <a:schemeClr val="tx2"/>
          </a:solidFill>
          <a:latin typeface="Arial" charset="0"/>
        </a:defRPr>
      </a:lvl3pPr>
      <a:lvl4pPr algn="l" rtl="0" fontAlgn="base">
        <a:spcBef>
          <a:spcPct val="0"/>
        </a:spcBef>
        <a:spcAft>
          <a:spcPct val="0"/>
        </a:spcAft>
        <a:defRPr sz="3600" b="1">
          <a:solidFill>
            <a:schemeClr val="tx2"/>
          </a:solidFill>
          <a:latin typeface="Arial" charset="0"/>
        </a:defRPr>
      </a:lvl4pPr>
      <a:lvl5pPr algn="l" rtl="0" fontAlgn="base">
        <a:spcBef>
          <a:spcPct val="0"/>
        </a:spcBef>
        <a:spcAft>
          <a:spcPct val="0"/>
        </a:spcAft>
        <a:defRPr sz="3600" b="1">
          <a:solidFill>
            <a:schemeClr val="tx2"/>
          </a:solidFill>
          <a:latin typeface="Arial" charset="0"/>
        </a:defRPr>
      </a:lvl5pPr>
      <a:lvl6pPr marL="457200" algn="l" rtl="0" fontAlgn="base">
        <a:spcBef>
          <a:spcPct val="0"/>
        </a:spcBef>
        <a:spcAft>
          <a:spcPct val="0"/>
        </a:spcAft>
        <a:defRPr sz="3600" b="1">
          <a:solidFill>
            <a:schemeClr val="tx2"/>
          </a:solidFill>
          <a:latin typeface="Arial" charset="0"/>
        </a:defRPr>
      </a:lvl6pPr>
      <a:lvl7pPr marL="914400" algn="l" rtl="0" fontAlgn="base">
        <a:spcBef>
          <a:spcPct val="0"/>
        </a:spcBef>
        <a:spcAft>
          <a:spcPct val="0"/>
        </a:spcAft>
        <a:defRPr sz="3600" b="1">
          <a:solidFill>
            <a:schemeClr val="tx2"/>
          </a:solidFill>
          <a:latin typeface="Arial" charset="0"/>
        </a:defRPr>
      </a:lvl7pPr>
      <a:lvl8pPr marL="1371600" algn="l" rtl="0" fontAlgn="base">
        <a:spcBef>
          <a:spcPct val="0"/>
        </a:spcBef>
        <a:spcAft>
          <a:spcPct val="0"/>
        </a:spcAft>
        <a:defRPr sz="3600" b="1">
          <a:solidFill>
            <a:schemeClr val="tx2"/>
          </a:solidFill>
          <a:latin typeface="Arial" charset="0"/>
        </a:defRPr>
      </a:lvl8pPr>
      <a:lvl9pPr marL="1828800" algn="l" rtl="0" fontAlgn="base">
        <a:spcBef>
          <a:spcPct val="0"/>
        </a:spcBef>
        <a:spcAft>
          <a:spcPct val="0"/>
        </a:spcAft>
        <a:defRPr sz="3600" b="1">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075" name="Rectangle 3"/>
          <p:cNvSpPr>
            <a:spLocks noGrp="1" noChangeArrowheads="1"/>
          </p:cNvSpPr>
          <p:nvPr>
            <p:ph type="body" idx="1"/>
          </p:nvPr>
        </p:nvSpPr>
        <p:spPr bwMode="auto">
          <a:xfrm>
            <a:off x="457200" y="1600200"/>
            <a:ext cx="8229600" cy="3886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 Second level</a:t>
            </a:r>
          </a:p>
          <a:p>
            <a:pPr lvl="2"/>
            <a:r>
              <a:rPr lang="en-US" smtClean="0"/>
              <a:t>Third level</a:t>
            </a:r>
          </a:p>
          <a:p>
            <a:pPr lvl="3"/>
            <a:r>
              <a:rPr lang="en-US" smtClean="0"/>
              <a:t>Fourth level</a:t>
            </a:r>
          </a:p>
          <a:p>
            <a:pPr lvl="4"/>
            <a:r>
              <a:rPr lang="en-US" smtClean="0"/>
              <a:t>Fifth level</a:t>
            </a:r>
          </a:p>
        </p:txBody>
      </p:sp>
      <p:sp>
        <p:nvSpPr>
          <p:cNvPr id="3078" name="Rectangle 6"/>
          <p:cNvSpPr>
            <a:spLocks noGrp="1" noChangeArrowheads="1"/>
          </p:cNvSpPr>
          <p:nvPr>
            <p:ph type="sldNum" sz="quarter" idx="4"/>
          </p:nvPr>
        </p:nvSpPr>
        <p:spPr bwMode="auto">
          <a:xfrm>
            <a:off x="3657600" y="6381750"/>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fld id="{3687647A-9332-4357-AB56-6FD9E33C24C2}" type="slidenum">
              <a:rPr lang="en-US"/>
              <a:pPr/>
              <a:t>‹#›</a:t>
            </a:fld>
            <a:endParaRPr lang="en-US"/>
          </a:p>
        </p:txBody>
      </p:sp>
      <p:sp>
        <p:nvSpPr>
          <p:cNvPr id="3082" name="Line 10"/>
          <p:cNvSpPr>
            <a:spLocks noChangeShapeType="1"/>
          </p:cNvSpPr>
          <p:nvPr/>
        </p:nvSpPr>
        <p:spPr bwMode="auto">
          <a:xfrm flipH="1">
            <a:off x="381000" y="6324600"/>
            <a:ext cx="7467600" cy="0"/>
          </a:xfrm>
          <a:prstGeom prst="line">
            <a:avLst/>
          </a:prstGeom>
          <a:noFill/>
          <a:ln w="9525">
            <a:solidFill>
              <a:schemeClr val="tx1"/>
            </a:solidFill>
            <a:round/>
            <a:headEnd/>
            <a:tailEnd/>
          </a:ln>
          <a:effectLst/>
        </p:spPr>
        <p:txBody>
          <a:bodyPr/>
          <a:lstStyle/>
          <a:p>
            <a:endParaRPr lang="en-US"/>
          </a:p>
        </p:txBody>
      </p:sp>
      <p:pic>
        <p:nvPicPr>
          <p:cNvPr id="8" name="Picture 8" descr="USACE_logo"/>
          <p:cNvPicPr>
            <a:picLocks noChangeAspect="1" noChangeArrowheads="1"/>
          </p:cNvPicPr>
          <p:nvPr userDrawn="1"/>
        </p:nvPicPr>
        <p:blipFill>
          <a:blip r:embed="rId14" cstate="print"/>
          <a:srcRect/>
          <a:stretch>
            <a:fillRect/>
          </a:stretch>
        </p:blipFill>
        <p:spPr bwMode="auto">
          <a:xfrm>
            <a:off x="8106597" y="5943600"/>
            <a:ext cx="1037403" cy="709613"/>
          </a:xfrm>
          <a:prstGeom prst="rect">
            <a:avLst/>
          </a:prstGeom>
          <a:noFill/>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Font typeface="Wingdings" pitchFamily="2" charset="2"/>
        <a:buChar char="§"/>
        <a:defRPr sz="3200">
          <a:solidFill>
            <a:schemeClr val="tx1"/>
          </a:solidFill>
          <a:latin typeface="+mn-lt"/>
          <a:ea typeface="+mn-ea"/>
          <a:cs typeface="+mn-cs"/>
        </a:defRPr>
      </a:lvl1pPr>
      <a:lvl2pPr marL="742950" indent="-285750" algn="l" rtl="0" fontAlgn="base">
        <a:spcBef>
          <a:spcPct val="20000"/>
        </a:spcBef>
        <a:spcAft>
          <a:spcPct val="0"/>
        </a:spcAft>
        <a:buSzPct val="75000"/>
        <a:buFont typeface="Arial" charset="0"/>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SzPct val="75000"/>
        <a:buFont typeface="Wingdings 3" pitchFamily="18" charset="2"/>
        <a:buChar char="w"/>
        <a:defRPr sz="2000">
          <a:solidFill>
            <a:schemeClr val="tx1"/>
          </a:solidFill>
          <a:latin typeface="+mn-lt"/>
        </a:defRPr>
      </a:lvl4pPr>
      <a:lvl5pPr marL="2057400" indent="-228600" algn="l" rtl="0" fontAlgn="base">
        <a:spcBef>
          <a:spcPct val="20000"/>
        </a:spcBef>
        <a:spcAft>
          <a:spcPct val="0"/>
        </a:spcAft>
        <a:buSzPct val="50000"/>
        <a:buFont typeface="Wingdings" pitchFamily="2" charset="2"/>
        <a:buChar char="¡"/>
        <a:defRPr sz="2000">
          <a:solidFill>
            <a:schemeClr val="tx1"/>
          </a:solidFill>
          <a:latin typeface="+mn-lt"/>
        </a:defRPr>
      </a:lvl5pPr>
      <a:lvl6pPr marL="2514600" indent="-228600" algn="l" rtl="0" fontAlgn="base">
        <a:spcBef>
          <a:spcPct val="20000"/>
        </a:spcBef>
        <a:spcAft>
          <a:spcPct val="0"/>
        </a:spcAft>
        <a:buSzPct val="50000"/>
        <a:buFont typeface="Wingdings" pitchFamily="2" charset="2"/>
        <a:buChar char="¡"/>
        <a:defRPr sz="2000">
          <a:solidFill>
            <a:schemeClr val="tx1"/>
          </a:solidFill>
          <a:latin typeface="+mn-lt"/>
        </a:defRPr>
      </a:lvl6pPr>
      <a:lvl7pPr marL="2971800" indent="-228600" algn="l" rtl="0" fontAlgn="base">
        <a:spcBef>
          <a:spcPct val="20000"/>
        </a:spcBef>
        <a:spcAft>
          <a:spcPct val="0"/>
        </a:spcAft>
        <a:buSzPct val="50000"/>
        <a:buFont typeface="Wingdings" pitchFamily="2" charset="2"/>
        <a:buChar char="¡"/>
        <a:defRPr sz="2000">
          <a:solidFill>
            <a:schemeClr val="tx1"/>
          </a:solidFill>
          <a:latin typeface="+mn-lt"/>
        </a:defRPr>
      </a:lvl7pPr>
      <a:lvl8pPr marL="3429000" indent="-228600" algn="l" rtl="0" fontAlgn="base">
        <a:spcBef>
          <a:spcPct val="20000"/>
        </a:spcBef>
        <a:spcAft>
          <a:spcPct val="0"/>
        </a:spcAft>
        <a:buSzPct val="50000"/>
        <a:buFont typeface="Wingdings" pitchFamily="2" charset="2"/>
        <a:buChar char="¡"/>
        <a:defRPr sz="2000">
          <a:solidFill>
            <a:schemeClr val="tx1"/>
          </a:solidFill>
          <a:latin typeface="+mn-lt"/>
        </a:defRPr>
      </a:lvl8pPr>
      <a:lvl9pPr marL="3886200" indent="-228600" algn="l" rtl="0" fontAlgn="base">
        <a:spcBef>
          <a:spcPct val="20000"/>
        </a:spcBef>
        <a:spcAft>
          <a:spcPct val="0"/>
        </a:spcAft>
        <a:buSzPct val="50000"/>
        <a:buFont typeface="Wingdings" pitchFamily="2" charset="2"/>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mailto:William.B.Empson@usace.army.mil"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18.xml"/><Relationship Id="rId6" Type="http://schemas.openxmlformats.org/officeDocument/2006/relationships/image" Target="../media/image22.png"/><Relationship Id="rId5" Type="http://schemas.openxmlformats.org/officeDocument/2006/relationships/image" Target="../media/image21.jpeg"/><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0.xml"/><Relationship Id="rId1" Type="http://schemas.openxmlformats.org/officeDocument/2006/relationships/slideLayout" Target="../slideLayouts/slideLayout18.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1.xml"/><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3" Type="http://schemas.openxmlformats.org/officeDocument/2006/relationships/image" Target="../media/image28.wmf"/><Relationship Id="rId2" Type="http://schemas.openxmlformats.org/officeDocument/2006/relationships/notesSlide" Target="../notesSlides/notesSlide20.xml"/><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6.xml"/><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7.xml"/><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8.xml"/><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9.xml"/><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13.xml"/><Relationship Id="rId1" Type="http://schemas.openxmlformats.org/officeDocument/2006/relationships/vmlDrawing" Target="../drawings/vmlDrawing1.vml"/><Relationship Id="rId4" Type="http://schemas.openxmlformats.org/officeDocument/2006/relationships/oleObject" Target="../embeddings/oleObject1.bin"/></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13.xml"/><Relationship Id="rId1" Type="http://schemas.openxmlformats.org/officeDocument/2006/relationships/vmlDrawing" Target="../drawings/vmlDrawing2.vml"/><Relationship Id="rId4" Type="http://schemas.openxmlformats.org/officeDocument/2006/relationships/oleObject" Target="../embeddings/oleObject2.bin"/></Relationships>
</file>

<file path=ppt/slides/_rels/slide3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2.xml"/><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4.xml"/><Relationship Id="rId1" Type="http://schemas.openxmlformats.org/officeDocument/2006/relationships/slideLayout" Target="../slideLayouts/slideLayout18.xml"/><Relationship Id="rId4" Type="http://schemas.openxmlformats.org/officeDocument/2006/relationships/image" Target="../media/image36.jpeg"/></Relationships>
</file>

<file path=ppt/slides/_rels/slide3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5.xml"/><Relationship Id="rId1" Type="http://schemas.openxmlformats.org/officeDocument/2006/relationships/slideLayout" Target="../slideLayouts/slideLayout18.xml"/><Relationship Id="rId4" Type="http://schemas.openxmlformats.org/officeDocument/2006/relationships/image" Target="../media/image20.png"/></Relationships>
</file>

<file path=ppt/slides/_rels/slide3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6.xml"/><Relationship Id="rId1" Type="http://schemas.openxmlformats.org/officeDocument/2006/relationships/slideLayout" Target="../slideLayouts/slideLayout18.xm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23.xml"/><Relationship Id="rId1" Type="http://schemas.openxmlformats.org/officeDocument/2006/relationships/vmlDrawing" Target="../drawings/vmlDrawing3.vml"/><Relationship Id="rId4" Type="http://schemas.openxmlformats.org/officeDocument/2006/relationships/oleObject" Target="../embeddings/oleObject3.bin"/></Relationships>
</file>

<file path=ppt/slides/_rels/slide3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8.xml"/><Relationship Id="rId1" Type="http://schemas.openxmlformats.org/officeDocument/2006/relationships/slideLayout" Target="../slideLayouts/slideLayout23.xml"/><Relationship Id="rId4" Type="http://schemas.openxmlformats.org/officeDocument/2006/relationships/image" Target="../media/image41.jpe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8.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8.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12.xml"/><Relationship Id="rId5" Type="http://schemas.openxmlformats.org/officeDocument/2006/relationships/image" Target="../media/image9.png"/><Relationship Id="rId4" Type="http://schemas.openxmlformats.org/officeDocument/2006/relationships/image" Target="../media/image8.jpe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jpeg"/><Relationship Id="rId2" Type="http://schemas.openxmlformats.org/officeDocument/2006/relationships/notesSlide" Target="../notesSlides/notesSlide7.xml"/><Relationship Id="rId1" Type="http://schemas.openxmlformats.org/officeDocument/2006/relationships/slideLayout" Target="../slideLayouts/slideLayout18.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8.xml"/><Relationship Id="rId1" Type="http://schemas.openxmlformats.org/officeDocument/2006/relationships/slideLayout" Target="../slideLayouts/slideLayout18.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ctrTitle"/>
          </p:nvPr>
        </p:nvSpPr>
        <p:spPr>
          <a:xfrm>
            <a:off x="76200" y="152400"/>
            <a:ext cx="7772400" cy="1470025"/>
          </a:xfrm>
        </p:spPr>
        <p:txBody>
          <a:bodyPr/>
          <a:lstStyle/>
          <a:p>
            <a:r>
              <a:rPr lang="en-US" dirty="0" smtClean="0"/>
              <a:t>Emergency Action Plans</a:t>
            </a:r>
            <a:endParaRPr lang="en-US" dirty="0"/>
          </a:p>
        </p:txBody>
      </p:sp>
      <p:sp>
        <p:nvSpPr>
          <p:cNvPr id="4100" name="Text Box 4"/>
          <p:cNvSpPr txBox="1">
            <a:spLocks noChangeArrowheads="1"/>
          </p:cNvSpPr>
          <p:nvPr/>
        </p:nvSpPr>
        <p:spPr bwMode="auto">
          <a:xfrm>
            <a:off x="152400" y="1600200"/>
            <a:ext cx="4724400" cy="2185214"/>
          </a:xfrm>
          <a:prstGeom prst="rect">
            <a:avLst/>
          </a:prstGeom>
          <a:noFill/>
          <a:ln w="9525">
            <a:noFill/>
            <a:miter lim="800000"/>
            <a:headEnd/>
            <a:tailEnd/>
          </a:ln>
          <a:effectLst/>
        </p:spPr>
        <p:txBody>
          <a:bodyPr wrap="square">
            <a:spAutoFit/>
          </a:bodyPr>
          <a:lstStyle/>
          <a:p>
            <a:r>
              <a:rPr lang="en-US" sz="1600" b="1" dirty="0" smtClean="0"/>
              <a:t>William Empson, PE, PMP </a:t>
            </a:r>
          </a:p>
          <a:p>
            <a:r>
              <a:rPr lang="en-US" sz="1600" dirty="0" smtClean="0"/>
              <a:t>Senior Levee Safety Program Risk Manager</a:t>
            </a:r>
          </a:p>
          <a:p>
            <a:r>
              <a:rPr lang="en-US" sz="1600" dirty="0" smtClean="0"/>
              <a:t>U.S. Army Corps of Engineers</a:t>
            </a:r>
          </a:p>
          <a:p>
            <a:r>
              <a:rPr lang="en-US" sz="1600" dirty="0" smtClean="0"/>
              <a:t>Risk Management Center    </a:t>
            </a:r>
          </a:p>
          <a:p>
            <a:r>
              <a:rPr lang="en-US" sz="1600" dirty="0" smtClean="0">
                <a:hlinkClick r:id="rId2"/>
              </a:rPr>
              <a:t>William.B.Empson@usace.army.mil</a:t>
            </a:r>
            <a:endParaRPr lang="en-US" sz="1600" dirty="0" smtClean="0"/>
          </a:p>
          <a:p>
            <a:pPr>
              <a:spcBef>
                <a:spcPts val="0"/>
              </a:spcBef>
            </a:pPr>
            <a:endParaRPr lang="en-US" sz="1400" dirty="0" smtClean="0"/>
          </a:p>
          <a:p>
            <a:pPr>
              <a:spcBef>
                <a:spcPts val="0"/>
              </a:spcBef>
            </a:pPr>
            <a:r>
              <a:rPr lang="en-US" sz="1400" dirty="0" smtClean="0"/>
              <a:t>Dam Safety Workshop</a:t>
            </a:r>
          </a:p>
          <a:p>
            <a:pPr>
              <a:spcBef>
                <a:spcPts val="0"/>
              </a:spcBef>
            </a:pPr>
            <a:r>
              <a:rPr lang="en-US" sz="1400" dirty="0" smtClean="0"/>
              <a:t>Brasília, Brazil</a:t>
            </a:r>
          </a:p>
          <a:p>
            <a:pPr>
              <a:spcBef>
                <a:spcPts val="0"/>
              </a:spcBef>
            </a:pPr>
            <a:r>
              <a:rPr lang="en-US" sz="1400" dirty="0" smtClean="0"/>
              <a:t>20-24 May 2013</a:t>
            </a:r>
            <a:endParaRPr lang="en-US" sz="1400"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911 call center 1"/>
          <p:cNvPicPr>
            <a:picLocks noChangeAspect="1" noChangeArrowheads="1"/>
          </p:cNvPicPr>
          <p:nvPr/>
        </p:nvPicPr>
        <p:blipFill>
          <a:blip r:embed="rId3" cstate="print"/>
          <a:srcRect l="12222" b="23758"/>
          <a:stretch>
            <a:fillRect/>
          </a:stretch>
        </p:blipFill>
        <p:spPr bwMode="auto">
          <a:xfrm>
            <a:off x="1981200" y="2016125"/>
            <a:ext cx="2590800" cy="2098675"/>
          </a:xfrm>
          <a:prstGeom prst="rect">
            <a:avLst/>
          </a:prstGeom>
          <a:noFill/>
          <a:ln w="76200">
            <a:solidFill>
              <a:srgbClr val="000000"/>
            </a:solidFill>
            <a:miter lim="800000"/>
            <a:headEnd/>
            <a:tailEnd/>
          </a:ln>
        </p:spPr>
      </p:pic>
      <p:pic>
        <p:nvPicPr>
          <p:cNvPr id="16387" name="Picture 3" descr="Traffic Control"/>
          <p:cNvPicPr>
            <a:picLocks noChangeAspect="1" noChangeArrowheads="1"/>
          </p:cNvPicPr>
          <p:nvPr/>
        </p:nvPicPr>
        <p:blipFill>
          <a:blip r:embed="rId4" cstate="print"/>
          <a:srcRect l="15277" t="12962" b="14815"/>
          <a:stretch>
            <a:fillRect/>
          </a:stretch>
        </p:blipFill>
        <p:spPr bwMode="auto">
          <a:xfrm>
            <a:off x="4648200" y="2033588"/>
            <a:ext cx="2590800" cy="2005012"/>
          </a:xfrm>
          <a:prstGeom prst="rect">
            <a:avLst/>
          </a:prstGeom>
          <a:noFill/>
          <a:ln w="76200">
            <a:solidFill>
              <a:srgbClr val="000000"/>
            </a:solidFill>
            <a:miter lim="800000"/>
            <a:headEnd/>
            <a:tailEnd/>
          </a:ln>
        </p:spPr>
      </p:pic>
      <p:pic>
        <p:nvPicPr>
          <p:cNvPr id="16388" name="Picture 4" descr="evacuation shelter"/>
          <p:cNvPicPr>
            <a:picLocks noChangeAspect="1" noChangeArrowheads="1"/>
          </p:cNvPicPr>
          <p:nvPr/>
        </p:nvPicPr>
        <p:blipFill>
          <a:blip r:embed="rId5" cstate="print"/>
          <a:srcRect/>
          <a:stretch>
            <a:fillRect/>
          </a:stretch>
        </p:blipFill>
        <p:spPr bwMode="auto">
          <a:xfrm>
            <a:off x="4648200" y="3924300"/>
            <a:ext cx="2590800" cy="1790700"/>
          </a:xfrm>
          <a:prstGeom prst="rect">
            <a:avLst/>
          </a:prstGeom>
          <a:noFill/>
          <a:ln w="76200">
            <a:solidFill>
              <a:srgbClr val="000000"/>
            </a:solidFill>
            <a:miter lim="800000"/>
            <a:headEnd/>
            <a:tailEnd/>
          </a:ln>
        </p:spPr>
      </p:pic>
      <p:sp>
        <p:nvSpPr>
          <p:cNvPr id="26629" name="Text Box 5"/>
          <p:cNvSpPr txBox="1">
            <a:spLocks noChangeArrowheads="1"/>
          </p:cNvSpPr>
          <p:nvPr/>
        </p:nvSpPr>
        <p:spPr bwMode="auto">
          <a:xfrm>
            <a:off x="1524000" y="1295400"/>
            <a:ext cx="6324600" cy="641350"/>
          </a:xfrm>
          <a:prstGeom prst="rect">
            <a:avLst/>
          </a:prstGeom>
          <a:noFill/>
          <a:ln w="9525">
            <a:noFill/>
            <a:miter lim="800000"/>
            <a:headEnd/>
            <a:tailEnd/>
          </a:ln>
          <a:effectLst/>
        </p:spPr>
        <p:txBody>
          <a:bodyPr>
            <a:spAutoFit/>
          </a:bodyPr>
          <a:lstStyle/>
          <a:p>
            <a:pPr algn="ctr">
              <a:buFont typeface="Wingdings" pitchFamily="2" charset="2"/>
              <a:buNone/>
              <a:defRPr/>
            </a:pPr>
            <a:r>
              <a:rPr lang="en-US" sz="3600" b="1" dirty="0"/>
              <a:t>  </a:t>
            </a:r>
            <a:r>
              <a:rPr lang="en-US" sz="3600" b="1" dirty="0">
                <a:effectLst>
                  <a:outerShdw blurRad="38100" dist="38100" dir="2700000" algn="tl">
                    <a:srgbClr val="C0C0C0"/>
                  </a:outerShdw>
                </a:effectLst>
              </a:rPr>
              <a:t>Mitigate Consequences</a:t>
            </a:r>
          </a:p>
        </p:txBody>
      </p:sp>
      <p:sp>
        <p:nvSpPr>
          <p:cNvPr id="26630" name="Rectangle 6"/>
          <p:cNvSpPr>
            <a:spLocks noChangeArrowheads="1"/>
          </p:cNvSpPr>
          <p:nvPr/>
        </p:nvSpPr>
        <p:spPr bwMode="auto">
          <a:xfrm>
            <a:off x="762000" y="228600"/>
            <a:ext cx="7832725" cy="946150"/>
          </a:xfrm>
          <a:prstGeom prst="rect">
            <a:avLst/>
          </a:prstGeom>
          <a:noFill/>
          <a:ln w="9525">
            <a:noFill/>
            <a:miter lim="800000"/>
            <a:headEnd/>
            <a:tailEnd/>
          </a:ln>
          <a:effectLst/>
        </p:spPr>
        <p:txBody>
          <a:bodyPr>
            <a:spAutoFit/>
          </a:bodyPr>
          <a:lstStyle/>
          <a:p>
            <a:pPr algn="ctr">
              <a:defRPr/>
            </a:pPr>
            <a:r>
              <a:rPr lang="en-US" sz="2800" b="1" dirty="0">
                <a:solidFill>
                  <a:schemeClr val="tx2"/>
                </a:solidFill>
                <a:effectLst>
                  <a:outerShdw blurRad="38100" dist="38100" dir="2700000" algn="tl">
                    <a:srgbClr val="C0C0C0"/>
                  </a:outerShdw>
                </a:effectLst>
                <a:latin typeface="Arial Black" pitchFamily="34" charset="0"/>
              </a:rPr>
              <a:t>Reasons for Emergency Planning and Response</a:t>
            </a:r>
          </a:p>
        </p:txBody>
      </p:sp>
      <p:pic>
        <p:nvPicPr>
          <p:cNvPr id="16391" name="Picture 7" descr="traffic control 2"/>
          <p:cNvPicPr>
            <a:picLocks noChangeAspect="1" noChangeArrowheads="1"/>
          </p:cNvPicPr>
          <p:nvPr/>
        </p:nvPicPr>
        <p:blipFill>
          <a:blip r:embed="rId6" cstate="print"/>
          <a:srcRect/>
          <a:stretch>
            <a:fillRect/>
          </a:stretch>
        </p:blipFill>
        <p:spPr bwMode="auto">
          <a:xfrm>
            <a:off x="1981200" y="3973513"/>
            <a:ext cx="2565400" cy="1741487"/>
          </a:xfrm>
          <a:prstGeom prst="rect">
            <a:avLst/>
          </a:prstGeom>
          <a:noFill/>
          <a:ln w="76200">
            <a:solidFill>
              <a:srgbClr val="000000"/>
            </a:solidFill>
            <a:miter lim="800000"/>
            <a:headEnd/>
            <a:tailEnd/>
          </a:ln>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Conemaugh spillway 0836-04"/>
          <p:cNvPicPr>
            <a:picLocks noChangeAspect="1" noChangeArrowheads="1"/>
          </p:cNvPicPr>
          <p:nvPr/>
        </p:nvPicPr>
        <p:blipFill>
          <a:blip r:embed="rId3" cstate="print"/>
          <a:srcRect/>
          <a:stretch>
            <a:fillRect/>
          </a:stretch>
        </p:blipFill>
        <p:spPr bwMode="auto">
          <a:xfrm>
            <a:off x="2362200" y="2057400"/>
            <a:ext cx="2133600" cy="1828800"/>
          </a:xfrm>
          <a:prstGeom prst="rect">
            <a:avLst/>
          </a:prstGeom>
          <a:noFill/>
          <a:ln w="76200">
            <a:solidFill>
              <a:srgbClr val="000000"/>
            </a:solidFill>
            <a:miter lim="800000"/>
            <a:headEnd/>
            <a:tailEnd/>
          </a:ln>
        </p:spPr>
      </p:pic>
      <p:pic>
        <p:nvPicPr>
          <p:cNvPr id="17411" name="Picture 3" descr="Sand bag filling"/>
          <p:cNvPicPr>
            <a:picLocks noChangeAspect="1" noChangeArrowheads="1"/>
          </p:cNvPicPr>
          <p:nvPr/>
        </p:nvPicPr>
        <p:blipFill>
          <a:blip r:embed="rId4" cstate="print"/>
          <a:srcRect l="11539" t="20047" r="11539" b="12820"/>
          <a:stretch>
            <a:fillRect/>
          </a:stretch>
        </p:blipFill>
        <p:spPr bwMode="auto">
          <a:xfrm>
            <a:off x="4495800" y="3835400"/>
            <a:ext cx="2286000" cy="1727200"/>
          </a:xfrm>
          <a:prstGeom prst="rect">
            <a:avLst/>
          </a:prstGeom>
          <a:noFill/>
          <a:ln w="76200">
            <a:solidFill>
              <a:srgbClr val="000000"/>
            </a:solidFill>
            <a:miter lim="800000"/>
            <a:headEnd/>
            <a:tailEnd/>
          </a:ln>
        </p:spPr>
      </p:pic>
      <p:pic>
        <p:nvPicPr>
          <p:cNvPr id="17412" name="Picture 4" descr="repair workers"/>
          <p:cNvPicPr>
            <a:picLocks noChangeAspect="1" noChangeArrowheads="1"/>
          </p:cNvPicPr>
          <p:nvPr/>
        </p:nvPicPr>
        <p:blipFill>
          <a:blip r:embed="rId5" cstate="print"/>
          <a:srcRect/>
          <a:stretch>
            <a:fillRect/>
          </a:stretch>
        </p:blipFill>
        <p:spPr bwMode="auto">
          <a:xfrm>
            <a:off x="2362200" y="3854450"/>
            <a:ext cx="2133600" cy="1708150"/>
          </a:xfrm>
          <a:prstGeom prst="rect">
            <a:avLst/>
          </a:prstGeom>
          <a:noFill/>
          <a:ln w="76200">
            <a:solidFill>
              <a:srgbClr val="000000"/>
            </a:solidFill>
            <a:miter lim="800000"/>
            <a:headEnd/>
            <a:tailEnd/>
          </a:ln>
        </p:spPr>
      </p:pic>
      <p:pic>
        <p:nvPicPr>
          <p:cNvPr id="17413" name="Picture 5" descr="backhoe and gator"/>
          <p:cNvPicPr>
            <a:picLocks noChangeAspect="1" noChangeArrowheads="1"/>
          </p:cNvPicPr>
          <p:nvPr/>
        </p:nvPicPr>
        <p:blipFill>
          <a:blip r:embed="rId6" cstate="print"/>
          <a:srcRect/>
          <a:stretch>
            <a:fillRect/>
          </a:stretch>
        </p:blipFill>
        <p:spPr bwMode="auto">
          <a:xfrm>
            <a:off x="4546600" y="2063750"/>
            <a:ext cx="2235200" cy="1670050"/>
          </a:xfrm>
          <a:prstGeom prst="rect">
            <a:avLst/>
          </a:prstGeom>
          <a:noFill/>
          <a:ln w="76200">
            <a:solidFill>
              <a:srgbClr val="000000"/>
            </a:solidFill>
            <a:miter lim="800000"/>
            <a:headEnd/>
            <a:tailEnd/>
          </a:ln>
        </p:spPr>
      </p:pic>
      <p:sp>
        <p:nvSpPr>
          <p:cNvPr id="28678" name="Text Box 6"/>
          <p:cNvSpPr txBox="1">
            <a:spLocks noChangeArrowheads="1"/>
          </p:cNvSpPr>
          <p:nvPr/>
        </p:nvSpPr>
        <p:spPr bwMode="auto">
          <a:xfrm>
            <a:off x="0" y="1295400"/>
            <a:ext cx="9144000" cy="641350"/>
          </a:xfrm>
          <a:prstGeom prst="rect">
            <a:avLst/>
          </a:prstGeom>
          <a:noFill/>
          <a:ln w="9525">
            <a:noFill/>
            <a:miter lim="800000"/>
            <a:headEnd/>
            <a:tailEnd/>
          </a:ln>
          <a:effectLst/>
        </p:spPr>
        <p:txBody>
          <a:bodyPr>
            <a:spAutoFit/>
          </a:bodyPr>
          <a:lstStyle/>
          <a:p>
            <a:pPr algn="ctr">
              <a:buFont typeface="Wingdings" pitchFamily="2" charset="2"/>
              <a:buNone/>
              <a:defRPr/>
            </a:pPr>
            <a:r>
              <a:rPr lang="en-US" sz="3600" b="1" dirty="0"/>
              <a:t>  </a:t>
            </a:r>
            <a:r>
              <a:rPr lang="en-US" sz="3600" b="1" dirty="0">
                <a:effectLst>
                  <a:outerShdw blurRad="38100" dist="38100" dir="2700000" algn="tl">
                    <a:srgbClr val="C0C0C0"/>
                  </a:outerShdw>
                </a:effectLst>
              </a:rPr>
              <a:t>Guide Emergency Operation and Repair</a:t>
            </a:r>
          </a:p>
        </p:txBody>
      </p:sp>
      <p:sp>
        <p:nvSpPr>
          <p:cNvPr id="28679" name="Rectangle 7"/>
          <p:cNvSpPr>
            <a:spLocks noChangeArrowheads="1"/>
          </p:cNvSpPr>
          <p:nvPr/>
        </p:nvSpPr>
        <p:spPr bwMode="auto">
          <a:xfrm>
            <a:off x="685800" y="152400"/>
            <a:ext cx="7832725" cy="946150"/>
          </a:xfrm>
          <a:prstGeom prst="rect">
            <a:avLst/>
          </a:prstGeom>
          <a:noFill/>
          <a:ln w="9525">
            <a:noFill/>
            <a:miter lim="800000"/>
            <a:headEnd/>
            <a:tailEnd/>
          </a:ln>
          <a:effectLst/>
        </p:spPr>
        <p:txBody>
          <a:bodyPr>
            <a:spAutoFit/>
          </a:bodyPr>
          <a:lstStyle/>
          <a:p>
            <a:pPr algn="ctr">
              <a:defRPr/>
            </a:pPr>
            <a:r>
              <a:rPr lang="en-US" sz="2800" b="1" dirty="0">
                <a:solidFill>
                  <a:schemeClr val="tx2"/>
                </a:solidFill>
                <a:effectLst>
                  <a:outerShdw blurRad="38100" dist="38100" dir="2700000" algn="tl">
                    <a:srgbClr val="C0C0C0"/>
                  </a:outerShdw>
                </a:effectLst>
                <a:latin typeface="Arial Black" pitchFamily="34" charset="0"/>
              </a:rPr>
              <a:t>Reasons for Emergency Planning and Response</a:t>
            </a:r>
          </a:p>
        </p:txBody>
      </p:sp>
      <p:sp>
        <p:nvSpPr>
          <p:cNvPr id="17416" name="AutoShape 9"/>
          <p:cNvSpPr>
            <a:spLocks noChangeArrowheads="1"/>
          </p:cNvSpPr>
          <p:nvPr/>
        </p:nvSpPr>
        <p:spPr bwMode="auto">
          <a:xfrm>
            <a:off x="7086600" y="2590800"/>
            <a:ext cx="1219200" cy="609600"/>
          </a:xfrm>
          <a:prstGeom prst="leftArrow">
            <a:avLst>
              <a:gd name="adj1" fmla="val 50000"/>
              <a:gd name="adj2" fmla="val 50000"/>
            </a:avLst>
          </a:prstGeom>
          <a:solidFill>
            <a:srgbClr val="FFFF00"/>
          </a:solidFill>
          <a:ln w="9525">
            <a:solidFill>
              <a:schemeClr val="tx1"/>
            </a:solidFill>
            <a:miter lim="800000"/>
            <a:headEnd/>
            <a:tailEnd/>
          </a:ln>
        </p:spPr>
        <p:txBody>
          <a:bodyPr wrap="none" anchor="ctr"/>
          <a:lstStyle/>
          <a:p>
            <a:endParaRPr lang="en-US"/>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49274"/>
          <p:cNvPicPr>
            <a:picLocks noChangeAspect="1" noChangeArrowheads="1"/>
          </p:cNvPicPr>
          <p:nvPr/>
        </p:nvPicPr>
        <p:blipFill>
          <a:blip r:embed="rId3" cstate="print"/>
          <a:srcRect/>
          <a:stretch>
            <a:fillRect/>
          </a:stretch>
        </p:blipFill>
        <p:spPr bwMode="auto">
          <a:xfrm>
            <a:off x="1371600" y="2279650"/>
            <a:ext cx="6096000" cy="3876675"/>
          </a:xfrm>
          <a:prstGeom prst="rect">
            <a:avLst/>
          </a:prstGeom>
          <a:noFill/>
          <a:ln w="9525">
            <a:noFill/>
            <a:miter lim="800000"/>
            <a:headEnd/>
            <a:tailEnd/>
          </a:ln>
        </p:spPr>
      </p:pic>
      <p:sp>
        <p:nvSpPr>
          <p:cNvPr id="18435" name="Text Box 3"/>
          <p:cNvSpPr txBox="1">
            <a:spLocks noChangeArrowheads="1"/>
          </p:cNvSpPr>
          <p:nvPr/>
        </p:nvSpPr>
        <p:spPr bwMode="auto">
          <a:xfrm>
            <a:off x="1219200" y="152400"/>
            <a:ext cx="6934200" cy="1446550"/>
          </a:xfrm>
          <a:prstGeom prst="rect">
            <a:avLst/>
          </a:prstGeom>
          <a:noFill/>
          <a:ln w="9525">
            <a:noFill/>
            <a:miter lim="800000"/>
            <a:headEnd/>
            <a:tailEnd/>
          </a:ln>
        </p:spPr>
        <p:txBody>
          <a:bodyPr>
            <a:spAutoFit/>
          </a:bodyPr>
          <a:lstStyle/>
          <a:p>
            <a:pPr eaLnBrk="0" hangingPunct="0"/>
            <a:r>
              <a:rPr lang="en-US" sz="4400" dirty="0">
                <a:latin typeface="Arial Black" pitchFamily="34" charset="0"/>
              </a:rPr>
              <a:t>Emergency Planning </a:t>
            </a:r>
          </a:p>
          <a:p>
            <a:pPr eaLnBrk="0" hangingPunct="0"/>
            <a:r>
              <a:rPr lang="en-US" sz="4400" dirty="0">
                <a:latin typeface="Arial Black" pitchFamily="34" charset="0"/>
              </a:rPr>
              <a:t>	and Response</a:t>
            </a:r>
          </a:p>
        </p:txBody>
      </p:sp>
      <p:sp>
        <p:nvSpPr>
          <p:cNvPr id="18436" name="WordArt 4"/>
          <p:cNvSpPr>
            <a:spLocks noChangeArrowheads="1" noChangeShapeType="1" noTextEdit="1"/>
          </p:cNvSpPr>
          <p:nvPr/>
        </p:nvSpPr>
        <p:spPr bwMode="auto">
          <a:xfrm>
            <a:off x="3711575" y="2362200"/>
            <a:ext cx="327025" cy="647700"/>
          </a:xfrm>
          <a:prstGeom prst="rect">
            <a:avLst/>
          </a:prstGeom>
        </p:spPr>
        <p:txBody>
          <a:bodyPr wrap="none" fromWordArt="1">
            <a:prstTxWarp prst="textPlain">
              <a:avLst>
                <a:gd name="adj" fmla="val 50000"/>
              </a:avLst>
            </a:prstTxWarp>
          </a:bodyPr>
          <a:lstStyle/>
          <a:p>
            <a:pPr algn="ctr"/>
            <a:r>
              <a:rPr lang="en-US" sz="3600" kern="10">
                <a:ln w="9525">
                  <a:solidFill>
                    <a:srgbClr val="000000"/>
                  </a:solidFill>
                  <a:round/>
                  <a:headEnd/>
                  <a:tailEnd/>
                </a:ln>
                <a:solidFill>
                  <a:srgbClr val="FFFFFF"/>
                </a:solidFill>
                <a:latin typeface="Arial Black"/>
              </a:rPr>
              <a:t>E</a:t>
            </a:r>
          </a:p>
        </p:txBody>
      </p:sp>
      <p:sp>
        <p:nvSpPr>
          <p:cNvPr id="18437" name="WordArt 5"/>
          <p:cNvSpPr>
            <a:spLocks noChangeArrowheads="1" noChangeShapeType="1" noTextEdit="1"/>
          </p:cNvSpPr>
          <p:nvPr/>
        </p:nvSpPr>
        <p:spPr bwMode="auto">
          <a:xfrm>
            <a:off x="4316413" y="2362200"/>
            <a:ext cx="381000" cy="647700"/>
          </a:xfrm>
          <a:prstGeom prst="rect">
            <a:avLst/>
          </a:prstGeom>
        </p:spPr>
        <p:txBody>
          <a:bodyPr wrap="none" fromWordArt="1">
            <a:prstTxWarp prst="textPlain">
              <a:avLst>
                <a:gd name="adj" fmla="val 50000"/>
              </a:avLst>
            </a:prstTxWarp>
          </a:bodyPr>
          <a:lstStyle/>
          <a:p>
            <a:pPr algn="ctr"/>
            <a:r>
              <a:rPr lang="en-US" sz="3600" kern="10" dirty="0">
                <a:ln w="9525">
                  <a:solidFill>
                    <a:srgbClr val="000000"/>
                  </a:solidFill>
                  <a:round/>
                  <a:headEnd/>
                  <a:tailEnd/>
                </a:ln>
                <a:solidFill>
                  <a:srgbClr val="FFFFFF"/>
                </a:solidFill>
                <a:latin typeface="Arial Black"/>
              </a:rPr>
              <a:t>A</a:t>
            </a:r>
          </a:p>
        </p:txBody>
      </p:sp>
      <p:sp>
        <p:nvSpPr>
          <p:cNvPr id="18438" name="WordArt 6"/>
          <p:cNvSpPr>
            <a:spLocks noChangeArrowheads="1" noChangeShapeType="1" noTextEdit="1"/>
          </p:cNvSpPr>
          <p:nvPr/>
        </p:nvSpPr>
        <p:spPr bwMode="auto">
          <a:xfrm>
            <a:off x="5029200" y="2362200"/>
            <a:ext cx="327025" cy="647700"/>
          </a:xfrm>
          <a:prstGeom prst="rect">
            <a:avLst/>
          </a:prstGeom>
        </p:spPr>
        <p:txBody>
          <a:bodyPr wrap="none" fromWordArt="1">
            <a:prstTxWarp prst="textPlain">
              <a:avLst>
                <a:gd name="adj" fmla="val 50000"/>
              </a:avLst>
            </a:prstTxWarp>
          </a:bodyPr>
          <a:lstStyle/>
          <a:p>
            <a:pPr algn="ctr"/>
            <a:r>
              <a:rPr lang="en-US" sz="3600" kern="10">
                <a:ln w="9525">
                  <a:solidFill>
                    <a:srgbClr val="000000"/>
                  </a:solidFill>
                  <a:round/>
                  <a:headEnd/>
                  <a:tailEnd/>
                </a:ln>
                <a:solidFill>
                  <a:srgbClr val="FFFFFF"/>
                </a:solidFill>
                <a:latin typeface="Arial Black"/>
              </a:rPr>
              <a:t>P</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Text Box 2"/>
          <p:cNvSpPr txBox="1">
            <a:spLocks noChangeArrowheads="1"/>
          </p:cNvSpPr>
          <p:nvPr/>
        </p:nvSpPr>
        <p:spPr bwMode="auto">
          <a:xfrm>
            <a:off x="1295400" y="1524000"/>
            <a:ext cx="6477000" cy="4770537"/>
          </a:xfrm>
          <a:prstGeom prst="rect">
            <a:avLst/>
          </a:prstGeom>
          <a:noFill/>
          <a:ln w="9525">
            <a:noFill/>
            <a:miter lim="800000"/>
            <a:headEnd/>
            <a:tailEnd/>
          </a:ln>
          <a:effectLst/>
        </p:spPr>
        <p:txBody>
          <a:bodyPr>
            <a:spAutoFit/>
          </a:bodyPr>
          <a:lstStyle/>
          <a:p>
            <a:pPr marL="457200" indent="-457200">
              <a:buFont typeface="Wingdings" pitchFamily="2" charset="2"/>
              <a:buChar char="Ø"/>
              <a:defRPr/>
            </a:pPr>
            <a:r>
              <a:rPr lang="en-US" sz="3200" b="1" dirty="0">
                <a:effectLst>
                  <a:outerShdw blurRad="38100" dist="38100" dir="2700000" algn="tl">
                    <a:srgbClr val="C0C0C0"/>
                  </a:outerShdw>
                </a:effectLst>
              </a:rPr>
              <a:t>Failure imminent or has occurred</a:t>
            </a:r>
          </a:p>
          <a:p>
            <a:pPr marL="457200" indent="-457200">
              <a:buFont typeface="Wingdings" pitchFamily="2" charset="2"/>
              <a:buChar char="Ø"/>
              <a:defRPr/>
            </a:pPr>
            <a:endParaRPr lang="en-US" sz="3200" b="1" dirty="0">
              <a:effectLst>
                <a:outerShdw blurRad="38100" dist="38100" dir="2700000" algn="tl">
                  <a:srgbClr val="C0C0C0"/>
                </a:outerShdw>
              </a:effectLst>
            </a:endParaRPr>
          </a:p>
          <a:p>
            <a:pPr marL="457200" indent="-457200">
              <a:buFont typeface="Wingdings" pitchFamily="2" charset="2"/>
              <a:buChar char="Ø"/>
              <a:defRPr/>
            </a:pPr>
            <a:r>
              <a:rPr lang="en-US" sz="3200" b="1" dirty="0">
                <a:effectLst>
                  <a:outerShdw blurRad="38100" dist="38100" dir="2700000" algn="tl">
                    <a:srgbClr val="C0C0C0"/>
                  </a:outerShdw>
                </a:effectLst>
              </a:rPr>
              <a:t>Could lead to failure</a:t>
            </a:r>
          </a:p>
          <a:p>
            <a:pPr marL="457200" indent="-457200">
              <a:buFont typeface="Wingdings" pitchFamily="2" charset="2"/>
              <a:buChar char="Ø"/>
              <a:defRPr/>
            </a:pPr>
            <a:endParaRPr lang="en-US" sz="3200" b="1" dirty="0">
              <a:effectLst>
                <a:outerShdw blurRad="38100" dist="38100" dir="2700000" algn="tl">
                  <a:srgbClr val="C0C0C0"/>
                </a:outerShdw>
              </a:effectLst>
            </a:endParaRPr>
          </a:p>
          <a:p>
            <a:pPr marL="457200" indent="-457200">
              <a:buFont typeface="Wingdings" pitchFamily="2" charset="2"/>
              <a:buChar char="Ø"/>
              <a:defRPr/>
            </a:pPr>
            <a:r>
              <a:rPr lang="en-US" sz="3200" b="1" dirty="0">
                <a:effectLst>
                  <a:outerShdw blurRad="38100" dist="38100" dir="2700000" algn="tl">
                    <a:srgbClr val="C0C0C0"/>
                  </a:outerShdw>
                </a:effectLst>
              </a:rPr>
              <a:t>Non-Failure Emergency</a:t>
            </a:r>
          </a:p>
          <a:p>
            <a:pPr marL="457200" indent="-457200">
              <a:buFont typeface="Wingdings" pitchFamily="2" charset="2"/>
              <a:buChar char="Ø"/>
              <a:defRPr/>
            </a:pPr>
            <a:endParaRPr lang="en-US" sz="3200" b="1" dirty="0">
              <a:effectLst>
                <a:outerShdw blurRad="38100" dist="38100" dir="2700000" algn="tl">
                  <a:srgbClr val="C0C0C0"/>
                </a:outerShdw>
              </a:effectLst>
            </a:endParaRPr>
          </a:p>
          <a:p>
            <a:pPr marL="457200" indent="-457200">
              <a:buFont typeface="Wingdings" pitchFamily="2" charset="2"/>
              <a:buChar char="Ø"/>
              <a:defRPr/>
            </a:pPr>
            <a:r>
              <a:rPr lang="en-US" sz="3200" b="1" dirty="0">
                <a:effectLst>
                  <a:outerShdw blurRad="38100" dist="38100" dir="2700000" algn="tl">
                    <a:srgbClr val="C0C0C0"/>
                  </a:outerShdw>
                </a:effectLst>
              </a:rPr>
              <a:t>Non-Emergency Condition</a:t>
            </a:r>
          </a:p>
          <a:p>
            <a:pPr marL="457200" indent="-457200">
              <a:buFont typeface="Wingdings" pitchFamily="2" charset="2"/>
              <a:buChar char="Ø"/>
              <a:defRPr/>
            </a:pPr>
            <a:endParaRPr lang="en-US" sz="2400" b="1" dirty="0">
              <a:effectLst>
                <a:outerShdw blurRad="38100" dist="38100" dir="2700000" algn="tl">
                  <a:srgbClr val="C0C0C0"/>
                </a:outerShdw>
              </a:effectLst>
            </a:endParaRPr>
          </a:p>
          <a:p>
            <a:pPr marL="457200" indent="-457200">
              <a:buFont typeface="Wingdings" pitchFamily="2" charset="2"/>
              <a:buChar char="Ø"/>
              <a:defRPr/>
            </a:pPr>
            <a:endParaRPr lang="en-US" sz="2400" b="1" dirty="0">
              <a:effectLst>
                <a:outerShdw blurRad="38100" dist="38100" dir="2700000" algn="tl">
                  <a:srgbClr val="C0C0C0"/>
                </a:outerShdw>
              </a:effectLst>
            </a:endParaRPr>
          </a:p>
        </p:txBody>
      </p:sp>
      <p:sp>
        <p:nvSpPr>
          <p:cNvPr id="146435" name="Rectangle 3"/>
          <p:cNvSpPr>
            <a:spLocks noChangeArrowheads="1"/>
          </p:cNvSpPr>
          <p:nvPr/>
        </p:nvSpPr>
        <p:spPr bwMode="auto">
          <a:xfrm>
            <a:off x="762000" y="304800"/>
            <a:ext cx="7832725" cy="1739900"/>
          </a:xfrm>
          <a:prstGeom prst="rect">
            <a:avLst/>
          </a:prstGeom>
          <a:noFill/>
          <a:ln w="9525">
            <a:noFill/>
            <a:miter lim="800000"/>
            <a:headEnd/>
            <a:tailEnd/>
          </a:ln>
          <a:effectLst/>
        </p:spPr>
        <p:txBody>
          <a:bodyPr>
            <a:spAutoFit/>
          </a:bodyPr>
          <a:lstStyle/>
          <a:p>
            <a:pPr algn="ctr">
              <a:defRPr/>
            </a:pPr>
            <a:r>
              <a:rPr lang="en-US" sz="3600" dirty="0">
                <a:solidFill>
                  <a:schemeClr val="tx2"/>
                </a:solidFill>
                <a:effectLst>
                  <a:outerShdw blurRad="38100" dist="38100" dir="2700000" algn="tl">
                    <a:srgbClr val="C0C0C0"/>
                  </a:outerShdw>
                </a:effectLst>
                <a:latin typeface="Arial Black" pitchFamily="34" charset="0"/>
              </a:rPr>
              <a:t>EAP dam safety emergency levels</a:t>
            </a:r>
          </a:p>
          <a:p>
            <a:pPr algn="ctr">
              <a:defRPr/>
            </a:pPr>
            <a:endParaRPr lang="en-US" sz="3600" dirty="0">
              <a:solidFill>
                <a:schemeClr val="tx2"/>
              </a:solidFill>
              <a:effectLst>
                <a:outerShdw blurRad="38100" dist="38100" dir="2700000" algn="tl">
                  <a:srgbClr val="C0C0C0"/>
                </a:outerShdw>
              </a:effectLst>
              <a:latin typeface="Copperplate Gothic Bold" pitchFamily="34" charset="0"/>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ext Box 2"/>
          <p:cNvSpPr txBox="1">
            <a:spLocks noChangeArrowheads="1"/>
          </p:cNvSpPr>
          <p:nvPr/>
        </p:nvSpPr>
        <p:spPr bwMode="auto">
          <a:xfrm>
            <a:off x="1295400" y="1066800"/>
            <a:ext cx="6477000" cy="5262979"/>
          </a:xfrm>
          <a:prstGeom prst="rect">
            <a:avLst/>
          </a:prstGeom>
          <a:noFill/>
          <a:ln w="9525">
            <a:noFill/>
            <a:miter lim="800000"/>
            <a:headEnd/>
            <a:tailEnd/>
          </a:ln>
          <a:effectLst/>
        </p:spPr>
        <p:txBody>
          <a:bodyPr>
            <a:spAutoFit/>
          </a:bodyPr>
          <a:lstStyle/>
          <a:p>
            <a:pPr marL="457200" indent="-457200">
              <a:buFont typeface="Wingdings" pitchFamily="2" charset="2"/>
              <a:buChar char="Ø"/>
              <a:defRPr/>
            </a:pPr>
            <a:r>
              <a:rPr lang="en-US" sz="2800" b="1" dirty="0">
                <a:effectLst>
                  <a:outerShdw blurRad="38100" dist="38100" dir="2700000" algn="tl">
                    <a:srgbClr val="C0C0C0"/>
                  </a:outerShdw>
                </a:effectLst>
              </a:rPr>
              <a:t>Notification Flowchart</a:t>
            </a:r>
          </a:p>
          <a:p>
            <a:pPr marL="457200" indent="-457200">
              <a:buFont typeface="Wingdings" pitchFamily="2" charset="2"/>
              <a:buChar char="Ø"/>
              <a:defRPr/>
            </a:pPr>
            <a:endParaRPr lang="en-US" sz="2800" b="1" dirty="0">
              <a:effectLst>
                <a:outerShdw blurRad="38100" dist="38100" dir="2700000" algn="tl">
                  <a:srgbClr val="C0C0C0"/>
                </a:outerShdw>
              </a:effectLst>
            </a:endParaRPr>
          </a:p>
          <a:p>
            <a:pPr marL="457200" indent="-457200">
              <a:buFont typeface="Wingdings" pitchFamily="2" charset="2"/>
              <a:buChar char="Ø"/>
              <a:defRPr/>
            </a:pPr>
            <a:r>
              <a:rPr lang="en-US" sz="2800" b="1" dirty="0">
                <a:effectLst>
                  <a:outerShdw blurRad="38100" dist="38100" dir="2700000" algn="tl">
                    <a:srgbClr val="C0C0C0"/>
                  </a:outerShdw>
                </a:effectLst>
              </a:rPr>
              <a:t>Emergency Detection, Evaluation, and Classification</a:t>
            </a:r>
          </a:p>
          <a:p>
            <a:pPr marL="457200" indent="-457200">
              <a:buFont typeface="Wingdings" pitchFamily="2" charset="2"/>
              <a:buChar char="Ø"/>
              <a:defRPr/>
            </a:pPr>
            <a:endParaRPr lang="en-US" sz="2800" b="1" dirty="0">
              <a:effectLst>
                <a:outerShdw blurRad="38100" dist="38100" dir="2700000" algn="tl">
                  <a:srgbClr val="C0C0C0"/>
                </a:outerShdw>
              </a:effectLst>
            </a:endParaRPr>
          </a:p>
          <a:p>
            <a:pPr marL="457200" indent="-457200">
              <a:buFont typeface="Wingdings" pitchFamily="2" charset="2"/>
              <a:buChar char="Ø"/>
              <a:defRPr/>
            </a:pPr>
            <a:r>
              <a:rPr lang="en-US" sz="2800" b="1" dirty="0">
                <a:effectLst>
                  <a:outerShdw blurRad="38100" dist="38100" dir="2700000" algn="tl">
                    <a:srgbClr val="C0C0C0"/>
                  </a:outerShdw>
                </a:effectLst>
              </a:rPr>
              <a:t>Responsibilities</a:t>
            </a:r>
          </a:p>
          <a:p>
            <a:pPr marL="457200" indent="-457200">
              <a:buFont typeface="Wingdings" pitchFamily="2" charset="2"/>
              <a:buChar char="Ø"/>
              <a:defRPr/>
            </a:pPr>
            <a:endParaRPr lang="en-US" sz="2800" b="1" dirty="0">
              <a:effectLst>
                <a:outerShdw blurRad="38100" dist="38100" dir="2700000" algn="tl">
                  <a:srgbClr val="C0C0C0"/>
                </a:outerShdw>
              </a:effectLst>
            </a:endParaRPr>
          </a:p>
          <a:p>
            <a:pPr marL="457200" indent="-457200">
              <a:buFont typeface="Wingdings" pitchFamily="2" charset="2"/>
              <a:buChar char="Ø"/>
              <a:defRPr/>
            </a:pPr>
            <a:r>
              <a:rPr lang="en-US" sz="2800" b="1" dirty="0">
                <a:effectLst>
                  <a:outerShdw blurRad="38100" dist="38100" dir="2700000" algn="tl">
                    <a:srgbClr val="C0C0C0"/>
                  </a:outerShdw>
                </a:effectLst>
              </a:rPr>
              <a:t>Preparedness</a:t>
            </a:r>
          </a:p>
          <a:p>
            <a:pPr marL="457200" indent="-457200">
              <a:buFont typeface="Wingdings" pitchFamily="2" charset="2"/>
              <a:buNone/>
              <a:defRPr/>
            </a:pPr>
            <a:endParaRPr lang="en-US" sz="2800" b="1" dirty="0">
              <a:effectLst>
                <a:outerShdw blurRad="38100" dist="38100" dir="2700000" algn="tl">
                  <a:srgbClr val="C0C0C0"/>
                </a:outerShdw>
              </a:effectLst>
            </a:endParaRPr>
          </a:p>
          <a:p>
            <a:pPr marL="457200" indent="-457200">
              <a:buFont typeface="Wingdings" pitchFamily="2" charset="2"/>
              <a:buChar char="Ø"/>
              <a:defRPr/>
            </a:pPr>
            <a:r>
              <a:rPr lang="en-US" sz="2800" b="1" dirty="0">
                <a:effectLst>
                  <a:outerShdw blurRad="38100" dist="38100" dir="2700000" algn="tl">
                    <a:srgbClr val="C0C0C0"/>
                  </a:outerShdw>
                </a:effectLst>
              </a:rPr>
              <a:t>Inundation Maps</a:t>
            </a:r>
          </a:p>
          <a:p>
            <a:pPr marL="457200" indent="-457200">
              <a:buFont typeface="Wingdings" pitchFamily="2" charset="2"/>
              <a:buChar char="Ø"/>
              <a:defRPr/>
            </a:pPr>
            <a:endParaRPr lang="en-US" sz="2800" b="1" dirty="0">
              <a:effectLst>
                <a:outerShdw blurRad="38100" dist="38100" dir="2700000" algn="tl">
                  <a:srgbClr val="C0C0C0"/>
                </a:outerShdw>
              </a:effectLst>
            </a:endParaRPr>
          </a:p>
          <a:p>
            <a:pPr marL="457200" indent="-457200">
              <a:buFont typeface="Wingdings" pitchFamily="2" charset="2"/>
              <a:buChar char="Ø"/>
              <a:defRPr/>
            </a:pPr>
            <a:r>
              <a:rPr lang="en-US" sz="2800" b="1" dirty="0">
                <a:effectLst>
                  <a:outerShdw blurRad="38100" dist="38100" dir="2700000" algn="tl">
                    <a:srgbClr val="C0C0C0"/>
                  </a:outerShdw>
                </a:effectLst>
              </a:rPr>
              <a:t>Appendices</a:t>
            </a:r>
          </a:p>
        </p:txBody>
      </p:sp>
      <p:sp>
        <p:nvSpPr>
          <p:cNvPr id="32771" name="Rectangle 3"/>
          <p:cNvSpPr>
            <a:spLocks noChangeArrowheads="1"/>
          </p:cNvSpPr>
          <p:nvPr/>
        </p:nvSpPr>
        <p:spPr bwMode="auto">
          <a:xfrm>
            <a:off x="685800" y="304800"/>
            <a:ext cx="7832725" cy="641350"/>
          </a:xfrm>
          <a:prstGeom prst="rect">
            <a:avLst/>
          </a:prstGeom>
          <a:noFill/>
          <a:ln w="9525">
            <a:noFill/>
            <a:miter lim="800000"/>
            <a:headEnd/>
            <a:tailEnd/>
          </a:ln>
          <a:effectLst/>
        </p:spPr>
        <p:txBody>
          <a:bodyPr>
            <a:spAutoFit/>
          </a:bodyPr>
          <a:lstStyle/>
          <a:p>
            <a:pPr algn="ctr">
              <a:defRPr/>
            </a:pPr>
            <a:r>
              <a:rPr lang="en-US" sz="3600" dirty="0">
                <a:solidFill>
                  <a:schemeClr val="tx2"/>
                </a:solidFill>
                <a:effectLst>
                  <a:outerShdw blurRad="38100" dist="38100" dir="2700000" algn="tl">
                    <a:srgbClr val="C0C0C0"/>
                  </a:outerShdw>
                </a:effectLst>
                <a:latin typeface="Arial Black" pitchFamily="34" charset="0"/>
              </a:rPr>
              <a:t>Features of an EAP</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ChangeArrowheads="1"/>
          </p:cNvSpPr>
          <p:nvPr/>
        </p:nvSpPr>
        <p:spPr bwMode="auto">
          <a:xfrm>
            <a:off x="609600" y="838200"/>
            <a:ext cx="7832725" cy="946150"/>
          </a:xfrm>
          <a:prstGeom prst="rect">
            <a:avLst/>
          </a:prstGeom>
          <a:noFill/>
          <a:ln w="9525">
            <a:noFill/>
            <a:miter lim="800000"/>
            <a:headEnd/>
            <a:tailEnd/>
          </a:ln>
          <a:effectLst/>
        </p:spPr>
        <p:txBody>
          <a:bodyPr>
            <a:spAutoFit/>
          </a:bodyPr>
          <a:lstStyle/>
          <a:p>
            <a:pPr algn="ctr">
              <a:defRPr/>
            </a:pPr>
            <a:r>
              <a:rPr lang="en-US" sz="2800" b="1" dirty="0">
                <a:effectLst>
                  <a:outerShdw blurRad="38100" dist="38100" dir="2700000" algn="tl">
                    <a:srgbClr val="C0C0C0"/>
                  </a:outerShdw>
                </a:effectLst>
              </a:rPr>
              <a:t>Notification Flowchart</a:t>
            </a:r>
          </a:p>
          <a:p>
            <a:pPr algn="ctr">
              <a:defRPr/>
            </a:pPr>
            <a:r>
              <a:rPr lang="en-US" sz="2800" b="1" dirty="0">
                <a:effectLst>
                  <a:outerShdw blurRad="38100" dist="38100" dir="2700000" algn="tl">
                    <a:srgbClr val="C0C0C0"/>
                  </a:outerShdw>
                </a:effectLst>
              </a:rPr>
              <a:t>COMMUNICATION!!!</a:t>
            </a:r>
          </a:p>
        </p:txBody>
      </p:sp>
      <p:sp>
        <p:nvSpPr>
          <p:cNvPr id="34819" name="Text Box 3"/>
          <p:cNvSpPr txBox="1">
            <a:spLocks noChangeArrowheads="1"/>
          </p:cNvSpPr>
          <p:nvPr/>
        </p:nvSpPr>
        <p:spPr bwMode="auto">
          <a:xfrm>
            <a:off x="1828800" y="2057400"/>
            <a:ext cx="5334000" cy="1066800"/>
          </a:xfrm>
          <a:prstGeom prst="rect">
            <a:avLst/>
          </a:prstGeom>
          <a:noFill/>
          <a:ln w="9525">
            <a:noFill/>
            <a:miter lim="800000"/>
            <a:headEnd/>
            <a:tailEnd/>
          </a:ln>
          <a:effectLst/>
        </p:spPr>
        <p:txBody>
          <a:bodyPr>
            <a:spAutoFit/>
          </a:bodyPr>
          <a:lstStyle/>
          <a:p>
            <a:pPr marL="457200" indent="-457200">
              <a:buFont typeface="Wingdings" pitchFamily="2" charset="2"/>
              <a:buChar char="Ø"/>
              <a:defRPr/>
            </a:pPr>
            <a:r>
              <a:rPr lang="en-US" sz="2400" b="1" dirty="0">
                <a:effectLst>
                  <a:outerShdw blurRad="38100" dist="38100" dir="2700000" algn="tl">
                    <a:srgbClr val="C0C0C0"/>
                  </a:outerShdw>
                </a:effectLst>
              </a:rPr>
              <a:t>Levels of Emergency</a:t>
            </a:r>
          </a:p>
          <a:p>
            <a:pPr marL="1371600" lvl="2" indent="-457200">
              <a:buFontTx/>
              <a:buChar char="•"/>
              <a:defRPr/>
            </a:pPr>
            <a:r>
              <a:rPr lang="en-US" sz="2000" b="1" dirty="0">
                <a:effectLst>
                  <a:outerShdw blurRad="38100" dist="38100" dir="2700000" algn="tl">
                    <a:srgbClr val="C0C0C0"/>
                  </a:outerShdw>
                </a:effectLst>
              </a:rPr>
              <a:t>Based on urgency of condition</a:t>
            </a:r>
          </a:p>
          <a:p>
            <a:pPr marL="1371600" lvl="2" indent="-457200">
              <a:buFontTx/>
              <a:buChar char="•"/>
              <a:defRPr/>
            </a:pPr>
            <a:r>
              <a:rPr lang="en-US" sz="2000" b="1" dirty="0">
                <a:effectLst>
                  <a:outerShdw blurRad="38100" dist="38100" dir="2700000" algn="tl">
                    <a:srgbClr val="C0C0C0"/>
                  </a:outerShdw>
                </a:effectLst>
              </a:rPr>
              <a:t>Terminology varies</a:t>
            </a:r>
          </a:p>
        </p:txBody>
      </p:sp>
      <p:sp>
        <p:nvSpPr>
          <p:cNvPr id="21508" name="Text Box 4"/>
          <p:cNvSpPr txBox="1">
            <a:spLocks noChangeArrowheads="1"/>
          </p:cNvSpPr>
          <p:nvPr/>
        </p:nvSpPr>
        <p:spPr bwMode="auto">
          <a:xfrm>
            <a:off x="762000" y="3581400"/>
            <a:ext cx="7543800" cy="2038350"/>
          </a:xfrm>
          <a:prstGeom prst="rect">
            <a:avLst/>
          </a:prstGeom>
          <a:solidFill>
            <a:srgbClr val="FFFFFF"/>
          </a:solidFill>
          <a:ln w="57150" cmpd="thickThin">
            <a:solidFill>
              <a:srgbClr val="FF0000"/>
            </a:solidFill>
            <a:miter lim="800000"/>
            <a:headEnd/>
            <a:tailEnd/>
          </a:ln>
        </p:spPr>
        <p:txBody>
          <a:bodyPr>
            <a:spAutoFit/>
          </a:bodyPr>
          <a:lstStyle/>
          <a:p>
            <a:pPr marL="457200" indent="-457200" algn="ctr">
              <a:buFont typeface="Wingdings" pitchFamily="2" charset="2"/>
              <a:buNone/>
            </a:pPr>
            <a:r>
              <a:rPr lang="en-US" sz="2400" b="1" dirty="0">
                <a:solidFill>
                  <a:srgbClr val="FF3300"/>
                </a:solidFill>
              </a:rPr>
              <a:t>FAILURE IN PROGRESS – Heroic Efforts</a:t>
            </a:r>
          </a:p>
          <a:p>
            <a:pPr marL="457200" indent="-457200">
              <a:buFont typeface="Wingdings" pitchFamily="2" charset="2"/>
              <a:buChar char="Ø"/>
            </a:pPr>
            <a:r>
              <a:rPr lang="en-US" sz="2000" b="1" dirty="0">
                <a:solidFill>
                  <a:srgbClr val="FF3300"/>
                </a:solidFill>
              </a:rPr>
              <a:t>Most Urgent</a:t>
            </a:r>
          </a:p>
          <a:p>
            <a:pPr marL="457200" indent="-457200">
              <a:buFont typeface="Wingdings" pitchFamily="2" charset="2"/>
              <a:buChar char="Ø"/>
            </a:pPr>
            <a:r>
              <a:rPr lang="en-US" sz="2000" b="1" dirty="0">
                <a:solidFill>
                  <a:srgbClr val="FF3300"/>
                </a:solidFill>
              </a:rPr>
              <a:t>Rapidly developing condition</a:t>
            </a:r>
          </a:p>
          <a:p>
            <a:pPr marL="457200" indent="-457200">
              <a:buFont typeface="Wingdings" pitchFamily="2" charset="2"/>
              <a:buChar char="Ø"/>
            </a:pPr>
            <a:r>
              <a:rPr lang="en-US" sz="2000" b="1" dirty="0">
                <a:solidFill>
                  <a:srgbClr val="FF3300"/>
                </a:solidFill>
              </a:rPr>
              <a:t>Dam failure in progress or imminent</a:t>
            </a:r>
          </a:p>
          <a:p>
            <a:pPr marL="457200" indent="-457200">
              <a:buFont typeface="Wingdings" pitchFamily="2" charset="2"/>
              <a:buChar char="Ø"/>
            </a:pPr>
            <a:r>
              <a:rPr lang="en-US" sz="2000" b="1" dirty="0">
                <a:solidFill>
                  <a:srgbClr val="FF3300"/>
                </a:solidFill>
              </a:rPr>
              <a:t>Minutes count</a:t>
            </a:r>
          </a:p>
          <a:p>
            <a:pPr marL="457200" indent="-457200">
              <a:buFont typeface="Wingdings" pitchFamily="2" charset="2"/>
              <a:buChar char="Ø"/>
            </a:pPr>
            <a:r>
              <a:rPr lang="en-US" sz="2000" b="1" dirty="0">
                <a:solidFill>
                  <a:srgbClr val="FF3300"/>
                </a:solidFill>
              </a:rPr>
              <a:t>First priority is to notify those first affected</a:t>
            </a:r>
          </a:p>
        </p:txBody>
      </p:sp>
      <p:sp>
        <p:nvSpPr>
          <p:cNvPr id="34821" name="Rectangle 5"/>
          <p:cNvSpPr>
            <a:spLocks noChangeArrowheads="1"/>
          </p:cNvSpPr>
          <p:nvPr/>
        </p:nvSpPr>
        <p:spPr bwMode="auto">
          <a:xfrm>
            <a:off x="609600" y="0"/>
            <a:ext cx="7832725" cy="641350"/>
          </a:xfrm>
          <a:prstGeom prst="rect">
            <a:avLst/>
          </a:prstGeom>
          <a:noFill/>
          <a:ln w="9525">
            <a:noFill/>
            <a:miter lim="800000"/>
            <a:headEnd/>
            <a:tailEnd/>
          </a:ln>
          <a:effectLst/>
        </p:spPr>
        <p:txBody>
          <a:bodyPr>
            <a:spAutoFit/>
          </a:bodyPr>
          <a:lstStyle/>
          <a:p>
            <a:pPr algn="ctr">
              <a:defRPr/>
            </a:pPr>
            <a:r>
              <a:rPr lang="en-US" sz="3600" dirty="0">
                <a:solidFill>
                  <a:schemeClr val="tx2"/>
                </a:solidFill>
                <a:effectLst>
                  <a:outerShdw blurRad="38100" dist="38100" dir="2700000" algn="tl">
                    <a:srgbClr val="C0C0C0"/>
                  </a:outerShdw>
                </a:effectLst>
                <a:latin typeface="Arial Black" pitchFamily="34" charset="0"/>
              </a:rPr>
              <a:t>Features of an EAP</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ext Box 2"/>
          <p:cNvSpPr txBox="1">
            <a:spLocks noChangeArrowheads="1"/>
          </p:cNvSpPr>
          <p:nvPr/>
        </p:nvSpPr>
        <p:spPr bwMode="auto">
          <a:xfrm>
            <a:off x="2819400" y="1295400"/>
            <a:ext cx="4419600" cy="457200"/>
          </a:xfrm>
          <a:prstGeom prst="rect">
            <a:avLst/>
          </a:prstGeom>
          <a:noFill/>
          <a:ln w="9525">
            <a:noFill/>
            <a:miter lim="800000"/>
            <a:headEnd/>
            <a:tailEnd/>
          </a:ln>
          <a:effectLst/>
        </p:spPr>
        <p:txBody>
          <a:bodyPr>
            <a:spAutoFit/>
          </a:bodyPr>
          <a:lstStyle/>
          <a:p>
            <a:pPr marL="457200" indent="-457200">
              <a:buFont typeface="Wingdings" pitchFamily="2" charset="2"/>
              <a:buNone/>
              <a:defRPr/>
            </a:pPr>
            <a:r>
              <a:rPr lang="en-US" sz="2400" b="1" dirty="0">
                <a:solidFill>
                  <a:srgbClr val="0066FF"/>
                </a:solidFill>
                <a:effectLst>
                  <a:outerShdw blurRad="38100" dist="38100" dir="2700000" algn="tl">
                    <a:srgbClr val="C0C0C0"/>
                  </a:outerShdw>
                </a:effectLst>
              </a:rPr>
              <a:t>Contacts and Sequence</a:t>
            </a:r>
          </a:p>
        </p:txBody>
      </p:sp>
      <p:sp>
        <p:nvSpPr>
          <p:cNvPr id="22531" name="Text Box 3"/>
          <p:cNvSpPr txBox="1">
            <a:spLocks noChangeArrowheads="1"/>
          </p:cNvSpPr>
          <p:nvPr/>
        </p:nvSpPr>
        <p:spPr bwMode="auto">
          <a:xfrm>
            <a:off x="381000" y="1828800"/>
            <a:ext cx="4038600" cy="4176713"/>
          </a:xfrm>
          <a:prstGeom prst="rect">
            <a:avLst/>
          </a:prstGeom>
          <a:solidFill>
            <a:srgbClr val="FFFFFF"/>
          </a:solidFill>
          <a:ln w="15875">
            <a:solidFill>
              <a:srgbClr val="000000"/>
            </a:solidFill>
            <a:miter lim="800000"/>
            <a:headEnd/>
            <a:tailEnd/>
          </a:ln>
        </p:spPr>
        <p:txBody>
          <a:bodyPr/>
          <a:lstStyle/>
          <a:p>
            <a:pPr marL="457200" indent="-457200" algn="ctr">
              <a:buFont typeface="Wingdings" pitchFamily="2" charset="2"/>
              <a:buNone/>
            </a:pPr>
            <a:r>
              <a:rPr lang="en-US" sz="2000" b="1">
                <a:solidFill>
                  <a:srgbClr val="0066FF"/>
                </a:solidFill>
              </a:rPr>
              <a:t>Project Notification Chart</a:t>
            </a:r>
          </a:p>
        </p:txBody>
      </p:sp>
      <p:sp>
        <p:nvSpPr>
          <p:cNvPr id="22532" name="Text Box 4"/>
          <p:cNvSpPr txBox="1">
            <a:spLocks noChangeArrowheads="1"/>
          </p:cNvSpPr>
          <p:nvPr/>
        </p:nvSpPr>
        <p:spPr bwMode="auto">
          <a:xfrm>
            <a:off x="4953000" y="1828800"/>
            <a:ext cx="3962400" cy="4114800"/>
          </a:xfrm>
          <a:prstGeom prst="rect">
            <a:avLst/>
          </a:prstGeom>
          <a:solidFill>
            <a:srgbClr val="FFFFFF"/>
          </a:solidFill>
          <a:ln w="15875">
            <a:solidFill>
              <a:srgbClr val="000000"/>
            </a:solidFill>
            <a:miter lim="800000"/>
            <a:headEnd/>
            <a:tailEnd/>
          </a:ln>
        </p:spPr>
        <p:txBody>
          <a:bodyPr wrap="none" lIns="0" rIns="0"/>
          <a:lstStyle/>
          <a:p>
            <a:pPr marL="457200" indent="-457200" algn="ctr">
              <a:buFont typeface="Wingdings" pitchFamily="2" charset="2"/>
              <a:buNone/>
            </a:pPr>
            <a:r>
              <a:rPr lang="en-US" sz="2000" b="1">
                <a:solidFill>
                  <a:srgbClr val="0066FF"/>
                </a:solidFill>
              </a:rPr>
              <a:t>FAILURE IN PROGRESS</a:t>
            </a:r>
          </a:p>
          <a:p>
            <a:pPr marL="457200" indent="-457200" algn="ctr">
              <a:buFont typeface="Wingdings" pitchFamily="2" charset="2"/>
              <a:buNone/>
            </a:pPr>
            <a:r>
              <a:rPr lang="en-US" b="1">
                <a:solidFill>
                  <a:srgbClr val="0066FF"/>
                </a:solidFill>
              </a:rPr>
              <a:t>District Office Notification Chart</a:t>
            </a:r>
          </a:p>
        </p:txBody>
      </p:sp>
      <p:sp>
        <p:nvSpPr>
          <p:cNvPr id="22533" name="Text Box 5"/>
          <p:cNvSpPr txBox="1">
            <a:spLocks noChangeArrowheads="1"/>
          </p:cNvSpPr>
          <p:nvPr/>
        </p:nvSpPr>
        <p:spPr bwMode="auto">
          <a:xfrm>
            <a:off x="533400" y="2368550"/>
            <a:ext cx="2154238" cy="406400"/>
          </a:xfrm>
          <a:prstGeom prst="rect">
            <a:avLst/>
          </a:prstGeom>
          <a:noFill/>
          <a:ln w="9525">
            <a:solidFill>
              <a:srgbClr val="FF0000"/>
            </a:solidFill>
            <a:miter lim="800000"/>
            <a:headEnd/>
            <a:tailEnd/>
          </a:ln>
        </p:spPr>
        <p:txBody>
          <a:bodyPr wrap="none">
            <a:spAutoFit/>
          </a:bodyPr>
          <a:lstStyle/>
          <a:p>
            <a:pPr eaLnBrk="0" hangingPunct="0"/>
            <a:r>
              <a:rPr lang="en-US" sz="2000" b="1">
                <a:solidFill>
                  <a:srgbClr val="0066FF"/>
                </a:solidFill>
              </a:rPr>
              <a:t>Manager at Dam</a:t>
            </a:r>
          </a:p>
        </p:txBody>
      </p:sp>
      <p:sp>
        <p:nvSpPr>
          <p:cNvPr id="22534" name="Text Box 6"/>
          <p:cNvSpPr txBox="1">
            <a:spLocks noChangeArrowheads="1"/>
          </p:cNvSpPr>
          <p:nvPr/>
        </p:nvSpPr>
        <p:spPr bwMode="auto">
          <a:xfrm>
            <a:off x="990600" y="2960688"/>
            <a:ext cx="3028950" cy="406400"/>
          </a:xfrm>
          <a:prstGeom prst="rect">
            <a:avLst/>
          </a:prstGeom>
          <a:noFill/>
          <a:ln w="9525">
            <a:solidFill>
              <a:srgbClr val="FF0000"/>
            </a:solidFill>
            <a:miter lim="800000"/>
            <a:headEnd/>
            <a:tailEnd/>
          </a:ln>
        </p:spPr>
        <p:txBody>
          <a:bodyPr wrap="none">
            <a:spAutoFit/>
          </a:bodyPr>
          <a:lstStyle/>
          <a:p>
            <a:pPr eaLnBrk="0" hangingPunct="0"/>
            <a:r>
              <a:rPr lang="en-US" sz="2000" dirty="0">
                <a:solidFill>
                  <a:srgbClr val="0066FF"/>
                </a:solidFill>
              </a:rPr>
              <a:t>First Downstream Official</a:t>
            </a:r>
          </a:p>
        </p:txBody>
      </p:sp>
      <p:sp>
        <p:nvSpPr>
          <p:cNvPr id="22535" name="Text Box 7"/>
          <p:cNvSpPr txBox="1">
            <a:spLocks noChangeArrowheads="1"/>
          </p:cNvSpPr>
          <p:nvPr/>
        </p:nvSpPr>
        <p:spPr bwMode="auto">
          <a:xfrm>
            <a:off x="990600" y="3570288"/>
            <a:ext cx="3397250" cy="406400"/>
          </a:xfrm>
          <a:prstGeom prst="rect">
            <a:avLst/>
          </a:prstGeom>
          <a:noFill/>
          <a:ln w="9525">
            <a:solidFill>
              <a:srgbClr val="FF0000"/>
            </a:solidFill>
            <a:miter lim="800000"/>
            <a:headEnd/>
            <a:tailEnd/>
          </a:ln>
        </p:spPr>
        <p:txBody>
          <a:bodyPr wrap="none">
            <a:spAutoFit/>
          </a:bodyPr>
          <a:lstStyle/>
          <a:p>
            <a:pPr eaLnBrk="0" hangingPunct="0"/>
            <a:r>
              <a:rPr lang="en-US" sz="2000">
                <a:solidFill>
                  <a:srgbClr val="0066FF"/>
                </a:solidFill>
              </a:rPr>
              <a:t>Second Downstream Official</a:t>
            </a:r>
          </a:p>
        </p:txBody>
      </p:sp>
      <p:sp>
        <p:nvSpPr>
          <p:cNvPr id="22536" name="Text Box 8"/>
          <p:cNvSpPr txBox="1">
            <a:spLocks noChangeArrowheads="1"/>
          </p:cNvSpPr>
          <p:nvPr/>
        </p:nvSpPr>
        <p:spPr bwMode="auto">
          <a:xfrm>
            <a:off x="990600" y="4256088"/>
            <a:ext cx="3114675" cy="406400"/>
          </a:xfrm>
          <a:prstGeom prst="rect">
            <a:avLst/>
          </a:prstGeom>
          <a:noFill/>
          <a:ln w="9525">
            <a:solidFill>
              <a:srgbClr val="FF0000"/>
            </a:solidFill>
            <a:miter lim="800000"/>
            <a:headEnd/>
            <a:tailEnd/>
          </a:ln>
        </p:spPr>
        <p:txBody>
          <a:bodyPr wrap="none">
            <a:spAutoFit/>
          </a:bodyPr>
          <a:lstStyle/>
          <a:p>
            <a:pPr eaLnBrk="0" hangingPunct="0"/>
            <a:r>
              <a:rPr lang="en-US" sz="2000">
                <a:solidFill>
                  <a:srgbClr val="0066FF"/>
                </a:solidFill>
              </a:rPr>
              <a:t>Third Downstream Official</a:t>
            </a:r>
          </a:p>
        </p:txBody>
      </p:sp>
      <p:sp>
        <p:nvSpPr>
          <p:cNvPr id="22537" name="Text Box 9"/>
          <p:cNvSpPr txBox="1">
            <a:spLocks noChangeArrowheads="1"/>
          </p:cNvSpPr>
          <p:nvPr/>
        </p:nvSpPr>
        <p:spPr bwMode="auto">
          <a:xfrm>
            <a:off x="990600" y="5195888"/>
            <a:ext cx="2335213" cy="711200"/>
          </a:xfrm>
          <a:prstGeom prst="rect">
            <a:avLst/>
          </a:prstGeom>
          <a:noFill/>
          <a:ln w="9525">
            <a:solidFill>
              <a:srgbClr val="FF0000"/>
            </a:solidFill>
            <a:miter lim="800000"/>
            <a:headEnd/>
            <a:tailEnd/>
          </a:ln>
        </p:spPr>
        <p:txBody>
          <a:bodyPr wrap="none">
            <a:spAutoFit/>
          </a:bodyPr>
          <a:lstStyle/>
          <a:p>
            <a:pPr eaLnBrk="0" hangingPunct="0"/>
            <a:r>
              <a:rPr lang="en-US" sz="2000">
                <a:solidFill>
                  <a:srgbClr val="0066FF"/>
                </a:solidFill>
              </a:rPr>
              <a:t>Dam Safety Officer</a:t>
            </a:r>
            <a:br>
              <a:rPr lang="en-US" sz="2000">
                <a:solidFill>
                  <a:srgbClr val="0066FF"/>
                </a:solidFill>
              </a:rPr>
            </a:br>
            <a:r>
              <a:rPr lang="en-US" sz="2000">
                <a:solidFill>
                  <a:srgbClr val="0066FF"/>
                </a:solidFill>
              </a:rPr>
              <a:t> or Alternate</a:t>
            </a:r>
          </a:p>
        </p:txBody>
      </p:sp>
      <p:sp>
        <p:nvSpPr>
          <p:cNvPr id="22538" name="Line 10"/>
          <p:cNvSpPr>
            <a:spLocks noChangeShapeType="1"/>
          </p:cNvSpPr>
          <p:nvPr/>
        </p:nvSpPr>
        <p:spPr bwMode="auto">
          <a:xfrm>
            <a:off x="685800" y="2776538"/>
            <a:ext cx="0" cy="2743200"/>
          </a:xfrm>
          <a:prstGeom prst="line">
            <a:avLst/>
          </a:prstGeom>
          <a:noFill/>
          <a:ln w="12700">
            <a:solidFill>
              <a:srgbClr val="FF0000"/>
            </a:solidFill>
            <a:round/>
            <a:headEnd/>
            <a:tailEnd/>
          </a:ln>
        </p:spPr>
        <p:txBody>
          <a:bodyPr/>
          <a:lstStyle/>
          <a:p>
            <a:endParaRPr lang="en-US"/>
          </a:p>
        </p:txBody>
      </p:sp>
      <p:sp>
        <p:nvSpPr>
          <p:cNvPr id="22539" name="Line 11"/>
          <p:cNvSpPr>
            <a:spLocks noChangeShapeType="1"/>
          </p:cNvSpPr>
          <p:nvPr/>
        </p:nvSpPr>
        <p:spPr bwMode="auto">
          <a:xfrm>
            <a:off x="685800" y="3138488"/>
            <a:ext cx="304800" cy="0"/>
          </a:xfrm>
          <a:prstGeom prst="line">
            <a:avLst/>
          </a:prstGeom>
          <a:noFill/>
          <a:ln w="12700">
            <a:solidFill>
              <a:srgbClr val="FF0000"/>
            </a:solidFill>
            <a:round/>
            <a:headEnd/>
            <a:tailEnd type="arrow" w="lg" len="sm"/>
          </a:ln>
        </p:spPr>
        <p:txBody>
          <a:bodyPr/>
          <a:lstStyle/>
          <a:p>
            <a:endParaRPr lang="en-US"/>
          </a:p>
        </p:txBody>
      </p:sp>
      <p:sp>
        <p:nvSpPr>
          <p:cNvPr id="22540" name="Line 12"/>
          <p:cNvSpPr>
            <a:spLocks noChangeShapeType="1"/>
          </p:cNvSpPr>
          <p:nvPr/>
        </p:nvSpPr>
        <p:spPr bwMode="auto">
          <a:xfrm>
            <a:off x="685800" y="3748088"/>
            <a:ext cx="304800" cy="0"/>
          </a:xfrm>
          <a:prstGeom prst="line">
            <a:avLst/>
          </a:prstGeom>
          <a:noFill/>
          <a:ln w="12700">
            <a:solidFill>
              <a:srgbClr val="FF0000"/>
            </a:solidFill>
            <a:round/>
            <a:headEnd/>
            <a:tailEnd type="arrow" w="lg" len="sm"/>
          </a:ln>
        </p:spPr>
        <p:txBody>
          <a:bodyPr/>
          <a:lstStyle/>
          <a:p>
            <a:endParaRPr lang="en-US"/>
          </a:p>
        </p:txBody>
      </p:sp>
      <p:sp>
        <p:nvSpPr>
          <p:cNvPr id="22541" name="Line 13"/>
          <p:cNvSpPr>
            <a:spLocks noChangeShapeType="1"/>
          </p:cNvSpPr>
          <p:nvPr/>
        </p:nvSpPr>
        <p:spPr bwMode="auto">
          <a:xfrm>
            <a:off x="685800" y="4433888"/>
            <a:ext cx="304800" cy="0"/>
          </a:xfrm>
          <a:prstGeom prst="line">
            <a:avLst/>
          </a:prstGeom>
          <a:noFill/>
          <a:ln w="12700">
            <a:solidFill>
              <a:srgbClr val="FF0000"/>
            </a:solidFill>
            <a:round/>
            <a:headEnd/>
            <a:tailEnd type="arrow" w="lg" len="sm"/>
          </a:ln>
        </p:spPr>
        <p:txBody>
          <a:bodyPr/>
          <a:lstStyle/>
          <a:p>
            <a:endParaRPr lang="en-US"/>
          </a:p>
        </p:txBody>
      </p:sp>
      <p:sp>
        <p:nvSpPr>
          <p:cNvPr id="22542" name="Line 14"/>
          <p:cNvSpPr>
            <a:spLocks noChangeShapeType="1"/>
          </p:cNvSpPr>
          <p:nvPr/>
        </p:nvSpPr>
        <p:spPr bwMode="auto">
          <a:xfrm>
            <a:off x="685800" y="5519738"/>
            <a:ext cx="304800" cy="0"/>
          </a:xfrm>
          <a:prstGeom prst="line">
            <a:avLst/>
          </a:prstGeom>
          <a:noFill/>
          <a:ln w="12700">
            <a:solidFill>
              <a:srgbClr val="FF0000"/>
            </a:solidFill>
            <a:round/>
            <a:headEnd/>
            <a:tailEnd type="arrow" w="lg" len="sm"/>
          </a:ln>
        </p:spPr>
        <p:txBody>
          <a:bodyPr/>
          <a:lstStyle/>
          <a:p>
            <a:endParaRPr lang="en-US"/>
          </a:p>
        </p:txBody>
      </p:sp>
      <p:sp>
        <p:nvSpPr>
          <p:cNvPr id="22543" name="Text Box 15"/>
          <p:cNvSpPr txBox="1">
            <a:spLocks noChangeArrowheads="1"/>
          </p:cNvSpPr>
          <p:nvPr/>
        </p:nvSpPr>
        <p:spPr bwMode="auto">
          <a:xfrm>
            <a:off x="5181600" y="2433638"/>
            <a:ext cx="2462213" cy="406400"/>
          </a:xfrm>
          <a:prstGeom prst="rect">
            <a:avLst/>
          </a:prstGeom>
          <a:noFill/>
          <a:ln w="9525">
            <a:solidFill>
              <a:srgbClr val="FF0000"/>
            </a:solidFill>
            <a:miter lim="800000"/>
            <a:headEnd/>
            <a:tailEnd/>
          </a:ln>
        </p:spPr>
        <p:txBody>
          <a:bodyPr wrap="none">
            <a:spAutoFit/>
          </a:bodyPr>
          <a:lstStyle/>
          <a:p>
            <a:pPr eaLnBrk="0" hangingPunct="0"/>
            <a:r>
              <a:rPr lang="en-US" sz="2000" b="1">
                <a:solidFill>
                  <a:srgbClr val="0066FF"/>
                </a:solidFill>
              </a:rPr>
              <a:t>Dam Safety Officer</a:t>
            </a:r>
          </a:p>
        </p:txBody>
      </p:sp>
      <p:sp>
        <p:nvSpPr>
          <p:cNvPr id="22544" name="Line 16"/>
          <p:cNvSpPr>
            <a:spLocks noChangeShapeType="1"/>
          </p:cNvSpPr>
          <p:nvPr/>
        </p:nvSpPr>
        <p:spPr bwMode="auto">
          <a:xfrm>
            <a:off x="3352800" y="5500688"/>
            <a:ext cx="1219200" cy="0"/>
          </a:xfrm>
          <a:prstGeom prst="line">
            <a:avLst/>
          </a:prstGeom>
          <a:noFill/>
          <a:ln w="50800">
            <a:solidFill>
              <a:srgbClr val="FF0000"/>
            </a:solidFill>
            <a:prstDash val="sysDot"/>
            <a:round/>
            <a:headEnd/>
            <a:tailEnd/>
          </a:ln>
        </p:spPr>
        <p:txBody>
          <a:bodyPr/>
          <a:lstStyle/>
          <a:p>
            <a:endParaRPr lang="en-US"/>
          </a:p>
        </p:txBody>
      </p:sp>
      <p:sp>
        <p:nvSpPr>
          <p:cNvPr id="22545" name="Line 17"/>
          <p:cNvSpPr>
            <a:spLocks noChangeShapeType="1"/>
          </p:cNvSpPr>
          <p:nvPr/>
        </p:nvSpPr>
        <p:spPr bwMode="auto">
          <a:xfrm flipV="1">
            <a:off x="4572000" y="2681288"/>
            <a:ext cx="0" cy="2819400"/>
          </a:xfrm>
          <a:prstGeom prst="line">
            <a:avLst/>
          </a:prstGeom>
          <a:noFill/>
          <a:ln w="50800">
            <a:solidFill>
              <a:srgbClr val="FF0000"/>
            </a:solidFill>
            <a:prstDash val="sysDot"/>
            <a:round/>
            <a:headEnd/>
            <a:tailEnd/>
          </a:ln>
        </p:spPr>
        <p:txBody>
          <a:bodyPr/>
          <a:lstStyle/>
          <a:p>
            <a:endParaRPr lang="en-US"/>
          </a:p>
        </p:txBody>
      </p:sp>
      <p:sp>
        <p:nvSpPr>
          <p:cNvPr id="22546" name="Line 18"/>
          <p:cNvSpPr>
            <a:spLocks noChangeShapeType="1"/>
          </p:cNvSpPr>
          <p:nvPr/>
        </p:nvSpPr>
        <p:spPr bwMode="auto">
          <a:xfrm>
            <a:off x="4572000" y="2681288"/>
            <a:ext cx="609600" cy="0"/>
          </a:xfrm>
          <a:prstGeom prst="line">
            <a:avLst/>
          </a:prstGeom>
          <a:noFill/>
          <a:ln w="50800">
            <a:solidFill>
              <a:srgbClr val="FF0000"/>
            </a:solidFill>
            <a:prstDash val="sysDot"/>
            <a:round/>
            <a:headEnd/>
            <a:tailEnd type="arrow" w="lg" len="sm"/>
          </a:ln>
        </p:spPr>
        <p:txBody>
          <a:bodyPr/>
          <a:lstStyle/>
          <a:p>
            <a:endParaRPr lang="en-US"/>
          </a:p>
        </p:txBody>
      </p:sp>
      <p:sp>
        <p:nvSpPr>
          <p:cNvPr id="22547" name="Text Box 19"/>
          <p:cNvSpPr txBox="1">
            <a:spLocks noChangeArrowheads="1"/>
          </p:cNvSpPr>
          <p:nvPr/>
        </p:nvSpPr>
        <p:spPr bwMode="auto">
          <a:xfrm>
            <a:off x="5627688" y="2986088"/>
            <a:ext cx="1573212" cy="406400"/>
          </a:xfrm>
          <a:prstGeom prst="rect">
            <a:avLst/>
          </a:prstGeom>
          <a:noFill/>
          <a:ln w="9525">
            <a:solidFill>
              <a:srgbClr val="FF0000"/>
            </a:solidFill>
            <a:miter lim="800000"/>
            <a:headEnd/>
            <a:tailEnd/>
          </a:ln>
        </p:spPr>
        <p:txBody>
          <a:bodyPr wrap="none">
            <a:spAutoFit/>
          </a:bodyPr>
          <a:lstStyle/>
          <a:p>
            <a:pPr eaLnBrk="0" hangingPunct="0"/>
            <a:r>
              <a:rPr lang="en-US" sz="2000">
                <a:solidFill>
                  <a:srgbClr val="0066FF"/>
                </a:solidFill>
              </a:rPr>
              <a:t>Water Mgmt</a:t>
            </a:r>
          </a:p>
        </p:txBody>
      </p:sp>
      <p:sp>
        <p:nvSpPr>
          <p:cNvPr id="22548" name="Text Box 20"/>
          <p:cNvSpPr txBox="1">
            <a:spLocks noChangeArrowheads="1"/>
          </p:cNvSpPr>
          <p:nvPr/>
        </p:nvSpPr>
        <p:spPr bwMode="auto">
          <a:xfrm>
            <a:off x="5627688" y="3494088"/>
            <a:ext cx="1382712" cy="406400"/>
          </a:xfrm>
          <a:prstGeom prst="rect">
            <a:avLst/>
          </a:prstGeom>
          <a:noFill/>
          <a:ln w="9525">
            <a:solidFill>
              <a:srgbClr val="FF0000"/>
            </a:solidFill>
            <a:miter lim="800000"/>
            <a:headEnd/>
            <a:tailEnd/>
          </a:ln>
        </p:spPr>
        <p:txBody>
          <a:bodyPr>
            <a:spAutoFit/>
          </a:bodyPr>
          <a:lstStyle/>
          <a:p>
            <a:pPr eaLnBrk="0" hangingPunct="0"/>
            <a:r>
              <a:rPr lang="en-US" sz="2000">
                <a:solidFill>
                  <a:srgbClr val="0066FF"/>
                </a:solidFill>
              </a:rPr>
              <a:t>EOC</a:t>
            </a:r>
          </a:p>
        </p:txBody>
      </p:sp>
      <p:sp>
        <p:nvSpPr>
          <p:cNvPr id="22549" name="Text Box 21"/>
          <p:cNvSpPr txBox="1">
            <a:spLocks noChangeArrowheads="1"/>
          </p:cNvSpPr>
          <p:nvPr/>
        </p:nvSpPr>
        <p:spPr bwMode="auto">
          <a:xfrm>
            <a:off x="5634038" y="4027488"/>
            <a:ext cx="1392237" cy="406400"/>
          </a:xfrm>
          <a:prstGeom prst="rect">
            <a:avLst/>
          </a:prstGeom>
          <a:noFill/>
          <a:ln w="9525">
            <a:solidFill>
              <a:srgbClr val="FF0000"/>
            </a:solidFill>
            <a:miter lim="800000"/>
            <a:headEnd/>
            <a:tailEnd/>
          </a:ln>
        </p:spPr>
        <p:txBody>
          <a:bodyPr wrap="none">
            <a:spAutoFit/>
          </a:bodyPr>
          <a:lstStyle/>
          <a:p>
            <a:pPr eaLnBrk="0" hangingPunct="0"/>
            <a:r>
              <a:rPr lang="en-US" sz="2000">
                <a:solidFill>
                  <a:srgbClr val="0066FF"/>
                </a:solidFill>
              </a:rPr>
              <a:t>Chief, Ops</a:t>
            </a:r>
          </a:p>
        </p:txBody>
      </p:sp>
      <p:sp>
        <p:nvSpPr>
          <p:cNvPr id="22550" name="Text Box 22"/>
          <p:cNvSpPr txBox="1">
            <a:spLocks noChangeArrowheads="1"/>
          </p:cNvSpPr>
          <p:nvPr/>
        </p:nvSpPr>
        <p:spPr bwMode="auto">
          <a:xfrm>
            <a:off x="5619750" y="4586288"/>
            <a:ext cx="2028825" cy="406400"/>
          </a:xfrm>
          <a:prstGeom prst="rect">
            <a:avLst/>
          </a:prstGeom>
          <a:noFill/>
          <a:ln w="9525">
            <a:solidFill>
              <a:srgbClr val="FF0000"/>
            </a:solidFill>
            <a:miter lim="800000"/>
            <a:headEnd/>
            <a:tailEnd/>
          </a:ln>
        </p:spPr>
        <p:txBody>
          <a:bodyPr wrap="none">
            <a:spAutoFit/>
          </a:bodyPr>
          <a:lstStyle/>
          <a:p>
            <a:pPr eaLnBrk="0" hangingPunct="0"/>
            <a:r>
              <a:rPr lang="en-US" sz="2000">
                <a:solidFill>
                  <a:srgbClr val="0066FF"/>
                </a:solidFill>
              </a:rPr>
              <a:t>Assist Chief, EC</a:t>
            </a:r>
          </a:p>
        </p:txBody>
      </p:sp>
      <p:sp>
        <p:nvSpPr>
          <p:cNvPr id="22551" name="Text Box 23"/>
          <p:cNvSpPr txBox="1">
            <a:spLocks noChangeArrowheads="1"/>
          </p:cNvSpPr>
          <p:nvPr/>
        </p:nvSpPr>
        <p:spPr bwMode="auto">
          <a:xfrm>
            <a:off x="5629275" y="5170488"/>
            <a:ext cx="1281113" cy="406400"/>
          </a:xfrm>
          <a:prstGeom prst="rect">
            <a:avLst/>
          </a:prstGeom>
          <a:noFill/>
          <a:ln w="9525">
            <a:solidFill>
              <a:srgbClr val="FF0000"/>
            </a:solidFill>
            <a:miter lim="800000"/>
            <a:headEnd/>
            <a:tailEnd/>
          </a:ln>
        </p:spPr>
        <p:txBody>
          <a:bodyPr wrap="none">
            <a:spAutoFit/>
          </a:bodyPr>
          <a:lstStyle/>
          <a:p>
            <a:pPr eaLnBrk="0" hangingPunct="0"/>
            <a:r>
              <a:rPr lang="en-US" sz="2000">
                <a:solidFill>
                  <a:srgbClr val="0066FF"/>
                </a:solidFill>
              </a:rPr>
              <a:t>DE or DD</a:t>
            </a:r>
          </a:p>
        </p:txBody>
      </p:sp>
      <p:sp>
        <p:nvSpPr>
          <p:cNvPr id="22552" name="Text Box 24"/>
          <p:cNvSpPr txBox="1">
            <a:spLocks noChangeArrowheads="1"/>
          </p:cNvSpPr>
          <p:nvPr/>
        </p:nvSpPr>
        <p:spPr bwMode="auto">
          <a:xfrm>
            <a:off x="5619750" y="5703888"/>
            <a:ext cx="1379538" cy="406400"/>
          </a:xfrm>
          <a:prstGeom prst="rect">
            <a:avLst/>
          </a:prstGeom>
          <a:noFill/>
          <a:ln w="9525">
            <a:solidFill>
              <a:srgbClr val="FF0000"/>
            </a:solidFill>
            <a:miter lim="800000"/>
            <a:headEnd/>
            <a:tailEnd/>
          </a:ln>
        </p:spPr>
        <p:txBody>
          <a:bodyPr wrap="none">
            <a:spAutoFit/>
          </a:bodyPr>
          <a:lstStyle/>
          <a:p>
            <a:pPr eaLnBrk="0" hangingPunct="0"/>
            <a:r>
              <a:rPr lang="en-US" sz="2000">
                <a:solidFill>
                  <a:srgbClr val="0066FF"/>
                </a:solidFill>
              </a:rPr>
              <a:t>MSC DSO</a:t>
            </a:r>
          </a:p>
        </p:txBody>
      </p:sp>
      <p:sp>
        <p:nvSpPr>
          <p:cNvPr id="22553" name="Line 25"/>
          <p:cNvSpPr>
            <a:spLocks noChangeShapeType="1"/>
          </p:cNvSpPr>
          <p:nvPr/>
        </p:nvSpPr>
        <p:spPr bwMode="auto">
          <a:xfrm>
            <a:off x="5314950" y="2852738"/>
            <a:ext cx="0" cy="3028950"/>
          </a:xfrm>
          <a:prstGeom prst="line">
            <a:avLst/>
          </a:prstGeom>
          <a:noFill/>
          <a:ln w="12700">
            <a:solidFill>
              <a:srgbClr val="FF0000"/>
            </a:solidFill>
            <a:round/>
            <a:headEnd/>
            <a:tailEnd/>
          </a:ln>
        </p:spPr>
        <p:txBody>
          <a:bodyPr/>
          <a:lstStyle/>
          <a:p>
            <a:endParaRPr lang="en-US"/>
          </a:p>
        </p:txBody>
      </p:sp>
      <p:sp>
        <p:nvSpPr>
          <p:cNvPr id="22554" name="Line 26"/>
          <p:cNvSpPr>
            <a:spLocks noChangeShapeType="1"/>
          </p:cNvSpPr>
          <p:nvPr/>
        </p:nvSpPr>
        <p:spPr bwMode="auto">
          <a:xfrm>
            <a:off x="5314950" y="5881688"/>
            <a:ext cx="304800" cy="0"/>
          </a:xfrm>
          <a:prstGeom prst="line">
            <a:avLst/>
          </a:prstGeom>
          <a:noFill/>
          <a:ln w="12700">
            <a:solidFill>
              <a:srgbClr val="FF0000"/>
            </a:solidFill>
            <a:round/>
            <a:headEnd/>
            <a:tailEnd type="arrow" w="lg" len="sm"/>
          </a:ln>
        </p:spPr>
        <p:txBody>
          <a:bodyPr/>
          <a:lstStyle/>
          <a:p>
            <a:endParaRPr lang="en-US"/>
          </a:p>
        </p:txBody>
      </p:sp>
      <p:sp>
        <p:nvSpPr>
          <p:cNvPr id="22555" name="Line 27"/>
          <p:cNvSpPr>
            <a:spLocks noChangeShapeType="1"/>
          </p:cNvSpPr>
          <p:nvPr/>
        </p:nvSpPr>
        <p:spPr bwMode="auto">
          <a:xfrm>
            <a:off x="5314950" y="5348288"/>
            <a:ext cx="304800" cy="0"/>
          </a:xfrm>
          <a:prstGeom prst="line">
            <a:avLst/>
          </a:prstGeom>
          <a:noFill/>
          <a:ln w="12700">
            <a:solidFill>
              <a:srgbClr val="FF0000"/>
            </a:solidFill>
            <a:round/>
            <a:headEnd/>
            <a:tailEnd type="arrow" w="lg" len="sm"/>
          </a:ln>
        </p:spPr>
        <p:txBody>
          <a:bodyPr/>
          <a:lstStyle/>
          <a:p>
            <a:endParaRPr lang="en-US"/>
          </a:p>
        </p:txBody>
      </p:sp>
      <p:sp>
        <p:nvSpPr>
          <p:cNvPr id="22556" name="Line 28"/>
          <p:cNvSpPr>
            <a:spLocks noChangeShapeType="1"/>
          </p:cNvSpPr>
          <p:nvPr/>
        </p:nvSpPr>
        <p:spPr bwMode="auto">
          <a:xfrm>
            <a:off x="5314950" y="4814888"/>
            <a:ext cx="304800" cy="0"/>
          </a:xfrm>
          <a:prstGeom prst="line">
            <a:avLst/>
          </a:prstGeom>
          <a:noFill/>
          <a:ln w="12700">
            <a:solidFill>
              <a:srgbClr val="FF0000"/>
            </a:solidFill>
            <a:round/>
            <a:headEnd/>
            <a:tailEnd type="arrow" w="lg" len="sm"/>
          </a:ln>
        </p:spPr>
        <p:txBody>
          <a:bodyPr/>
          <a:lstStyle/>
          <a:p>
            <a:endParaRPr lang="en-US"/>
          </a:p>
        </p:txBody>
      </p:sp>
      <p:sp>
        <p:nvSpPr>
          <p:cNvPr id="22557" name="Line 29"/>
          <p:cNvSpPr>
            <a:spLocks noChangeShapeType="1"/>
          </p:cNvSpPr>
          <p:nvPr/>
        </p:nvSpPr>
        <p:spPr bwMode="auto">
          <a:xfrm>
            <a:off x="5314950" y="4205288"/>
            <a:ext cx="304800" cy="0"/>
          </a:xfrm>
          <a:prstGeom prst="line">
            <a:avLst/>
          </a:prstGeom>
          <a:noFill/>
          <a:ln w="12700">
            <a:solidFill>
              <a:srgbClr val="FF0000"/>
            </a:solidFill>
            <a:round/>
            <a:headEnd/>
            <a:tailEnd type="arrow" w="lg" len="sm"/>
          </a:ln>
        </p:spPr>
        <p:txBody>
          <a:bodyPr/>
          <a:lstStyle/>
          <a:p>
            <a:endParaRPr lang="en-US"/>
          </a:p>
        </p:txBody>
      </p:sp>
      <p:sp>
        <p:nvSpPr>
          <p:cNvPr id="22558" name="Line 30"/>
          <p:cNvSpPr>
            <a:spLocks noChangeShapeType="1"/>
          </p:cNvSpPr>
          <p:nvPr/>
        </p:nvSpPr>
        <p:spPr bwMode="auto">
          <a:xfrm>
            <a:off x="5314950" y="3671888"/>
            <a:ext cx="304800" cy="0"/>
          </a:xfrm>
          <a:prstGeom prst="line">
            <a:avLst/>
          </a:prstGeom>
          <a:noFill/>
          <a:ln w="12700">
            <a:solidFill>
              <a:srgbClr val="FF0000"/>
            </a:solidFill>
            <a:round/>
            <a:headEnd/>
            <a:tailEnd type="arrow" w="lg" len="sm"/>
          </a:ln>
        </p:spPr>
        <p:txBody>
          <a:bodyPr/>
          <a:lstStyle/>
          <a:p>
            <a:endParaRPr lang="en-US"/>
          </a:p>
        </p:txBody>
      </p:sp>
      <p:sp>
        <p:nvSpPr>
          <p:cNvPr id="22559" name="Line 31"/>
          <p:cNvSpPr>
            <a:spLocks noChangeShapeType="1"/>
          </p:cNvSpPr>
          <p:nvPr/>
        </p:nvSpPr>
        <p:spPr bwMode="auto">
          <a:xfrm>
            <a:off x="5314950" y="3214688"/>
            <a:ext cx="304800" cy="0"/>
          </a:xfrm>
          <a:prstGeom prst="line">
            <a:avLst/>
          </a:prstGeom>
          <a:noFill/>
          <a:ln w="12700">
            <a:solidFill>
              <a:srgbClr val="FF0000"/>
            </a:solidFill>
            <a:round/>
            <a:headEnd/>
            <a:tailEnd type="arrow" w="lg" len="sm"/>
          </a:ln>
        </p:spPr>
        <p:txBody>
          <a:bodyPr/>
          <a:lstStyle/>
          <a:p>
            <a:endParaRPr lang="en-US"/>
          </a:p>
        </p:txBody>
      </p:sp>
      <p:sp>
        <p:nvSpPr>
          <p:cNvPr id="22560" name="Text Box 32"/>
          <p:cNvSpPr txBox="1">
            <a:spLocks noChangeArrowheads="1"/>
          </p:cNvSpPr>
          <p:nvPr/>
        </p:nvSpPr>
        <p:spPr bwMode="auto">
          <a:xfrm>
            <a:off x="7239000" y="5691188"/>
            <a:ext cx="1452563" cy="406400"/>
          </a:xfrm>
          <a:prstGeom prst="rect">
            <a:avLst/>
          </a:prstGeom>
          <a:noFill/>
          <a:ln w="9525">
            <a:solidFill>
              <a:srgbClr val="FF0000"/>
            </a:solidFill>
            <a:miter lim="800000"/>
            <a:headEnd/>
            <a:tailEnd/>
          </a:ln>
        </p:spPr>
        <p:txBody>
          <a:bodyPr wrap="none">
            <a:spAutoFit/>
          </a:bodyPr>
          <a:lstStyle/>
          <a:p>
            <a:pPr eaLnBrk="0" hangingPunct="0"/>
            <a:r>
              <a:rPr lang="en-US" sz="2000">
                <a:solidFill>
                  <a:srgbClr val="0066FF"/>
                </a:solidFill>
              </a:rPr>
              <a:t>HQUSACE</a:t>
            </a:r>
          </a:p>
        </p:txBody>
      </p:sp>
      <p:sp>
        <p:nvSpPr>
          <p:cNvPr id="22561" name="Line 33"/>
          <p:cNvSpPr>
            <a:spLocks noChangeShapeType="1"/>
          </p:cNvSpPr>
          <p:nvPr/>
        </p:nvSpPr>
        <p:spPr bwMode="auto">
          <a:xfrm>
            <a:off x="7010400" y="5881688"/>
            <a:ext cx="228600" cy="0"/>
          </a:xfrm>
          <a:prstGeom prst="line">
            <a:avLst/>
          </a:prstGeom>
          <a:noFill/>
          <a:ln w="12700">
            <a:solidFill>
              <a:srgbClr val="FF0000"/>
            </a:solidFill>
            <a:round/>
            <a:headEnd/>
            <a:tailEnd type="arrow" w="lg" len="sm"/>
          </a:ln>
        </p:spPr>
        <p:txBody>
          <a:bodyPr/>
          <a:lstStyle/>
          <a:p>
            <a:endParaRPr lang="en-US"/>
          </a:p>
        </p:txBody>
      </p:sp>
      <p:sp>
        <p:nvSpPr>
          <p:cNvPr id="22562" name="Line 34"/>
          <p:cNvSpPr>
            <a:spLocks noChangeShapeType="1"/>
          </p:cNvSpPr>
          <p:nvPr/>
        </p:nvSpPr>
        <p:spPr bwMode="auto">
          <a:xfrm>
            <a:off x="6915150" y="5348288"/>
            <a:ext cx="304800" cy="0"/>
          </a:xfrm>
          <a:prstGeom prst="line">
            <a:avLst/>
          </a:prstGeom>
          <a:noFill/>
          <a:ln w="12700">
            <a:solidFill>
              <a:srgbClr val="FF0000"/>
            </a:solidFill>
            <a:round/>
            <a:headEnd/>
            <a:tailEnd type="arrow" w="lg" len="sm"/>
          </a:ln>
        </p:spPr>
        <p:txBody>
          <a:bodyPr/>
          <a:lstStyle/>
          <a:p>
            <a:endParaRPr lang="en-US"/>
          </a:p>
        </p:txBody>
      </p:sp>
      <p:sp>
        <p:nvSpPr>
          <p:cNvPr id="22563" name="Text Box 35"/>
          <p:cNvSpPr txBox="1">
            <a:spLocks noChangeArrowheads="1"/>
          </p:cNvSpPr>
          <p:nvPr/>
        </p:nvSpPr>
        <p:spPr bwMode="auto">
          <a:xfrm>
            <a:off x="7215188" y="5157788"/>
            <a:ext cx="1449387" cy="406400"/>
          </a:xfrm>
          <a:prstGeom prst="rect">
            <a:avLst/>
          </a:prstGeom>
          <a:noFill/>
          <a:ln w="9525">
            <a:solidFill>
              <a:srgbClr val="FF0000"/>
            </a:solidFill>
            <a:miter lim="800000"/>
            <a:headEnd/>
            <a:tailEnd/>
          </a:ln>
        </p:spPr>
        <p:txBody>
          <a:bodyPr wrap="none">
            <a:spAutoFit/>
          </a:bodyPr>
          <a:lstStyle/>
          <a:p>
            <a:pPr eaLnBrk="0" hangingPunct="0"/>
            <a:r>
              <a:rPr lang="en-US" sz="2000">
                <a:solidFill>
                  <a:srgbClr val="0066FF"/>
                </a:solidFill>
              </a:rPr>
              <a:t>MSC Cmdr</a:t>
            </a:r>
          </a:p>
        </p:txBody>
      </p:sp>
      <p:sp>
        <p:nvSpPr>
          <p:cNvPr id="22564" name="Line 36"/>
          <p:cNvSpPr>
            <a:spLocks noChangeShapeType="1"/>
          </p:cNvSpPr>
          <p:nvPr/>
        </p:nvSpPr>
        <p:spPr bwMode="auto">
          <a:xfrm>
            <a:off x="7658100" y="4662488"/>
            <a:ext cx="304800" cy="0"/>
          </a:xfrm>
          <a:prstGeom prst="line">
            <a:avLst/>
          </a:prstGeom>
          <a:noFill/>
          <a:ln w="12700">
            <a:solidFill>
              <a:srgbClr val="FF0000"/>
            </a:solidFill>
            <a:round/>
            <a:headEnd/>
            <a:tailEnd type="arrow" w="lg" len="sm"/>
          </a:ln>
        </p:spPr>
        <p:txBody>
          <a:bodyPr/>
          <a:lstStyle/>
          <a:p>
            <a:endParaRPr lang="en-US"/>
          </a:p>
        </p:txBody>
      </p:sp>
      <p:sp>
        <p:nvSpPr>
          <p:cNvPr id="22565" name="Line 37"/>
          <p:cNvSpPr>
            <a:spLocks noChangeShapeType="1"/>
          </p:cNvSpPr>
          <p:nvPr/>
        </p:nvSpPr>
        <p:spPr bwMode="auto">
          <a:xfrm>
            <a:off x="7658100" y="4814888"/>
            <a:ext cx="304800" cy="0"/>
          </a:xfrm>
          <a:prstGeom prst="line">
            <a:avLst/>
          </a:prstGeom>
          <a:noFill/>
          <a:ln w="12700">
            <a:solidFill>
              <a:srgbClr val="FF0000"/>
            </a:solidFill>
            <a:round/>
            <a:headEnd/>
            <a:tailEnd type="arrow" w="lg" len="sm"/>
          </a:ln>
        </p:spPr>
        <p:txBody>
          <a:bodyPr/>
          <a:lstStyle/>
          <a:p>
            <a:endParaRPr lang="en-US"/>
          </a:p>
        </p:txBody>
      </p:sp>
      <p:sp>
        <p:nvSpPr>
          <p:cNvPr id="22566" name="Line 38"/>
          <p:cNvSpPr>
            <a:spLocks noChangeShapeType="1"/>
          </p:cNvSpPr>
          <p:nvPr/>
        </p:nvSpPr>
        <p:spPr bwMode="auto">
          <a:xfrm>
            <a:off x="7658100" y="4967288"/>
            <a:ext cx="304800" cy="0"/>
          </a:xfrm>
          <a:prstGeom prst="line">
            <a:avLst/>
          </a:prstGeom>
          <a:noFill/>
          <a:ln w="12700">
            <a:solidFill>
              <a:srgbClr val="FF0000"/>
            </a:solidFill>
            <a:round/>
            <a:headEnd/>
            <a:tailEnd type="arrow" w="lg" len="sm"/>
          </a:ln>
        </p:spPr>
        <p:txBody>
          <a:bodyPr/>
          <a:lstStyle/>
          <a:p>
            <a:endParaRPr lang="en-US"/>
          </a:p>
        </p:txBody>
      </p:sp>
      <p:sp>
        <p:nvSpPr>
          <p:cNvPr id="22567" name="Line 39"/>
          <p:cNvSpPr>
            <a:spLocks noChangeShapeType="1"/>
          </p:cNvSpPr>
          <p:nvPr/>
        </p:nvSpPr>
        <p:spPr bwMode="auto">
          <a:xfrm>
            <a:off x="7010400" y="4071938"/>
            <a:ext cx="304800" cy="0"/>
          </a:xfrm>
          <a:prstGeom prst="line">
            <a:avLst/>
          </a:prstGeom>
          <a:noFill/>
          <a:ln w="12700">
            <a:solidFill>
              <a:srgbClr val="FF0000"/>
            </a:solidFill>
            <a:round/>
            <a:headEnd/>
            <a:tailEnd type="arrow" w="lg" len="sm"/>
          </a:ln>
        </p:spPr>
        <p:txBody>
          <a:bodyPr/>
          <a:lstStyle/>
          <a:p>
            <a:endParaRPr lang="en-US"/>
          </a:p>
        </p:txBody>
      </p:sp>
      <p:sp>
        <p:nvSpPr>
          <p:cNvPr id="22568" name="Line 40"/>
          <p:cNvSpPr>
            <a:spLocks noChangeShapeType="1"/>
          </p:cNvSpPr>
          <p:nvPr/>
        </p:nvSpPr>
        <p:spPr bwMode="auto">
          <a:xfrm>
            <a:off x="7010400" y="4224338"/>
            <a:ext cx="304800" cy="0"/>
          </a:xfrm>
          <a:prstGeom prst="line">
            <a:avLst/>
          </a:prstGeom>
          <a:noFill/>
          <a:ln w="12700">
            <a:solidFill>
              <a:srgbClr val="FF0000"/>
            </a:solidFill>
            <a:round/>
            <a:headEnd/>
            <a:tailEnd type="arrow" w="lg" len="sm"/>
          </a:ln>
        </p:spPr>
        <p:txBody>
          <a:bodyPr/>
          <a:lstStyle/>
          <a:p>
            <a:endParaRPr lang="en-US"/>
          </a:p>
        </p:txBody>
      </p:sp>
      <p:sp>
        <p:nvSpPr>
          <p:cNvPr id="22569" name="Line 41"/>
          <p:cNvSpPr>
            <a:spLocks noChangeShapeType="1"/>
          </p:cNvSpPr>
          <p:nvPr/>
        </p:nvSpPr>
        <p:spPr bwMode="auto">
          <a:xfrm>
            <a:off x="7010400" y="4376738"/>
            <a:ext cx="304800" cy="0"/>
          </a:xfrm>
          <a:prstGeom prst="line">
            <a:avLst/>
          </a:prstGeom>
          <a:noFill/>
          <a:ln w="12700">
            <a:solidFill>
              <a:srgbClr val="FF0000"/>
            </a:solidFill>
            <a:round/>
            <a:headEnd/>
            <a:tailEnd type="arrow" w="lg" len="sm"/>
          </a:ln>
        </p:spPr>
        <p:txBody>
          <a:bodyPr/>
          <a:lstStyle/>
          <a:p>
            <a:endParaRPr lang="en-US"/>
          </a:p>
        </p:txBody>
      </p:sp>
      <p:sp>
        <p:nvSpPr>
          <p:cNvPr id="22570" name="Line 42"/>
          <p:cNvSpPr>
            <a:spLocks noChangeShapeType="1"/>
          </p:cNvSpPr>
          <p:nvPr/>
        </p:nvSpPr>
        <p:spPr bwMode="auto">
          <a:xfrm>
            <a:off x="7010400" y="3557588"/>
            <a:ext cx="304800" cy="0"/>
          </a:xfrm>
          <a:prstGeom prst="line">
            <a:avLst/>
          </a:prstGeom>
          <a:noFill/>
          <a:ln w="12700">
            <a:solidFill>
              <a:srgbClr val="FF0000"/>
            </a:solidFill>
            <a:round/>
            <a:headEnd/>
            <a:tailEnd type="arrow" w="lg" len="sm"/>
          </a:ln>
        </p:spPr>
        <p:txBody>
          <a:bodyPr/>
          <a:lstStyle/>
          <a:p>
            <a:endParaRPr lang="en-US"/>
          </a:p>
        </p:txBody>
      </p:sp>
      <p:sp>
        <p:nvSpPr>
          <p:cNvPr id="22571" name="Line 43"/>
          <p:cNvSpPr>
            <a:spLocks noChangeShapeType="1"/>
          </p:cNvSpPr>
          <p:nvPr/>
        </p:nvSpPr>
        <p:spPr bwMode="auto">
          <a:xfrm>
            <a:off x="7010400" y="3709988"/>
            <a:ext cx="304800" cy="0"/>
          </a:xfrm>
          <a:prstGeom prst="line">
            <a:avLst/>
          </a:prstGeom>
          <a:noFill/>
          <a:ln w="12700">
            <a:solidFill>
              <a:srgbClr val="FF0000"/>
            </a:solidFill>
            <a:round/>
            <a:headEnd/>
            <a:tailEnd type="arrow" w="lg" len="sm"/>
          </a:ln>
        </p:spPr>
        <p:txBody>
          <a:bodyPr/>
          <a:lstStyle/>
          <a:p>
            <a:endParaRPr lang="en-US"/>
          </a:p>
        </p:txBody>
      </p:sp>
      <p:sp>
        <p:nvSpPr>
          <p:cNvPr id="22572" name="Line 44"/>
          <p:cNvSpPr>
            <a:spLocks noChangeShapeType="1"/>
          </p:cNvSpPr>
          <p:nvPr/>
        </p:nvSpPr>
        <p:spPr bwMode="auto">
          <a:xfrm>
            <a:off x="7010400" y="3862388"/>
            <a:ext cx="304800" cy="0"/>
          </a:xfrm>
          <a:prstGeom prst="line">
            <a:avLst/>
          </a:prstGeom>
          <a:noFill/>
          <a:ln w="12700">
            <a:solidFill>
              <a:srgbClr val="FF0000"/>
            </a:solidFill>
            <a:round/>
            <a:headEnd/>
            <a:tailEnd type="arrow" w="lg" len="sm"/>
          </a:ln>
        </p:spPr>
        <p:txBody>
          <a:bodyPr/>
          <a:lstStyle/>
          <a:p>
            <a:endParaRPr lang="en-US"/>
          </a:p>
        </p:txBody>
      </p:sp>
      <p:sp>
        <p:nvSpPr>
          <p:cNvPr id="22573" name="Line 45"/>
          <p:cNvSpPr>
            <a:spLocks noChangeShapeType="1"/>
          </p:cNvSpPr>
          <p:nvPr/>
        </p:nvSpPr>
        <p:spPr bwMode="auto">
          <a:xfrm>
            <a:off x="7200900" y="3024188"/>
            <a:ext cx="304800" cy="0"/>
          </a:xfrm>
          <a:prstGeom prst="line">
            <a:avLst/>
          </a:prstGeom>
          <a:noFill/>
          <a:ln w="12700">
            <a:solidFill>
              <a:srgbClr val="FF0000"/>
            </a:solidFill>
            <a:round/>
            <a:headEnd/>
            <a:tailEnd type="arrow" w="lg" len="sm"/>
          </a:ln>
        </p:spPr>
        <p:txBody>
          <a:bodyPr/>
          <a:lstStyle/>
          <a:p>
            <a:endParaRPr lang="en-US"/>
          </a:p>
        </p:txBody>
      </p:sp>
      <p:sp>
        <p:nvSpPr>
          <p:cNvPr id="22574" name="Line 46"/>
          <p:cNvSpPr>
            <a:spLocks noChangeShapeType="1"/>
          </p:cNvSpPr>
          <p:nvPr/>
        </p:nvSpPr>
        <p:spPr bwMode="auto">
          <a:xfrm>
            <a:off x="7200900" y="3176588"/>
            <a:ext cx="304800" cy="0"/>
          </a:xfrm>
          <a:prstGeom prst="line">
            <a:avLst/>
          </a:prstGeom>
          <a:noFill/>
          <a:ln w="12700">
            <a:solidFill>
              <a:srgbClr val="FF0000"/>
            </a:solidFill>
            <a:round/>
            <a:headEnd/>
            <a:tailEnd type="arrow" w="lg" len="sm"/>
          </a:ln>
        </p:spPr>
        <p:txBody>
          <a:bodyPr/>
          <a:lstStyle/>
          <a:p>
            <a:endParaRPr lang="en-US"/>
          </a:p>
        </p:txBody>
      </p:sp>
      <p:sp>
        <p:nvSpPr>
          <p:cNvPr id="22575" name="Line 47"/>
          <p:cNvSpPr>
            <a:spLocks noChangeShapeType="1"/>
          </p:cNvSpPr>
          <p:nvPr/>
        </p:nvSpPr>
        <p:spPr bwMode="auto">
          <a:xfrm>
            <a:off x="7200900" y="3328988"/>
            <a:ext cx="304800" cy="0"/>
          </a:xfrm>
          <a:prstGeom prst="line">
            <a:avLst/>
          </a:prstGeom>
          <a:noFill/>
          <a:ln w="12700">
            <a:solidFill>
              <a:srgbClr val="FF0000"/>
            </a:solidFill>
            <a:round/>
            <a:headEnd/>
            <a:tailEnd type="arrow" w="lg" len="sm"/>
          </a:ln>
        </p:spPr>
        <p:txBody>
          <a:bodyPr/>
          <a:lstStyle/>
          <a:p>
            <a:endParaRPr lang="en-US"/>
          </a:p>
        </p:txBody>
      </p:sp>
      <p:sp>
        <p:nvSpPr>
          <p:cNvPr id="22576" name="Text Box 48"/>
          <p:cNvSpPr txBox="1">
            <a:spLocks noChangeArrowheads="1"/>
          </p:cNvSpPr>
          <p:nvPr/>
        </p:nvSpPr>
        <p:spPr bwMode="auto">
          <a:xfrm>
            <a:off x="7708900" y="3481388"/>
            <a:ext cx="1155700" cy="373062"/>
          </a:xfrm>
          <a:prstGeom prst="rect">
            <a:avLst/>
          </a:prstGeom>
          <a:noFill/>
          <a:ln w="6350">
            <a:solidFill>
              <a:srgbClr val="FF0000"/>
            </a:solidFill>
            <a:prstDash val="dash"/>
            <a:miter lim="800000"/>
            <a:headEnd/>
            <a:tailEnd/>
          </a:ln>
        </p:spPr>
        <p:txBody>
          <a:bodyPr wrap="none">
            <a:spAutoFit/>
          </a:bodyPr>
          <a:lstStyle/>
          <a:p>
            <a:pPr eaLnBrk="0" hangingPunct="0"/>
            <a:r>
              <a:rPr lang="en-US">
                <a:solidFill>
                  <a:srgbClr val="0066FF"/>
                </a:solidFill>
              </a:rPr>
              <a:t>Branches</a:t>
            </a:r>
          </a:p>
        </p:txBody>
      </p:sp>
      <p:sp>
        <p:nvSpPr>
          <p:cNvPr id="22577" name="Text Box 49"/>
          <p:cNvSpPr txBox="1">
            <a:spLocks noChangeArrowheads="1"/>
          </p:cNvSpPr>
          <p:nvPr/>
        </p:nvSpPr>
        <p:spPr bwMode="auto">
          <a:xfrm>
            <a:off x="7772400" y="3984625"/>
            <a:ext cx="1066800" cy="373063"/>
          </a:xfrm>
          <a:prstGeom prst="rect">
            <a:avLst/>
          </a:prstGeom>
          <a:noFill/>
          <a:ln w="6350">
            <a:solidFill>
              <a:srgbClr val="FF0000"/>
            </a:solidFill>
            <a:prstDash val="dash"/>
            <a:miter lim="800000"/>
            <a:headEnd/>
            <a:tailEnd/>
          </a:ln>
        </p:spPr>
        <p:txBody>
          <a:bodyPr wrap="none">
            <a:spAutoFit/>
          </a:bodyPr>
          <a:lstStyle/>
          <a:p>
            <a:pPr eaLnBrk="0" hangingPunct="0"/>
            <a:r>
              <a:rPr lang="en-US">
                <a:solidFill>
                  <a:srgbClr val="0066FF"/>
                </a:solidFill>
              </a:rPr>
              <a:t>Sections</a:t>
            </a:r>
          </a:p>
        </p:txBody>
      </p:sp>
      <p:sp>
        <p:nvSpPr>
          <p:cNvPr id="22578" name="Text Box 50"/>
          <p:cNvSpPr txBox="1">
            <a:spLocks noChangeArrowheads="1"/>
          </p:cNvSpPr>
          <p:nvPr/>
        </p:nvSpPr>
        <p:spPr bwMode="auto">
          <a:xfrm>
            <a:off x="7721600" y="2986088"/>
            <a:ext cx="1130300" cy="373062"/>
          </a:xfrm>
          <a:prstGeom prst="rect">
            <a:avLst/>
          </a:prstGeom>
          <a:noFill/>
          <a:ln w="6350">
            <a:solidFill>
              <a:srgbClr val="FF0000"/>
            </a:solidFill>
            <a:prstDash val="dash"/>
            <a:miter lim="800000"/>
            <a:headEnd/>
            <a:tailEnd/>
          </a:ln>
        </p:spPr>
        <p:txBody>
          <a:bodyPr wrap="none">
            <a:spAutoFit/>
          </a:bodyPr>
          <a:lstStyle/>
          <a:p>
            <a:pPr eaLnBrk="0" hangingPunct="0"/>
            <a:r>
              <a:rPr lang="en-US">
                <a:solidFill>
                  <a:srgbClr val="0066FF"/>
                </a:solidFill>
              </a:rPr>
              <a:t>Agencies</a:t>
            </a:r>
          </a:p>
        </p:txBody>
      </p:sp>
      <p:sp>
        <p:nvSpPr>
          <p:cNvPr id="22579" name="Text Box 51"/>
          <p:cNvSpPr txBox="1">
            <a:spLocks noChangeArrowheads="1"/>
          </p:cNvSpPr>
          <p:nvPr/>
        </p:nvSpPr>
        <p:spPr bwMode="auto">
          <a:xfrm>
            <a:off x="8166100" y="4510088"/>
            <a:ext cx="673100" cy="373062"/>
          </a:xfrm>
          <a:prstGeom prst="rect">
            <a:avLst/>
          </a:prstGeom>
          <a:noFill/>
          <a:ln w="6350">
            <a:solidFill>
              <a:srgbClr val="FF0000"/>
            </a:solidFill>
            <a:prstDash val="dash"/>
            <a:miter lim="800000"/>
            <a:headEnd/>
            <a:tailEnd/>
          </a:ln>
        </p:spPr>
        <p:txBody>
          <a:bodyPr wrap="none">
            <a:spAutoFit/>
          </a:bodyPr>
          <a:lstStyle/>
          <a:p>
            <a:pPr eaLnBrk="0" hangingPunct="0"/>
            <a:r>
              <a:rPr lang="en-US">
                <a:solidFill>
                  <a:srgbClr val="0066FF"/>
                </a:solidFill>
              </a:rPr>
              <a:t>PAO</a:t>
            </a:r>
          </a:p>
        </p:txBody>
      </p:sp>
      <p:sp>
        <p:nvSpPr>
          <p:cNvPr id="36916" name="Rectangle 52"/>
          <p:cNvSpPr>
            <a:spLocks noChangeArrowheads="1"/>
          </p:cNvSpPr>
          <p:nvPr/>
        </p:nvSpPr>
        <p:spPr bwMode="auto">
          <a:xfrm>
            <a:off x="685800" y="228600"/>
            <a:ext cx="7832725" cy="641350"/>
          </a:xfrm>
          <a:prstGeom prst="rect">
            <a:avLst/>
          </a:prstGeom>
          <a:noFill/>
          <a:ln w="9525">
            <a:noFill/>
            <a:miter lim="800000"/>
            <a:headEnd/>
            <a:tailEnd/>
          </a:ln>
          <a:effectLst/>
        </p:spPr>
        <p:txBody>
          <a:bodyPr>
            <a:spAutoFit/>
          </a:bodyPr>
          <a:lstStyle/>
          <a:p>
            <a:pPr algn="ctr">
              <a:defRPr/>
            </a:pPr>
            <a:r>
              <a:rPr lang="en-US" sz="3600" dirty="0">
                <a:solidFill>
                  <a:schemeClr val="tx2"/>
                </a:solidFill>
                <a:effectLst>
                  <a:outerShdw blurRad="38100" dist="38100" dir="2700000" algn="tl">
                    <a:srgbClr val="C0C0C0"/>
                  </a:outerShdw>
                </a:effectLst>
                <a:latin typeface="Arial Black" pitchFamily="34" charset="0"/>
              </a:rPr>
              <a:t>Features of an EAP</a:t>
            </a:r>
          </a:p>
        </p:txBody>
      </p:sp>
      <p:sp>
        <p:nvSpPr>
          <p:cNvPr id="36917" name="Rectangle 53"/>
          <p:cNvSpPr>
            <a:spLocks noChangeArrowheads="1"/>
          </p:cNvSpPr>
          <p:nvPr/>
        </p:nvSpPr>
        <p:spPr bwMode="auto">
          <a:xfrm>
            <a:off x="685800" y="838200"/>
            <a:ext cx="7832725" cy="519113"/>
          </a:xfrm>
          <a:prstGeom prst="rect">
            <a:avLst/>
          </a:prstGeom>
          <a:noFill/>
          <a:ln w="9525">
            <a:noFill/>
            <a:miter lim="800000"/>
            <a:headEnd/>
            <a:tailEnd/>
          </a:ln>
          <a:effectLst/>
        </p:spPr>
        <p:txBody>
          <a:bodyPr>
            <a:spAutoFit/>
          </a:bodyPr>
          <a:lstStyle/>
          <a:p>
            <a:pPr algn="ctr">
              <a:defRPr/>
            </a:pPr>
            <a:r>
              <a:rPr lang="en-US" sz="2800" b="1" dirty="0">
                <a:effectLst>
                  <a:outerShdw blurRad="38100" dist="38100" dir="2700000" algn="tl">
                    <a:srgbClr val="C0C0C0"/>
                  </a:outerShdw>
                </a:effectLst>
              </a:rPr>
              <a:t>Notification Flowchart</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Text Box 2"/>
          <p:cNvSpPr txBox="1">
            <a:spLocks noChangeArrowheads="1"/>
          </p:cNvSpPr>
          <p:nvPr/>
        </p:nvSpPr>
        <p:spPr bwMode="auto">
          <a:xfrm>
            <a:off x="2971800" y="1143000"/>
            <a:ext cx="4419600" cy="457200"/>
          </a:xfrm>
          <a:prstGeom prst="rect">
            <a:avLst/>
          </a:prstGeom>
          <a:noFill/>
          <a:ln w="9525">
            <a:noFill/>
            <a:miter lim="800000"/>
            <a:headEnd/>
            <a:tailEnd/>
          </a:ln>
          <a:effectLst/>
        </p:spPr>
        <p:txBody>
          <a:bodyPr>
            <a:spAutoFit/>
          </a:bodyPr>
          <a:lstStyle/>
          <a:p>
            <a:pPr marL="457200" indent="-457200">
              <a:buFont typeface="Wingdings" pitchFamily="2" charset="2"/>
              <a:buNone/>
              <a:defRPr/>
            </a:pPr>
            <a:r>
              <a:rPr lang="en-US" sz="2400" b="1" dirty="0">
                <a:effectLst>
                  <a:outerShdw blurRad="38100" dist="38100" dir="2700000" algn="tl">
                    <a:srgbClr val="C0C0C0"/>
                  </a:outerShdw>
                </a:effectLst>
              </a:rPr>
              <a:t>Contacts and Sequence</a:t>
            </a:r>
          </a:p>
        </p:txBody>
      </p:sp>
      <p:sp>
        <p:nvSpPr>
          <p:cNvPr id="148532" name="Rectangle 52"/>
          <p:cNvSpPr>
            <a:spLocks noChangeArrowheads="1"/>
          </p:cNvSpPr>
          <p:nvPr/>
        </p:nvSpPr>
        <p:spPr bwMode="auto">
          <a:xfrm>
            <a:off x="533400" y="152400"/>
            <a:ext cx="7832725" cy="641350"/>
          </a:xfrm>
          <a:prstGeom prst="rect">
            <a:avLst/>
          </a:prstGeom>
          <a:noFill/>
          <a:ln w="9525">
            <a:noFill/>
            <a:miter lim="800000"/>
            <a:headEnd/>
            <a:tailEnd/>
          </a:ln>
          <a:effectLst/>
        </p:spPr>
        <p:txBody>
          <a:bodyPr>
            <a:spAutoFit/>
          </a:bodyPr>
          <a:lstStyle/>
          <a:p>
            <a:pPr algn="ctr">
              <a:defRPr/>
            </a:pPr>
            <a:r>
              <a:rPr lang="en-US" sz="3600" dirty="0">
                <a:solidFill>
                  <a:schemeClr val="tx2"/>
                </a:solidFill>
                <a:effectLst>
                  <a:outerShdw blurRad="38100" dist="38100" dir="2700000" algn="tl">
                    <a:srgbClr val="C0C0C0"/>
                  </a:outerShdw>
                </a:effectLst>
                <a:latin typeface="Arial Black" pitchFamily="34" charset="0"/>
              </a:rPr>
              <a:t>Features of an EAP</a:t>
            </a:r>
          </a:p>
        </p:txBody>
      </p:sp>
      <p:sp>
        <p:nvSpPr>
          <p:cNvPr id="148533" name="Rectangle 53"/>
          <p:cNvSpPr>
            <a:spLocks noChangeArrowheads="1"/>
          </p:cNvSpPr>
          <p:nvPr/>
        </p:nvSpPr>
        <p:spPr bwMode="auto">
          <a:xfrm>
            <a:off x="685800" y="685800"/>
            <a:ext cx="7832725" cy="519113"/>
          </a:xfrm>
          <a:prstGeom prst="rect">
            <a:avLst/>
          </a:prstGeom>
          <a:noFill/>
          <a:ln w="9525">
            <a:noFill/>
            <a:miter lim="800000"/>
            <a:headEnd/>
            <a:tailEnd/>
          </a:ln>
          <a:effectLst/>
        </p:spPr>
        <p:txBody>
          <a:bodyPr>
            <a:spAutoFit/>
          </a:bodyPr>
          <a:lstStyle/>
          <a:p>
            <a:pPr algn="ctr">
              <a:defRPr/>
            </a:pPr>
            <a:r>
              <a:rPr lang="en-US" sz="2800" b="1" dirty="0">
                <a:effectLst>
                  <a:outerShdw blurRad="38100" dist="38100" dir="2700000" algn="tl">
                    <a:srgbClr val="C0C0C0"/>
                  </a:outerShdw>
                </a:effectLst>
              </a:rPr>
              <a:t>Notification Flowchart</a:t>
            </a:r>
          </a:p>
        </p:txBody>
      </p:sp>
      <p:sp>
        <p:nvSpPr>
          <p:cNvPr id="148534" name="Text Box 54"/>
          <p:cNvSpPr txBox="1">
            <a:spLocks noChangeArrowheads="1"/>
          </p:cNvSpPr>
          <p:nvPr/>
        </p:nvSpPr>
        <p:spPr bwMode="auto">
          <a:xfrm>
            <a:off x="533400" y="1752600"/>
            <a:ext cx="8077200" cy="4154984"/>
          </a:xfrm>
          <a:prstGeom prst="rect">
            <a:avLst/>
          </a:prstGeom>
          <a:noFill/>
          <a:ln w="9525">
            <a:noFill/>
            <a:miter lim="800000"/>
            <a:headEnd/>
            <a:tailEnd/>
          </a:ln>
          <a:effectLst/>
        </p:spPr>
        <p:txBody>
          <a:bodyPr wrap="square">
            <a:spAutoFit/>
          </a:bodyPr>
          <a:lstStyle/>
          <a:p>
            <a:pPr marL="457200" indent="-457200">
              <a:buFont typeface="Wingdings" pitchFamily="2" charset="2"/>
              <a:buNone/>
              <a:defRPr/>
            </a:pPr>
            <a:r>
              <a:rPr lang="en-US" sz="2400" b="1" dirty="0">
                <a:effectLst>
                  <a:outerShdw blurRad="38100" dist="38100" dir="2700000" algn="tl">
                    <a:srgbClr val="C0C0C0"/>
                  </a:outerShdw>
                </a:effectLst>
              </a:rPr>
              <a:t>National Weather </a:t>
            </a:r>
            <a:r>
              <a:rPr lang="en-US" sz="2400" b="1" dirty="0" smtClean="0">
                <a:effectLst>
                  <a:outerShdw blurRad="38100" dist="38100" dir="2700000" algn="tl">
                    <a:srgbClr val="C0C0C0"/>
                  </a:outerShdw>
                </a:effectLst>
              </a:rPr>
              <a:t>Service = Widespread Public Warning</a:t>
            </a:r>
            <a:endParaRPr lang="en-US" sz="2400" b="1" dirty="0">
              <a:effectLst>
                <a:outerShdw blurRad="38100" dist="38100" dir="2700000" algn="tl">
                  <a:srgbClr val="C0C0C0"/>
                </a:outerShdw>
              </a:effectLst>
            </a:endParaRPr>
          </a:p>
          <a:p>
            <a:pPr marL="457200" indent="-457200">
              <a:buFont typeface="Wingdings" pitchFamily="2" charset="2"/>
              <a:buNone/>
              <a:defRPr/>
            </a:pPr>
            <a:endParaRPr lang="en-US" sz="2400" b="1" dirty="0">
              <a:effectLst>
                <a:outerShdw blurRad="38100" dist="38100" dir="2700000" algn="tl">
                  <a:srgbClr val="C0C0C0"/>
                </a:outerShdw>
              </a:effectLst>
            </a:endParaRPr>
          </a:p>
          <a:p>
            <a:pPr marL="457200" indent="-457200">
              <a:buFont typeface="Wingdings" pitchFamily="2" charset="2"/>
              <a:buNone/>
              <a:defRPr/>
            </a:pPr>
            <a:r>
              <a:rPr lang="en-US" sz="2400" b="1" dirty="0">
                <a:effectLst>
                  <a:outerShdw blurRad="38100" dist="38100" dir="2700000" algn="tl">
                    <a:srgbClr val="C0C0C0"/>
                  </a:outerShdw>
                </a:effectLst>
              </a:rPr>
              <a:t>Dam Safety Officer reports through chain of command to the USACE Dam Safety Officer</a:t>
            </a:r>
          </a:p>
          <a:p>
            <a:pPr marL="457200" indent="-457200">
              <a:buFont typeface="Wingdings" pitchFamily="2" charset="2"/>
              <a:buNone/>
              <a:defRPr/>
            </a:pPr>
            <a:endParaRPr lang="en-US" sz="2400" b="1" dirty="0">
              <a:effectLst>
                <a:outerShdw blurRad="38100" dist="38100" dir="2700000" algn="tl">
                  <a:srgbClr val="C0C0C0"/>
                </a:outerShdw>
              </a:effectLst>
            </a:endParaRPr>
          </a:p>
          <a:p>
            <a:pPr marL="457200" indent="-457200">
              <a:buFont typeface="Wingdings" pitchFamily="2" charset="2"/>
              <a:buNone/>
              <a:defRPr/>
            </a:pPr>
            <a:r>
              <a:rPr lang="en-US" sz="2400" b="1" dirty="0">
                <a:effectLst>
                  <a:outerShdw blurRad="38100" dist="38100" dir="2700000" algn="tl">
                    <a:srgbClr val="C0C0C0"/>
                  </a:outerShdw>
                </a:effectLst>
              </a:rPr>
              <a:t>USACE DSO will notify the following:</a:t>
            </a:r>
          </a:p>
          <a:p>
            <a:pPr marL="457200" indent="-457200">
              <a:buFont typeface="Wingdings" pitchFamily="2" charset="2"/>
              <a:buNone/>
              <a:defRPr/>
            </a:pPr>
            <a:r>
              <a:rPr lang="en-US" sz="2400" b="1" dirty="0">
                <a:effectLst>
                  <a:outerShdw blurRad="38100" dist="38100" dir="2700000" algn="tl">
                    <a:srgbClr val="C0C0C0"/>
                  </a:outerShdw>
                </a:effectLst>
              </a:rPr>
              <a:t>	Director of Civil Works </a:t>
            </a:r>
          </a:p>
          <a:p>
            <a:pPr marL="457200" indent="-457200">
              <a:buFont typeface="Wingdings" pitchFamily="2" charset="2"/>
              <a:buNone/>
              <a:defRPr/>
            </a:pPr>
            <a:r>
              <a:rPr lang="en-US" sz="2400" b="1" dirty="0">
                <a:effectLst>
                  <a:outerShdw blurRad="38100" dist="38100" dir="2700000" algn="tl">
                    <a:srgbClr val="C0C0C0"/>
                  </a:outerShdw>
                </a:effectLst>
              </a:rPr>
              <a:t>	Deputy Commander for Civil Works and Contingency Operations</a:t>
            </a:r>
          </a:p>
          <a:p>
            <a:pPr marL="457200" indent="-457200">
              <a:buFont typeface="Wingdings" pitchFamily="2" charset="2"/>
              <a:buNone/>
              <a:defRPr/>
            </a:pPr>
            <a:r>
              <a:rPr lang="en-US" sz="2400" b="1" dirty="0">
                <a:effectLst>
                  <a:outerShdw blurRad="38100" dist="38100" dir="2700000" algn="tl">
                    <a:srgbClr val="C0C0C0"/>
                  </a:outerShdw>
                </a:effectLst>
              </a:rPr>
              <a:t>	USACE Commander if necessary</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ext Box 2"/>
          <p:cNvSpPr txBox="1">
            <a:spLocks noChangeArrowheads="1"/>
          </p:cNvSpPr>
          <p:nvPr/>
        </p:nvSpPr>
        <p:spPr bwMode="auto">
          <a:xfrm>
            <a:off x="1752600" y="1219200"/>
            <a:ext cx="5486400" cy="762000"/>
          </a:xfrm>
          <a:prstGeom prst="rect">
            <a:avLst/>
          </a:prstGeom>
          <a:noFill/>
          <a:ln w="9525">
            <a:noFill/>
            <a:miter lim="800000"/>
            <a:headEnd/>
            <a:tailEnd/>
          </a:ln>
          <a:effectLst/>
        </p:spPr>
        <p:txBody>
          <a:bodyPr>
            <a:spAutoFit/>
          </a:bodyPr>
          <a:lstStyle/>
          <a:p>
            <a:pPr marL="457200" indent="-457200">
              <a:buFont typeface="Wingdings" pitchFamily="2" charset="2"/>
              <a:buChar char="Ø"/>
              <a:defRPr/>
            </a:pPr>
            <a:r>
              <a:rPr lang="en-US" sz="2400" b="1" dirty="0">
                <a:effectLst>
                  <a:outerShdw blurRad="38100" dist="38100" dir="2700000" algn="tl">
                    <a:srgbClr val="C0C0C0"/>
                  </a:outerShdw>
                </a:effectLst>
              </a:rPr>
              <a:t>Levels of Emergency </a:t>
            </a:r>
            <a:r>
              <a:rPr lang="en-US" sz="2000" b="1" dirty="0">
                <a:effectLst>
                  <a:outerShdw blurRad="38100" dist="38100" dir="2700000" algn="tl">
                    <a:srgbClr val="C0C0C0"/>
                  </a:outerShdw>
                </a:effectLst>
              </a:rPr>
              <a:t>(Continued)</a:t>
            </a:r>
          </a:p>
          <a:p>
            <a:pPr marL="457200" indent="-457200">
              <a:buFont typeface="Wingdings" pitchFamily="2" charset="2"/>
              <a:buNone/>
              <a:defRPr/>
            </a:pPr>
            <a:endParaRPr lang="en-US" sz="2000" b="1" dirty="0">
              <a:effectLst>
                <a:outerShdw blurRad="38100" dist="38100" dir="2700000" algn="tl">
                  <a:srgbClr val="C0C0C0"/>
                </a:outerShdw>
              </a:effectLst>
            </a:endParaRPr>
          </a:p>
        </p:txBody>
      </p:sp>
      <p:sp>
        <p:nvSpPr>
          <p:cNvPr id="24579" name="Text Box 3"/>
          <p:cNvSpPr txBox="1">
            <a:spLocks noChangeArrowheads="1"/>
          </p:cNvSpPr>
          <p:nvPr/>
        </p:nvSpPr>
        <p:spPr bwMode="auto">
          <a:xfrm>
            <a:off x="838200" y="1752600"/>
            <a:ext cx="7696200" cy="3987800"/>
          </a:xfrm>
          <a:prstGeom prst="rect">
            <a:avLst/>
          </a:prstGeom>
          <a:solidFill>
            <a:srgbClr val="FFFF99"/>
          </a:solidFill>
          <a:ln w="57150" cmpd="thickThin">
            <a:solidFill>
              <a:srgbClr val="000000"/>
            </a:solidFill>
            <a:miter lim="800000"/>
            <a:headEnd/>
            <a:tailEnd/>
          </a:ln>
        </p:spPr>
        <p:txBody>
          <a:bodyPr>
            <a:spAutoFit/>
          </a:bodyPr>
          <a:lstStyle/>
          <a:p>
            <a:pPr marL="457200" indent="-457200" algn="ctr">
              <a:buFont typeface="Wingdings" pitchFamily="2" charset="2"/>
              <a:buNone/>
            </a:pPr>
            <a:r>
              <a:rPr lang="en-US" sz="2400" b="1">
                <a:solidFill>
                  <a:srgbClr val="000000"/>
                </a:solidFill>
              </a:rPr>
              <a:t>POSSIBLE DAM FAILURE PROBLEM</a:t>
            </a:r>
          </a:p>
          <a:p>
            <a:pPr marL="457200" indent="-457200" algn="ctr">
              <a:buFont typeface="Wingdings" pitchFamily="2" charset="2"/>
              <a:buNone/>
            </a:pPr>
            <a:r>
              <a:rPr lang="en-US" sz="2400" b="1">
                <a:solidFill>
                  <a:srgbClr val="000000"/>
                </a:solidFill>
              </a:rPr>
              <a:t>COULD LEAD TO FAILURE</a:t>
            </a:r>
          </a:p>
          <a:p>
            <a:pPr marL="457200" indent="-457200">
              <a:buFont typeface="Wingdings" pitchFamily="2" charset="2"/>
              <a:buChar char="Ø"/>
            </a:pPr>
            <a:endParaRPr lang="en-US" sz="2400" b="1">
              <a:solidFill>
                <a:srgbClr val="000000"/>
              </a:solidFill>
            </a:endParaRPr>
          </a:p>
          <a:p>
            <a:pPr marL="457200" indent="-457200">
              <a:buFont typeface="Wingdings" pitchFamily="2" charset="2"/>
              <a:buChar char="Ø"/>
            </a:pPr>
            <a:r>
              <a:rPr lang="en-US" sz="2000" b="1">
                <a:solidFill>
                  <a:srgbClr val="000000"/>
                </a:solidFill>
              </a:rPr>
              <a:t>Less urgent</a:t>
            </a:r>
          </a:p>
          <a:p>
            <a:pPr marL="457200" indent="-457200">
              <a:buFont typeface="Wingdings" pitchFamily="2" charset="2"/>
              <a:buChar char="Ø"/>
            </a:pPr>
            <a:endParaRPr lang="en-US" sz="2000" b="1">
              <a:solidFill>
                <a:srgbClr val="000000"/>
              </a:solidFill>
            </a:endParaRPr>
          </a:p>
          <a:p>
            <a:pPr marL="457200" indent="-457200">
              <a:buFont typeface="Wingdings" pitchFamily="2" charset="2"/>
              <a:buChar char="Ø"/>
            </a:pPr>
            <a:r>
              <a:rPr lang="en-US" sz="2000" b="1">
                <a:solidFill>
                  <a:srgbClr val="000000"/>
                </a:solidFill>
              </a:rPr>
              <a:t>Change from normal conditions</a:t>
            </a:r>
          </a:p>
          <a:p>
            <a:pPr marL="457200" indent="-457200">
              <a:buFont typeface="Wingdings" pitchFamily="2" charset="2"/>
              <a:buChar char="Ø"/>
            </a:pPr>
            <a:endParaRPr lang="en-US" sz="2000" b="1">
              <a:solidFill>
                <a:srgbClr val="000000"/>
              </a:solidFill>
            </a:endParaRPr>
          </a:p>
          <a:p>
            <a:pPr marL="457200" indent="-457200">
              <a:buFont typeface="Wingdings" pitchFamily="2" charset="2"/>
              <a:buChar char="Ø"/>
            </a:pPr>
            <a:r>
              <a:rPr lang="en-US" sz="2000" b="1">
                <a:solidFill>
                  <a:srgbClr val="000000"/>
                </a:solidFill>
              </a:rPr>
              <a:t>Unusual loading on dam or component</a:t>
            </a:r>
          </a:p>
          <a:p>
            <a:pPr marL="457200" indent="-457200">
              <a:buFont typeface="Wingdings" pitchFamily="2" charset="2"/>
              <a:buChar char="Ø"/>
            </a:pPr>
            <a:endParaRPr lang="en-US" sz="2000" b="1">
              <a:solidFill>
                <a:srgbClr val="000000"/>
              </a:solidFill>
            </a:endParaRPr>
          </a:p>
          <a:p>
            <a:pPr marL="457200" indent="-457200">
              <a:buFont typeface="Wingdings" pitchFamily="2" charset="2"/>
              <a:buChar char="Ø"/>
            </a:pPr>
            <a:r>
              <a:rPr lang="en-US" sz="2000" b="1">
                <a:solidFill>
                  <a:srgbClr val="000000"/>
                </a:solidFill>
              </a:rPr>
              <a:t>Rate of change is slow or not apparent</a:t>
            </a:r>
          </a:p>
          <a:p>
            <a:pPr marL="457200" indent="-457200">
              <a:buFont typeface="Wingdings" pitchFamily="2" charset="2"/>
              <a:buChar char="Ø"/>
            </a:pPr>
            <a:endParaRPr lang="en-US" sz="2000" b="1">
              <a:solidFill>
                <a:srgbClr val="000000"/>
              </a:solidFill>
            </a:endParaRPr>
          </a:p>
          <a:p>
            <a:pPr marL="457200" indent="-457200">
              <a:buFont typeface="Wingdings" pitchFamily="2" charset="2"/>
              <a:buChar char="Ø"/>
            </a:pPr>
            <a:r>
              <a:rPr lang="en-US" sz="2000" b="1">
                <a:solidFill>
                  <a:srgbClr val="000000"/>
                </a:solidFill>
              </a:rPr>
              <a:t>Internal notifications to Dam Safety Officer</a:t>
            </a:r>
          </a:p>
        </p:txBody>
      </p:sp>
      <p:sp>
        <p:nvSpPr>
          <p:cNvPr id="38916" name="Rectangle 4"/>
          <p:cNvSpPr>
            <a:spLocks noChangeArrowheads="1"/>
          </p:cNvSpPr>
          <p:nvPr/>
        </p:nvSpPr>
        <p:spPr bwMode="auto">
          <a:xfrm>
            <a:off x="609600" y="152400"/>
            <a:ext cx="7832725" cy="641350"/>
          </a:xfrm>
          <a:prstGeom prst="rect">
            <a:avLst/>
          </a:prstGeom>
          <a:noFill/>
          <a:ln w="9525">
            <a:noFill/>
            <a:miter lim="800000"/>
            <a:headEnd/>
            <a:tailEnd/>
          </a:ln>
          <a:effectLst/>
        </p:spPr>
        <p:txBody>
          <a:bodyPr>
            <a:spAutoFit/>
          </a:bodyPr>
          <a:lstStyle/>
          <a:p>
            <a:pPr algn="ctr">
              <a:defRPr/>
            </a:pPr>
            <a:r>
              <a:rPr lang="en-US" sz="3600" dirty="0">
                <a:solidFill>
                  <a:schemeClr val="tx2"/>
                </a:solidFill>
                <a:effectLst>
                  <a:outerShdw blurRad="38100" dist="38100" dir="2700000" algn="tl">
                    <a:srgbClr val="C0C0C0"/>
                  </a:outerShdw>
                </a:effectLst>
                <a:latin typeface="Arial Black" pitchFamily="34" charset="0"/>
              </a:rPr>
              <a:t>Features of an EAP</a:t>
            </a:r>
          </a:p>
        </p:txBody>
      </p:sp>
      <p:sp>
        <p:nvSpPr>
          <p:cNvPr id="38917" name="Rectangle 5"/>
          <p:cNvSpPr>
            <a:spLocks noChangeArrowheads="1"/>
          </p:cNvSpPr>
          <p:nvPr/>
        </p:nvSpPr>
        <p:spPr bwMode="auto">
          <a:xfrm>
            <a:off x="685800" y="762000"/>
            <a:ext cx="7832725" cy="519112"/>
          </a:xfrm>
          <a:prstGeom prst="rect">
            <a:avLst/>
          </a:prstGeom>
          <a:noFill/>
          <a:ln w="9525">
            <a:noFill/>
            <a:miter lim="800000"/>
            <a:headEnd/>
            <a:tailEnd/>
          </a:ln>
          <a:effectLst>
            <a:outerShdw dist="35921" dir="2700000" algn="ctr" rotWithShape="0">
              <a:schemeClr val="bg2"/>
            </a:outerShdw>
          </a:effectLst>
        </p:spPr>
        <p:txBody>
          <a:bodyPr>
            <a:spAutoFit/>
          </a:bodyPr>
          <a:lstStyle/>
          <a:p>
            <a:pPr algn="ctr">
              <a:defRPr/>
            </a:pPr>
            <a:r>
              <a:rPr lang="en-US" sz="2800" b="1" dirty="0">
                <a:effectLst>
                  <a:outerShdw blurRad="38100" dist="38100" dir="2700000" algn="tl">
                    <a:srgbClr val="C0C0C0"/>
                  </a:outerShdw>
                </a:effectLst>
              </a:rPr>
              <a:t>Notification Flowchart</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ext Box 2"/>
          <p:cNvSpPr txBox="1">
            <a:spLocks noChangeArrowheads="1"/>
          </p:cNvSpPr>
          <p:nvPr/>
        </p:nvSpPr>
        <p:spPr bwMode="auto">
          <a:xfrm>
            <a:off x="2209800" y="1219200"/>
            <a:ext cx="4419600" cy="457200"/>
          </a:xfrm>
          <a:prstGeom prst="rect">
            <a:avLst/>
          </a:prstGeom>
          <a:noFill/>
          <a:ln w="9525">
            <a:noFill/>
            <a:miter lim="800000"/>
            <a:headEnd/>
            <a:tailEnd/>
          </a:ln>
          <a:effectLst>
            <a:outerShdw dist="35921" dir="2700000" algn="ctr" rotWithShape="0">
              <a:schemeClr val="bg1"/>
            </a:outerShdw>
          </a:effectLst>
        </p:spPr>
        <p:txBody>
          <a:bodyPr>
            <a:spAutoFit/>
          </a:bodyPr>
          <a:lstStyle/>
          <a:p>
            <a:pPr marL="457200" indent="-457200">
              <a:buFont typeface="Wingdings" pitchFamily="2" charset="2"/>
              <a:buChar char="Ø"/>
              <a:defRPr/>
            </a:pPr>
            <a:r>
              <a:rPr lang="en-US" sz="2400" b="1" dirty="0"/>
              <a:t>Contacts and Sequence</a:t>
            </a:r>
          </a:p>
        </p:txBody>
      </p:sp>
      <p:sp>
        <p:nvSpPr>
          <p:cNvPr id="25603" name="Text Box 3"/>
          <p:cNvSpPr txBox="1">
            <a:spLocks noChangeArrowheads="1"/>
          </p:cNvSpPr>
          <p:nvPr/>
        </p:nvSpPr>
        <p:spPr bwMode="auto">
          <a:xfrm>
            <a:off x="609600" y="1676400"/>
            <a:ext cx="7924800" cy="4114800"/>
          </a:xfrm>
          <a:prstGeom prst="rect">
            <a:avLst/>
          </a:prstGeom>
          <a:solidFill>
            <a:srgbClr val="FFFF99"/>
          </a:solidFill>
          <a:ln w="15875">
            <a:solidFill>
              <a:srgbClr val="000000"/>
            </a:solidFill>
            <a:miter lim="800000"/>
            <a:headEnd/>
            <a:tailEnd/>
          </a:ln>
        </p:spPr>
        <p:txBody>
          <a:bodyPr wrap="none" lIns="0" rIns="0"/>
          <a:lstStyle/>
          <a:p>
            <a:pPr marL="457200" indent="-457200" algn="ctr">
              <a:buFont typeface="Wingdings" pitchFamily="2" charset="2"/>
              <a:buNone/>
            </a:pPr>
            <a:r>
              <a:rPr lang="en-US" sz="2000" b="1">
                <a:solidFill>
                  <a:srgbClr val="000000"/>
                </a:solidFill>
              </a:rPr>
              <a:t>POSSIBLE DAM FAILURE PROBLEM</a:t>
            </a:r>
          </a:p>
          <a:p>
            <a:pPr marL="457200" indent="-457200" algn="ctr">
              <a:buFont typeface="Wingdings" pitchFamily="2" charset="2"/>
              <a:buNone/>
            </a:pPr>
            <a:r>
              <a:rPr lang="en-US" b="1">
                <a:solidFill>
                  <a:srgbClr val="000000"/>
                </a:solidFill>
              </a:rPr>
              <a:t>Notification Chart</a:t>
            </a:r>
          </a:p>
        </p:txBody>
      </p:sp>
      <p:sp>
        <p:nvSpPr>
          <p:cNvPr id="25604" name="Text Box 4"/>
          <p:cNvSpPr txBox="1">
            <a:spLocks noChangeArrowheads="1"/>
          </p:cNvSpPr>
          <p:nvPr/>
        </p:nvSpPr>
        <p:spPr bwMode="auto">
          <a:xfrm>
            <a:off x="914400" y="2476500"/>
            <a:ext cx="2154238" cy="406400"/>
          </a:xfrm>
          <a:prstGeom prst="rect">
            <a:avLst/>
          </a:prstGeom>
          <a:noFill/>
          <a:ln w="9525">
            <a:solidFill>
              <a:srgbClr val="000000"/>
            </a:solidFill>
            <a:miter lim="800000"/>
            <a:headEnd/>
            <a:tailEnd/>
          </a:ln>
        </p:spPr>
        <p:txBody>
          <a:bodyPr wrap="none">
            <a:spAutoFit/>
          </a:bodyPr>
          <a:lstStyle/>
          <a:p>
            <a:pPr eaLnBrk="0" hangingPunct="0"/>
            <a:r>
              <a:rPr lang="en-US" sz="2000" b="1">
                <a:solidFill>
                  <a:srgbClr val="000000"/>
                </a:solidFill>
              </a:rPr>
              <a:t>Manager at Dam</a:t>
            </a:r>
          </a:p>
        </p:txBody>
      </p:sp>
      <p:sp>
        <p:nvSpPr>
          <p:cNvPr id="25605" name="Text Box 5"/>
          <p:cNvSpPr txBox="1">
            <a:spLocks noChangeArrowheads="1"/>
          </p:cNvSpPr>
          <p:nvPr/>
        </p:nvSpPr>
        <p:spPr bwMode="auto">
          <a:xfrm>
            <a:off x="1485900" y="3086100"/>
            <a:ext cx="1801813" cy="406400"/>
          </a:xfrm>
          <a:prstGeom prst="rect">
            <a:avLst/>
          </a:prstGeom>
          <a:noFill/>
          <a:ln w="9525">
            <a:solidFill>
              <a:srgbClr val="000000"/>
            </a:solidFill>
            <a:miter lim="800000"/>
            <a:headEnd/>
            <a:tailEnd/>
          </a:ln>
        </p:spPr>
        <p:txBody>
          <a:bodyPr wrap="none">
            <a:spAutoFit/>
          </a:bodyPr>
          <a:lstStyle/>
          <a:p>
            <a:pPr eaLnBrk="0" hangingPunct="0"/>
            <a:r>
              <a:rPr lang="en-US" sz="2000">
                <a:solidFill>
                  <a:srgbClr val="000000"/>
                </a:solidFill>
              </a:rPr>
              <a:t>Area Manager</a:t>
            </a:r>
          </a:p>
        </p:txBody>
      </p:sp>
      <p:sp>
        <p:nvSpPr>
          <p:cNvPr id="25606" name="Text Box 6"/>
          <p:cNvSpPr txBox="1">
            <a:spLocks noChangeArrowheads="1"/>
          </p:cNvSpPr>
          <p:nvPr/>
        </p:nvSpPr>
        <p:spPr bwMode="auto">
          <a:xfrm>
            <a:off x="1493838" y="3575050"/>
            <a:ext cx="2462212" cy="406400"/>
          </a:xfrm>
          <a:prstGeom prst="rect">
            <a:avLst/>
          </a:prstGeom>
          <a:noFill/>
          <a:ln w="9525">
            <a:solidFill>
              <a:srgbClr val="000000"/>
            </a:solidFill>
            <a:miter lim="800000"/>
            <a:headEnd/>
            <a:tailEnd/>
          </a:ln>
        </p:spPr>
        <p:txBody>
          <a:bodyPr wrap="none"/>
          <a:lstStyle/>
          <a:p>
            <a:pPr eaLnBrk="0" hangingPunct="0"/>
            <a:r>
              <a:rPr lang="en-US" sz="2000">
                <a:solidFill>
                  <a:srgbClr val="000000"/>
                </a:solidFill>
              </a:rPr>
              <a:t>Dam Safety Officer</a:t>
            </a:r>
          </a:p>
        </p:txBody>
      </p:sp>
      <p:sp>
        <p:nvSpPr>
          <p:cNvPr id="25607" name="Text Box 7"/>
          <p:cNvSpPr txBox="1">
            <a:spLocks noChangeArrowheads="1"/>
          </p:cNvSpPr>
          <p:nvPr/>
        </p:nvSpPr>
        <p:spPr bwMode="auto">
          <a:xfrm>
            <a:off x="4591050" y="4171950"/>
            <a:ext cx="1392238" cy="406400"/>
          </a:xfrm>
          <a:prstGeom prst="rect">
            <a:avLst/>
          </a:prstGeom>
          <a:noFill/>
          <a:ln w="9525">
            <a:solidFill>
              <a:srgbClr val="000000"/>
            </a:solidFill>
            <a:miter lim="800000"/>
            <a:headEnd/>
            <a:tailEnd/>
          </a:ln>
        </p:spPr>
        <p:txBody>
          <a:bodyPr wrap="none">
            <a:spAutoFit/>
          </a:bodyPr>
          <a:lstStyle/>
          <a:p>
            <a:pPr eaLnBrk="0" hangingPunct="0"/>
            <a:r>
              <a:rPr lang="en-US" sz="2000">
                <a:solidFill>
                  <a:srgbClr val="000000"/>
                </a:solidFill>
              </a:rPr>
              <a:t>Chief, Ops</a:t>
            </a:r>
          </a:p>
        </p:txBody>
      </p:sp>
      <p:sp>
        <p:nvSpPr>
          <p:cNvPr id="25608" name="Text Box 8"/>
          <p:cNvSpPr txBox="1">
            <a:spLocks noChangeArrowheads="1"/>
          </p:cNvSpPr>
          <p:nvPr/>
        </p:nvSpPr>
        <p:spPr bwMode="auto">
          <a:xfrm>
            <a:off x="4600575" y="3638550"/>
            <a:ext cx="2028825" cy="406400"/>
          </a:xfrm>
          <a:prstGeom prst="rect">
            <a:avLst/>
          </a:prstGeom>
          <a:noFill/>
          <a:ln w="9525">
            <a:solidFill>
              <a:srgbClr val="000000"/>
            </a:solidFill>
            <a:miter lim="800000"/>
            <a:headEnd/>
            <a:tailEnd/>
          </a:ln>
        </p:spPr>
        <p:txBody>
          <a:bodyPr wrap="none">
            <a:spAutoFit/>
          </a:bodyPr>
          <a:lstStyle/>
          <a:p>
            <a:pPr eaLnBrk="0" hangingPunct="0"/>
            <a:r>
              <a:rPr lang="en-US" sz="2000">
                <a:solidFill>
                  <a:srgbClr val="000000"/>
                </a:solidFill>
              </a:rPr>
              <a:t>Assist Chief, EC</a:t>
            </a:r>
          </a:p>
        </p:txBody>
      </p:sp>
      <p:sp>
        <p:nvSpPr>
          <p:cNvPr id="25609" name="Text Box 9"/>
          <p:cNvSpPr txBox="1">
            <a:spLocks noChangeArrowheads="1"/>
          </p:cNvSpPr>
          <p:nvPr/>
        </p:nvSpPr>
        <p:spPr bwMode="auto">
          <a:xfrm>
            <a:off x="4605338" y="4705350"/>
            <a:ext cx="1281112" cy="406400"/>
          </a:xfrm>
          <a:prstGeom prst="rect">
            <a:avLst/>
          </a:prstGeom>
          <a:noFill/>
          <a:ln w="9525">
            <a:solidFill>
              <a:srgbClr val="000000"/>
            </a:solidFill>
            <a:miter lim="800000"/>
            <a:headEnd/>
            <a:tailEnd/>
          </a:ln>
        </p:spPr>
        <p:txBody>
          <a:bodyPr wrap="none">
            <a:spAutoFit/>
          </a:bodyPr>
          <a:lstStyle/>
          <a:p>
            <a:pPr eaLnBrk="0" hangingPunct="0"/>
            <a:r>
              <a:rPr lang="en-US" sz="2000">
                <a:solidFill>
                  <a:srgbClr val="000000"/>
                </a:solidFill>
              </a:rPr>
              <a:t>DE or DD</a:t>
            </a:r>
          </a:p>
        </p:txBody>
      </p:sp>
      <p:sp>
        <p:nvSpPr>
          <p:cNvPr id="25610" name="Text Box 10"/>
          <p:cNvSpPr txBox="1">
            <a:spLocks noChangeArrowheads="1"/>
          </p:cNvSpPr>
          <p:nvPr/>
        </p:nvSpPr>
        <p:spPr bwMode="auto">
          <a:xfrm>
            <a:off x="4591050" y="5232400"/>
            <a:ext cx="1379538" cy="406400"/>
          </a:xfrm>
          <a:prstGeom prst="rect">
            <a:avLst/>
          </a:prstGeom>
          <a:noFill/>
          <a:ln w="9525">
            <a:solidFill>
              <a:srgbClr val="000000"/>
            </a:solidFill>
            <a:miter lim="800000"/>
            <a:headEnd/>
            <a:tailEnd/>
          </a:ln>
        </p:spPr>
        <p:txBody>
          <a:bodyPr wrap="none">
            <a:spAutoFit/>
          </a:bodyPr>
          <a:lstStyle/>
          <a:p>
            <a:pPr eaLnBrk="0" hangingPunct="0"/>
            <a:r>
              <a:rPr lang="en-US" sz="2000">
                <a:solidFill>
                  <a:srgbClr val="000000"/>
                </a:solidFill>
              </a:rPr>
              <a:t>MSC DSO</a:t>
            </a:r>
          </a:p>
        </p:txBody>
      </p:sp>
      <p:sp>
        <p:nvSpPr>
          <p:cNvPr id="25611" name="Line 11"/>
          <p:cNvSpPr>
            <a:spLocks noChangeShapeType="1"/>
          </p:cNvSpPr>
          <p:nvPr/>
        </p:nvSpPr>
        <p:spPr bwMode="auto">
          <a:xfrm>
            <a:off x="1143000" y="2895600"/>
            <a:ext cx="0" cy="819150"/>
          </a:xfrm>
          <a:prstGeom prst="line">
            <a:avLst/>
          </a:prstGeom>
          <a:noFill/>
          <a:ln w="12700">
            <a:solidFill>
              <a:srgbClr val="000000"/>
            </a:solidFill>
            <a:round/>
            <a:headEnd/>
            <a:tailEnd/>
          </a:ln>
        </p:spPr>
        <p:txBody>
          <a:bodyPr/>
          <a:lstStyle/>
          <a:p>
            <a:endParaRPr lang="en-US"/>
          </a:p>
        </p:txBody>
      </p:sp>
      <p:sp>
        <p:nvSpPr>
          <p:cNvPr id="25612" name="Line 12"/>
          <p:cNvSpPr>
            <a:spLocks noChangeShapeType="1"/>
          </p:cNvSpPr>
          <p:nvPr/>
        </p:nvSpPr>
        <p:spPr bwMode="auto">
          <a:xfrm>
            <a:off x="4343400" y="4362450"/>
            <a:ext cx="209550" cy="0"/>
          </a:xfrm>
          <a:prstGeom prst="line">
            <a:avLst/>
          </a:prstGeom>
          <a:noFill/>
          <a:ln w="12700">
            <a:solidFill>
              <a:srgbClr val="000000"/>
            </a:solidFill>
            <a:round/>
            <a:headEnd/>
            <a:tailEnd type="arrow" w="lg" len="sm"/>
          </a:ln>
        </p:spPr>
        <p:txBody>
          <a:bodyPr/>
          <a:lstStyle/>
          <a:p>
            <a:endParaRPr lang="en-US"/>
          </a:p>
        </p:txBody>
      </p:sp>
      <p:sp>
        <p:nvSpPr>
          <p:cNvPr id="25613" name="Line 13"/>
          <p:cNvSpPr>
            <a:spLocks noChangeShapeType="1"/>
          </p:cNvSpPr>
          <p:nvPr/>
        </p:nvSpPr>
        <p:spPr bwMode="auto">
          <a:xfrm>
            <a:off x="1143000" y="3714750"/>
            <a:ext cx="304800" cy="0"/>
          </a:xfrm>
          <a:prstGeom prst="line">
            <a:avLst/>
          </a:prstGeom>
          <a:noFill/>
          <a:ln w="12700">
            <a:solidFill>
              <a:srgbClr val="000000"/>
            </a:solidFill>
            <a:round/>
            <a:headEnd/>
            <a:tailEnd type="arrow" w="lg" len="sm"/>
          </a:ln>
        </p:spPr>
        <p:txBody>
          <a:bodyPr/>
          <a:lstStyle/>
          <a:p>
            <a:endParaRPr lang="en-US"/>
          </a:p>
        </p:txBody>
      </p:sp>
      <p:sp>
        <p:nvSpPr>
          <p:cNvPr id="25614" name="Line 14"/>
          <p:cNvSpPr>
            <a:spLocks noChangeShapeType="1"/>
          </p:cNvSpPr>
          <p:nvPr/>
        </p:nvSpPr>
        <p:spPr bwMode="auto">
          <a:xfrm>
            <a:off x="1143000" y="3257550"/>
            <a:ext cx="304800" cy="0"/>
          </a:xfrm>
          <a:prstGeom prst="line">
            <a:avLst/>
          </a:prstGeom>
          <a:noFill/>
          <a:ln w="12700">
            <a:solidFill>
              <a:srgbClr val="000000"/>
            </a:solidFill>
            <a:round/>
            <a:headEnd/>
            <a:tailEnd type="arrow" w="lg" len="sm"/>
          </a:ln>
        </p:spPr>
        <p:txBody>
          <a:bodyPr/>
          <a:lstStyle/>
          <a:p>
            <a:endParaRPr lang="en-US"/>
          </a:p>
        </p:txBody>
      </p:sp>
      <p:sp>
        <p:nvSpPr>
          <p:cNvPr id="25615" name="Line 15"/>
          <p:cNvSpPr>
            <a:spLocks noChangeShapeType="1"/>
          </p:cNvSpPr>
          <p:nvPr/>
        </p:nvSpPr>
        <p:spPr bwMode="auto">
          <a:xfrm>
            <a:off x="6629400" y="3943350"/>
            <a:ext cx="304800" cy="0"/>
          </a:xfrm>
          <a:prstGeom prst="line">
            <a:avLst/>
          </a:prstGeom>
          <a:noFill/>
          <a:ln w="12700">
            <a:solidFill>
              <a:srgbClr val="000000"/>
            </a:solidFill>
            <a:round/>
            <a:headEnd/>
            <a:tailEnd type="arrow" w="lg" len="sm"/>
          </a:ln>
        </p:spPr>
        <p:txBody>
          <a:bodyPr/>
          <a:lstStyle/>
          <a:p>
            <a:endParaRPr lang="en-US"/>
          </a:p>
        </p:txBody>
      </p:sp>
      <p:sp>
        <p:nvSpPr>
          <p:cNvPr id="25616" name="Text Box 16"/>
          <p:cNvSpPr txBox="1">
            <a:spLocks noChangeArrowheads="1"/>
          </p:cNvSpPr>
          <p:nvPr/>
        </p:nvSpPr>
        <p:spPr bwMode="auto">
          <a:xfrm>
            <a:off x="4625975" y="3079750"/>
            <a:ext cx="1395413" cy="406400"/>
          </a:xfrm>
          <a:prstGeom prst="rect">
            <a:avLst/>
          </a:prstGeom>
          <a:noFill/>
          <a:ln w="9525">
            <a:solidFill>
              <a:srgbClr val="000000"/>
            </a:solidFill>
            <a:miter lim="800000"/>
            <a:headEnd/>
            <a:tailEnd/>
          </a:ln>
        </p:spPr>
        <p:txBody>
          <a:bodyPr wrap="none">
            <a:spAutoFit/>
          </a:bodyPr>
          <a:lstStyle/>
          <a:p>
            <a:pPr eaLnBrk="0" hangingPunct="0"/>
            <a:r>
              <a:rPr lang="en-US" sz="2000">
                <a:solidFill>
                  <a:srgbClr val="000000"/>
                </a:solidFill>
              </a:rPr>
              <a:t>Readiness</a:t>
            </a:r>
          </a:p>
        </p:txBody>
      </p:sp>
      <p:sp>
        <p:nvSpPr>
          <p:cNvPr id="25617" name="Line 17"/>
          <p:cNvSpPr>
            <a:spLocks noChangeShapeType="1"/>
          </p:cNvSpPr>
          <p:nvPr/>
        </p:nvSpPr>
        <p:spPr bwMode="auto">
          <a:xfrm>
            <a:off x="5969000" y="4476750"/>
            <a:ext cx="304800" cy="0"/>
          </a:xfrm>
          <a:prstGeom prst="line">
            <a:avLst/>
          </a:prstGeom>
          <a:noFill/>
          <a:ln w="12700">
            <a:solidFill>
              <a:srgbClr val="000000"/>
            </a:solidFill>
            <a:round/>
            <a:headEnd/>
            <a:tailEnd type="arrow" w="lg" len="sm"/>
          </a:ln>
        </p:spPr>
        <p:txBody>
          <a:bodyPr/>
          <a:lstStyle/>
          <a:p>
            <a:endParaRPr lang="en-US"/>
          </a:p>
        </p:txBody>
      </p:sp>
      <p:sp>
        <p:nvSpPr>
          <p:cNvPr id="25618" name="Line 18"/>
          <p:cNvSpPr>
            <a:spLocks noChangeShapeType="1"/>
          </p:cNvSpPr>
          <p:nvPr/>
        </p:nvSpPr>
        <p:spPr bwMode="auto">
          <a:xfrm>
            <a:off x="6629400" y="3714750"/>
            <a:ext cx="304800" cy="0"/>
          </a:xfrm>
          <a:prstGeom prst="line">
            <a:avLst/>
          </a:prstGeom>
          <a:noFill/>
          <a:ln w="12700">
            <a:solidFill>
              <a:srgbClr val="000000"/>
            </a:solidFill>
            <a:round/>
            <a:headEnd/>
            <a:tailEnd type="arrow" w="lg" len="sm"/>
          </a:ln>
        </p:spPr>
        <p:txBody>
          <a:bodyPr/>
          <a:lstStyle/>
          <a:p>
            <a:endParaRPr lang="en-US"/>
          </a:p>
        </p:txBody>
      </p:sp>
      <p:sp>
        <p:nvSpPr>
          <p:cNvPr id="25619" name="Line 19"/>
          <p:cNvSpPr>
            <a:spLocks noChangeShapeType="1"/>
          </p:cNvSpPr>
          <p:nvPr/>
        </p:nvSpPr>
        <p:spPr bwMode="auto">
          <a:xfrm>
            <a:off x="6629400" y="3829050"/>
            <a:ext cx="304800" cy="0"/>
          </a:xfrm>
          <a:prstGeom prst="line">
            <a:avLst/>
          </a:prstGeom>
          <a:noFill/>
          <a:ln w="12700">
            <a:solidFill>
              <a:srgbClr val="000000"/>
            </a:solidFill>
            <a:round/>
            <a:headEnd/>
            <a:tailEnd type="arrow" w="lg" len="sm"/>
          </a:ln>
        </p:spPr>
        <p:txBody>
          <a:bodyPr/>
          <a:lstStyle/>
          <a:p>
            <a:endParaRPr lang="en-US"/>
          </a:p>
        </p:txBody>
      </p:sp>
      <p:sp>
        <p:nvSpPr>
          <p:cNvPr id="25620" name="Line 20"/>
          <p:cNvSpPr>
            <a:spLocks noChangeShapeType="1"/>
          </p:cNvSpPr>
          <p:nvPr/>
        </p:nvSpPr>
        <p:spPr bwMode="auto">
          <a:xfrm>
            <a:off x="6038850" y="3257550"/>
            <a:ext cx="304800" cy="0"/>
          </a:xfrm>
          <a:prstGeom prst="line">
            <a:avLst/>
          </a:prstGeom>
          <a:noFill/>
          <a:ln w="12700">
            <a:solidFill>
              <a:srgbClr val="000000"/>
            </a:solidFill>
            <a:round/>
            <a:headEnd/>
            <a:tailEnd type="arrow" w="lg" len="sm"/>
          </a:ln>
        </p:spPr>
        <p:txBody>
          <a:bodyPr/>
          <a:lstStyle/>
          <a:p>
            <a:endParaRPr lang="en-US"/>
          </a:p>
        </p:txBody>
      </p:sp>
      <p:sp>
        <p:nvSpPr>
          <p:cNvPr id="25621" name="Line 21"/>
          <p:cNvSpPr>
            <a:spLocks noChangeShapeType="1"/>
          </p:cNvSpPr>
          <p:nvPr/>
        </p:nvSpPr>
        <p:spPr bwMode="auto">
          <a:xfrm>
            <a:off x="5969000" y="4286250"/>
            <a:ext cx="304800" cy="0"/>
          </a:xfrm>
          <a:prstGeom prst="line">
            <a:avLst/>
          </a:prstGeom>
          <a:noFill/>
          <a:ln w="12700">
            <a:solidFill>
              <a:srgbClr val="000000"/>
            </a:solidFill>
            <a:round/>
            <a:headEnd/>
            <a:tailEnd type="arrow" w="lg" len="sm"/>
          </a:ln>
        </p:spPr>
        <p:txBody>
          <a:bodyPr/>
          <a:lstStyle/>
          <a:p>
            <a:endParaRPr lang="en-US"/>
          </a:p>
        </p:txBody>
      </p:sp>
      <p:sp>
        <p:nvSpPr>
          <p:cNvPr id="25622" name="Line 22"/>
          <p:cNvSpPr>
            <a:spLocks noChangeShapeType="1"/>
          </p:cNvSpPr>
          <p:nvPr/>
        </p:nvSpPr>
        <p:spPr bwMode="auto">
          <a:xfrm>
            <a:off x="3295650" y="3257550"/>
            <a:ext cx="1295400" cy="0"/>
          </a:xfrm>
          <a:prstGeom prst="line">
            <a:avLst/>
          </a:prstGeom>
          <a:noFill/>
          <a:ln w="12700">
            <a:solidFill>
              <a:srgbClr val="000000"/>
            </a:solidFill>
            <a:round/>
            <a:headEnd/>
            <a:tailEnd type="arrow" w="lg" len="sm"/>
          </a:ln>
        </p:spPr>
        <p:txBody>
          <a:bodyPr/>
          <a:lstStyle/>
          <a:p>
            <a:endParaRPr lang="en-US"/>
          </a:p>
        </p:txBody>
      </p:sp>
      <p:sp>
        <p:nvSpPr>
          <p:cNvPr id="25623" name="Line 23"/>
          <p:cNvSpPr>
            <a:spLocks noChangeShapeType="1"/>
          </p:cNvSpPr>
          <p:nvPr/>
        </p:nvSpPr>
        <p:spPr bwMode="auto">
          <a:xfrm flipV="1">
            <a:off x="3962400" y="3790950"/>
            <a:ext cx="609600" cy="0"/>
          </a:xfrm>
          <a:prstGeom prst="line">
            <a:avLst/>
          </a:prstGeom>
          <a:noFill/>
          <a:ln w="12700">
            <a:solidFill>
              <a:srgbClr val="000000"/>
            </a:solidFill>
            <a:round/>
            <a:headEnd/>
            <a:tailEnd type="arrow" w="lg" len="sm"/>
          </a:ln>
        </p:spPr>
        <p:txBody>
          <a:bodyPr/>
          <a:lstStyle/>
          <a:p>
            <a:endParaRPr lang="en-US"/>
          </a:p>
        </p:txBody>
      </p:sp>
      <p:sp>
        <p:nvSpPr>
          <p:cNvPr id="25624" name="Text Box 24"/>
          <p:cNvSpPr txBox="1">
            <a:spLocks noChangeArrowheads="1"/>
          </p:cNvSpPr>
          <p:nvPr/>
        </p:nvSpPr>
        <p:spPr bwMode="auto">
          <a:xfrm>
            <a:off x="7086600" y="3524250"/>
            <a:ext cx="1155700" cy="373063"/>
          </a:xfrm>
          <a:prstGeom prst="rect">
            <a:avLst/>
          </a:prstGeom>
          <a:noFill/>
          <a:ln w="6350">
            <a:solidFill>
              <a:srgbClr val="000000"/>
            </a:solidFill>
            <a:prstDash val="dash"/>
            <a:miter lim="800000"/>
            <a:headEnd/>
            <a:tailEnd/>
          </a:ln>
        </p:spPr>
        <p:txBody>
          <a:bodyPr wrap="none">
            <a:spAutoFit/>
          </a:bodyPr>
          <a:lstStyle/>
          <a:p>
            <a:pPr eaLnBrk="0" hangingPunct="0"/>
            <a:r>
              <a:rPr lang="en-US">
                <a:solidFill>
                  <a:srgbClr val="000000"/>
                </a:solidFill>
              </a:rPr>
              <a:t>Branches</a:t>
            </a:r>
          </a:p>
        </p:txBody>
      </p:sp>
      <p:sp>
        <p:nvSpPr>
          <p:cNvPr id="25625" name="Text Box 25"/>
          <p:cNvSpPr txBox="1">
            <a:spLocks noChangeArrowheads="1"/>
          </p:cNvSpPr>
          <p:nvPr/>
        </p:nvSpPr>
        <p:spPr bwMode="auto">
          <a:xfrm>
            <a:off x="7086600" y="4027488"/>
            <a:ext cx="1066800" cy="373062"/>
          </a:xfrm>
          <a:prstGeom prst="rect">
            <a:avLst/>
          </a:prstGeom>
          <a:noFill/>
          <a:ln w="6350">
            <a:solidFill>
              <a:srgbClr val="000000"/>
            </a:solidFill>
            <a:prstDash val="dash"/>
            <a:miter lim="800000"/>
            <a:headEnd/>
            <a:tailEnd/>
          </a:ln>
        </p:spPr>
        <p:txBody>
          <a:bodyPr wrap="none">
            <a:spAutoFit/>
          </a:bodyPr>
          <a:lstStyle/>
          <a:p>
            <a:pPr eaLnBrk="0" hangingPunct="0"/>
            <a:r>
              <a:rPr lang="en-US">
                <a:solidFill>
                  <a:srgbClr val="000000"/>
                </a:solidFill>
              </a:rPr>
              <a:t>Sections</a:t>
            </a:r>
          </a:p>
        </p:txBody>
      </p:sp>
      <p:sp>
        <p:nvSpPr>
          <p:cNvPr id="25626" name="Text Box 26"/>
          <p:cNvSpPr txBox="1">
            <a:spLocks noChangeArrowheads="1"/>
          </p:cNvSpPr>
          <p:nvPr/>
        </p:nvSpPr>
        <p:spPr bwMode="auto">
          <a:xfrm>
            <a:off x="7086600" y="3028950"/>
            <a:ext cx="1130300" cy="373063"/>
          </a:xfrm>
          <a:prstGeom prst="rect">
            <a:avLst/>
          </a:prstGeom>
          <a:noFill/>
          <a:ln w="6350">
            <a:solidFill>
              <a:srgbClr val="000000"/>
            </a:solidFill>
            <a:prstDash val="dash"/>
            <a:miter lim="800000"/>
            <a:headEnd/>
            <a:tailEnd/>
          </a:ln>
        </p:spPr>
        <p:txBody>
          <a:bodyPr wrap="none">
            <a:spAutoFit/>
          </a:bodyPr>
          <a:lstStyle/>
          <a:p>
            <a:pPr eaLnBrk="0" hangingPunct="0"/>
            <a:r>
              <a:rPr lang="en-US">
                <a:solidFill>
                  <a:srgbClr val="000000"/>
                </a:solidFill>
              </a:rPr>
              <a:t>Agencies</a:t>
            </a:r>
          </a:p>
        </p:txBody>
      </p:sp>
      <p:sp>
        <p:nvSpPr>
          <p:cNvPr id="25627" name="Text Box 27"/>
          <p:cNvSpPr txBox="1">
            <a:spLocks noChangeArrowheads="1"/>
          </p:cNvSpPr>
          <p:nvPr/>
        </p:nvSpPr>
        <p:spPr bwMode="auto">
          <a:xfrm>
            <a:off x="7086600" y="4552950"/>
            <a:ext cx="673100" cy="373063"/>
          </a:xfrm>
          <a:prstGeom prst="rect">
            <a:avLst/>
          </a:prstGeom>
          <a:noFill/>
          <a:ln w="6350">
            <a:solidFill>
              <a:srgbClr val="000000"/>
            </a:solidFill>
            <a:prstDash val="dash"/>
            <a:miter lim="800000"/>
            <a:headEnd/>
            <a:tailEnd/>
          </a:ln>
        </p:spPr>
        <p:txBody>
          <a:bodyPr wrap="none">
            <a:spAutoFit/>
          </a:bodyPr>
          <a:lstStyle/>
          <a:p>
            <a:pPr eaLnBrk="0" hangingPunct="0"/>
            <a:r>
              <a:rPr lang="en-US">
                <a:solidFill>
                  <a:srgbClr val="000000"/>
                </a:solidFill>
              </a:rPr>
              <a:t>PAO</a:t>
            </a:r>
          </a:p>
        </p:txBody>
      </p:sp>
      <p:sp>
        <p:nvSpPr>
          <p:cNvPr id="25628" name="Line 28"/>
          <p:cNvSpPr>
            <a:spLocks noChangeShapeType="1"/>
          </p:cNvSpPr>
          <p:nvPr/>
        </p:nvSpPr>
        <p:spPr bwMode="auto">
          <a:xfrm>
            <a:off x="4343400" y="3810000"/>
            <a:ext cx="0" cy="1676400"/>
          </a:xfrm>
          <a:prstGeom prst="line">
            <a:avLst/>
          </a:prstGeom>
          <a:noFill/>
          <a:ln w="9525">
            <a:solidFill>
              <a:srgbClr val="000000"/>
            </a:solidFill>
            <a:round/>
            <a:headEnd/>
            <a:tailEnd/>
          </a:ln>
        </p:spPr>
        <p:txBody>
          <a:bodyPr/>
          <a:lstStyle/>
          <a:p>
            <a:endParaRPr lang="en-US"/>
          </a:p>
        </p:txBody>
      </p:sp>
      <p:sp>
        <p:nvSpPr>
          <p:cNvPr id="25629" name="Line 29"/>
          <p:cNvSpPr>
            <a:spLocks noChangeShapeType="1"/>
          </p:cNvSpPr>
          <p:nvPr/>
        </p:nvSpPr>
        <p:spPr bwMode="auto">
          <a:xfrm>
            <a:off x="4343400" y="4876800"/>
            <a:ext cx="209550" cy="0"/>
          </a:xfrm>
          <a:prstGeom prst="line">
            <a:avLst/>
          </a:prstGeom>
          <a:noFill/>
          <a:ln w="12700">
            <a:solidFill>
              <a:srgbClr val="000000"/>
            </a:solidFill>
            <a:round/>
            <a:headEnd/>
            <a:tailEnd type="arrow" w="lg" len="sm"/>
          </a:ln>
        </p:spPr>
        <p:txBody>
          <a:bodyPr/>
          <a:lstStyle/>
          <a:p>
            <a:endParaRPr lang="en-US"/>
          </a:p>
        </p:txBody>
      </p:sp>
      <p:sp>
        <p:nvSpPr>
          <p:cNvPr id="25630" name="Line 30"/>
          <p:cNvSpPr>
            <a:spLocks noChangeShapeType="1"/>
          </p:cNvSpPr>
          <p:nvPr/>
        </p:nvSpPr>
        <p:spPr bwMode="auto">
          <a:xfrm>
            <a:off x="4343400" y="5486400"/>
            <a:ext cx="209550" cy="0"/>
          </a:xfrm>
          <a:prstGeom prst="line">
            <a:avLst/>
          </a:prstGeom>
          <a:noFill/>
          <a:ln w="12700">
            <a:solidFill>
              <a:srgbClr val="000000"/>
            </a:solidFill>
            <a:round/>
            <a:headEnd/>
            <a:tailEnd type="arrow" w="lg" len="sm"/>
          </a:ln>
        </p:spPr>
        <p:txBody>
          <a:bodyPr/>
          <a:lstStyle/>
          <a:p>
            <a:endParaRPr lang="en-US"/>
          </a:p>
        </p:txBody>
      </p:sp>
      <p:sp>
        <p:nvSpPr>
          <p:cNvPr id="40991" name="Rectangle 31"/>
          <p:cNvSpPr>
            <a:spLocks noChangeArrowheads="1"/>
          </p:cNvSpPr>
          <p:nvPr/>
        </p:nvSpPr>
        <p:spPr bwMode="auto">
          <a:xfrm>
            <a:off x="685800" y="762000"/>
            <a:ext cx="7832725" cy="519113"/>
          </a:xfrm>
          <a:prstGeom prst="rect">
            <a:avLst/>
          </a:prstGeom>
          <a:noFill/>
          <a:ln w="9525">
            <a:noFill/>
            <a:miter lim="800000"/>
            <a:headEnd/>
            <a:tailEnd/>
          </a:ln>
          <a:effectLst/>
        </p:spPr>
        <p:txBody>
          <a:bodyPr>
            <a:spAutoFit/>
          </a:bodyPr>
          <a:lstStyle/>
          <a:p>
            <a:pPr algn="ctr">
              <a:defRPr/>
            </a:pPr>
            <a:r>
              <a:rPr lang="en-US" sz="2800" b="1" dirty="0">
                <a:effectLst>
                  <a:outerShdw blurRad="38100" dist="38100" dir="2700000" algn="tl">
                    <a:srgbClr val="C0C0C0"/>
                  </a:outerShdw>
                </a:effectLst>
              </a:rPr>
              <a:t>Notification Flowchart</a:t>
            </a:r>
          </a:p>
        </p:txBody>
      </p:sp>
      <p:sp>
        <p:nvSpPr>
          <p:cNvPr id="40992" name="Rectangle 32"/>
          <p:cNvSpPr>
            <a:spLocks noChangeArrowheads="1"/>
          </p:cNvSpPr>
          <p:nvPr/>
        </p:nvSpPr>
        <p:spPr bwMode="auto">
          <a:xfrm>
            <a:off x="685800" y="152400"/>
            <a:ext cx="7832725" cy="641350"/>
          </a:xfrm>
          <a:prstGeom prst="rect">
            <a:avLst/>
          </a:prstGeom>
          <a:noFill/>
          <a:ln w="9525">
            <a:noFill/>
            <a:miter lim="800000"/>
            <a:headEnd/>
            <a:tailEnd/>
          </a:ln>
          <a:effectLst/>
        </p:spPr>
        <p:txBody>
          <a:bodyPr>
            <a:spAutoFit/>
          </a:bodyPr>
          <a:lstStyle/>
          <a:p>
            <a:pPr algn="ctr">
              <a:defRPr/>
            </a:pPr>
            <a:r>
              <a:rPr lang="en-US" sz="3600" dirty="0">
                <a:solidFill>
                  <a:schemeClr val="tx2"/>
                </a:solidFill>
                <a:latin typeface="Arial Black" pitchFamily="34" charset="0"/>
              </a:rPr>
              <a:t>Features of an EAP</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ext Box 2"/>
          <p:cNvSpPr txBox="1">
            <a:spLocks noChangeArrowheads="1"/>
          </p:cNvSpPr>
          <p:nvPr/>
        </p:nvSpPr>
        <p:spPr bwMode="auto">
          <a:xfrm>
            <a:off x="1143000" y="1219200"/>
            <a:ext cx="6934200" cy="1431925"/>
          </a:xfrm>
          <a:prstGeom prst="rect">
            <a:avLst/>
          </a:prstGeom>
          <a:noFill/>
          <a:ln w="9525">
            <a:noFill/>
            <a:miter lim="800000"/>
            <a:headEnd/>
            <a:tailEnd/>
          </a:ln>
        </p:spPr>
        <p:txBody>
          <a:bodyPr wrap="none">
            <a:spAutoFit/>
          </a:bodyPr>
          <a:lstStyle/>
          <a:p>
            <a:pPr eaLnBrk="0" hangingPunct="0"/>
            <a:r>
              <a:rPr lang="en-US" sz="4400">
                <a:latin typeface="Copperplate Gothic Bold" pitchFamily="34" charset="0"/>
              </a:rPr>
              <a:t>Emergency Planning </a:t>
            </a:r>
          </a:p>
          <a:p>
            <a:pPr eaLnBrk="0" hangingPunct="0"/>
            <a:r>
              <a:rPr lang="en-US" sz="4400">
                <a:latin typeface="Copperplate Gothic Bold" pitchFamily="34" charset="0"/>
              </a:rPr>
              <a:t>	  and Response</a:t>
            </a:r>
          </a:p>
        </p:txBody>
      </p:sp>
      <p:sp>
        <p:nvSpPr>
          <p:cNvPr id="12291" name="Text Box 3"/>
          <p:cNvSpPr txBox="1">
            <a:spLocks noChangeArrowheads="1"/>
          </p:cNvSpPr>
          <p:nvPr/>
        </p:nvSpPr>
        <p:spPr bwMode="auto">
          <a:xfrm>
            <a:off x="1371600" y="2740025"/>
            <a:ext cx="6438900" cy="3540125"/>
          </a:xfrm>
          <a:prstGeom prst="rect">
            <a:avLst/>
          </a:prstGeom>
          <a:noFill/>
          <a:ln w="9525">
            <a:noFill/>
            <a:miter lim="800000"/>
            <a:headEnd/>
            <a:tailEnd/>
          </a:ln>
          <a:effectLst/>
        </p:spPr>
        <p:txBody>
          <a:bodyPr>
            <a:spAutoFit/>
          </a:bodyPr>
          <a:lstStyle/>
          <a:p>
            <a:pPr marL="457200" indent="-457200">
              <a:buFont typeface="Wingdings" pitchFamily="2" charset="2"/>
              <a:buAutoNum type="arabicPeriod"/>
              <a:defRPr/>
            </a:pPr>
            <a:r>
              <a:rPr lang="en-US" sz="2800" b="1" dirty="0">
                <a:effectLst>
                  <a:outerShdw blurRad="38100" dist="38100" dir="2700000" algn="tl">
                    <a:srgbClr val="C0C0C0"/>
                  </a:outerShdw>
                </a:effectLst>
              </a:rPr>
              <a:t>Reasons for Emergency Planning and Response</a:t>
            </a:r>
          </a:p>
          <a:p>
            <a:pPr marL="457200" indent="-457200">
              <a:buFont typeface="Wingdings" pitchFamily="2" charset="2"/>
              <a:buAutoNum type="arabicPeriod"/>
              <a:defRPr/>
            </a:pPr>
            <a:endParaRPr lang="en-US" sz="2800" b="1" dirty="0">
              <a:effectLst>
                <a:outerShdw blurRad="38100" dist="38100" dir="2700000" algn="tl">
                  <a:srgbClr val="C0C0C0"/>
                </a:outerShdw>
              </a:effectLst>
            </a:endParaRPr>
          </a:p>
          <a:p>
            <a:pPr marL="457200" indent="-457200">
              <a:buFont typeface="Wingdings" pitchFamily="2" charset="2"/>
              <a:buAutoNum type="arabicPeriod"/>
              <a:defRPr/>
            </a:pPr>
            <a:r>
              <a:rPr lang="en-US" sz="2800" b="1" dirty="0">
                <a:effectLst>
                  <a:outerShdw blurRad="38100" dist="38100" dir="2700000" algn="tl">
                    <a:srgbClr val="C0C0C0"/>
                  </a:outerShdw>
                </a:effectLst>
              </a:rPr>
              <a:t>Criteria for Effective Plans</a:t>
            </a:r>
          </a:p>
          <a:p>
            <a:pPr marL="457200" indent="-457200">
              <a:buFont typeface="Wingdings" pitchFamily="2" charset="2"/>
              <a:buAutoNum type="arabicPeriod"/>
              <a:defRPr/>
            </a:pPr>
            <a:endParaRPr lang="en-US" sz="2800" b="1" dirty="0">
              <a:effectLst>
                <a:outerShdw blurRad="38100" dist="38100" dir="2700000" algn="tl">
                  <a:srgbClr val="C0C0C0"/>
                </a:outerShdw>
              </a:effectLst>
            </a:endParaRPr>
          </a:p>
          <a:p>
            <a:pPr marL="457200" indent="-457200">
              <a:buFont typeface="Wingdings" pitchFamily="2" charset="2"/>
              <a:buAutoNum type="arabicPeriod"/>
              <a:defRPr/>
            </a:pPr>
            <a:r>
              <a:rPr lang="en-US" sz="2800" b="1" dirty="0">
                <a:effectLst>
                  <a:outerShdw blurRad="38100" dist="38100" dir="2700000" algn="tl">
                    <a:srgbClr val="C0C0C0"/>
                  </a:outerShdw>
                </a:effectLst>
              </a:rPr>
              <a:t>Emergency Response Exercises</a:t>
            </a:r>
          </a:p>
          <a:p>
            <a:pPr marL="457200" indent="-457200">
              <a:buFont typeface="Wingdings" pitchFamily="2" charset="2"/>
              <a:buAutoNum type="arabicPeriod"/>
              <a:defRPr/>
            </a:pPr>
            <a:endParaRPr lang="en-US" sz="2800" b="1" dirty="0">
              <a:effectLst>
                <a:outerShdw blurRad="38100" dist="38100" dir="2700000" algn="tl">
                  <a:srgbClr val="C0C0C0"/>
                </a:outerShdw>
              </a:effectLst>
            </a:endParaRPr>
          </a:p>
          <a:p>
            <a:pPr marL="457200" indent="-457200">
              <a:defRPr/>
            </a:pPr>
            <a:endParaRPr lang="en-US" sz="2800" b="1" dirty="0">
              <a:effectLst>
                <a:outerShdw blurRad="38100" dist="38100" dir="2700000" algn="tl">
                  <a:srgbClr val="C0C0C0"/>
                </a:outerShdw>
              </a:effectLst>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ext Box 2"/>
          <p:cNvSpPr txBox="1">
            <a:spLocks noChangeArrowheads="1"/>
          </p:cNvSpPr>
          <p:nvPr/>
        </p:nvSpPr>
        <p:spPr bwMode="auto">
          <a:xfrm>
            <a:off x="1066800" y="2438400"/>
            <a:ext cx="7010400" cy="4154984"/>
          </a:xfrm>
          <a:prstGeom prst="rect">
            <a:avLst/>
          </a:prstGeom>
          <a:noFill/>
          <a:ln w="9525">
            <a:noFill/>
            <a:miter lim="800000"/>
            <a:headEnd/>
            <a:tailEnd/>
          </a:ln>
          <a:effectLst>
            <a:outerShdw dist="35921" dir="2700000" algn="ctr" rotWithShape="0">
              <a:schemeClr val="bg1"/>
            </a:outerShdw>
          </a:effectLst>
        </p:spPr>
        <p:txBody>
          <a:bodyPr>
            <a:spAutoFit/>
          </a:bodyPr>
          <a:lstStyle/>
          <a:p>
            <a:pPr marL="457200" indent="-457200">
              <a:buFont typeface="Wingdings" pitchFamily="2" charset="2"/>
              <a:buNone/>
              <a:defRPr/>
            </a:pPr>
            <a:endParaRPr lang="en-US" sz="2400" b="1" dirty="0">
              <a:effectLst>
                <a:outerShdw blurRad="38100" dist="38100" dir="2700000" algn="tl">
                  <a:srgbClr val="C0C0C0"/>
                </a:outerShdw>
              </a:effectLst>
            </a:endParaRPr>
          </a:p>
          <a:p>
            <a:pPr marL="457200" indent="-457200">
              <a:buFont typeface="Wingdings" pitchFamily="2" charset="2"/>
              <a:buChar char="Ø"/>
              <a:defRPr/>
            </a:pPr>
            <a:r>
              <a:rPr lang="en-US" sz="2400" b="1" dirty="0">
                <a:effectLst>
                  <a:outerShdw blurRad="38100" dist="38100" dir="2700000" algn="tl">
                    <a:srgbClr val="C0C0C0"/>
                  </a:outerShdw>
                </a:effectLst>
              </a:rPr>
              <a:t>List work and home or 24-hr </a:t>
            </a:r>
            <a:r>
              <a:rPr lang="en-US" sz="2400" b="1" dirty="0" smtClean="0">
                <a:effectLst>
                  <a:outerShdw blurRad="38100" dist="38100" dir="2700000" algn="tl">
                    <a:srgbClr val="C0C0C0"/>
                  </a:outerShdw>
                </a:effectLst>
              </a:rPr>
              <a:t>numbers.</a:t>
            </a:r>
          </a:p>
          <a:p>
            <a:pPr marL="457200" indent="-457200">
              <a:buFont typeface="Wingdings" pitchFamily="2" charset="2"/>
              <a:buChar char="Ø"/>
              <a:defRPr/>
            </a:pPr>
            <a:endParaRPr lang="en-US" sz="2400" b="1" dirty="0" smtClean="0">
              <a:effectLst>
                <a:outerShdw blurRad="38100" dist="38100" dir="2700000" algn="tl">
                  <a:srgbClr val="C0C0C0"/>
                </a:outerShdw>
              </a:effectLst>
            </a:endParaRPr>
          </a:p>
          <a:p>
            <a:pPr marL="457200" indent="-457200">
              <a:buFont typeface="Wingdings" pitchFamily="2" charset="2"/>
              <a:buChar char="Ø"/>
              <a:defRPr/>
            </a:pPr>
            <a:r>
              <a:rPr lang="en-US" sz="2400" b="1" dirty="0" smtClean="0">
                <a:effectLst>
                  <a:outerShdw blurRad="38100" dist="38100" dir="2700000" algn="tl">
                    <a:srgbClr val="C0C0C0"/>
                  </a:outerShdw>
                </a:effectLst>
              </a:rPr>
              <a:t>Email.</a:t>
            </a:r>
            <a:endParaRPr lang="en-US" sz="2400" b="1" dirty="0">
              <a:effectLst>
                <a:outerShdw blurRad="38100" dist="38100" dir="2700000" algn="tl">
                  <a:srgbClr val="C0C0C0"/>
                </a:outerShdw>
              </a:effectLst>
            </a:endParaRPr>
          </a:p>
          <a:p>
            <a:pPr marL="457200" indent="-457200">
              <a:buFont typeface="Wingdings" pitchFamily="2" charset="2"/>
              <a:buChar char="Ø"/>
              <a:defRPr/>
            </a:pPr>
            <a:endParaRPr lang="en-US" sz="2400" b="1" dirty="0">
              <a:effectLst>
                <a:outerShdw blurRad="38100" dist="38100" dir="2700000" algn="tl">
                  <a:srgbClr val="C0C0C0"/>
                </a:outerShdw>
              </a:effectLst>
            </a:endParaRPr>
          </a:p>
          <a:p>
            <a:pPr marL="457200" indent="-457200">
              <a:buFont typeface="Wingdings" pitchFamily="2" charset="2"/>
              <a:buChar char="Ø"/>
              <a:defRPr/>
            </a:pPr>
            <a:r>
              <a:rPr lang="en-US" sz="2400" b="1" dirty="0">
                <a:effectLst>
                  <a:outerShdw blurRad="38100" dist="38100" dir="2700000" algn="tl">
                    <a:srgbClr val="C0C0C0"/>
                  </a:outerShdw>
                </a:effectLst>
              </a:rPr>
              <a:t>List alternates for key </a:t>
            </a:r>
            <a:r>
              <a:rPr lang="en-US" sz="2400" b="1" dirty="0" smtClean="0">
                <a:effectLst>
                  <a:outerShdw blurRad="38100" dist="38100" dir="2700000" algn="tl">
                    <a:srgbClr val="C0C0C0"/>
                  </a:outerShdw>
                </a:effectLst>
              </a:rPr>
              <a:t>contacts.</a:t>
            </a:r>
            <a:endParaRPr lang="en-US" sz="2400" b="1" dirty="0">
              <a:effectLst>
                <a:outerShdw blurRad="38100" dist="38100" dir="2700000" algn="tl">
                  <a:srgbClr val="C0C0C0"/>
                </a:outerShdw>
              </a:effectLst>
            </a:endParaRPr>
          </a:p>
          <a:p>
            <a:pPr marL="457200" indent="-457200">
              <a:buFont typeface="Wingdings" pitchFamily="2" charset="2"/>
              <a:buChar char="Ø"/>
              <a:defRPr/>
            </a:pPr>
            <a:endParaRPr lang="en-US" sz="2400" b="1" dirty="0">
              <a:effectLst>
                <a:outerShdw blurRad="38100" dist="38100" dir="2700000" algn="tl">
                  <a:srgbClr val="C0C0C0"/>
                </a:outerShdw>
              </a:effectLst>
            </a:endParaRPr>
          </a:p>
          <a:p>
            <a:pPr marL="457200" indent="-457200">
              <a:buFont typeface="Wingdings" pitchFamily="2" charset="2"/>
              <a:buChar char="Ø"/>
              <a:defRPr/>
            </a:pPr>
            <a:r>
              <a:rPr lang="en-US" sz="2400" b="1" dirty="0">
                <a:effectLst>
                  <a:outerShdw blurRad="38100" dist="38100" dir="2700000" algn="tl">
                    <a:srgbClr val="C0C0C0"/>
                  </a:outerShdw>
                </a:effectLst>
              </a:rPr>
              <a:t>Provide additional contacts in an </a:t>
            </a:r>
            <a:r>
              <a:rPr lang="en-US" sz="2400" b="1" dirty="0" smtClean="0">
                <a:effectLst>
                  <a:outerShdw blurRad="38100" dist="38100" dir="2700000" algn="tl">
                    <a:srgbClr val="C0C0C0"/>
                  </a:outerShdw>
                </a:effectLst>
              </a:rPr>
              <a:t>appendix.</a:t>
            </a:r>
          </a:p>
          <a:p>
            <a:pPr marL="457200" indent="-457200">
              <a:buFont typeface="Wingdings" pitchFamily="2" charset="2"/>
              <a:buChar char="Ø"/>
              <a:defRPr/>
            </a:pPr>
            <a:endParaRPr lang="en-US" sz="2400" b="1" dirty="0" smtClean="0">
              <a:effectLst>
                <a:outerShdw blurRad="38100" dist="38100" dir="2700000" algn="tl">
                  <a:srgbClr val="C0C0C0"/>
                </a:outerShdw>
              </a:effectLst>
            </a:endParaRPr>
          </a:p>
          <a:p>
            <a:pPr marL="457200" indent="-457200">
              <a:buFont typeface="Wingdings" pitchFamily="2" charset="2"/>
              <a:buChar char="Ø"/>
              <a:defRPr/>
            </a:pPr>
            <a:r>
              <a:rPr lang="en-US" sz="2400" b="1" dirty="0" smtClean="0">
                <a:effectLst>
                  <a:outerShdw blurRad="38100" dist="38100" dir="2700000" algn="tl">
                    <a:srgbClr val="C0C0C0"/>
                  </a:outerShdw>
                </a:effectLst>
              </a:rPr>
              <a:t>Communication matrix.</a:t>
            </a:r>
            <a:endParaRPr lang="en-US" sz="2400" b="1" dirty="0">
              <a:effectLst>
                <a:outerShdw blurRad="38100" dist="38100" dir="2700000" algn="tl">
                  <a:srgbClr val="C0C0C0"/>
                </a:outerShdw>
              </a:effectLst>
            </a:endParaRPr>
          </a:p>
          <a:p>
            <a:pPr marL="457200" indent="-457200">
              <a:buFont typeface="Wingdings" pitchFamily="2" charset="2"/>
              <a:buNone/>
              <a:defRPr/>
            </a:pPr>
            <a:endParaRPr lang="en-US" sz="2400" b="1" dirty="0">
              <a:effectLst>
                <a:outerShdw blurRad="38100" dist="38100" dir="2700000" algn="tl">
                  <a:srgbClr val="C0C0C0"/>
                </a:outerShdw>
              </a:effectLst>
            </a:endParaRPr>
          </a:p>
        </p:txBody>
      </p:sp>
      <p:sp>
        <p:nvSpPr>
          <p:cNvPr id="26627" name="WordArt 3"/>
          <p:cNvSpPr>
            <a:spLocks noChangeArrowheads="1" noChangeShapeType="1" noTextEdit="1"/>
          </p:cNvSpPr>
          <p:nvPr/>
        </p:nvSpPr>
        <p:spPr bwMode="auto">
          <a:xfrm>
            <a:off x="2819400" y="1828800"/>
            <a:ext cx="3276600" cy="762000"/>
          </a:xfrm>
          <a:prstGeom prst="rect">
            <a:avLst/>
          </a:prstGeom>
        </p:spPr>
        <p:txBody>
          <a:bodyPr wrap="none" fromWordArt="1">
            <a:prstTxWarp prst="textPlain">
              <a:avLst>
                <a:gd name="adj" fmla="val 50000"/>
              </a:avLst>
            </a:prstTxWarp>
          </a:bodyPr>
          <a:lstStyle/>
          <a:p>
            <a:pPr algn="ctr"/>
            <a:r>
              <a:rPr lang="en-US" sz="3600" kern="10" dirty="0">
                <a:ln w="9525">
                  <a:solidFill>
                    <a:srgbClr val="FFFFFF"/>
                  </a:solidFill>
                  <a:round/>
                  <a:headEnd/>
                  <a:tailEnd/>
                </a:ln>
                <a:solidFill>
                  <a:srgbClr val="FF0000"/>
                </a:solidFill>
                <a:effectLst>
                  <a:outerShdw dist="563972" dir="14049741" sx="125000" sy="125000" algn="tl" rotWithShape="0">
                    <a:srgbClr val="C7DFD3">
                      <a:alpha val="79999"/>
                    </a:srgbClr>
                  </a:outerShdw>
                </a:effectLst>
                <a:latin typeface="Times New Roman"/>
                <a:cs typeface="Times New Roman"/>
              </a:rPr>
              <a:t>Redundancy</a:t>
            </a:r>
          </a:p>
        </p:txBody>
      </p:sp>
      <p:sp>
        <p:nvSpPr>
          <p:cNvPr id="43012" name="Rectangle 4"/>
          <p:cNvSpPr>
            <a:spLocks noChangeArrowheads="1"/>
          </p:cNvSpPr>
          <p:nvPr/>
        </p:nvSpPr>
        <p:spPr bwMode="auto">
          <a:xfrm>
            <a:off x="685800" y="838200"/>
            <a:ext cx="7832725" cy="519112"/>
          </a:xfrm>
          <a:prstGeom prst="rect">
            <a:avLst/>
          </a:prstGeom>
          <a:noFill/>
          <a:ln w="9525">
            <a:noFill/>
            <a:miter lim="800000"/>
            <a:headEnd/>
            <a:tailEnd/>
          </a:ln>
          <a:effectLst/>
        </p:spPr>
        <p:txBody>
          <a:bodyPr>
            <a:spAutoFit/>
          </a:bodyPr>
          <a:lstStyle/>
          <a:p>
            <a:pPr algn="ctr">
              <a:defRPr/>
            </a:pPr>
            <a:r>
              <a:rPr lang="en-US" sz="2800" b="1" dirty="0">
                <a:effectLst>
                  <a:outerShdw blurRad="38100" dist="38100" dir="2700000" algn="tl">
                    <a:srgbClr val="C0C0C0"/>
                  </a:outerShdw>
                </a:effectLst>
              </a:rPr>
              <a:t>Notification Flowchart</a:t>
            </a:r>
          </a:p>
        </p:txBody>
      </p:sp>
      <p:sp>
        <p:nvSpPr>
          <p:cNvPr id="43013" name="Rectangle 5"/>
          <p:cNvSpPr>
            <a:spLocks noChangeArrowheads="1"/>
          </p:cNvSpPr>
          <p:nvPr/>
        </p:nvSpPr>
        <p:spPr bwMode="auto">
          <a:xfrm>
            <a:off x="685800" y="228600"/>
            <a:ext cx="7832725" cy="641350"/>
          </a:xfrm>
          <a:prstGeom prst="rect">
            <a:avLst/>
          </a:prstGeom>
          <a:noFill/>
          <a:ln w="9525">
            <a:noFill/>
            <a:miter lim="800000"/>
            <a:headEnd/>
            <a:tailEnd/>
          </a:ln>
          <a:effectLst/>
        </p:spPr>
        <p:txBody>
          <a:bodyPr>
            <a:spAutoFit/>
          </a:bodyPr>
          <a:lstStyle/>
          <a:p>
            <a:pPr algn="ctr">
              <a:defRPr/>
            </a:pPr>
            <a:r>
              <a:rPr lang="en-US" sz="3600" dirty="0">
                <a:solidFill>
                  <a:schemeClr val="tx2"/>
                </a:solidFill>
                <a:effectLst>
                  <a:outerShdw blurRad="38100" dist="38100" dir="2700000" algn="tl">
                    <a:srgbClr val="C0C0C0"/>
                  </a:outerShdw>
                </a:effectLst>
                <a:latin typeface="Arial Black" pitchFamily="34" charset="0"/>
              </a:rPr>
              <a:t>Features of an EAP</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ChangeArrowheads="1"/>
          </p:cNvSpPr>
          <p:nvPr/>
        </p:nvSpPr>
        <p:spPr bwMode="auto">
          <a:xfrm>
            <a:off x="457200" y="228600"/>
            <a:ext cx="8382000" cy="1200329"/>
          </a:xfrm>
          <a:prstGeom prst="rect">
            <a:avLst/>
          </a:prstGeom>
          <a:noFill/>
          <a:ln w="9525">
            <a:noFill/>
            <a:miter lim="800000"/>
            <a:headEnd/>
            <a:tailEnd/>
          </a:ln>
          <a:effectLst/>
        </p:spPr>
        <p:txBody>
          <a:bodyPr>
            <a:spAutoFit/>
          </a:bodyPr>
          <a:lstStyle/>
          <a:p>
            <a:pPr algn="ctr">
              <a:defRPr/>
            </a:pPr>
            <a:r>
              <a:rPr lang="en-US" sz="3600" b="1" dirty="0" smtClean="0">
                <a:effectLst>
                  <a:outerShdw blurRad="38100" dist="38100" dir="2700000" algn="tl">
                    <a:srgbClr val="C0C0C0"/>
                  </a:outerShdw>
                </a:effectLst>
              </a:rPr>
              <a:t>Emergency </a:t>
            </a:r>
            <a:r>
              <a:rPr lang="en-US" sz="3600" b="1" dirty="0">
                <a:effectLst>
                  <a:outerShdw blurRad="38100" dist="38100" dir="2700000" algn="tl">
                    <a:srgbClr val="C0C0C0"/>
                  </a:outerShdw>
                </a:effectLst>
              </a:rPr>
              <a:t>Detection, Evaluation, and Classification</a:t>
            </a:r>
          </a:p>
        </p:txBody>
      </p:sp>
      <p:sp>
        <p:nvSpPr>
          <p:cNvPr id="45059" name="Text Box 3"/>
          <p:cNvSpPr txBox="1">
            <a:spLocks noChangeArrowheads="1"/>
          </p:cNvSpPr>
          <p:nvPr/>
        </p:nvSpPr>
        <p:spPr bwMode="auto">
          <a:xfrm>
            <a:off x="304800" y="1676400"/>
            <a:ext cx="7010400" cy="4108450"/>
          </a:xfrm>
          <a:prstGeom prst="rect">
            <a:avLst/>
          </a:prstGeom>
          <a:noFill/>
          <a:ln w="9525">
            <a:noFill/>
            <a:miter lim="800000"/>
            <a:headEnd/>
            <a:tailEnd/>
          </a:ln>
          <a:effectLst>
            <a:outerShdw dist="35921" dir="2700000" algn="ctr" rotWithShape="0">
              <a:schemeClr val="bg1"/>
            </a:outerShdw>
          </a:effectLst>
        </p:spPr>
        <p:txBody>
          <a:bodyPr>
            <a:spAutoFit/>
          </a:bodyPr>
          <a:lstStyle/>
          <a:p>
            <a:pPr marL="457200" indent="-457200">
              <a:buFont typeface="Wingdings" pitchFamily="2" charset="2"/>
              <a:buNone/>
              <a:defRPr/>
            </a:pPr>
            <a:endParaRPr lang="en-US" sz="2400" b="1" dirty="0">
              <a:effectLst>
                <a:outerShdw blurRad="38100" dist="38100" dir="2700000" algn="tl">
                  <a:srgbClr val="C0C0C0"/>
                </a:outerShdw>
              </a:effectLst>
            </a:endParaRPr>
          </a:p>
          <a:p>
            <a:pPr marL="457200" indent="-457200">
              <a:buFont typeface="Wingdings" pitchFamily="2" charset="2"/>
              <a:buChar char="Ø"/>
              <a:defRPr/>
            </a:pPr>
            <a:r>
              <a:rPr lang="en-US" sz="2400" b="1" dirty="0">
                <a:effectLst>
                  <a:outerShdw blurRad="38100" dist="38100" dir="2700000" algn="tl">
                    <a:srgbClr val="C0C0C0"/>
                  </a:outerShdw>
                </a:effectLst>
              </a:rPr>
              <a:t>Conditions indicating trouble</a:t>
            </a:r>
          </a:p>
          <a:p>
            <a:pPr marL="457200" indent="-457200">
              <a:buFont typeface="Wingdings" pitchFamily="2" charset="2"/>
              <a:buChar char="Ø"/>
              <a:defRPr/>
            </a:pPr>
            <a:endParaRPr lang="en-US" sz="2400" b="1" dirty="0">
              <a:effectLst>
                <a:outerShdw blurRad="38100" dist="38100" dir="2700000" algn="tl">
                  <a:srgbClr val="C0C0C0"/>
                </a:outerShdw>
              </a:effectLst>
            </a:endParaRPr>
          </a:p>
          <a:p>
            <a:pPr marL="457200" indent="-457200">
              <a:buFont typeface="Wingdings" pitchFamily="2" charset="2"/>
              <a:buChar char="Ø"/>
              <a:defRPr/>
            </a:pPr>
            <a:r>
              <a:rPr lang="en-US" sz="2400" b="1" dirty="0">
                <a:effectLst>
                  <a:outerShdw blurRad="38100" dist="38100" dir="2700000" algn="tl">
                    <a:srgbClr val="C0C0C0"/>
                  </a:outerShdw>
                </a:effectLst>
              </a:rPr>
              <a:t>What and how to measure and report</a:t>
            </a:r>
          </a:p>
          <a:p>
            <a:pPr marL="457200" indent="-457200">
              <a:buFont typeface="Wingdings" pitchFamily="2" charset="2"/>
              <a:buChar char="Ø"/>
              <a:defRPr/>
            </a:pPr>
            <a:endParaRPr lang="en-US" sz="2400" b="1" dirty="0">
              <a:effectLst>
                <a:outerShdw blurRad="38100" dist="38100" dir="2700000" algn="tl">
                  <a:srgbClr val="C0C0C0"/>
                </a:outerShdw>
              </a:effectLst>
            </a:endParaRPr>
          </a:p>
          <a:p>
            <a:pPr marL="457200" indent="-457200">
              <a:buFont typeface="Wingdings" pitchFamily="2" charset="2"/>
              <a:buChar char="Ø"/>
              <a:defRPr/>
            </a:pPr>
            <a:r>
              <a:rPr lang="en-US" sz="2400" b="1" dirty="0">
                <a:effectLst>
                  <a:outerShdw blurRad="38100" dist="38100" dir="2700000" algn="tl">
                    <a:srgbClr val="C0C0C0"/>
                  </a:outerShdw>
                </a:effectLst>
              </a:rPr>
              <a:t>Aids to interpret conditions and assess severity</a:t>
            </a:r>
          </a:p>
          <a:p>
            <a:pPr marL="457200" indent="-457200">
              <a:buFont typeface="Wingdings" pitchFamily="2" charset="2"/>
              <a:buChar char="Ø"/>
              <a:defRPr/>
            </a:pPr>
            <a:endParaRPr lang="en-US" sz="2400" b="1" dirty="0">
              <a:effectLst>
                <a:outerShdw blurRad="38100" dist="38100" dir="2700000" algn="tl">
                  <a:srgbClr val="C0C0C0"/>
                </a:outerShdw>
              </a:effectLst>
            </a:endParaRPr>
          </a:p>
          <a:p>
            <a:pPr marL="457200" indent="-457200">
              <a:buFont typeface="Wingdings" pitchFamily="2" charset="2"/>
              <a:buChar char="Ø"/>
              <a:defRPr/>
            </a:pPr>
            <a:r>
              <a:rPr lang="en-US" sz="2400" b="1" dirty="0">
                <a:effectLst>
                  <a:outerShdw blurRad="38100" dist="38100" dir="2700000" algn="tl">
                    <a:srgbClr val="C0C0C0"/>
                  </a:outerShdw>
                </a:effectLst>
              </a:rPr>
              <a:t>NOT A COOKBOOK – still need to apply experience, judgment, common sense</a:t>
            </a:r>
          </a:p>
          <a:p>
            <a:pPr marL="457200" indent="-457200">
              <a:buFont typeface="Wingdings" pitchFamily="2" charset="2"/>
              <a:buNone/>
              <a:defRPr/>
            </a:pPr>
            <a:endParaRPr lang="en-US" sz="2400" b="1" dirty="0">
              <a:effectLst>
                <a:outerShdw blurRad="38100" dist="38100" dir="2700000" algn="tl">
                  <a:srgbClr val="C0C0C0"/>
                </a:outerShdw>
              </a:effectLst>
            </a:endParaRPr>
          </a:p>
        </p:txBody>
      </p:sp>
      <p:pic>
        <p:nvPicPr>
          <p:cNvPr id="27652" name="Picture 4" descr="1yqpyury[1]"/>
          <p:cNvPicPr>
            <a:picLocks noChangeAspect="1" noChangeArrowheads="1"/>
          </p:cNvPicPr>
          <p:nvPr/>
        </p:nvPicPr>
        <p:blipFill>
          <a:blip r:embed="rId3" cstate="print"/>
          <a:srcRect/>
          <a:stretch>
            <a:fillRect/>
          </a:stretch>
        </p:blipFill>
        <p:spPr bwMode="auto">
          <a:xfrm>
            <a:off x="6934200" y="2789238"/>
            <a:ext cx="1981200" cy="14017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ChangeArrowheads="1"/>
          </p:cNvSpPr>
          <p:nvPr/>
        </p:nvSpPr>
        <p:spPr bwMode="auto">
          <a:xfrm>
            <a:off x="609600" y="228600"/>
            <a:ext cx="7832725" cy="646331"/>
          </a:xfrm>
          <a:prstGeom prst="rect">
            <a:avLst/>
          </a:prstGeom>
          <a:noFill/>
          <a:ln w="9525">
            <a:noFill/>
            <a:miter lim="800000"/>
            <a:headEnd/>
            <a:tailEnd/>
          </a:ln>
          <a:effectLst>
            <a:outerShdw dist="17961" dir="2700000" algn="ctr" rotWithShape="0">
              <a:schemeClr val="bg2"/>
            </a:outerShdw>
          </a:effectLst>
        </p:spPr>
        <p:txBody>
          <a:bodyPr>
            <a:spAutoFit/>
          </a:bodyPr>
          <a:lstStyle/>
          <a:p>
            <a:pPr algn="ctr">
              <a:defRPr/>
            </a:pPr>
            <a:r>
              <a:rPr lang="en-US" sz="3600" b="1" dirty="0" smtClean="0"/>
              <a:t>Responsibilities</a:t>
            </a:r>
            <a:endParaRPr lang="en-US" sz="3600" b="1" dirty="0"/>
          </a:p>
        </p:txBody>
      </p:sp>
      <p:sp>
        <p:nvSpPr>
          <p:cNvPr id="47107" name="Text Box 3"/>
          <p:cNvSpPr txBox="1">
            <a:spLocks noChangeArrowheads="1"/>
          </p:cNvSpPr>
          <p:nvPr/>
        </p:nvSpPr>
        <p:spPr bwMode="auto">
          <a:xfrm>
            <a:off x="990600" y="990600"/>
            <a:ext cx="6477000" cy="4841875"/>
          </a:xfrm>
          <a:prstGeom prst="rect">
            <a:avLst/>
          </a:prstGeom>
          <a:noFill/>
          <a:ln w="9525">
            <a:noFill/>
            <a:miter lim="800000"/>
            <a:headEnd/>
            <a:tailEnd/>
          </a:ln>
          <a:effectLst>
            <a:outerShdw dist="17961" dir="2700000" algn="ctr" rotWithShape="0">
              <a:schemeClr val="bg1"/>
            </a:outerShdw>
          </a:effectLst>
        </p:spPr>
        <p:txBody>
          <a:bodyPr>
            <a:spAutoFit/>
          </a:bodyPr>
          <a:lstStyle/>
          <a:p>
            <a:pPr marL="457200" indent="-457200">
              <a:buFont typeface="Wingdings" pitchFamily="2" charset="2"/>
              <a:buNone/>
              <a:defRPr/>
            </a:pPr>
            <a:endParaRPr lang="en-US" sz="2400" b="1" dirty="0">
              <a:effectLst>
                <a:outerShdw blurRad="38100" dist="38100" dir="2700000" algn="tl">
                  <a:srgbClr val="C0C0C0"/>
                </a:outerShdw>
              </a:effectLst>
            </a:endParaRPr>
          </a:p>
          <a:p>
            <a:pPr marL="457200" indent="-457200">
              <a:buFont typeface="Wingdings" pitchFamily="2" charset="2"/>
              <a:buChar char="Ø"/>
              <a:defRPr/>
            </a:pPr>
            <a:r>
              <a:rPr lang="en-US" sz="2400" b="1" dirty="0">
                <a:effectLst>
                  <a:outerShdw blurRad="38100" dist="38100" dir="2700000" algn="tl">
                    <a:srgbClr val="C0C0C0"/>
                  </a:outerShdw>
                </a:effectLst>
              </a:rPr>
              <a:t>Clearly define by position </a:t>
            </a:r>
          </a:p>
          <a:p>
            <a:pPr marL="914400" lvl="1" indent="-457200">
              <a:buFont typeface="Wingdings" pitchFamily="2" charset="2"/>
              <a:buChar char="Ø"/>
              <a:defRPr/>
            </a:pPr>
            <a:r>
              <a:rPr lang="en-US" sz="2400" b="1" dirty="0">
                <a:effectLst>
                  <a:outerShdw blurRad="38100" dist="38100" dir="2700000" algn="tl">
                    <a:srgbClr val="C0C0C0"/>
                  </a:outerShdw>
                </a:effectLst>
              </a:rPr>
              <a:t>(Battle Captains, etc.)</a:t>
            </a:r>
          </a:p>
          <a:p>
            <a:pPr marL="457200" indent="-457200">
              <a:buFont typeface="Wingdings" pitchFamily="2" charset="2"/>
              <a:buChar char="Ø"/>
              <a:defRPr/>
            </a:pPr>
            <a:endParaRPr lang="en-US" sz="2400" b="1" dirty="0">
              <a:effectLst>
                <a:outerShdw blurRad="38100" dist="38100" dir="2700000" algn="tl">
                  <a:srgbClr val="C0C0C0"/>
                </a:outerShdw>
              </a:effectLst>
            </a:endParaRPr>
          </a:p>
          <a:p>
            <a:pPr marL="457200" indent="-457200">
              <a:buFont typeface="Wingdings" pitchFamily="2" charset="2"/>
              <a:buChar char="Ø"/>
              <a:defRPr/>
            </a:pPr>
            <a:r>
              <a:rPr lang="en-US" sz="2400" b="1" dirty="0">
                <a:effectLst>
                  <a:outerShdw blurRad="38100" dist="38100" dir="2700000" algn="tl">
                    <a:srgbClr val="C0C0C0"/>
                  </a:outerShdw>
                </a:effectLst>
              </a:rPr>
              <a:t>Apply to each feature or </a:t>
            </a:r>
            <a:r>
              <a:rPr lang="en-US" sz="2400" b="1" dirty="0" err="1">
                <a:effectLst>
                  <a:outerShdw blurRad="38100" dist="38100" dir="2700000" algn="tl">
                    <a:srgbClr val="C0C0C0"/>
                  </a:outerShdw>
                </a:effectLst>
              </a:rPr>
              <a:t>subplan</a:t>
            </a:r>
            <a:r>
              <a:rPr lang="en-US" sz="2400" b="1" dirty="0">
                <a:effectLst>
                  <a:outerShdw blurRad="38100" dist="38100" dir="2700000" algn="tl">
                    <a:srgbClr val="C0C0C0"/>
                  </a:outerShdw>
                </a:effectLst>
              </a:rPr>
              <a:t> of EAP</a:t>
            </a:r>
          </a:p>
          <a:p>
            <a:pPr marL="457200" indent="-457200">
              <a:buFont typeface="Wingdings" pitchFamily="2" charset="2"/>
              <a:buChar char="Ø"/>
              <a:defRPr/>
            </a:pPr>
            <a:endParaRPr lang="en-US" sz="2400" b="1" dirty="0">
              <a:effectLst>
                <a:outerShdw blurRad="38100" dist="38100" dir="2700000" algn="tl">
                  <a:srgbClr val="C0C0C0"/>
                </a:outerShdw>
              </a:effectLst>
            </a:endParaRPr>
          </a:p>
          <a:p>
            <a:pPr marL="457200" indent="-457200">
              <a:buFont typeface="Wingdings" pitchFamily="2" charset="2"/>
              <a:buChar char="Ø"/>
              <a:defRPr/>
            </a:pPr>
            <a:r>
              <a:rPr lang="en-US" sz="2400" b="1" dirty="0">
                <a:effectLst>
                  <a:outerShdw blurRad="38100" dist="38100" dir="2700000" algn="tl">
                    <a:srgbClr val="C0C0C0"/>
                  </a:outerShdw>
                </a:effectLst>
              </a:rPr>
              <a:t>Apply to key decisions, including:</a:t>
            </a:r>
          </a:p>
          <a:p>
            <a:pPr marL="457200" indent="-457200">
              <a:buFont typeface="Wingdings" pitchFamily="2" charset="2"/>
              <a:buNone/>
              <a:defRPr/>
            </a:pPr>
            <a:r>
              <a:rPr lang="en-US" sz="2400" b="1" dirty="0">
                <a:effectLst>
                  <a:outerShdw blurRad="38100" dist="38100" dir="2700000" algn="tl">
                    <a:srgbClr val="C0C0C0"/>
                  </a:outerShdw>
                </a:effectLst>
              </a:rPr>
              <a:t>		</a:t>
            </a:r>
          </a:p>
          <a:p>
            <a:pPr marL="914400" lvl="1" indent="-457200">
              <a:buFontTx/>
              <a:buChar char="•"/>
              <a:defRPr/>
            </a:pPr>
            <a:r>
              <a:rPr lang="en-US" sz="2000" b="1" dirty="0">
                <a:effectLst>
                  <a:outerShdw blurRad="38100" dist="38100" dir="2700000" algn="tl">
                    <a:srgbClr val="C0C0C0"/>
                  </a:outerShdw>
                </a:effectLst>
              </a:rPr>
              <a:t>Emergency declaration</a:t>
            </a:r>
          </a:p>
          <a:p>
            <a:pPr marL="914400" lvl="1" indent="-457200">
              <a:buFontTx/>
              <a:buChar char="•"/>
              <a:defRPr/>
            </a:pPr>
            <a:r>
              <a:rPr lang="en-US" sz="2000" b="1" dirty="0">
                <a:effectLst>
                  <a:outerShdw blurRad="38100" dist="38100" dir="2700000" algn="tl">
                    <a:srgbClr val="C0C0C0"/>
                  </a:outerShdw>
                </a:effectLst>
              </a:rPr>
              <a:t>Security</a:t>
            </a:r>
          </a:p>
          <a:p>
            <a:pPr marL="914400" lvl="1" indent="-457200">
              <a:buFontTx/>
              <a:buChar char="•"/>
              <a:defRPr/>
            </a:pPr>
            <a:r>
              <a:rPr lang="en-US" sz="2000" b="1" dirty="0">
                <a:effectLst>
                  <a:outerShdw blurRad="38100" dist="38100" dir="2700000" algn="tl">
                    <a:srgbClr val="C0C0C0"/>
                  </a:outerShdw>
                </a:effectLst>
              </a:rPr>
              <a:t>Termination</a:t>
            </a:r>
          </a:p>
          <a:p>
            <a:pPr marL="914400" lvl="1" indent="-457200">
              <a:buFontTx/>
              <a:buChar char="•"/>
              <a:defRPr/>
            </a:pPr>
            <a:r>
              <a:rPr lang="en-US" sz="2000" b="1" dirty="0">
                <a:effectLst>
                  <a:outerShdw blurRad="38100" dist="38100" dir="2700000" algn="tl">
                    <a:srgbClr val="C0C0C0"/>
                  </a:outerShdw>
                </a:effectLst>
              </a:rPr>
              <a:t>Follow-up evaluation</a:t>
            </a:r>
          </a:p>
          <a:p>
            <a:pPr marL="914400" lvl="1" indent="-457200">
              <a:buFontTx/>
              <a:buChar char="•"/>
              <a:defRPr/>
            </a:pPr>
            <a:r>
              <a:rPr lang="en-US" sz="2000" b="1" dirty="0">
                <a:effectLst>
                  <a:outerShdw blurRad="38100" dist="38100" dir="2700000" algn="tl">
                    <a:srgbClr val="C0C0C0"/>
                  </a:outerShdw>
                </a:effectLst>
              </a:rPr>
              <a:t>After-action report</a:t>
            </a:r>
          </a:p>
          <a:p>
            <a:pPr marL="457200" indent="-457200">
              <a:buFont typeface="Wingdings" pitchFamily="2" charset="2"/>
              <a:buNone/>
              <a:defRPr/>
            </a:pPr>
            <a:endParaRPr lang="en-US" sz="2000" b="1" dirty="0">
              <a:effectLst>
                <a:outerShdw blurRad="38100" dist="38100" dir="2700000" algn="tl">
                  <a:srgbClr val="C0C0C0"/>
                </a:outerShdw>
              </a:effectLst>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ChangeArrowheads="1"/>
          </p:cNvSpPr>
          <p:nvPr/>
        </p:nvSpPr>
        <p:spPr bwMode="auto">
          <a:xfrm>
            <a:off x="533400" y="228600"/>
            <a:ext cx="7832725" cy="646331"/>
          </a:xfrm>
          <a:prstGeom prst="rect">
            <a:avLst/>
          </a:prstGeom>
          <a:noFill/>
          <a:ln w="9525">
            <a:noFill/>
            <a:miter lim="800000"/>
            <a:headEnd/>
            <a:tailEnd/>
          </a:ln>
          <a:effectLst>
            <a:outerShdw dist="17961" dir="2700000" algn="ctr" rotWithShape="0">
              <a:schemeClr val="bg2"/>
            </a:outerShdw>
          </a:effectLst>
        </p:spPr>
        <p:txBody>
          <a:bodyPr>
            <a:spAutoFit/>
          </a:bodyPr>
          <a:lstStyle/>
          <a:p>
            <a:pPr algn="ctr">
              <a:defRPr/>
            </a:pPr>
            <a:r>
              <a:rPr lang="en-US" sz="3600" b="1" dirty="0" smtClean="0">
                <a:latin typeface="Arial Black" pitchFamily="34" charset="0"/>
              </a:rPr>
              <a:t>Preparedness</a:t>
            </a:r>
            <a:endParaRPr lang="en-US" sz="3600" b="1" dirty="0">
              <a:latin typeface="Arial Black" pitchFamily="34" charset="0"/>
            </a:endParaRPr>
          </a:p>
        </p:txBody>
      </p:sp>
      <p:sp>
        <p:nvSpPr>
          <p:cNvPr id="49155" name="Text Box 3"/>
          <p:cNvSpPr txBox="1">
            <a:spLocks noChangeArrowheads="1"/>
          </p:cNvSpPr>
          <p:nvPr/>
        </p:nvSpPr>
        <p:spPr bwMode="auto">
          <a:xfrm>
            <a:off x="457200" y="1447800"/>
            <a:ext cx="7010400" cy="4476750"/>
          </a:xfrm>
          <a:prstGeom prst="rect">
            <a:avLst/>
          </a:prstGeom>
          <a:noFill/>
          <a:ln w="9525">
            <a:noFill/>
            <a:miter lim="800000"/>
            <a:headEnd/>
            <a:tailEnd/>
          </a:ln>
          <a:effectLst>
            <a:outerShdw dist="17961" dir="2700000" algn="ctr" rotWithShape="0">
              <a:schemeClr val="bg1"/>
            </a:outerShdw>
          </a:effectLst>
        </p:spPr>
        <p:txBody>
          <a:bodyPr>
            <a:spAutoFit/>
          </a:bodyPr>
          <a:lstStyle/>
          <a:p>
            <a:pPr marL="457200" indent="-457200">
              <a:buFont typeface="Wingdings" pitchFamily="2" charset="2"/>
              <a:buNone/>
              <a:defRPr/>
            </a:pPr>
            <a:endParaRPr lang="en-US" sz="2400" b="1" dirty="0">
              <a:effectLst>
                <a:outerShdw blurRad="38100" dist="38100" dir="2700000" algn="tl">
                  <a:srgbClr val="C0C0C0"/>
                </a:outerShdw>
              </a:effectLst>
            </a:endParaRPr>
          </a:p>
          <a:p>
            <a:pPr marL="457200" indent="-457200">
              <a:buFont typeface="Wingdings" pitchFamily="2" charset="2"/>
              <a:buChar char="Ø"/>
              <a:defRPr/>
            </a:pPr>
            <a:r>
              <a:rPr lang="en-US" sz="2400" b="1" dirty="0">
                <a:effectLst>
                  <a:outerShdw blurRad="38100" dist="38100" dir="2700000" algn="tl">
                    <a:srgbClr val="C0C0C0"/>
                  </a:outerShdw>
                </a:effectLst>
              </a:rPr>
              <a:t>Actions taken </a:t>
            </a:r>
            <a:r>
              <a:rPr lang="en-US" sz="2400" b="1" i="1" dirty="0">
                <a:effectLst>
                  <a:outerShdw blurRad="38100" dist="38100" dir="2700000" algn="tl">
                    <a:srgbClr val="C0C0C0"/>
                  </a:outerShdw>
                </a:effectLst>
              </a:rPr>
              <a:t>BEFORE</a:t>
            </a:r>
            <a:r>
              <a:rPr lang="en-US" sz="2400" b="1" dirty="0">
                <a:effectLst>
                  <a:outerShdw blurRad="38100" dist="38100" dir="2700000" algn="tl">
                    <a:srgbClr val="C0C0C0"/>
                  </a:outerShdw>
                </a:effectLst>
              </a:rPr>
              <a:t> an emergency</a:t>
            </a:r>
          </a:p>
          <a:p>
            <a:pPr marL="457200" indent="-457200">
              <a:buFont typeface="Wingdings" pitchFamily="2" charset="2"/>
              <a:buChar char="Ø"/>
              <a:defRPr/>
            </a:pPr>
            <a:endParaRPr lang="en-US" sz="2400" b="1" dirty="0">
              <a:effectLst>
                <a:outerShdw blurRad="38100" dist="38100" dir="2700000" algn="tl">
                  <a:srgbClr val="C0C0C0"/>
                </a:outerShdw>
              </a:effectLst>
            </a:endParaRPr>
          </a:p>
          <a:p>
            <a:pPr marL="457200" indent="-457200">
              <a:buFont typeface="Wingdings" pitchFamily="2" charset="2"/>
              <a:buChar char="Ø"/>
              <a:defRPr/>
            </a:pPr>
            <a:r>
              <a:rPr lang="en-US" sz="2400" b="1" dirty="0">
                <a:effectLst>
                  <a:outerShdw blurRad="38100" dist="38100" dir="2700000" algn="tl">
                    <a:srgbClr val="C0C0C0"/>
                  </a:outerShdw>
                </a:effectLst>
              </a:rPr>
              <a:t>Moderate or alleviate effects</a:t>
            </a:r>
          </a:p>
          <a:p>
            <a:pPr marL="457200" indent="-457200">
              <a:buFont typeface="Wingdings" pitchFamily="2" charset="2"/>
              <a:buChar char="Ø"/>
              <a:defRPr/>
            </a:pPr>
            <a:endParaRPr lang="en-US" sz="2400" b="1" dirty="0">
              <a:effectLst>
                <a:outerShdw blurRad="38100" dist="38100" dir="2700000" algn="tl">
                  <a:srgbClr val="C0C0C0"/>
                </a:outerShdw>
              </a:effectLst>
            </a:endParaRPr>
          </a:p>
          <a:p>
            <a:pPr marL="457200" indent="-457200">
              <a:buFont typeface="Wingdings" pitchFamily="2" charset="2"/>
              <a:buChar char="Ø"/>
              <a:defRPr/>
            </a:pPr>
            <a:r>
              <a:rPr lang="en-US" sz="2400" b="1" dirty="0">
                <a:effectLst>
                  <a:outerShdw blurRad="38100" dist="38100" dir="2700000" algn="tl">
                    <a:srgbClr val="C0C0C0"/>
                  </a:outerShdw>
                </a:effectLst>
              </a:rPr>
              <a:t>Facilitate response to emergency</a:t>
            </a:r>
          </a:p>
          <a:p>
            <a:pPr marL="457200" indent="-457200">
              <a:buFont typeface="Wingdings" pitchFamily="2" charset="2"/>
              <a:buChar char="Ø"/>
              <a:defRPr/>
            </a:pPr>
            <a:endParaRPr lang="en-US" sz="2400" b="1" dirty="0">
              <a:effectLst>
                <a:outerShdw blurRad="38100" dist="38100" dir="2700000" algn="tl">
                  <a:srgbClr val="C0C0C0"/>
                </a:outerShdw>
              </a:effectLst>
            </a:endParaRPr>
          </a:p>
          <a:p>
            <a:pPr marL="1371600" lvl="2" indent="-457200">
              <a:buFontTx/>
              <a:buChar char="•"/>
              <a:defRPr/>
            </a:pPr>
            <a:r>
              <a:rPr lang="en-US" sz="2000" b="1" dirty="0">
                <a:effectLst>
                  <a:outerShdw blurRad="38100" dist="38100" dir="2700000" algn="tl">
                    <a:srgbClr val="C0C0C0"/>
                  </a:outerShdw>
                </a:effectLst>
              </a:rPr>
              <a:t>Engineering data</a:t>
            </a:r>
          </a:p>
          <a:p>
            <a:pPr marL="1371600" lvl="2" indent="-457200">
              <a:buFontTx/>
              <a:buChar char="•"/>
              <a:defRPr/>
            </a:pPr>
            <a:r>
              <a:rPr lang="en-US" sz="2000" b="1" dirty="0">
                <a:effectLst>
                  <a:outerShdw blurRad="38100" dist="38100" dir="2700000" algn="tl">
                    <a:srgbClr val="C0C0C0"/>
                  </a:outerShdw>
                </a:effectLst>
              </a:rPr>
              <a:t>Check lists</a:t>
            </a:r>
          </a:p>
          <a:p>
            <a:pPr marL="1371600" lvl="2" indent="-457200">
              <a:buFontTx/>
              <a:buChar char="•"/>
              <a:defRPr/>
            </a:pPr>
            <a:r>
              <a:rPr lang="en-US" sz="2000" b="1" dirty="0">
                <a:effectLst>
                  <a:outerShdw blurRad="38100" dist="38100" dir="2700000" algn="tl">
                    <a:srgbClr val="C0C0C0"/>
                  </a:outerShdw>
                </a:effectLst>
              </a:rPr>
              <a:t>Supplies &amp; equipment</a:t>
            </a:r>
          </a:p>
          <a:p>
            <a:pPr marL="1371600" lvl="2" indent="-457200">
              <a:buFontTx/>
              <a:buChar char="•"/>
              <a:defRPr/>
            </a:pPr>
            <a:r>
              <a:rPr lang="en-US" sz="2000" b="1" dirty="0">
                <a:effectLst>
                  <a:outerShdw blurRad="38100" dist="38100" dir="2700000" algn="tl">
                    <a:srgbClr val="C0C0C0"/>
                  </a:outerShdw>
                </a:effectLst>
              </a:rPr>
              <a:t>Back-up power </a:t>
            </a:r>
          </a:p>
          <a:p>
            <a:pPr marL="1371600" lvl="2" indent="-457200">
              <a:buFontTx/>
              <a:buChar char="•"/>
              <a:defRPr/>
            </a:pPr>
            <a:r>
              <a:rPr lang="en-US" sz="2000" b="1" dirty="0">
                <a:effectLst>
                  <a:outerShdw blurRad="38100" dist="38100" dir="2700000" algn="tl">
                    <a:srgbClr val="C0C0C0"/>
                  </a:outerShdw>
                </a:effectLst>
              </a:rPr>
              <a:t>Back-up communications</a:t>
            </a:r>
          </a:p>
          <a:p>
            <a:pPr marL="1371600" lvl="2" indent="-457200">
              <a:buFont typeface="Wingdings" pitchFamily="2" charset="2"/>
              <a:buNone/>
              <a:defRPr/>
            </a:pPr>
            <a:endParaRPr lang="en-US" sz="2000" b="1" dirty="0">
              <a:effectLst>
                <a:outerShdw blurRad="38100" dist="38100" dir="2700000" algn="tl">
                  <a:srgbClr val="C0C0C0"/>
                </a:outerShdw>
              </a:effectLst>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ChangeArrowheads="1"/>
          </p:cNvSpPr>
          <p:nvPr/>
        </p:nvSpPr>
        <p:spPr bwMode="auto">
          <a:xfrm>
            <a:off x="304800" y="1143000"/>
            <a:ext cx="8610600" cy="4216539"/>
          </a:xfrm>
          <a:prstGeom prst="rect">
            <a:avLst/>
          </a:prstGeom>
          <a:noFill/>
          <a:ln w="9525">
            <a:noFill/>
            <a:miter lim="800000"/>
            <a:headEnd/>
            <a:tailEnd/>
          </a:ln>
          <a:effectLst/>
        </p:spPr>
        <p:txBody>
          <a:bodyPr wrap="square">
            <a:spAutoFit/>
          </a:bodyPr>
          <a:lstStyle/>
          <a:p>
            <a:pPr eaLnBrk="0" hangingPunct="0">
              <a:defRPr/>
            </a:pPr>
            <a:r>
              <a:rPr lang="en-US" sz="2800" b="1" dirty="0"/>
              <a:t>Mapping Modeling and Consequences Center</a:t>
            </a:r>
          </a:p>
          <a:p>
            <a:pPr eaLnBrk="0" hangingPunct="0">
              <a:defRPr/>
            </a:pPr>
            <a:r>
              <a:rPr lang="en-US" sz="2400" b="1" dirty="0">
                <a:effectLst>
                  <a:outerShdw blurRad="38100" dist="38100" dir="2700000" algn="tl">
                    <a:srgbClr val="C0C0C0"/>
                  </a:outerShdw>
                </a:effectLst>
              </a:rPr>
              <a:t>	</a:t>
            </a:r>
            <a:r>
              <a:rPr lang="en-US" sz="2400" b="1" dirty="0"/>
              <a:t>Working to update USACE Portfolio for Mapping</a:t>
            </a:r>
          </a:p>
          <a:p>
            <a:pPr eaLnBrk="0" hangingPunct="0">
              <a:defRPr/>
            </a:pPr>
            <a:r>
              <a:rPr lang="en-US" sz="2400" b="1" dirty="0"/>
              <a:t>	Standardized Mapping Procedures</a:t>
            </a:r>
          </a:p>
          <a:p>
            <a:pPr eaLnBrk="0" hangingPunct="0">
              <a:defRPr/>
            </a:pPr>
            <a:r>
              <a:rPr lang="en-US" sz="2400" b="1" dirty="0"/>
              <a:t>	Inundation Elements</a:t>
            </a:r>
          </a:p>
          <a:p>
            <a:pPr eaLnBrk="0" hangingPunct="0">
              <a:defRPr/>
            </a:pPr>
            <a:r>
              <a:rPr lang="en-US" sz="2400" b="1" dirty="0"/>
              <a:t>		Normal High Pool Inundation Area</a:t>
            </a:r>
          </a:p>
          <a:p>
            <a:pPr eaLnBrk="0" hangingPunct="0">
              <a:defRPr/>
            </a:pPr>
            <a:r>
              <a:rPr lang="en-US" sz="2400" b="1" dirty="0"/>
              <a:t>		Maximum Pool Inundation Area</a:t>
            </a:r>
          </a:p>
          <a:p>
            <a:pPr eaLnBrk="0" hangingPunct="0">
              <a:defRPr/>
            </a:pPr>
            <a:r>
              <a:rPr lang="en-US" sz="2400" b="1" dirty="0"/>
              <a:t>		Failure Wave Arrival Time (hours)</a:t>
            </a:r>
          </a:p>
          <a:p>
            <a:pPr eaLnBrk="0" hangingPunct="0">
              <a:defRPr/>
            </a:pPr>
            <a:r>
              <a:rPr lang="en-US" sz="2400" b="1" dirty="0"/>
              <a:t>		Reference Mile</a:t>
            </a:r>
          </a:p>
          <a:p>
            <a:pPr eaLnBrk="0" hangingPunct="0">
              <a:defRPr/>
            </a:pPr>
            <a:r>
              <a:rPr lang="en-US" sz="2400" b="1" dirty="0"/>
              <a:t>		Cross Section</a:t>
            </a:r>
          </a:p>
          <a:p>
            <a:pPr eaLnBrk="0" hangingPunct="0">
              <a:defRPr/>
            </a:pPr>
            <a:r>
              <a:rPr lang="en-US" sz="2400" b="1" dirty="0"/>
              <a:t>		Base Map Elements (roads, police, </a:t>
            </a:r>
            <a:r>
              <a:rPr lang="en-US" sz="2400" b="1" dirty="0" smtClean="0"/>
              <a:t>fire)</a:t>
            </a:r>
            <a:endParaRPr lang="en-US" sz="2400" b="1" dirty="0"/>
          </a:p>
          <a:p>
            <a:pPr eaLnBrk="0" hangingPunct="0">
              <a:defRPr/>
            </a:pPr>
            <a:r>
              <a:rPr lang="en-US" sz="2400" b="1" dirty="0"/>
              <a:t>		</a:t>
            </a:r>
          </a:p>
        </p:txBody>
      </p:sp>
      <p:sp>
        <p:nvSpPr>
          <p:cNvPr id="51205" name="Rectangle 5"/>
          <p:cNvSpPr>
            <a:spLocks noChangeArrowheads="1"/>
          </p:cNvSpPr>
          <p:nvPr/>
        </p:nvSpPr>
        <p:spPr bwMode="auto">
          <a:xfrm>
            <a:off x="609600" y="304800"/>
            <a:ext cx="7832725" cy="646331"/>
          </a:xfrm>
          <a:prstGeom prst="rect">
            <a:avLst/>
          </a:prstGeom>
          <a:noFill/>
          <a:ln w="9525">
            <a:noFill/>
            <a:miter lim="800000"/>
            <a:headEnd/>
            <a:tailEnd/>
          </a:ln>
          <a:effectLst/>
        </p:spPr>
        <p:txBody>
          <a:bodyPr>
            <a:spAutoFit/>
          </a:bodyPr>
          <a:lstStyle/>
          <a:p>
            <a:pPr algn="ctr">
              <a:defRPr/>
            </a:pPr>
            <a:r>
              <a:rPr lang="en-US" sz="3600" b="1" dirty="0" smtClean="0">
                <a:effectLst>
                  <a:outerShdw blurRad="38100" dist="38100" dir="2700000" algn="tl">
                    <a:srgbClr val="C0C0C0"/>
                  </a:outerShdw>
                </a:effectLst>
                <a:latin typeface="Arial Black" pitchFamily="34" charset="0"/>
              </a:rPr>
              <a:t>Inundation </a:t>
            </a:r>
            <a:r>
              <a:rPr lang="en-US" sz="3600" b="1" dirty="0">
                <a:effectLst>
                  <a:outerShdw blurRad="38100" dist="38100" dir="2700000" algn="tl">
                    <a:srgbClr val="C0C0C0"/>
                  </a:outerShdw>
                </a:effectLst>
                <a:latin typeface="Arial Black" pitchFamily="34" charset="0"/>
              </a:rPr>
              <a:t>Maps</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1" name="Rectangle 3"/>
          <p:cNvSpPr>
            <a:spLocks noChangeArrowheads="1"/>
          </p:cNvSpPr>
          <p:nvPr/>
        </p:nvSpPr>
        <p:spPr bwMode="auto">
          <a:xfrm>
            <a:off x="609600" y="2019300"/>
            <a:ext cx="8001000" cy="4154488"/>
          </a:xfrm>
          <a:prstGeom prst="rect">
            <a:avLst/>
          </a:prstGeom>
          <a:noFill/>
          <a:ln w="9525">
            <a:noFill/>
            <a:miter lim="800000"/>
            <a:headEnd/>
            <a:tailEnd/>
          </a:ln>
          <a:effectLst/>
        </p:spPr>
        <p:txBody>
          <a:bodyPr>
            <a:spAutoFit/>
          </a:bodyPr>
          <a:lstStyle/>
          <a:p>
            <a:pPr>
              <a:buFont typeface="Wingdings" pitchFamily="2" charset="2"/>
              <a:buNone/>
              <a:defRPr/>
            </a:pPr>
            <a:r>
              <a:rPr lang="en-US" sz="2400" b="1" dirty="0"/>
              <a:t>Be sure to determine what “zero” travel times start at since they can be hours different:</a:t>
            </a:r>
          </a:p>
          <a:p>
            <a:pPr>
              <a:buFont typeface="Wingdings" pitchFamily="2" charset="2"/>
              <a:buNone/>
              <a:defRPr/>
            </a:pPr>
            <a:endParaRPr lang="en-US" sz="2400" b="1" dirty="0"/>
          </a:p>
          <a:p>
            <a:pPr>
              <a:buFont typeface="Wingdings" pitchFamily="2" charset="2"/>
              <a:buNone/>
              <a:defRPr/>
            </a:pPr>
            <a:r>
              <a:rPr lang="en-US" sz="2400" b="1" dirty="0"/>
              <a:t>Start of “breach” or Full breach development.</a:t>
            </a:r>
          </a:p>
          <a:p>
            <a:pPr>
              <a:buFont typeface="Wingdings" pitchFamily="2" charset="2"/>
              <a:buNone/>
              <a:defRPr/>
            </a:pPr>
            <a:endParaRPr lang="en-US" sz="2400" b="1" dirty="0"/>
          </a:p>
          <a:p>
            <a:pPr>
              <a:buFont typeface="Wingdings" pitchFamily="2" charset="2"/>
              <a:buNone/>
              <a:defRPr/>
            </a:pPr>
            <a:r>
              <a:rPr lang="en-US" sz="2400" b="1" dirty="0"/>
              <a:t>Rate of water rise is very important</a:t>
            </a:r>
          </a:p>
          <a:p>
            <a:pPr>
              <a:buFont typeface="Wingdings" pitchFamily="2" charset="2"/>
              <a:buNone/>
              <a:defRPr/>
            </a:pPr>
            <a:endParaRPr lang="en-US" sz="2400" b="1" dirty="0"/>
          </a:p>
          <a:p>
            <a:pPr>
              <a:buFont typeface="Wingdings" pitchFamily="2" charset="2"/>
              <a:buNone/>
              <a:defRPr/>
            </a:pPr>
            <a:r>
              <a:rPr lang="en-US" sz="2400" b="1" dirty="0"/>
              <a:t>Velocity is important and is usually not shown</a:t>
            </a:r>
          </a:p>
          <a:p>
            <a:pPr>
              <a:buFont typeface="Wingdings" pitchFamily="2" charset="2"/>
              <a:buNone/>
              <a:defRPr/>
            </a:pPr>
            <a:endParaRPr lang="en-US" sz="2400" b="1" dirty="0"/>
          </a:p>
          <a:p>
            <a:pPr>
              <a:buFont typeface="Wingdings" pitchFamily="2" charset="2"/>
              <a:buNone/>
              <a:defRPr/>
            </a:pPr>
            <a:r>
              <a:rPr lang="en-US" sz="2400" b="1" dirty="0"/>
              <a:t>Evacuation difficult after 2 feet deep with much velocity; peak may not be critical</a:t>
            </a:r>
          </a:p>
        </p:txBody>
      </p:sp>
      <p:sp>
        <p:nvSpPr>
          <p:cNvPr id="150533" name="Rectangle 5"/>
          <p:cNvSpPr>
            <a:spLocks noChangeArrowheads="1"/>
          </p:cNvSpPr>
          <p:nvPr/>
        </p:nvSpPr>
        <p:spPr bwMode="auto">
          <a:xfrm>
            <a:off x="228600" y="228600"/>
            <a:ext cx="8534400" cy="1077218"/>
          </a:xfrm>
          <a:prstGeom prst="rect">
            <a:avLst/>
          </a:prstGeom>
          <a:noFill/>
          <a:ln w="9525">
            <a:noFill/>
            <a:miter lim="800000"/>
            <a:headEnd/>
            <a:tailEnd/>
          </a:ln>
          <a:effectLst/>
        </p:spPr>
        <p:txBody>
          <a:bodyPr>
            <a:spAutoFit/>
          </a:bodyPr>
          <a:lstStyle/>
          <a:p>
            <a:pPr algn="ctr">
              <a:defRPr/>
            </a:pPr>
            <a:r>
              <a:rPr lang="en-US" sz="3200" b="1" dirty="0"/>
              <a:t>ISSUES TO CONSIDER WHEN REVIEWING INUNDATION MAPS</a:t>
            </a:r>
            <a:endParaRPr lang="en-US" sz="3200" b="1" dirty="0">
              <a:latin typeface="Copperplate Gothic Bold" pitchFamily="34" charset="0"/>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2"/>
          <p:cNvSpPr>
            <a:spLocks noChangeArrowheads="1"/>
          </p:cNvSpPr>
          <p:nvPr/>
        </p:nvSpPr>
        <p:spPr bwMode="auto">
          <a:xfrm>
            <a:off x="533400" y="1600200"/>
            <a:ext cx="8001000" cy="4154984"/>
          </a:xfrm>
          <a:prstGeom prst="rect">
            <a:avLst/>
          </a:prstGeom>
          <a:noFill/>
          <a:ln w="9525">
            <a:noFill/>
            <a:miter lim="800000"/>
            <a:headEnd/>
            <a:tailEnd/>
          </a:ln>
          <a:effectLst/>
        </p:spPr>
        <p:txBody>
          <a:bodyPr>
            <a:spAutoFit/>
          </a:bodyPr>
          <a:lstStyle/>
          <a:p>
            <a:pPr>
              <a:buFont typeface="Wingdings" pitchFamily="2" charset="2"/>
              <a:buNone/>
              <a:defRPr/>
            </a:pPr>
            <a:r>
              <a:rPr lang="en-US" sz="2400" b="1" dirty="0"/>
              <a:t>Inundated areas are approximate and may be off significantly due to</a:t>
            </a:r>
          </a:p>
          <a:p>
            <a:pPr>
              <a:buFont typeface="Wingdings" pitchFamily="2" charset="2"/>
              <a:buNone/>
              <a:defRPr/>
            </a:pPr>
            <a:endParaRPr lang="en-US" sz="2400" b="1" dirty="0"/>
          </a:p>
          <a:p>
            <a:pPr>
              <a:buFont typeface="Wingdings" pitchFamily="2" charset="2"/>
              <a:buNone/>
              <a:defRPr/>
            </a:pPr>
            <a:r>
              <a:rPr lang="en-US" sz="2400" b="1" dirty="0"/>
              <a:t>	Breach development characteristics</a:t>
            </a:r>
          </a:p>
          <a:p>
            <a:pPr>
              <a:buFont typeface="Wingdings" pitchFamily="2" charset="2"/>
              <a:buNone/>
              <a:defRPr/>
            </a:pPr>
            <a:endParaRPr lang="en-US" sz="2400" b="1" dirty="0"/>
          </a:p>
          <a:p>
            <a:pPr>
              <a:buFont typeface="Wingdings" pitchFamily="2" charset="2"/>
              <a:buNone/>
              <a:defRPr/>
            </a:pPr>
            <a:r>
              <a:rPr lang="en-US" sz="2400" b="1" dirty="0"/>
              <a:t>	Debris</a:t>
            </a:r>
          </a:p>
          <a:p>
            <a:pPr>
              <a:buFont typeface="Wingdings" pitchFamily="2" charset="2"/>
              <a:buNone/>
              <a:defRPr/>
            </a:pPr>
            <a:endParaRPr lang="en-US" sz="2400" b="1" dirty="0"/>
          </a:p>
          <a:p>
            <a:pPr>
              <a:buFont typeface="Wingdings" pitchFamily="2" charset="2"/>
              <a:buNone/>
              <a:defRPr/>
            </a:pPr>
            <a:r>
              <a:rPr lang="en-US" sz="2400" b="1" dirty="0"/>
              <a:t>	New development in the flood plain. </a:t>
            </a:r>
          </a:p>
          <a:p>
            <a:pPr>
              <a:buFont typeface="Wingdings" pitchFamily="2" charset="2"/>
              <a:buNone/>
              <a:defRPr/>
            </a:pPr>
            <a:r>
              <a:rPr lang="en-US" sz="2400" b="1" dirty="0"/>
              <a:t>	(How much flow does the new Wal-Mart block)</a:t>
            </a:r>
          </a:p>
          <a:p>
            <a:pPr>
              <a:buFont typeface="Wingdings" pitchFamily="2" charset="2"/>
              <a:buNone/>
              <a:defRPr/>
            </a:pPr>
            <a:endParaRPr lang="en-US" sz="2400" b="1" dirty="0"/>
          </a:p>
          <a:p>
            <a:pPr>
              <a:buFont typeface="Wingdings" pitchFamily="2" charset="2"/>
              <a:buNone/>
              <a:defRPr/>
            </a:pPr>
            <a:r>
              <a:rPr lang="en-US" sz="2400" b="1" dirty="0"/>
              <a:t>	Other event impacts, bridges, levees, etc. </a:t>
            </a:r>
          </a:p>
        </p:txBody>
      </p:sp>
      <p:sp>
        <p:nvSpPr>
          <p:cNvPr id="152579" name="Rectangle 3"/>
          <p:cNvSpPr>
            <a:spLocks noChangeArrowheads="1"/>
          </p:cNvSpPr>
          <p:nvPr/>
        </p:nvSpPr>
        <p:spPr bwMode="auto">
          <a:xfrm>
            <a:off x="304800" y="228600"/>
            <a:ext cx="8534400" cy="1077218"/>
          </a:xfrm>
          <a:prstGeom prst="rect">
            <a:avLst/>
          </a:prstGeom>
          <a:noFill/>
          <a:ln w="9525">
            <a:noFill/>
            <a:miter lim="800000"/>
            <a:headEnd/>
            <a:tailEnd/>
          </a:ln>
          <a:effectLst/>
        </p:spPr>
        <p:txBody>
          <a:bodyPr>
            <a:spAutoFit/>
          </a:bodyPr>
          <a:lstStyle/>
          <a:p>
            <a:pPr algn="ctr">
              <a:defRPr/>
            </a:pPr>
            <a:r>
              <a:rPr lang="en-US" sz="3200" b="1" dirty="0"/>
              <a:t>ISSUES TO CONSIDER WHEN REVIEWING INUNDATION MAPS</a:t>
            </a:r>
            <a:endParaRPr lang="en-US" sz="3200" b="1" dirty="0">
              <a:latin typeface="Copperplate Gothic Bold" pitchFamily="34" charset="0"/>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ChangeArrowheads="1"/>
          </p:cNvSpPr>
          <p:nvPr/>
        </p:nvSpPr>
        <p:spPr bwMode="auto">
          <a:xfrm>
            <a:off x="609600" y="304800"/>
            <a:ext cx="7832725" cy="1066800"/>
          </a:xfrm>
          <a:prstGeom prst="rect">
            <a:avLst/>
          </a:prstGeom>
          <a:noFill/>
          <a:ln w="9525">
            <a:noFill/>
            <a:miter lim="800000"/>
            <a:headEnd/>
            <a:tailEnd/>
          </a:ln>
          <a:effectLst/>
        </p:spPr>
        <p:txBody>
          <a:bodyPr>
            <a:spAutoFit/>
          </a:bodyPr>
          <a:lstStyle/>
          <a:p>
            <a:pPr algn="ctr">
              <a:defRPr/>
            </a:pPr>
            <a:r>
              <a:rPr lang="en-US" sz="3200" b="1" dirty="0">
                <a:latin typeface="Arial Black" pitchFamily="34" charset="0"/>
              </a:rPr>
              <a:t>Inundation Maps</a:t>
            </a:r>
          </a:p>
          <a:p>
            <a:pPr algn="ctr">
              <a:defRPr/>
            </a:pPr>
            <a:r>
              <a:rPr lang="en-US" sz="3200" b="1" dirty="0">
                <a:latin typeface="Arial Black" pitchFamily="34" charset="0"/>
              </a:rPr>
              <a:t>Older version with Landmarks</a:t>
            </a:r>
          </a:p>
        </p:txBody>
      </p:sp>
      <p:pic>
        <p:nvPicPr>
          <p:cNvPr id="33795" name="Picture 3" descr="map3"/>
          <p:cNvPicPr>
            <a:picLocks noChangeAspect="1" noChangeArrowheads="1"/>
          </p:cNvPicPr>
          <p:nvPr/>
        </p:nvPicPr>
        <p:blipFill>
          <a:blip r:embed="rId3" cstate="print"/>
          <a:srcRect l="6255" t="2840" r="1390" b="3761"/>
          <a:stretch>
            <a:fillRect/>
          </a:stretch>
        </p:blipFill>
        <p:spPr bwMode="auto">
          <a:xfrm>
            <a:off x="533400" y="1447800"/>
            <a:ext cx="8116888" cy="4021138"/>
          </a:xfrm>
          <a:prstGeom prst="rect">
            <a:avLst/>
          </a:prstGeom>
          <a:noFill/>
          <a:ln w="76200">
            <a:solidFill>
              <a:srgbClr val="000000"/>
            </a:solidFill>
            <a:miter lim="800000"/>
            <a:headEnd/>
            <a:tailEnd/>
          </a:ln>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descr="map3"/>
          <p:cNvPicPr>
            <a:picLocks noChangeAspect="1" noChangeArrowheads="1"/>
          </p:cNvPicPr>
          <p:nvPr/>
        </p:nvPicPr>
        <p:blipFill>
          <a:blip r:embed="rId3" cstate="print">
            <a:lum bright="-18000" contrast="12000"/>
          </a:blip>
          <a:srcRect l="47113" t="1770" r="1733" b="57523"/>
          <a:stretch>
            <a:fillRect/>
          </a:stretch>
        </p:blipFill>
        <p:spPr bwMode="auto">
          <a:xfrm>
            <a:off x="0" y="2147888"/>
            <a:ext cx="9144000" cy="3567112"/>
          </a:xfrm>
          <a:prstGeom prst="rect">
            <a:avLst/>
          </a:prstGeom>
          <a:noFill/>
          <a:ln w="9525">
            <a:noFill/>
            <a:miter lim="800000"/>
            <a:headEnd/>
            <a:tailEnd/>
          </a:ln>
        </p:spPr>
      </p:pic>
      <p:sp>
        <p:nvSpPr>
          <p:cNvPr id="34819" name="Rectangle 3"/>
          <p:cNvSpPr>
            <a:spLocks noChangeArrowheads="1"/>
          </p:cNvSpPr>
          <p:nvPr/>
        </p:nvSpPr>
        <p:spPr bwMode="auto">
          <a:xfrm>
            <a:off x="2362200" y="1981200"/>
            <a:ext cx="2971800" cy="1524000"/>
          </a:xfrm>
          <a:prstGeom prst="rect">
            <a:avLst/>
          </a:prstGeom>
          <a:noFill/>
          <a:ln w="76200">
            <a:solidFill>
              <a:srgbClr val="800000"/>
            </a:solidFill>
            <a:miter lim="800000"/>
            <a:headEnd/>
            <a:tailEnd/>
          </a:ln>
        </p:spPr>
        <p:txBody>
          <a:bodyPr wrap="none" anchor="ctr"/>
          <a:lstStyle/>
          <a:p>
            <a:endParaRPr lang="en-US"/>
          </a:p>
        </p:txBody>
      </p:sp>
      <p:sp>
        <p:nvSpPr>
          <p:cNvPr id="34820" name="Rectangle 4"/>
          <p:cNvSpPr>
            <a:spLocks noChangeArrowheads="1"/>
          </p:cNvSpPr>
          <p:nvPr/>
        </p:nvSpPr>
        <p:spPr bwMode="auto">
          <a:xfrm>
            <a:off x="5562600" y="1981200"/>
            <a:ext cx="3048000" cy="1905000"/>
          </a:xfrm>
          <a:prstGeom prst="rect">
            <a:avLst/>
          </a:prstGeom>
          <a:noFill/>
          <a:ln w="76200">
            <a:solidFill>
              <a:srgbClr val="800000"/>
            </a:solidFill>
            <a:miter lim="800000"/>
            <a:headEnd/>
            <a:tailEnd/>
          </a:ln>
        </p:spPr>
        <p:txBody>
          <a:bodyPr wrap="none" anchor="ctr"/>
          <a:lstStyle/>
          <a:p>
            <a:endParaRPr lang="en-US"/>
          </a:p>
        </p:txBody>
      </p:sp>
      <p:sp>
        <p:nvSpPr>
          <p:cNvPr id="63494" name="Rectangle 6"/>
          <p:cNvSpPr>
            <a:spLocks noChangeArrowheads="1"/>
          </p:cNvSpPr>
          <p:nvPr/>
        </p:nvSpPr>
        <p:spPr bwMode="auto">
          <a:xfrm>
            <a:off x="609600" y="228600"/>
            <a:ext cx="7832725" cy="1066800"/>
          </a:xfrm>
          <a:prstGeom prst="rect">
            <a:avLst/>
          </a:prstGeom>
          <a:noFill/>
          <a:ln w="9525">
            <a:noFill/>
            <a:miter lim="800000"/>
            <a:headEnd/>
            <a:tailEnd/>
          </a:ln>
          <a:effectLst/>
        </p:spPr>
        <p:txBody>
          <a:bodyPr>
            <a:spAutoFit/>
          </a:bodyPr>
          <a:lstStyle/>
          <a:p>
            <a:pPr algn="ctr">
              <a:defRPr/>
            </a:pPr>
            <a:r>
              <a:rPr lang="en-US" sz="3200" b="1" dirty="0">
                <a:latin typeface="Arial Black" pitchFamily="34" charset="0"/>
              </a:rPr>
              <a:t>Detail </a:t>
            </a:r>
          </a:p>
          <a:p>
            <a:pPr algn="ctr">
              <a:defRPr/>
            </a:pPr>
            <a:r>
              <a:rPr lang="en-US" sz="3200" b="1" dirty="0">
                <a:latin typeface="Arial Black" pitchFamily="34" charset="0"/>
              </a:rPr>
              <a:t>Older version with Landmarks</a:t>
            </a: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descr="Shenango arrival time"/>
          <p:cNvPicPr>
            <a:picLocks noChangeAspect="1" noChangeArrowheads="1"/>
          </p:cNvPicPr>
          <p:nvPr/>
        </p:nvPicPr>
        <p:blipFill>
          <a:blip r:embed="rId3" cstate="print">
            <a:lum bright="-12000" contrast="12000"/>
          </a:blip>
          <a:srcRect t="66064"/>
          <a:stretch>
            <a:fillRect/>
          </a:stretch>
        </p:blipFill>
        <p:spPr bwMode="auto">
          <a:xfrm>
            <a:off x="1117600" y="1981200"/>
            <a:ext cx="7035800" cy="4270375"/>
          </a:xfrm>
          <a:prstGeom prst="rect">
            <a:avLst/>
          </a:prstGeom>
          <a:noFill/>
          <a:ln w="76200">
            <a:solidFill>
              <a:srgbClr val="000000"/>
            </a:solidFill>
            <a:miter lim="800000"/>
            <a:headEnd/>
            <a:tailEnd/>
          </a:ln>
        </p:spPr>
      </p:pic>
      <p:sp>
        <p:nvSpPr>
          <p:cNvPr id="65539" name="Rectangle 3"/>
          <p:cNvSpPr>
            <a:spLocks noChangeArrowheads="1"/>
          </p:cNvSpPr>
          <p:nvPr/>
        </p:nvSpPr>
        <p:spPr bwMode="auto">
          <a:xfrm>
            <a:off x="381000" y="457200"/>
            <a:ext cx="8534400" cy="641350"/>
          </a:xfrm>
          <a:prstGeom prst="rect">
            <a:avLst/>
          </a:prstGeom>
          <a:noFill/>
          <a:ln w="9525">
            <a:noFill/>
            <a:miter lim="800000"/>
            <a:headEnd/>
            <a:tailEnd/>
          </a:ln>
          <a:effectLst/>
        </p:spPr>
        <p:txBody>
          <a:bodyPr>
            <a:spAutoFit/>
          </a:bodyPr>
          <a:lstStyle/>
          <a:p>
            <a:pPr algn="ctr">
              <a:defRPr/>
            </a:pPr>
            <a:r>
              <a:rPr lang="en-US" sz="3600" b="1" dirty="0">
                <a:latin typeface="Arial Black" pitchFamily="34" charset="0"/>
              </a:rPr>
              <a:t>Inundation Maps- Arrival Table</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ext Box 2"/>
          <p:cNvSpPr txBox="1">
            <a:spLocks noChangeArrowheads="1"/>
          </p:cNvSpPr>
          <p:nvPr/>
        </p:nvSpPr>
        <p:spPr bwMode="auto">
          <a:xfrm>
            <a:off x="609600" y="228600"/>
            <a:ext cx="8534400" cy="584775"/>
          </a:xfrm>
          <a:prstGeom prst="rect">
            <a:avLst/>
          </a:prstGeom>
          <a:noFill/>
          <a:ln w="9525">
            <a:noFill/>
            <a:miter lim="800000"/>
            <a:headEnd/>
            <a:tailEnd/>
          </a:ln>
        </p:spPr>
        <p:txBody>
          <a:bodyPr wrap="square">
            <a:spAutoFit/>
          </a:bodyPr>
          <a:lstStyle/>
          <a:p>
            <a:pPr eaLnBrk="0" hangingPunct="0"/>
            <a:r>
              <a:rPr lang="en-US" sz="3200" dirty="0">
                <a:latin typeface="Arial Black" pitchFamily="34" charset="0"/>
              </a:rPr>
              <a:t>Emergency </a:t>
            </a:r>
            <a:r>
              <a:rPr lang="en-US" sz="3200" dirty="0" smtClean="0">
                <a:latin typeface="Arial Black" pitchFamily="34" charset="0"/>
              </a:rPr>
              <a:t>Planning </a:t>
            </a:r>
            <a:r>
              <a:rPr lang="en-US" sz="3200" dirty="0">
                <a:latin typeface="Arial Black" pitchFamily="34" charset="0"/>
              </a:rPr>
              <a:t>and Response</a:t>
            </a:r>
          </a:p>
        </p:txBody>
      </p:sp>
      <p:sp>
        <p:nvSpPr>
          <p:cNvPr id="9219" name="Text Box 3"/>
          <p:cNvSpPr txBox="1">
            <a:spLocks noChangeArrowheads="1"/>
          </p:cNvSpPr>
          <p:nvPr/>
        </p:nvSpPr>
        <p:spPr bwMode="auto">
          <a:xfrm>
            <a:off x="0" y="1066800"/>
            <a:ext cx="9296400" cy="523875"/>
          </a:xfrm>
          <a:prstGeom prst="rect">
            <a:avLst/>
          </a:prstGeom>
          <a:noFill/>
          <a:ln w="9525">
            <a:noFill/>
            <a:miter lim="800000"/>
            <a:headEnd/>
            <a:tailEnd/>
          </a:ln>
        </p:spPr>
        <p:txBody>
          <a:bodyPr>
            <a:spAutoFit/>
          </a:bodyPr>
          <a:lstStyle/>
          <a:p>
            <a:pPr marL="457200" indent="-457200" eaLnBrk="0" hangingPunct="0"/>
            <a:r>
              <a:rPr lang="en-US" sz="2800" b="1" dirty="0"/>
              <a:t>A dam safety emergency situation is a condition that:</a:t>
            </a:r>
          </a:p>
        </p:txBody>
      </p:sp>
      <p:sp>
        <p:nvSpPr>
          <p:cNvPr id="10244" name="Text Box 4"/>
          <p:cNvSpPr txBox="1">
            <a:spLocks noChangeArrowheads="1"/>
          </p:cNvSpPr>
          <p:nvPr/>
        </p:nvSpPr>
        <p:spPr bwMode="auto">
          <a:xfrm>
            <a:off x="457200" y="1828800"/>
            <a:ext cx="8382000" cy="4585871"/>
          </a:xfrm>
          <a:prstGeom prst="rect">
            <a:avLst/>
          </a:prstGeom>
          <a:noFill/>
          <a:ln w="9525">
            <a:noFill/>
            <a:miter lim="800000"/>
            <a:headEnd/>
            <a:tailEnd/>
          </a:ln>
          <a:effectLst/>
        </p:spPr>
        <p:txBody>
          <a:bodyPr wrap="square">
            <a:spAutoFit/>
          </a:bodyPr>
          <a:lstStyle/>
          <a:p>
            <a:pPr marL="457200" indent="-457200" eaLnBrk="0" hangingPunct="0">
              <a:buFontTx/>
              <a:buAutoNum type="alphaLcPeriod"/>
              <a:defRPr/>
            </a:pPr>
            <a:r>
              <a:rPr lang="en-US" sz="2800" b="1" dirty="0">
                <a:effectLst>
                  <a:outerShdw blurRad="38100" dist="38100" dir="2700000" algn="tl">
                    <a:srgbClr val="C0C0C0"/>
                  </a:outerShdw>
                </a:effectLst>
              </a:rPr>
              <a:t>Develops</a:t>
            </a:r>
            <a:r>
              <a:rPr lang="en-US" sz="2800" b="1" dirty="0">
                <a:solidFill>
                  <a:srgbClr val="FFFF99"/>
                </a:solidFill>
                <a:effectLst>
                  <a:outerShdw blurRad="38100" dist="38100" dir="2700000" algn="tl">
                    <a:srgbClr val="C0C0C0"/>
                  </a:outerShdw>
                </a:effectLst>
              </a:rPr>
              <a:t> </a:t>
            </a:r>
            <a:r>
              <a:rPr lang="en-US" sz="2800" b="1" dirty="0">
                <a:effectLst>
                  <a:outerShdw blurRad="38100" dist="38100" dir="2700000" algn="tl">
                    <a:srgbClr val="C0C0C0"/>
                  </a:outerShdw>
                </a:effectLst>
              </a:rPr>
              <a:t>unexpectedly; </a:t>
            </a:r>
            <a:r>
              <a:rPr lang="en-US" sz="2800" b="1" dirty="0" smtClean="0">
                <a:effectLst>
                  <a:outerShdw blurRad="38100" dist="38100" dir="2700000" algn="tl">
                    <a:srgbClr val="C0C0C0"/>
                  </a:outerShdw>
                </a:effectLst>
              </a:rPr>
              <a:t>                           sinkhole, earthquake, seepage increase.</a:t>
            </a:r>
            <a:endParaRPr lang="en-US" sz="2800" b="1" dirty="0">
              <a:effectLst>
                <a:outerShdw blurRad="38100" dist="38100" dir="2700000" algn="tl">
                  <a:srgbClr val="C0C0C0"/>
                </a:outerShdw>
              </a:effectLst>
            </a:endParaRPr>
          </a:p>
          <a:p>
            <a:pPr marL="1371600" lvl="2" indent="-457200" eaLnBrk="0" hangingPunct="0">
              <a:defRPr/>
            </a:pPr>
            <a:r>
              <a:rPr lang="en-US" sz="2800" b="1" dirty="0">
                <a:effectLst>
                  <a:outerShdw blurRad="38100" dist="38100" dir="2700000" algn="tl">
                    <a:srgbClr val="C0C0C0"/>
                  </a:outerShdw>
                </a:effectLst>
              </a:rPr>
              <a:t>-Decisions must be made now.</a:t>
            </a:r>
          </a:p>
          <a:p>
            <a:pPr marL="457200" indent="-457200" eaLnBrk="0" hangingPunct="0">
              <a:buFontTx/>
              <a:buAutoNum type="alphaLcPeriod"/>
              <a:defRPr/>
            </a:pPr>
            <a:r>
              <a:rPr lang="en-US" sz="2800" b="1" dirty="0">
                <a:effectLst>
                  <a:outerShdw blurRad="38100" dist="38100" dir="2700000" algn="tl">
                    <a:srgbClr val="C0C0C0"/>
                  </a:outerShdw>
                </a:effectLst>
              </a:rPr>
              <a:t>Develops relatively gradually; flood, </a:t>
            </a:r>
            <a:r>
              <a:rPr lang="en-US" sz="2800" b="1" dirty="0" smtClean="0">
                <a:effectLst>
                  <a:outerShdw blurRad="38100" dist="38100" dir="2700000" algn="tl">
                    <a:srgbClr val="C0C0C0"/>
                  </a:outerShdw>
                </a:effectLst>
              </a:rPr>
              <a:t>depression, slope movement.</a:t>
            </a:r>
            <a:endParaRPr lang="en-US" sz="2800" b="1" dirty="0">
              <a:effectLst>
                <a:outerShdw blurRad="38100" dist="38100" dir="2700000" algn="tl">
                  <a:srgbClr val="C0C0C0"/>
                </a:outerShdw>
              </a:effectLst>
            </a:endParaRPr>
          </a:p>
          <a:p>
            <a:pPr marL="457200" indent="-457200" eaLnBrk="0" hangingPunct="0">
              <a:defRPr/>
            </a:pPr>
            <a:r>
              <a:rPr lang="en-US" sz="2800" b="1" dirty="0">
                <a:effectLst>
                  <a:outerShdw blurRad="38100" dist="38100" dir="2700000" algn="tl">
                    <a:srgbClr val="C0C0C0"/>
                  </a:outerShdw>
                </a:effectLst>
              </a:rPr>
              <a:t>		-Decision timing is more </a:t>
            </a:r>
            <a:r>
              <a:rPr lang="en-US" sz="2800" b="1" dirty="0" smtClean="0">
                <a:effectLst>
                  <a:outerShdw blurRad="38100" dist="38100" dir="2700000" algn="tl">
                    <a:srgbClr val="C0C0C0"/>
                  </a:outerShdw>
                </a:effectLst>
              </a:rPr>
              <a:t>difficult.</a:t>
            </a:r>
            <a:endParaRPr lang="en-US" sz="2800" b="1" dirty="0">
              <a:effectLst>
                <a:outerShdw blurRad="38100" dist="38100" dir="2700000" algn="tl">
                  <a:srgbClr val="C0C0C0"/>
                </a:outerShdw>
              </a:effectLst>
            </a:endParaRPr>
          </a:p>
          <a:p>
            <a:pPr marL="457200" indent="-457200" eaLnBrk="0" hangingPunct="0">
              <a:defRPr/>
            </a:pPr>
            <a:endParaRPr lang="en-US" sz="1200" b="1" dirty="0">
              <a:effectLst>
                <a:outerShdw blurRad="38100" dist="38100" dir="2700000" algn="tl">
                  <a:srgbClr val="C0C0C0"/>
                </a:outerShdw>
              </a:effectLst>
            </a:endParaRPr>
          </a:p>
          <a:p>
            <a:pPr marL="457200" indent="-457200" eaLnBrk="0" hangingPunct="0">
              <a:buFont typeface="Arial" pitchFamily="34" charset="0"/>
              <a:buChar char="•"/>
              <a:defRPr/>
            </a:pPr>
            <a:r>
              <a:rPr lang="en-US" sz="2800" b="1" dirty="0">
                <a:effectLst>
                  <a:outerShdw blurRad="38100" dist="38100" dir="2700000" algn="tl">
                    <a:srgbClr val="C0C0C0"/>
                  </a:outerShdw>
                </a:effectLst>
              </a:rPr>
              <a:t>Endangers the integrity of the dam or a component and/or endangers property or </a:t>
            </a:r>
            <a:r>
              <a:rPr lang="en-US" sz="2800" b="1" dirty="0" smtClean="0">
                <a:effectLst>
                  <a:outerShdw blurRad="38100" dist="38100" dir="2700000" algn="tl">
                    <a:srgbClr val="C0C0C0"/>
                  </a:outerShdw>
                </a:effectLst>
              </a:rPr>
              <a:t>lives.</a:t>
            </a:r>
            <a:endParaRPr lang="en-US" sz="2800" b="1" dirty="0">
              <a:effectLst>
                <a:outerShdw blurRad="38100" dist="38100" dir="2700000" algn="tl">
                  <a:srgbClr val="C0C0C0"/>
                </a:outerShdw>
              </a:effectLst>
            </a:endParaRPr>
          </a:p>
          <a:p>
            <a:pPr marL="457200" indent="-457200" eaLnBrk="0" hangingPunct="0">
              <a:buFont typeface="Arial" pitchFamily="34" charset="0"/>
              <a:buChar char="•"/>
              <a:defRPr/>
            </a:pPr>
            <a:r>
              <a:rPr lang="en-US" sz="2800" b="1" dirty="0">
                <a:effectLst>
                  <a:outerShdw blurRad="38100" dist="38100" dir="2700000" algn="tl">
                    <a:srgbClr val="C0C0C0"/>
                  </a:outerShdw>
                </a:effectLst>
              </a:rPr>
              <a:t>Requires </a:t>
            </a:r>
            <a:r>
              <a:rPr lang="en-US" sz="2800" b="1" dirty="0" smtClean="0">
                <a:effectLst>
                  <a:outerShdw blurRad="38100" dist="38100" dir="2700000" algn="tl">
                    <a:srgbClr val="C0C0C0"/>
                  </a:outerShdw>
                </a:effectLst>
              </a:rPr>
              <a:t>action. </a:t>
            </a:r>
            <a:endParaRPr lang="en-US" sz="2800" b="1" dirty="0">
              <a:effectLst>
                <a:outerShdw blurRad="38100" dist="38100" dir="2700000" algn="tl">
                  <a:srgbClr val="C0C0C0"/>
                </a:outerShdw>
              </a:effectLst>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descr="Shenango arrival time"/>
          <p:cNvPicPr>
            <a:picLocks noChangeAspect="1" noChangeArrowheads="1"/>
          </p:cNvPicPr>
          <p:nvPr/>
        </p:nvPicPr>
        <p:blipFill>
          <a:blip r:embed="rId3" cstate="print">
            <a:lum bright="-12000" contrast="12000"/>
          </a:blip>
          <a:srcRect l="5782" t="69206" r="1361" b="22937"/>
          <a:stretch>
            <a:fillRect/>
          </a:stretch>
        </p:blipFill>
        <p:spPr bwMode="auto">
          <a:xfrm>
            <a:off x="304800" y="2936875"/>
            <a:ext cx="8534400" cy="1406525"/>
          </a:xfrm>
          <a:prstGeom prst="rect">
            <a:avLst/>
          </a:prstGeom>
          <a:noFill/>
          <a:ln w="9525">
            <a:noFill/>
            <a:miter lim="800000"/>
            <a:headEnd/>
            <a:tailEnd/>
          </a:ln>
        </p:spPr>
      </p:pic>
      <p:sp>
        <p:nvSpPr>
          <p:cNvPr id="36867" name="Rectangle 3"/>
          <p:cNvSpPr>
            <a:spLocks noChangeArrowheads="1"/>
          </p:cNvSpPr>
          <p:nvPr/>
        </p:nvSpPr>
        <p:spPr bwMode="auto">
          <a:xfrm>
            <a:off x="2819400" y="2895600"/>
            <a:ext cx="6019800" cy="990600"/>
          </a:xfrm>
          <a:prstGeom prst="rect">
            <a:avLst/>
          </a:prstGeom>
          <a:noFill/>
          <a:ln w="76200">
            <a:solidFill>
              <a:srgbClr val="800000"/>
            </a:solidFill>
            <a:miter lim="800000"/>
            <a:headEnd/>
            <a:tailEnd/>
          </a:ln>
        </p:spPr>
        <p:txBody>
          <a:bodyPr wrap="none" anchor="ctr"/>
          <a:lstStyle/>
          <a:p>
            <a:endParaRPr lang="en-US"/>
          </a:p>
        </p:txBody>
      </p:sp>
      <p:sp>
        <p:nvSpPr>
          <p:cNvPr id="67588" name="Rectangle 4"/>
          <p:cNvSpPr>
            <a:spLocks noChangeArrowheads="1"/>
          </p:cNvSpPr>
          <p:nvPr/>
        </p:nvSpPr>
        <p:spPr bwMode="auto">
          <a:xfrm>
            <a:off x="609600" y="1279525"/>
            <a:ext cx="7832725" cy="1190625"/>
          </a:xfrm>
          <a:prstGeom prst="rect">
            <a:avLst/>
          </a:prstGeom>
          <a:noFill/>
          <a:ln w="9525">
            <a:noFill/>
            <a:miter lim="800000"/>
            <a:headEnd/>
            <a:tailEnd/>
          </a:ln>
          <a:effectLst/>
        </p:spPr>
        <p:txBody>
          <a:bodyPr>
            <a:spAutoFit/>
          </a:bodyPr>
          <a:lstStyle/>
          <a:p>
            <a:pPr algn="ctr">
              <a:defRPr/>
            </a:pPr>
            <a:r>
              <a:rPr lang="en-US" sz="3600" b="1" dirty="0">
                <a:latin typeface="Arial Black" pitchFamily="34" charset="0"/>
              </a:rPr>
              <a:t>Detail inundation Maps</a:t>
            </a:r>
          </a:p>
          <a:p>
            <a:pPr algn="ctr">
              <a:defRPr/>
            </a:pPr>
            <a:r>
              <a:rPr lang="en-US" sz="3600" b="1" dirty="0">
                <a:latin typeface="Arial Black" pitchFamily="34" charset="0"/>
              </a:rPr>
              <a:t>Arrival Table</a:t>
            </a: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8" name="Rectangle 10"/>
          <p:cNvSpPr>
            <a:spLocks noChangeArrowheads="1"/>
          </p:cNvSpPr>
          <p:nvPr/>
        </p:nvSpPr>
        <p:spPr bwMode="auto">
          <a:xfrm>
            <a:off x="609600" y="228600"/>
            <a:ext cx="7832725" cy="646113"/>
          </a:xfrm>
          <a:prstGeom prst="rect">
            <a:avLst/>
          </a:prstGeom>
          <a:noFill/>
          <a:ln w="9525">
            <a:noFill/>
            <a:miter lim="800000"/>
            <a:headEnd/>
            <a:tailEnd/>
          </a:ln>
          <a:effectLst/>
        </p:spPr>
        <p:txBody>
          <a:bodyPr>
            <a:spAutoFit/>
          </a:bodyPr>
          <a:lstStyle/>
          <a:p>
            <a:pPr algn="ctr">
              <a:defRPr/>
            </a:pPr>
            <a:r>
              <a:rPr lang="en-US" sz="3600" b="1" dirty="0">
                <a:latin typeface="Arial Black" pitchFamily="34" charset="0"/>
              </a:rPr>
              <a:t>Inundation Maps</a:t>
            </a:r>
          </a:p>
        </p:txBody>
      </p:sp>
      <p:graphicFrame>
        <p:nvGraphicFramePr>
          <p:cNvPr id="1026" name="Object 14"/>
          <p:cNvGraphicFramePr>
            <a:graphicFrameLocks noChangeAspect="1"/>
          </p:cNvGraphicFramePr>
          <p:nvPr/>
        </p:nvGraphicFramePr>
        <p:xfrm>
          <a:off x="-152400" y="1524000"/>
          <a:ext cx="9829800" cy="5360988"/>
        </p:xfrm>
        <a:graphic>
          <a:graphicData uri="http://schemas.openxmlformats.org/presentationml/2006/ole">
            <p:oleObj spid="_x0000_s1026" name="Acrobat Document" r:id="rId4" imgW="11750400" imgH="7603200" progId="AcroExch.Document.7">
              <p:embed/>
            </p:oleObj>
          </a:graphicData>
        </a:graphic>
      </p:graphicFrame>
    </p:spTree>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306" name="Rectangle 10"/>
          <p:cNvSpPr>
            <a:spLocks noChangeArrowheads="1"/>
          </p:cNvSpPr>
          <p:nvPr/>
        </p:nvSpPr>
        <p:spPr bwMode="auto">
          <a:xfrm>
            <a:off x="0" y="304800"/>
            <a:ext cx="9144000" cy="584200"/>
          </a:xfrm>
          <a:prstGeom prst="rect">
            <a:avLst/>
          </a:prstGeom>
          <a:noFill/>
          <a:ln w="9525">
            <a:noFill/>
            <a:miter lim="800000"/>
            <a:headEnd/>
            <a:tailEnd/>
          </a:ln>
          <a:effectLst/>
        </p:spPr>
        <p:txBody>
          <a:bodyPr>
            <a:spAutoFit/>
          </a:bodyPr>
          <a:lstStyle/>
          <a:p>
            <a:pPr algn="ctr">
              <a:defRPr/>
            </a:pPr>
            <a:r>
              <a:rPr lang="en-US" sz="3200" b="1" dirty="0">
                <a:latin typeface="Arial Black" pitchFamily="34" charset="0"/>
              </a:rPr>
              <a:t>Inundation Maps</a:t>
            </a:r>
          </a:p>
        </p:txBody>
      </p:sp>
      <p:graphicFrame>
        <p:nvGraphicFramePr>
          <p:cNvPr id="2050" name="Object 13"/>
          <p:cNvGraphicFramePr>
            <a:graphicFrameLocks noChangeAspect="1"/>
          </p:cNvGraphicFramePr>
          <p:nvPr/>
        </p:nvGraphicFramePr>
        <p:xfrm>
          <a:off x="-152400" y="1524000"/>
          <a:ext cx="9906000" cy="5326063"/>
        </p:xfrm>
        <a:graphic>
          <a:graphicData uri="http://schemas.openxmlformats.org/presentationml/2006/ole">
            <p:oleObj spid="_x0000_s2050" name="Acrobat Document" r:id="rId4" imgW="11750400" imgH="7603200" progId="AcroExch.Document.7">
              <p:embed/>
            </p:oleObj>
          </a:graphicData>
        </a:graphic>
      </p:graphicFrame>
    </p:spTree>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ChangeArrowheads="1"/>
          </p:cNvSpPr>
          <p:nvPr/>
        </p:nvSpPr>
        <p:spPr bwMode="auto">
          <a:xfrm>
            <a:off x="609600" y="381000"/>
            <a:ext cx="7832725" cy="1006475"/>
          </a:xfrm>
          <a:prstGeom prst="rect">
            <a:avLst/>
          </a:prstGeom>
          <a:noFill/>
          <a:ln w="9525">
            <a:noFill/>
            <a:miter lim="800000"/>
            <a:headEnd/>
            <a:tailEnd/>
          </a:ln>
          <a:effectLst>
            <a:outerShdw dist="17961" dir="2700000" algn="ctr" rotWithShape="0">
              <a:schemeClr val="bg2"/>
            </a:outerShdw>
          </a:effectLst>
        </p:spPr>
        <p:txBody>
          <a:bodyPr>
            <a:spAutoFit/>
          </a:bodyPr>
          <a:lstStyle/>
          <a:p>
            <a:pPr algn="ctr">
              <a:defRPr/>
            </a:pPr>
            <a:r>
              <a:rPr lang="en-US" sz="2400" b="1" dirty="0">
                <a:latin typeface="Arial Black" pitchFamily="34" charset="0"/>
              </a:rPr>
              <a:t>Features of an EAP</a:t>
            </a:r>
          </a:p>
          <a:p>
            <a:pPr algn="ctr">
              <a:defRPr/>
            </a:pPr>
            <a:r>
              <a:rPr lang="en-US" sz="3600" b="1" dirty="0">
                <a:latin typeface="Arial Black" pitchFamily="34" charset="0"/>
              </a:rPr>
              <a:t>Appendices</a:t>
            </a:r>
          </a:p>
        </p:txBody>
      </p:sp>
      <p:sp>
        <p:nvSpPr>
          <p:cNvPr id="69635" name="Text Box 3"/>
          <p:cNvSpPr txBox="1">
            <a:spLocks noChangeArrowheads="1"/>
          </p:cNvSpPr>
          <p:nvPr/>
        </p:nvSpPr>
        <p:spPr bwMode="auto">
          <a:xfrm>
            <a:off x="609600" y="1752600"/>
            <a:ext cx="8305800" cy="4708981"/>
          </a:xfrm>
          <a:prstGeom prst="rect">
            <a:avLst/>
          </a:prstGeom>
          <a:noFill/>
          <a:ln w="9525">
            <a:noFill/>
            <a:miter lim="800000"/>
            <a:headEnd/>
            <a:tailEnd/>
          </a:ln>
          <a:effectLst>
            <a:outerShdw dist="17961" dir="2700000" algn="ctr" rotWithShape="0">
              <a:schemeClr val="bg1"/>
            </a:outerShdw>
          </a:effectLst>
        </p:spPr>
        <p:txBody>
          <a:bodyPr>
            <a:spAutoFit/>
          </a:bodyPr>
          <a:lstStyle/>
          <a:p>
            <a:pPr marL="457200" indent="-457200">
              <a:buFont typeface="Wingdings" pitchFamily="2" charset="2"/>
              <a:buNone/>
              <a:defRPr/>
            </a:pPr>
            <a:endParaRPr lang="en-US" sz="2400" b="1" dirty="0">
              <a:effectLst>
                <a:outerShdw blurRad="38100" dist="38100" dir="2700000" algn="tl">
                  <a:srgbClr val="C0C0C0"/>
                </a:outerShdw>
              </a:effectLst>
            </a:endParaRPr>
          </a:p>
          <a:p>
            <a:pPr marL="457200" indent="-457200">
              <a:buFont typeface="Wingdings" pitchFamily="2" charset="2"/>
              <a:buChar char="Ø"/>
              <a:defRPr/>
            </a:pPr>
            <a:r>
              <a:rPr lang="en-US" sz="2400" b="1" dirty="0"/>
              <a:t>Support and supplement EAP</a:t>
            </a:r>
          </a:p>
          <a:p>
            <a:pPr marL="457200" indent="-457200">
              <a:buFont typeface="Wingdings" pitchFamily="2" charset="2"/>
              <a:buChar char="Ø"/>
              <a:defRPr/>
            </a:pPr>
            <a:endParaRPr lang="en-US" sz="2400" b="1" dirty="0"/>
          </a:p>
          <a:p>
            <a:pPr marL="457200" indent="-457200">
              <a:buFont typeface="Wingdings" pitchFamily="2" charset="2"/>
              <a:buChar char="Ø"/>
              <a:defRPr/>
            </a:pPr>
            <a:r>
              <a:rPr lang="en-US" sz="2400" b="1" dirty="0"/>
              <a:t>Valuable as reference but not part of basic plan</a:t>
            </a:r>
          </a:p>
          <a:p>
            <a:pPr marL="1371600" lvl="2" indent="-457200">
              <a:buFont typeface="Wingdings" pitchFamily="2" charset="2"/>
              <a:buNone/>
              <a:defRPr/>
            </a:pPr>
            <a:endParaRPr lang="en-US" sz="2400" b="1" dirty="0"/>
          </a:p>
          <a:p>
            <a:pPr marL="1371600" lvl="2" indent="-457200">
              <a:buFontTx/>
              <a:buChar char="•"/>
              <a:defRPr/>
            </a:pPr>
            <a:r>
              <a:rPr lang="en-US" sz="2000" b="1" dirty="0"/>
              <a:t>Additional contact information</a:t>
            </a:r>
          </a:p>
          <a:p>
            <a:pPr marL="1371600" lvl="2" indent="-457200">
              <a:buFontTx/>
              <a:buChar char="•"/>
              <a:defRPr/>
            </a:pPr>
            <a:r>
              <a:rPr lang="en-US" sz="2000" b="1" dirty="0"/>
              <a:t>Email, Communication Matrix (who has what </a:t>
            </a:r>
            <a:r>
              <a:rPr lang="en-US" sz="2000" b="1" dirty="0" err="1"/>
              <a:t>comms</a:t>
            </a:r>
            <a:r>
              <a:rPr lang="en-US" sz="2000" b="1" dirty="0"/>
              <a:t>)</a:t>
            </a:r>
          </a:p>
          <a:p>
            <a:pPr marL="1371600" lvl="2" indent="-457200">
              <a:buFontTx/>
              <a:buChar char="•"/>
              <a:defRPr/>
            </a:pPr>
            <a:r>
              <a:rPr lang="en-US" sz="2000" b="1" dirty="0"/>
              <a:t>General data on dam</a:t>
            </a:r>
          </a:p>
          <a:p>
            <a:pPr marL="1371600" lvl="2" indent="-457200">
              <a:buFontTx/>
              <a:buChar char="•"/>
              <a:defRPr/>
            </a:pPr>
            <a:r>
              <a:rPr lang="en-US" sz="2000" b="1" dirty="0"/>
              <a:t>Instrumentation details</a:t>
            </a:r>
          </a:p>
          <a:p>
            <a:pPr marL="1371600" lvl="2" indent="-457200">
              <a:buFontTx/>
              <a:buChar char="•"/>
              <a:defRPr/>
            </a:pPr>
            <a:r>
              <a:rPr lang="en-US" sz="2000" b="1" dirty="0"/>
              <a:t>Data on upstream dams</a:t>
            </a:r>
          </a:p>
          <a:p>
            <a:pPr marL="1371600" lvl="2" indent="-457200">
              <a:buFontTx/>
              <a:buChar char="•"/>
              <a:defRPr/>
            </a:pPr>
            <a:r>
              <a:rPr lang="en-US" sz="2000" b="1" dirty="0"/>
              <a:t>Record of EAP updates and maintenance</a:t>
            </a:r>
          </a:p>
          <a:p>
            <a:pPr marL="1371600" lvl="2" indent="-457200">
              <a:buFontTx/>
              <a:buChar char="•"/>
              <a:defRPr/>
            </a:pPr>
            <a:r>
              <a:rPr lang="en-US" sz="2000" b="1" dirty="0"/>
              <a:t>References used for EAP development</a:t>
            </a:r>
          </a:p>
          <a:p>
            <a:pPr marL="1371600" lvl="2" indent="-457200">
              <a:buFontTx/>
              <a:buChar char="•"/>
              <a:defRPr/>
            </a:pPr>
            <a:r>
              <a:rPr lang="en-US" sz="2000" b="1" dirty="0"/>
              <a:t>ANYTHING YOU WANT!!</a:t>
            </a:r>
          </a:p>
          <a:p>
            <a:pPr marL="1371600" lvl="2" indent="-457200">
              <a:buFont typeface="Wingdings" pitchFamily="2" charset="2"/>
              <a:buNone/>
              <a:defRPr/>
            </a:pPr>
            <a:endParaRPr lang="en-US" sz="2000" b="1" dirty="0">
              <a:effectLst>
                <a:outerShdw blurRad="38100" dist="38100" dir="2700000" algn="tl">
                  <a:srgbClr val="C0C0C0"/>
                </a:outerShdw>
              </a:effectLst>
            </a:endParaRPr>
          </a:p>
        </p:txBody>
      </p:sp>
      <p:pic>
        <p:nvPicPr>
          <p:cNvPr id="69636" name="Picture 4" descr="daxcqg23[1]"/>
          <p:cNvPicPr>
            <a:picLocks noChangeAspect="1" noChangeArrowheads="1"/>
          </p:cNvPicPr>
          <p:nvPr/>
        </p:nvPicPr>
        <p:blipFill>
          <a:blip r:embed="rId3" cstate="print"/>
          <a:srcRect/>
          <a:stretch>
            <a:fillRect/>
          </a:stretch>
        </p:blipFill>
        <p:spPr bwMode="auto">
          <a:xfrm>
            <a:off x="457200" y="228600"/>
            <a:ext cx="1600200" cy="1376362"/>
          </a:xfrm>
          <a:prstGeom prst="rect">
            <a:avLst/>
          </a:prstGeom>
          <a:noFill/>
          <a:effectLst>
            <a:outerShdw dist="17961" dir="2700000" algn="ctr" rotWithShape="0">
              <a:srgbClr val="808080"/>
            </a:outerShdw>
          </a:effectLst>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ext Box 2"/>
          <p:cNvSpPr txBox="1">
            <a:spLocks noChangeArrowheads="1"/>
          </p:cNvSpPr>
          <p:nvPr/>
        </p:nvSpPr>
        <p:spPr bwMode="auto">
          <a:xfrm>
            <a:off x="1066800" y="1957388"/>
            <a:ext cx="7010400" cy="2654300"/>
          </a:xfrm>
          <a:prstGeom prst="rect">
            <a:avLst/>
          </a:prstGeom>
          <a:noFill/>
          <a:ln w="9525">
            <a:noFill/>
            <a:miter lim="800000"/>
            <a:headEnd/>
            <a:tailEnd/>
          </a:ln>
          <a:effectLst>
            <a:outerShdw dist="35921" dir="2700000" algn="ctr" rotWithShape="0">
              <a:schemeClr val="bg1"/>
            </a:outerShdw>
          </a:effectLst>
        </p:spPr>
        <p:txBody>
          <a:bodyPr>
            <a:spAutoFit/>
          </a:bodyPr>
          <a:lstStyle/>
          <a:p>
            <a:pPr marL="457200" indent="-457200">
              <a:buFont typeface="Wingdings" pitchFamily="2" charset="2"/>
              <a:buNone/>
              <a:defRPr/>
            </a:pPr>
            <a:endParaRPr lang="en-US" sz="2800" b="1">
              <a:effectLst>
                <a:outerShdw blurRad="38100" dist="38100" dir="2700000" algn="tl">
                  <a:srgbClr val="C0C0C0"/>
                </a:outerShdw>
              </a:effectLst>
            </a:endParaRPr>
          </a:p>
          <a:p>
            <a:pPr marL="457200" indent="-457200">
              <a:buFont typeface="Wingdings" pitchFamily="2" charset="2"/>
              <a:buChar char="Ø"/>
              <a:defRPr/>
            </a:pPr>
            <a:r>
              <a:rPr lang="en-US" sz="2800" b="1">
                <a:effectLst>
                  <a:outerShdw blurRad="38100" dist="38100" dir="2700000" algn="tl">
                    <a:srgbClr val="C0C0C0"/>
                  </a:outerShdw>
                </a:effectLst>
              </a:rPr>
              <a:t>Emergency Operations and Repair Subplan</a:t>
            </a:r>
          </a:p>
          <a:p>
            <a:pPr marL="457200" indent="-457200">
              <a:buFont typeface="Wingdings" pitchFamily="2" charset="2"/>
              <a:buChar char="Ø"/>
              <a:defRPr/>
            </a:pPr>
            <a:endParaRPr lang="en-US" sz="2800" b="1">
              <a:effectLst>
                <a:outerShdw blurRad="38100" dist="38100" dir="2700000" algn="tl">
                  <a:srgbClr val="C0C0C0"/>
                </a:outerShdw>
              </a:effectLst>
            </a:endParaRPr>
          </a:p>
          <a:p>
            <a:pPr marL="457200" indent="-457200">
              <a:buFont typeface="Wingdings" pitchFamily="2" charset="2"/>
              <a:buChar char="Ø"/>
              <a:defRPr/>
            </a:pPr>
            <a:r>
              <a:rPr lang="en-US" sz="2800" b="1">
                <a:effectLst>
                  <a:outerShdw blurRad="38100" dist="38100" dir="2700000" algn="tl">
                    <a:srgbClr val="C0C0C0"/>
                  </a:outerShdw>
                </a:effectLst>
              </a:rPr>
              <a:t>Evacuation Subplan (NON-FEDERAL)</a:t>
            </a:r>
          </a:p>
          <a:p>
            <a:pPr marL="457200" indent="-457200">
              <a:buFont typeface="Wingdings" pitchFamily="2" charset="2"/>
              <a:buChar char="Ø"/>
              <a:defRPr/>
            </a:pPr>
            <a:endParaRPr lang="en-US" sz="2800" b="1">
              <a:effectLst>
                <a:outerShdw blurRad="38100" dist="38100" dir="2700000" algn="tl">
                  <a:srgbClr val="C0C0C0"/>
                </a:outerShdw>
              </a:effectLst>
            </a:endParaRPr>
          </a:p>
        </p:txBody>
      </p:sp>
      <p:sp>
        <p:nvSpPr>
          <p:cNvPr id="71683" name="Rectangle 3"/>
          <p:cNvSpPr>
            <a:spLocks noChangeArrowheads="1"/>
          </p:cNvSpPr>
          <p:nvPr/>
        </p:nvSpPr>
        <p:spPr bwMode="auto">
          <a:xfrm>
            <a:off x="727075" y="5791200"/>
            <a:ext cx="7832725" cy="641350"/>
          </a:xfrm>
          <a:prstGeom prst="rect">
            <a:avLst/>
          </a:prstGeom>
          <a:noFill/>
          <a:ln w="9525">
            <a:noFill/>
            <a:miter lim="800000"/>
            <a:headEnd/>
            <a:tailEnd/>
          </a:ln>
          <a:effectLst>
            <a:outerShdw dist="35921" dir="2700000" algn="ctr" rotWithShape="0">
              <a:schemeClr val="bg2"/>
            </a:outerShdw>
          </a:effectLst>
        </p:spPr>
        <p:txBody>
          <a:bodyPr>
            <a:spAutoFit/>
          </a:bodyPr>
          <a:lstStyle/>
          <a:p>
            <a:pPr algn="ctr">
              <a:defRPr/>
            </a:pPr>
            <a:r>
              <a:rPr lang="en-US" b="1">
                <a:solidFill>
                  <a:schemeClr val="tx2"/>
                </a:solidFill>
                <a:effectLst>
                  <a:outerShdw blurRad="38100" dist="38100" dir="2700000" algn="tl">
                    <a:srgbClr val="C0C0C0"/>
                  </a:outerShdw>
                </a:effectLst>
              </a:rPr>
              <a:t>Ref.  HEC Research Document 13, “Flood Emergency Plans, Guidelines for  Corps Dams”</a:t>
            </a:r>
          </a:p>
        </p:txBody>
      </p:sp>
      <p:sp>
        <p:nvSpPr>
          <p:cNvPr id="71684" name="Rectangle 4"/>
          <p:cNvSpPr>
            <a:spLocks noChangeArrowheads="1"/>
          </p:cNvSpPr>
          <p:nvPr/>
        </p:nvSpPr>
        <p:spPr bwMode="auto">
          <a:xfrm>
            <a:off x="625475" y="1035050"/>
            <a:ext cx="7832725" cy="641350"/>
          </a:xfrm>
          <a:prstGeom prst="rect">
            <a:avLst/>
          </a:prstGeom>
          <a:noFill/>
          <a:ln w="9525">
            <a:noFill/>
            <a:miter lim="800000"/>
            <a:headEnd/>
            <a:tailEnd/>
          </a:ln>
          <a:effectLst/>
        </p:spPr>
        <p:txBody>
          <a:bodyPr>
            <a:spAutoFit/>
          </a:bodyPr>
          <a:lstStyle/>
          <a:p>
            <a:pPr algn="ctr">
              <a:defRPr/>
            </a:pPr>
            <a:r>
              <a:rPr lang="en-US" sz="3600">
                <a:solidFill>
                  <a:schemeClr val="tx2"/>
                </a:solidFill>
                <a:effectLst>
                  <a:outerShdw blurRad="38100" dist="38100" dir="2700000" algn="tl">
                    <a:srgbClr val="C0C0C0"/>
                  </a:outerShdw>
                </a:effectLst>
                <a:latin typeface="Copperplate Gothic Bold" pitchFamily="34" charset="0"/>
              </a:rPr>
              <a:t>Features of an EAP</a:t>
            </a:r>
          </a:p>
        </p:txBody>
      </p:sp>
      <p:sp>
        <p:nvSpPr>
          <p:cNvPr id="71685" name="AutoShape 5"/>
          <p:cNvSpPr>
            <a:spLocks noChangeArrowheads="1"/>
          </p:cNvSpPr>
          <p:nvPr/>
        </p:nvSpPr>
        <p:spPr bwMode="auto">
          <a:xfrm>
            <a:off x="6858000" y="4191000"/>
            <a:ext cx="1524000" cy="1371600"/>
          </a:xfrm>
          <a:prstGeom prst="star5">
            <a:avLst/>
          </a:prstGeom>
          <a:solidFill>
            <a:srgbClr val="FFFF00"/>
          </a:solidFill>
          <a:ln w="50800">
            <a:solidFill>
              <a:schemeClr val="tx1"/>
            </a:solidFill>
            <a:miter lim="800000"/>
            <a:headEnd/>
            <a:tailEnd/>
          </a:ln>
          <a:effectLst/>
        </p:spPr>
        <p:txBody>
          <a:bodyPr wrap="none" anchor="ctr"/>
          <a:lstStyle/>
          <a:p>
            <a:pPr>
              <a:defRPr/>
            </a:pPr>
            <a:endParaRPr lang="en-US"/>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ChangeArrowheads="1"/>
          </p:cNvSpPr>
          <p:nvPr/>
        </p:nvSpPr>
        <p:spPr bwMode="auto">
          <a:xfrm>
            <a:off x="0" y="958850"/>
            <a:ext cx="9144000" cy="1006475"/>
          </a:xfrm>
          <a:prstGeom prst="rect">
            <a:avLst/>
          </a:prstGeom>
          <a:noFill/>
          <a:ln w="9525">
            <a:noFill/>
            <a:miter lim="800000"/>
            <a:headEnd/>
            <a:tailEnd/>
          </a:ln>
          <a:effectLst>
            <a:outerShdw dist="17961" dir="2700000" algn="ctr" rotWithShape="0">
              <a:schemeClr val="bg2"/>
            </a:outerShdw>
          </a:effectLst>
        </p:spPr>
        <p:txBody>
          <a:bodyPr>
            <a:spAutoFit/>
          </a:bodyPr>
          <a:lstStyle/>
          <a:p>
            <a:pPr algn="ctr">
              <a:defRPr/>
            </a:pPr>
            <a:r>
              <a:rPr lang="en-US" sz="2400" b="1">
                <a:effectLst>
                  <a:outerShdw blurRad="38100" dist="38100" dir="2700000" algn="tl">
                    <a:srgbClr val="C0C0C0"/>
                  </a:outerShdw>
                </a:effectLst>
              </a:rPr>
              <a:t>Features of an EAP</a:t>
            </a:r>
          </a:p>
          <a:p>
            <a:pPr algn="ctr">
              <a:defRPr/>
            </a:pPr>
            <a:r>
              <a:rPr lang="en-US" sz="3600" b="1">
                <a:effectLst>
                  <a:outerShdw blurRad="38100" dist="38100" dir="2700000" algn="tl">
                    <a:srgbClr val="C0C0C0"/>
                  </a:outerShdw>
                </a:effectLst>
                <a:latin typeface="Copperplate Gothic Bold" pitchFamily="34" charset="0"/>
              </a:rPr>
              <a:t>Emergency Operations and Repair</a:t>
            </a:r>
          </a:p>
        </p:txBody>
      </p:sp>
      <p:sp>
        <p:nvSpPr>
          <p:cNvPr id="73731" name="Text Box 3"/>
          <p:cNvSpPr txBox="1">
            <a:spLocks noChangeArrowheads="1"/>
          </p:cNvSpPr>
          <p:nvPr/>
        </p:nvSpPr>
        <p:spPr bwMode="auto">
          <a:xfrm>
            <a:off x="1219200" y="1911350"/>
            <a:ext cx="7543800" cy="2584450"/>
          </a:xfrm>
          <a:prstGeom prst="rect">
            <a:avLst/>
          </a:prstGeom>
          <a:noFill/>
          <a:ln w="9525">
            <a:noFill/>
            <a:miter lim="800000"/>
            <a:headEnd/>
            <a:tailEnd/>
          </a:ln>
          <a:effectLst>
            <a:outerShdw dist="17961" dir="2700000" algn="ctr" rotWithShape="0">
              <a:schemeClr val="bg1"/>
            </a:outerShdw>
          </a:effectLst>
        </p:spPr>
        <p:txBody>
          <a:bodyPr/>
          <a:lstStyle/>
          <a:p>
            <a:pPr marL="457200" indent="-457200">
              <a:buFont typeface="Wingdings" pitchFamily="2" charset="2"/>
              <a:buNone/>
              <a:defRPr/>
            </a:pPr>
            <a:endParaRPr lang="en-US" sz="2400" b="1" dirty="0">
              <a:effectLst>
                <a:outerShdw blurRad="38100" dist="38100" dir="2700000" algn="tl">
                  <a:srgbClr val="C0C0C0"/>
                </a:outerShdw>
              </a:effectLst>
            </a:endParaRPr>
          </a:p>
          <a:p>
            <a:pPr marL="457200" indent="-457200">
              <a:buFont typeface="Wingdings" pitchFamily="2" charset="2"/>
              <a:buChar char="Ø"/>
              <a:defRPr/>
            </a:pPr>
            <a:r>
              <a:rPr lang="en-US" sz="2400" b="1" dirty="0">
                <a:effectLst>
                  <a:outerShdw blurRad="38100" dist="38100" dir="2700000" algn="tl">
                    <a:srgbClr val="C0C0C0"/>
                  </a:outerShdw>
                </a:effectLst>
              </a:rPr>
              <a:t>Guide immediate operational decisions</a:t>
            </a:r>
          </a:p>
          <a:p>
            <a:pPr marL="457200" indent="-457200">
              <a:buFont typeface="Wingdings" pitchFamily="2" charset="2"/>
              <a:buNone/>
              <a:defRPr/>
            </a:pPr>
            <a:endParaRPr lang="en-US" sz="2400" b="1" dirty="0">
              <a:effectLst>
                <a:outerShdw blurRad="38100" dist="38100" dir="2700000" algn="tl">
                  <a:srgbClr val="C0C0C0"/>
                </a:outerShdw>
              </a:effectLst>
            </a:endParaRPr>
          </a:p>
          <a:p>
            <a:pPr marL="914400" lvl="1" indent="-457200">
              <a:buFontTx/>
              <a:buChar char="•"/>
              <a:defRPr/>
            </a:pPr>
            <a:r>
              <a:rPr lang="en-US" sz="2000" b="1" dirty="0">
                <a:effectLst>
                  <a:outerShdw blurRad="38100" dist="38100" dir="2700000" algn="tl">
                    <a:srgbClr val="C0C0C0"/>
                  </a:outerShdw>
                </a:effectLst>
              </a:rPr>
              <a:t>Reservoir de-watering plan - RARE</a:t>
            </a:r>
          </a:p>
          <a:p>
            <a:pPr marL="914400" lvl="1" indent="-457200">
              <a:buFontTx/>
              <a:buChar char="•"/>
              <a:defRPr/>
            </a:pPr>
            <a:r>
              <a:rPr lang="en-US" sz="2000" b="1" dirty="0">
                <a:effectLst>
                  <a:outerShdw blurRad="38100" dist="38100" dir="2700000" algn="tl">
                    <a:srgbClr val="C0C0C0"/>
                  </a:outerShdw>
                </a:effectLst>
              </a:rPr>
              <a:t>Identify equipment, material, labor sources</a:t>
            </a:r>
          </a:p>
          <a:p>
            <a:pPr marL="914400" lvl="1" indent="-457200">
              <a:buFontTx/>
              <a:buChar char="•"/>
              <a:defRPr/>
            </a:pPr>
            <a:r>
              <a:rPr lang="en-US" sz="2000" b="1" dirty="0">
                <a:effectLst>
                  <a:outerShdw blurRad="38100" dist="38100" dir="2700000" algn="tl">
                    <a:srgbClr val="C0C0C0"/>
                  </a:outerShdw>
                </a:effectLst>
              </a:rPr>
              <a:t>Procurement procedures</a:t>
            </a:r>
          </a:p>
          <a:p>
            <a:pPr marL="914400" lvl="1" indent="-457200">
              <a:buFontTx/>
              <a:buChar char="•"/>
              <a:defRPr/>
            </a:pPr>
            <a:r>
              <a:rPr lang="en-US" sz="2000" b="1" dirty="0">
                <a:effectLst>
                  <a:outerShdw blurRad="38100" dist="38100" dir="2700000" algn="tl">
                    <a:srgbClr val="C0C0C0"/>
                  </a:outerShdw>
                </a:effectLst>
              </a:rPr>
              <a:t>Repair actions for specific problems</a:t>
            </a:r>
          </a:p>
          <a:p>
            <a:pPr marL="457200" indent="-457200">
              <a:buFont typeface="Wingdings" pitchFamily="2" charset="2"/>
              <a:buChar char="Ø"/>
              <a:defRPr/>
            </a:pPr>
            <a:endParaRPr lang="en-US" sz="2000" b="1" dirty="0">
              <a:effectLst>
                <a:outerShdw blurRad="38100" dist="38100" dir="2700000" algn="tl">
                  <a:srgbClr val="C0C0C0"/>
                </a:outerShdw>
              </a:effectLst>
            </a:endParaRPr>
          </a:p>
        </p:txBody>
      </p:sp>
      <p:pic>
        <p:nvPicPr>
          <p:cNvPr id="39940" name="Picture 4" descr="Sand bag filling"/>
          <p:cNvPicPr>
            <a:picLocks noChangeAspect="1" noChangeArrowheads="1"/>
          </p:cNvPicPr>
          <p:nvPr/>
        </p:nvPicPr>
        <p:blipFill>
          <a:blip r:embed="rId3" cstate="print"/>
          <a:srcRect l="11539" t="20047" r="11539" b="12820"/>
          <a:stretch>
            <a:fillRect/>
          </a:stretch>
        </p:blipFill>
        <p:spPr bwMode="auto">
          <a:xfrm>
            <a:off x="5257800" y="4356100"/>
            <a:ext cx="3048000" cy="1968500"/>
          </a:xfrm>
          <a:prstGeom prst="rect">
            <a:avLst/>
          </a:prstGeom>
          <a:noFill/>
          <a:ln w="57150">
            <a:solidFill>
              <a:srgbClr val="000000"/>
            </a:solidFill>
            <a:miter lim="800000"/>
            <a:headEnd/>
            <a:tailEnd/>
          </a:ln>
        </p:spPr>
      </p:pic>
      <p:pic>
        <p:nvPicPr>
          <p:cNvPr id="39941" name="Picture 5" descr="Berlin Spillway 2892-08"/>
          <p:cNvPicPr>
            <a:picLocks noChangeAspect="1" noChangeArrowheads="1"/>
          </p:cNvPicPr>
          <p:nvPr/>
        </p:nvPicPr>
        <p:blipFill>
          <a:blip r:embed="rId4" cstate="print"/>
          <a:srcRect/>
          <a:stretch>
            <a:fillRect/>
          </a:stretch>
        </p:blipFill>
        <p:spPr bwMode="auto">
          <a:xfrm>
            <a:off x="838200" y="4419600"/>
            <a:ext cx="2971800" cy="1979613"/>
          </a:xfrm>
          <a:prstGeom prst="rect">
            <a:avLst/>
          </a:prstGeom>
          <a:noFill/>
          <a:ln w="57150">
            <a:solidFill>
              <a:srgbClr val="000000"/>
            </a:solidFill>
            <a:miter lim="800000"/>
            <a:headEnd/>
            <a:tailEnd/>
          </a:ln>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ChangeArrowheads="1"/>
          </p:cNvSpPr>
          <p:nvPr/>
        </p:nvSpPr>
        <p:spPr bwMode="auto">
          <a:xfrm>
            <a:off x="2759075" y="1050925"/>
            <a:ext cx="6384925" cy="1006475"/>
          </a:xfrm>
          <a:prstGeom prst="rect">
            <a:avLst/>
          </a:prstGeom>
          <a:noFill/>
          <a:ln w="9525">
            <a:noFill/>
            <a:miter lim="800000"/>
            <a:headEnd/>
            <a:tailEnd/>
          </a:ln>
          <a:effectLst/>
        </p:spPr>
        <p:txBody>
          <a:bodyPr>
            <a:spAutoFit/>
          </a:bodyPr>
          <a:lstStyle/>
          <a:p>
            <a:pPr algn="ctr">
              <a:defRPr/>
            </a:pPr>
            <a:r>
              <a:rPr lang="en-US" sz="2400" b="1" dirty="0">
                <a:latin typeface="Arial Black" pitchFamily="34" charset="0"/>
              </a:rPr>
              <a:t>Features of an EAP</a:t>
            </a:r>
          </a:p>
          <a:p>
            <a:pPr algn="ctr">
              <a:defRPr/>
            </a:pPr>
            <a:r>
              <a:rPr lang="en-US" sz="3600" b="1" dirty="0">
                <a:latin typeface="Arial Black" pitchFamily="34" charset="0"/>
              </a:rPr>
              <a:t>Evacuation </a:t>
            </a:r>
            <a:r>
              <a:rPr lang="en-US" sz="3600" b="1" dirty="0" err="1">
                <a:latin typeface="Arial Black" pitchFamily="34" charset="0"/>
              </a:rPr>
              <a:t>Subplan</a:t>
            </a:r>
            <a:endParaRPr lang="en-US" sz="3600" b="1" dirty="0">
              <a:latin typeface="Arial Black" pitchFamily="34" charset="0"/>
            </a:endParaRPr>
          </a:p>
        </p:txBody>
      </p:sp>
      <p:sp>
        <p:nvSpPr>
          <p:cNvPr id="75779" name="Text Box 3"/>
          <p:cNvSpPr txBox="1">
            <a:spLocks noChangeArrowheads="1"/>
          </p:cNvSpPr>
          <p:nvPr/>
        </p:nvSpPr>
        <p:spPr bwMode="auto">
          <a:xfrm>
            <a:off x="838200" y="2228850"/>
            <a:ext cx="7543800" cy="4524315"/>
          </a:xfrm>
          <a:prstGeom prst="rect">
            <a:avLst/>
          </a:prstGeom>
          <a:noFill/>
          <a:ln w="9525">
            <a:noFill/>
            <a:miter lim="800000"/>
            <a:headEnd/>
            <a:tailEnd/>
          </a:ln>
          <a:effectLst>
            <a:outerShdw dist="17961" dir="2700000" algn="ctr" rotWithShape="0">
              <a:schemeClr val="bg1"/>
            </a:outerShdw>
          </a:effectLst>
        </p:spPr>
        <p:txBody>
          <a:bodyPr>
            <a:spAutoFit/>
          </a:bodyPr>
          <a:lstStyle/>
          <a:p>
            <a:pPr marL="457200" indent="-457200">
              <a:buFont typeface="Wingdings" pitchFamily="2" charset="2"/>
              <a:buNone/>
              <a:defRPr/>
            </a:pPr>
            <a:endParaRPr lang="en-US" sz="2400" b="1" dirty="0"/>
          </a:p>
          <a:p>
            <a:pPr marL="457200" indent="-457200">
              <a:buFont typeface="Wingdings" pitchFamily="2" charset="2"/>
              <a:buChar char="Ø"/>
              <a:defRPr/>
            </a:pPr>
            <a:r>
              <a:rPr lang="en-US" sz="2400" b="1" i="1" u="sng" dirty="0"/>
              <a:t>NON-FEDERAL</a:t>
            </a:r>
            <a:r>
              <a:rPr lang="en-US" sz="2400" b="1" dirty="0"/>
              <a:t>, responsibility of state and local officials to develop and execute</a:t>
            </a:r>
          </a:p>
          <a:p>
            <a:pPr marL="457200" indent="-457200">
              <a:buFont typeface="Wingdings" pitchFamily="2" charset="2"/>
              <a:buChar char="Ø"/>
              <a:defRPr/>
            </a:pPr>
            <a:endParaRPr lang="en-US" sz="2400" b="1" dirty="0"/>
          </a:p>
          <a:p>
            <a:pPr marL="457200" indent="-457200">
              <a:buFont typeface="Wingdings" pitchFamily="2" charset="2"/>
              <a:buChar char="Ø"/>
              <a:defRPr/>
            </a:pPr>
            <a:r>
              <a:rPr lang="en-US" sz="2400" b="1" i="1" u="sng" dirty="0"/>
              <a:t>FEDERAL</a:t>
            </a:r>
            <a:r>
              <a:rPr lang="en-US" sz="2400" b="1" dirty="0"/>
              <a:t>, responsibility to encourage evacuation planning:</a:t>
            </a:r>
          </a:p>
          <a:p>
            <a:pPr marL="457200" indent="-457200">
              <a:buFont typeface="Wingdings" pitchFamily="2" charset="2"/>
              <a:buNone/>
              <a:defRPr/>
            </a:pPr>
            <a:endParaRPr lang="en-US" sz="2400" b="1" dirty="0"/>
          </a:p>
          <a:p>
            <a:pPr marL="457200" indent="-457200">
              <a:buFontTx/>
              <a:buChar char="•"/>
              <a:defRPr/>
            </a:pPr>
            <a:r>
              <a:rPr lang="en-US" sz="2000" b="1" dirty="0"/>
              <a:t>Coordinate with local officials on EAP updates, exercises, training</a:t>
            </a:r>
          </a:p>
          <a:p>
            <a:pPr marL="457200" indent="-457200">
              <a:buFontTx/>
              <a:buChar char="•"/>
              <a:defRPr/>
            </a:pPr>
            <a:r>
              <a:rPr lang="en-US" sz="2000" b="1" dirty="0"/>
              <a:t>Share inundation mapping</a:t>
            </a:r>
          </a:p>
          <a:p>
            <a:pPr marL="457200" indent="-457200">
              <a:buFontTx/>
              <a:buChar char="•"/>
              <a:defRPr/>
            </a:pPr>
            <a:r>
              <a:rPr lang="en-US" sz="2000" b="1" dirty="0"/>
              <a:t>Build public awareness</a:t>
            </a:r>
          </a:p>
          <a:p>
            <a:pPr marL="457200" indent="-457200">
              <a:buFontTx/>
              <a:buChar char="•"/>
              <a:defRPr/>
            </a:pPr>
            <a:r>
              <a:rPr lang="en-US" sz="2000" b="1" dirty="0"/>
              <a:t>Tuttle Creek and Wolf Creek warning systems</a:t>
            </a:r>
          </a:p>
          <a:p>
            <a:pPr marL="1371600" lvl="2" indent="-457200">
              <a:buFont typeface="Wingdings" pitchFamily="2" charset="2"/>
              <a:buNone/>
              <a:defRPr/>
            </a:pPr>
            <a:endParaRPr lang="en-US" sz="2000" b="1" dirty="0"/>
          </a:p>
        </p:txBody>
      </p:sp>
      <p:pic>
        <p:nvPicPr>
          <p:cNvPr id="40964" name="Picture 4" descr="evacuation traffic"/>
          <p:cNvPicPr>
            <a:picLocks noChangeAspect="1" noChangeArrowheads="1"/>
          </p:cNvPicPr>
          <p:nvPr/>
        </p:nvPicPr>
        <p:blipFill>
          <a:blip r:embed="rId3" cstate="print"/>
          <a:srcRect/>
          <a:stretch>
            <a:fillRect/>
          </a:stretch>
        </p:blipFill>
        <p:spPr bwMode="auto">
          <a:xfrm>
            <a:off x="381000" y="1263650"/>
            <a:ext cx="1905000" cy="1174750"/>
          </a:xfrm>
          <a:prstGeom prst="rect">
            <a:avLst/>
          </a:prstGeom>
          <a:noFill/>
          <a:ln w="57150">
            <a:solidFill>
              <a:srgbClr val="000000"/>
            </a:solidFill>
            <a:miter lim="800000"/>
            <a:headEnd/>
            <a:tailEnd/>
          </a:ln>
        </p:spPr>
      </p:pic>
      <p:pic>
        <p:nvPicPr>
          <p:cNvPr id="40965" name="Picture 5" descr="Traffic Control"/>
          <p:cNvPicPr>
            <a:picLocks noChangeAspect="1" noChangeArrowheads="1"/>
          </p:cNvPicPr>
          <p:nvPr/>
        </p:nvPicPr>
        <p:blipFill>
          <a:blip r:embed="rId4" cstate="print"/>
          <a:srcRect l="15277" t="12962" b="14815"/>
          <a:stretch>
            <a:fillRect/>
          </a:stretch>
        </p:blipFill>
        <p:spPr bwMode="auto">
          <a:xfrm>
            <a:off x="7086600" y="3200400"/>
            <a:ext cx="2057400" cy="1343025"/>
          </a:xfrm>
          <a:prstGeom prst="rect">
            <a:avLst/>
          </a:prstGeom>
          <a:noFill/>
          <a:ln w="57150">
            <a:solidFill>
              <a:srgbClr val="000000"/>
            </a:solidFill>
            <a:miter lim="800000"/>
            <a:headEnd/>
            <a:tailEnd/>
          </a:ln>
        </p:spPr>
      </p:pic>
      <p:sp>
        <p:nvSpPr>
          <p:cNvPr id="40966" name="Text Box 6"/>
          <p:cNvSpPr txBox="1">
            <a:spLocks noChangeArrowheads="1"/>
          </p:cNvSpPr>
          <p:nvPr/>
        </p:nvSpPr>
        <p:spPr bwMode="auto">
          <a:xfrm>
            <a:off x="2270125" y="6056313"/>
            <a:ext cx="184150" cy="366712"/>
          </a:xfrm>
          <a:prstGeom prst="rect">
            <a:avLst/>
          </a:prstGeom>
          <a:noFill/>
          <a:ln w="9525">
            <a:noFill/>
            <a:miter lim="800000"/>
            <a:headEnd/>
            <a:tailEnd/>
          </a:ln>
        </p:spPr>
        <p:txBody>
          <a:bodyPr wrap="none">
            <a:spAutoFit/>
          </a:bodyPr>
          <a:lstStyle/>
          <a:p>
            <a:endParaRPr lang="en-US"/>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2"/>
          <p:cNvSpPr>
            <a:spLocks noChangeArrowheads="1"/>
          </p:cNvSpPr>
          <p:nvPr/>
        </p:nvSpPr>
        <p:spPr bwMode="auto">
          <a:xfrm>
            <a:off x="609600" y="304800"/>
            <a:ext cx="7832725" cy="946150"/>
          </a:xfrm>
          <a:prstGeom prst="rect">
            <a:avLst/>
          </a:prstGeom>
          <a:noFill/>
          <a:ln w="9525">
            <a:noFill/>
            <a:miter lim="800000"/>
            <a:headEnd/>
            <a:tailEnd/>
          </a:ln>
          <a:effectLst/>
        </p:spPr>
        <p:txBody>
          <a:bodyPr>
            <a:spAutoFit/>
          </a:bodyPr>
          <a:lstStyle/>
          <a:p>
            <a:pPr algn="ctr">
              <a:defRPr/>
            </a:pPr>
            <a:r>
              <a:rPr lang="en-US" sz="2800" b="1" dirty="0">
                <a:latin typeface="Arial Black" pitchFamily="34" charset="0"/>
              </a:rPr>
              <a:t>Evacuation Planning</a:t>
            </a:r>
          </a:p>
          <a:p>
            <a:pPr algn="ctr">
              <a:defRPr/>
            </a:pPr>
            <a:r>
              <a:rPr lang="en-US" sz="2800" b="1" dirty="0">
                <a:latin typeface="Arial Black" pitchFamily="34" charset="0"/>
              </a:rPr>
              <a:t>Details Matter</a:t>
            </a:r>
          </a:p>
        </p:txBody>
      </p:sp>
      <p:pic>
        <p:nvPicPr>
          <p:cNvPr id="41987" name="Picture 9" descr="Photo: man flees flood in New Orleans from Hurricane Katrina with cats"/>
          <p:cNvPicPr>
            <a:picLocks noChangeAspect="1" noChangeArrowheads="1"/>
          </p:cNvPicPr>
          <p:nvPr/>
        </p:nvPicPr>
        <p:blipFill>
          <a:blip r:embed="rId3" cstate="print"/>
          <a:srcRect/>
          <a:stretch>
            <a:fillRect/>
          </a:stretch>
        </p:blipFill>
        <p:spPr bwMode="auto">
          <a:xfrm>
            <a:off x="3048000" y="1295399"/>
            <a:ext cx="3048000" cy="4922377"/>
          </a:xfrm>
          <a:prstGeom prst="rect">
            <a:avLst/>
          </a:prstGeom>
          <a:noFill/>
          <a:ln w="57150">
            <a:solidFill>
              <a:srgbClr val="000000"/>
            </a:solidFill>
            <a:miter lim="800000"/>
            <a:headEnd/>
            <a:tailEnd/>
          </a:ln>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2"/>
          <p:cNvSpPr>
            <a:spLocks noGrp="1" noChangeArrowheads="1"/>
          </p:cNvSpPr>
          <p:nvPr>
            <p:ph type="title"/>
          </p:nvPr>
        </p:nvSpPr>
        <p:spPr>
          <a:xfrm>
            <a:off x="457200" y="685800"/>
            <a:ext cx="8229600" cy="914400"/>
          </a:xfrm>
        </p:spPr>
        <p:txBody>
          <a:bodyPr/>
          <a:lstStyle/>
          <a:p>
            <a:pPr eaLnBrk="1" hangingPunct="1"/>
            <a:r>
              <a:rPr lang="en-US" sz="4000" dirty="0" smtClean="0"/>
              <a:t>Risk Communication Posters</a:t>
            </a:r>
            <a:br>
              <a:rPr lang="en-US" sz="4000" dirty="0" smtClean="0"/>
            </a:br>
            <a:r>
              <a:rPr lang="en-US" sz="4000" dirty="0" smtClean="0"/>
              <a:t>There usually isn’t a wall of water; but there can be.</a:t>
            </a:r>
          </a:p>
        </p:txBody>
      </p:sp>
      <p:sp>
        <p:nvSpPr>
          <p:cNvPr id="3076" name="Rectangle 3"/>
          <p:cNvSpPr>
            <a:spLocks noGrp="1" noChangeArrowheads="1"/>
          </p:cNvSpPr>
          <p:nvPr>
            <p:ph type="body" sz="half" idx="1"/>
          </p:nvPr>
        </p:nvSpPr>
        <p:spPr>
          <a:xfrm>
            <a:off x="457200" y="2133600"/>
            <a:ext cx="4024313" cy="3992563"/>
          </a:xfrm>
        </p:spPr>
        <p:txBody>
          <a:bodyPr/>
          <a:lstStyle/>
          <a:p>
            <a:pPr eaLnBrk="1" hangingPunct="1">
              <a:buFontTx/>
              <a:buNone/>
            </a:pPr>
            <a:endParaRPr lang="en-US" sz="2800" smtClean="0"/>
          </a:p>
          <a:p>
            <a:pPr eaLnBrk="1" hangingPunct="1"/>
            <a:endParaRPr lang="en-US" sz="3600" smtClean="0"/>
          </a:p>
          <a:p>
            <a:pPr eaLnBrk="1" hangingPunct="1">
              <a:buFontTx/>
              <a:buNone/>
            </a:pPr>
            <a:r>
              <a:rPr lang="en-US" sz="2800" smtClean="0"/>
              <a:t> </a:t>
            </a:r>
          </a:p>
        </p:txBody>
      </p:sp>
      <p:graphicFrame>
        <p:nvGraphicFramePr>
          <p:cNvPr id="3074" name="Object 4"/>
          <p:cNvGraphicFramePr>
            <a:graphicFrameLocks noChangeAspect="1"/>
          </p:cNvGraphicFramePr>
          <p:nvPr>
            <p:ph sz="half" idx="2"/>
          </p:nvPr>
        </p:nvGraphicFramePr>
        <p:xfrm>
          <a:off x="3124200" y="2057399"/>
          <a:ext cx="3200400" cy="4049637"/>
        </p:xfrm>
        <a:graphic>
          <a:graphicData uri="http://schemas.openxmlformats.org/presentationml/2006/ole">
            <p:oleObj spid="_x0000_s3074" name="Acrobat Document" r:id="rId4" imgW="5680080" imgH="7314120" progId="AcroExch.Document.7">
              <p:embed/>
            </p:oleObj>
          </a:graphicData>
        </a:graphic>
      </p:graphicFrame>
    </p:spTree>
  </p:cSld>
  <p:clrMapOvr>
    <a:masterClrMapping/>
  </p:clrMapOvr>
  <p:transition>
    <p:cover dir="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3"/>
          <p:cNvSpPr>
            <a:spLocks noGrp="1" noChangeArrowheads="1"/>
          </p:cNvSpPr>
          <p:nvPr>
            <p:ph type="body" sz="half" idx="1"/>
          </p:nvPr>
        </p:nvSpPr>
        <p:spPr>
          <a:xfrm>
            <a:off x="457200" y="2133600"/>
            <a:ext cx="4024313" cy="3992563"/>
          </a:xfrm>
        </p:spPr>
        <p:txBody>
          <a:bodyPr/>
          <a:lstStyle/>
          <a:p>
            <a:pPr eaLnBrk="1" hangingPunct="1">
              <a:buFontTx/>
              <a:buNone/>
            </a:pPr>
            <a:endParaRPr lang="en-US" sz="2800" smtClean="0"/>
          </a:p>
          <a:p>
            <a:pPr eaLnBrk="1" hangingPunct="1"/>
            <a:endParaRPr lang="en-US" sz="3600" smtClean="0"/>
          </a:p>
          <a:p>
            <a:pPr eaLnBrk="1" hangingPunct="1">
              <a:buFontTx/>
              <a:buNone/>
            </a:pPr>
            <a:r>
              <a:rPr lang="en-US" sz="2800" smtClean="0"/>
              <a:t> </a:t>
            </a:r>
          </a:p>
        </p:txBody>
      </p:sp>
      <p:sp>
        <p:nvSpPr>
          <p:cNvPr id="43011" name="Rectangle 6"/>
          <p:cNvSpPr>
            <a:spLocks noGrp="1" noChangeArrowheads="1"/>
          </p:cNvSpPr>
          <p:nvPr>
            <p:ph type="title"/>
          </p:nvPr>
        </p:nvSpPr>
        <p:spPr/>
        <p:txBody>
          <a:bodyPr/>
          <a:lstStyle/>
          <a:p>
            <a:pPr eaLnBrk="1" hangingPunct="1"/>
            <a:endParaRPr lang="en-US" smtClean="0"/>
          </a:p>
        </p:txBody>
      </p:sp>
      <p:pic>
        <p:nvPicPr>
          <p:cNvPr id="43012" name="Picture 7" descr="Casitas Evac Info 1"/>
          <p:cNvPicPr>
            <a:picLocks noChangeAspect="1" noChangeArrowheads="1"/>
          </p:cNvPicPr>
          <p:nvPr/>
        </p:nvPicPr>
        <p:blipFill>
          <a:blip r:embed="rId3" cstate="print"/>
          <a:srcRect/>
          <a:stretch>
            <a:fillRect/>
          </a:stretch>
        </p:blipFill>
        <p:spPr bwMode="auto">
          <a:xfrm>
            <a:off x="228600" y="381000"/>
            <a:ext cx="4757738" cy="5334000"/>
          </a:xfrm>
          <a:prstGeom prst="rect">
            <a:avLst/>
          </a:prstGeom>
          <a:noFill/>
          <a:ln w="9525">
            <a:noFill/>
            <a:miter lim="800000"/>
            <a:headEnd/>
            <a:tailEnd/>
          </a:ln>
        </p:spPr>
      </p:pic>
      <p:pic>
        <p:nvPicPr>
          <p:cNvPr id="43013" name="Picture 8" descr="Casitas Evac Pic 1"/>
          <p:cNvPicPr>
            <a:picLocks noChangeAspect="1" noChangeArrowheads="1"/>
          </p:cNvPicPr>
          <p:nvPr/>
        </p:nvPicPr>
        <p:blipFill>
          <a:blip r:embed="rId4" cstate="print"/>
          <a:srcRect/>
          <a:stretch>
            <a:fillRect/>
          </a:stretch>
        </p:blipFill>
        <p:spPr bwMode="auto">
          <a:xfrm>
            <a:off x="5257800" y="381000"/>
            <a:ext cx="3708400" cy="5334000"/>
          </a:xfrm>
          <a:prstGeom prst="rect">
            <a:avLst/>
          </a:prstGeom>
          <a:noFill/>
          <a:ln w="9525">
            <a:noFill/>
            <a:miter lim="800000"/>
            <a:headEnd/>
            <a:tailEnd/>
          </a:ln>
        </p:spPr>
      </p:pic>
    </p:spTree>
  </p:cSld>
  <p:clrMapOvr>
    <a:masterClrMapping/>
  </p:clrMapOvr>
  <p:transition>
    <p:cover dir="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ext Box 2"/>
          <p:cNvSpPr txBox="1">
            <a:spLocks noChangeArrowheads="1"/>
          </p:cNvSpPr>
          <p:nvPr/>
        </p:nvSpPr>
        <p:spPr bwMode="auto">
          <a:xfrm>
            <a:off x="609600" y="304800"/>
            <a:ext cx="7518400" cy="482600"/>
          </a:xfrm>
          <a:prstGeom prst="rect">
            <a:avLst/>
          </a:prstGeom>
          <a:noFill/>
          <a:ln w="9525">
            <a:noFill/>
            <a:miter lim="800000"/>
            <a:headEnd/>
            <a:tailEnd/>
          </a:ln>
        </p:spPr>
        <p:txBody>
          <a:bodyPr/>
          <a:lstStyle/>
          <a:p>
            <a:pPr eaLnBrk="0" hangingPunct="0"/>
            <a:r>
              <a:rPr lang="en-US" sz="3200" b="1" dirty="0">
                <a:latin typeface="Arial Black" pitchFamily="34" charset="0"/>
              </a:rPr>
              <a:t>What conditions might create a potential emergency?</a:t>
            </a:r>
          </a:p>
        </p:txBody>
      </p:sp>
      <p:sp>
        <p:nvSpPr>
          <p:cNvPr id="10243" name="Text Box 3"/>
          <p:cNvSpPr txBox="1">
            <a:spLocks noChangeArrowheads="1"/>
          </p:cNvSpPr>
          <p:nvPr/>
        </p:nvSpPr>
        <p:spPr bwMode="auto">
          <a:xfrm>
            <a:off x="914400" y="1905000"/>
            <a:ext cx="1930400" cy="457200"/>
          </a:xfrm>
          <a:prstGeom prst="rect">
            <a:avLst/>
          </a:prstGeom>
          <a:noFill/>
          <a:ln w="9525">
            <a:noFill/>
            <a:miter lim="800000"/>
            <a:headEnd/>
            <a:tailEnd/>
          </a:ln>
        </p:spPr>
        <p:txBody>
          <a:bodyPr wrap="none">
            <a:spAutoFit/>
          </a:bodyPr>
          <a:lstStyle/>
          <a:p>
            <a:pPr eaLnBrk="0" hangingPunct="0"/>
            <a:r>
              <a:rPr lang="en-US" sz="2400" b="1" dirty="0"/>
              <a:t>Dam breach</a:t>
            </a:r>
          </a:p>
        </p:txBody>
      </p:sp>
      <p:sp>
        <p:nvSpPr>
          <p:cNvPr id="10244" name="Text Box 4"/>
          <p:cNvSpPr txBox="1">
            <a:spLocks noChangeArrowheads="1"/>
          </p:cNvSpPr>
          <p:nvPr/>
        </p:nvSpPr>
        <p:spPr bwMode="auto">
          <a:xfrm>
            <a:off x="914400" y="2514600"/>
            <a:ext cx="2874963" cy="457200"/>
          </a:xfrm>
          <a:prstGeom prst="rect">
            <a:avLst/>
          </a:prstGeom>
          <a:noFill/>
          <a:ln w="9525">
            <a:noFill/>
            <a:miter lim="800000"/>
            <a:headEnd/>
            <a:tailEnd/>
          </a:ln>
        </p:spPr>
        <p:txBody>
          <a:bodyPr wrap="none">
            <a:spAutoFit/>
          </a:bodyPr>
          <a:lstStyle/>
          <a:p>
            <a:pPr eaLnBrk="0" hangingPunct="0"/>
            <a:r>
              <a:rPr lang="en-US" sz="2400" b="1" dirty="0"/>
              <a:t>Component failure</a:t>
            </a:r>
          </a:p>
        </p:txBody>
      </p:sp>
      <p:sp>
        <p:nvSpPr>
          <p:cNvPr id="10245" name="Text Box 5"/>
          <p:cNvSpPr txBox="1">
            <a:spLocks noChangeArrowheads="1"/>
          </p:cNvSpPr>
          <p:nvPr/>
        </p:nvSpPr>
        <p:spPr bwMode="auto">
          <a:xfrm>
            <a:off x="914400" y="3124200"/>
            <a:ext cx="2671763" cy="457200"/>
          </a:xfrm>
          <a:prstGeom prst="rect">
            <a:avLst/>
          </a:prstGeom>
          <a:noFill/>
          <a:ln w="9525">
            <a:noFill/>
            <a:miter lim="800000"/>
            <a:headEnd/>
            <a:tailEnd/>
          </a:ln>
        </p:spPr>
        <p:txBody>
          <a:bodyPr wrap="none">
            <a:spAutoFit/>
          </a:bodyPr>
          <a:lstStyle/>
          <a:p>
            <a:pPr eaLnBrk="0" hangingPunct="0"/>
            <a:r>
              <a:rPr lang="en-US" sz="2400" b="1" dirty="0"/>
              <a:t>Gate malfunction</a:t>
            </a:r>
          </a:p>
        </p:txBody>
      </p:sp>
      <p:sp>
        <p:nvSpPr>
          <p:cNvPr id="10246" name="Text Box 6"/>
          <p:cNvSpPr txBox="1">
            <a:spLocks noChangeArrowheads="1"/>
          </p:cNvSpPr>
          <p:nvPr/>
        </p:nvSpPr>
        <p:spPr bwMode="auto">
          <a:xfrm>
            <a:off x="990600" y="3810000"/>
            <a:ext cx="2014538" cy="457200"/>
          </a:xfrm>
          <a:prstGeom prst="rect">
            <a:avLst/>
          </a:prstGeom>
          <a:noFill/>
          <a:ln w="9525">
            <a:noFill/>
            <a:miter lim="800000"/>
            <a:headEnd/>
            <a:tailEnd/>
          </a:ln>
        </p:spPr>
        <p:txBody>
          <a:bodyPr wrap="none">
            <a:spAutoFit/>
          </a:bodyPr>
          <a:lstStyle/>
          <a:p>
            <a:pPr eaLnBrk="0" hangingPunct="0"/>
            <a:r>
              <a:rPr lang="en-US" sz="2400" b="1" dirty="0"/>
              <a:t>Human error</a:t>
            </a:r>
          </a:p>
        </p:txBody>
      </p:sp>
      <p:sp>
        <p:nvSpPr>
          <p:cNvPr id="10247" name="Text Box 7"/>
          <p:cNvSpPr txBox="1">
            <a:spLocks noChangeArrowheads="1"/>
          </p:cNvSpPr>
          <p:nvPr/>
        </p:nvSpPr>
        <p:spPr bwMode="auto">
          <a:xfrm>
            <a:off x="4876800" y="1905000"/>
            <a:ext cx="3448050" cy="457200"/>
          </a:xfrm>
          <a:prstGeom prst="rect">
            <a:avLst/>
          </a:prstGeom>
          <a:noFill/>
          <a:ln w="9525">
            <a:noFill/>
            <a:miter lim="800000"/>
            <a:headEnd/>
            <a:tailEnd/>
          </a:ln>
        </p:spPr>
        <p:txBody>
          <a:bodyPr wrap="none">
            <a:spAutoFit/>
          </a:bodyPr>
          <a:lstStyle/>
          <a:p>
            <a:pPr eaLnBrk="0" hangingPunct="0"/>
            <a:r>
              <a:rPr lang="en-US" sz="2400" b="1" dirty="0"/>
              <a:t>Developing conditions</a:t>
            </a:r>
          </a:p>
        </p:txBody>
      </p:sp>
      <p:sp>
        <p:nvSpPr>
          <p:cNvPr id="10248" name="Text Box 8"/>
          <p:cNvSpPr txBox="1">
            <a:spLocks noChangeArrowheads="1"/>
          </p:cNvSpPr>
          <p:nvPr/>
        </p:nvSpPr>
        <p:spPr bwMode="auto">
          <a:xfrm>
            <a:off x="4876800" y="2514600"/>
            <a:ext cx="2551113" cy="457200"/>
          </a:xfrm>
          <a:prstGeom prst="rect">
            <a:avLst/>
          </a:prstGeom>
          <a:noFill/>
          <a:ln w="9525">
            <a:noFill/>
            <a:miter lim="800000"/>
            <a:headEnd/>
            <a:tailEnd/>
          </a:ln>
        </p:spPr>
        <p:txBody>
          <a:bodyPr wrap="none">
            <a:spAutoFit/>
          </a:bodyPr>
          <a:lstStyle/>
          <a:p>
            <a:pPr eaLnBrk="0" hangingPunct="0"/>
            <a:r>
              <a:rPr lang="en-US" sz="2400" b="1" dirty="0"/>
              <a:t>Unusual loading</a:t>
            </a:r>
          </a:p>
        </p:txBody>
      </p:sp>
      <p:sp>
        <p:nvSpPr>
          <p:cNvPr id="10249" name="Text Box 9"/>
          <p:cNvSpPr txBox="1">
            <a:spLocks noChangeArrowheads="1"/>
          </p:cNvSpPr>
          <p:nvPr/>
        </p:nvSpPr>
        <p:spPr bwMode="auto">
          <a:xfrm>
            <a:off x="4876800" y="3200400"/>
            <a:ext cx="3432175" cy="457200"/>
          </a:xfrm>
          <a:prstGeom prst="rect">
            <a:avLst/>
          </a:prstGeom>
          <a:noFill/>
          <a:ln w="9525">
            <a:noFill/>
            <a:miter lim="800000"/>
            <a:headEnd/>
            <a:tailEnd/>
          </a:ln>
        </p:spPr>
        <p:txBody>
          <a:bodyPr wrap="none">
            <a:spAutoFit/>
          </a:bodyPr>
          <a:lstStyle/>
          <a:p>
            <a:pPr eaLnBrk="0" hangingPunct="0"/>
            <a:r>
              <a:rPr lang="en-US" sz="2400" b="1"/>
              <a:t>SDF or high discharge</a:t>
            </a:r>
          </a:p>
        </p:txBody>
      </p:sp>
      <p:sp>
        <p:nvSpPr>
          <p:cNvPr id="10250" name="Text Box 10"/>
          <p:cNvSpPr txBox="1">
            <a:spLocks noChangeArrowheads="1"/>
          </p:cNvSpPr>
          <p:nvPr/>
        </p:nvSpPr>
        <p:spPr bwMode="auto">
          <a:xfrm>
            <a:off x="4876800" y="3810000"/>
            <a:ext cx="1555750" cy="457200"/>
          </a:xfrm>
          <a:prstGeom prst="rect">
            <a:avLst/>
          </a:prstGeom>
          <a:noFill/>
          <a:ln w="9525">
            <a:noFill/>
            <a:miter lim="800000"/>
            <a:headEnd/>
            <a:tailEnd/>
          </a:ln>
        </p:spPr>
        <p:txBody>
          <a:bodyPr wrap="none">
            <a:spAutoFit/>
          </a:bodyPr>
          <a:lstStyle/>
          <a:p>
            <a:pPr eaLnBrk="0" hangingPunct="0"/>
            <a:r>
              <a:rPr lang="en-US" sz="2400" b="1" dirty="0"/>
              <a:t>Sabotage</a:t>
            </a: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ChangeArrowheads="1"/>
          </p:cNvSpPr>
          <p:nvPr/>
        </p:nvSpPr>
        <p:spPr bwMode="auto">
          <a:xfrm>
            <a:off x="609600" y="381000"/>
            <a:ext cx="7832725" cy="519112"/>
          </a:xfrm>
          <a:prstGeom prst="rect">
            <a:avLst/>
          </a:prstGeom>
          <a:noFill/>
          <a:ln w="9525">
            <a:noFill/>
            <a:miter lim="800000"/>
            <a:headEnd/>
            <a:tailEnd/>
          </a:ln>
          <a:effectLst/>
        </p:spPr>
        <p:txBody>
          <a:bodyPr>
            <a:spAutoFit/>
          </a:bodyPr>
          <a:lstStyle/>
          <a:p>
            <a:pPr algn="ctr">
              <a:defRPr/>
            </a:pPr>
            <a:r>
              <a:rPr lang="en-US" sz="2800" b="1" dirty="0">
                <a:latin typeface="Arial Black" pitchFamily="34" charset="0"/>
              </a:rPr>
              <a:t>Coordination</a:t>
            </a:r>
          </a:p>
        </p:txBody>
      </p:sp>
      <p:sp>
        <p:nvSpPr>
          <p:cNvPr id="77827" name="Text Box 3"/>
          <p:cNvSpPr txBox="1">
            <a:spLocks noChangeArrowheads="1"/>
          </p:cNvSpPr>
          <p:nvPr/>
        </p:nvSpPr>
        <p:spPr bwMode="auto">
          <a:xfrm>
            <a:off x="838200" y="1524000"/>
            <a:ext cx="7543800" cy="830997"/>
          </a:xfrm>
          <a:prstGeom prst="rect">
            <a:avLst/>
          </a:prstGeom>
          <a:noFill/>
          <a:ln w="9525">
            <a:noFill/>
            <a:miter lim="800000"/>
            <a:headEnd/>
            <a:tailEnd/>
          </a:ln>
          <a:effectLst/>
        </p:spPr>
        <p:txBody>
          <a:bodyPr>
            <a:spAutoFit/>
          </a:bodyPr>
          <a:lstStyle/>
          <a:p>
            <a:pPr marL="457200" indent="-457200">
              <a:buFont typeface="Wingdings" pitchFamily="2" charset="2"/>
              <a:buChar char="Ø"/>
              <a:defRPr/>
            </a:pPr>
            <a:r>
              <a:rPr lang="en-US" sz="2400" b="1" dirty="0"/>
              <a:t>Coordinate internally – Operations, Readiness, Engineering, Security, Dam Safety </a:t>
            </a:r>
            <a:r>
              <a:rPr lang="en-US" sz="2400" b="1" dirty="0" smtClean="0"/>
              <a:t>Committee.</a:t>
            </a:r>
            <a:endParaRPr lang="en-US" sz="2400" b="1" dirty="0">
              <a:solidFill>
                <a:srgbClr val="FFFF00"/>
              </a:solidFill>
            </a:endParaRPr>
          </a:p>
        </p:txBody>
      </p:sp>
      <p:sp>
        <p:nvSpPr>
          <p:cNvPr id="77832" name="Text Box 8"/>
          <p:cNvSpPr txBox="1">
            <a:spLocks noChangeArrowheads="1"/>
          </p:cNvSpPr>
          <p:nvPr/>
        </p:nvSpPr>
        <p:spPr bwMode="auto">
          <a:xfrm>
            <a:off x="838200" y="2743200"/>
            <a:ext cx="7543800" cy="830997"/>
          </a:xfrm>
          <a:prstGeom prst="rect">
            <a:avLst/>
          </a:prstGeom>
          <a:noFill/>
          <a:ln w="9525">
            <a:noFill/>
            <a:miter lim="800000"/>
            <a:headEnd/>
            <a:tailEnd/>
          </a:ln>
          <a:effectLst/>
        </p:spPr>
        <p:txBody>
          <a:bodyPr>
            <a:spAutoFit/>
          </a:bodyPr>
          <a:lstStyle/>
          <a:p>
            <a:pPr marL="457200" indent="-457200">
              <a:buFont typeface="Wingdings" pitchFamily="2" charset="2"/>
              <a:buChar char="Ø"/>
              <a:defRPr/>
            </a:pPr>
            <a:r>
              <a:rPr lang="en-US" sz="2400" b="1" dirty="0"/>
              <a:t>Coordinate with local emergency agencies</a:t>
            </a:r>
          </a:p>
          <a:p>
            <a:pPr marL="457200" indent="-457200">
              <a:buFont typeface="Wingdings" pitchFamily="2" charset="2"/>
              <a:buNone/>
              <a:defRPr/>
            </a:pPr>
            <a:r>
              <a:rPr lang="en-US" sz="2400" b="1" dirty="0">
                <a:solidFill>
                  <a:srgbClr val="FFFF00"/>
                </a:solidFill>
              </a:rPr>
              <a:t>      </a:t>
            </a:r>
            <a:r>
              <a:rPr lang="en-US" sz="2400" b="1" dirty="0"/>
              <a:t>at least </a:t>
            </a:r>
            <a:r>
              <a:rPr lang="en-US" sz="2400" b="1" dirty="0" smtClean="0"/>
              <a:t>annually.</a:t>
            </a:r>
            <a:endParaRPr lang="en-US" sz="2400" b="1" dirty="0"/>
          </a:p>
        </p:txBody>
      </p:sp>
      <p:sp>
        <p:nvSpPr>
          <p:cNvPr id="9" name="Text Box 8"/>
          <p:cNvSpPr txBox="1">
            <a:spLocks noChangeArrowheads="1"/>
          </p:cNvSpPr>
          <p:nvPr/>
        </p:nvSpPr>
        <p:spPr bwMode="auto">
          <a:xfrm>
            <a:off x="914400" y="3962400"/>
            <a:ext cx="7543800" cy="830997"/>
          </a:xfrm>
          <a:prstGeom prst="rect">
            <a:avLst/>
          </a:prstGeom>
          <a:noFill/>
          <a:ln w="9525">
            <a:noFill/>
            <a:miter lim="800000"/>
            <a:headEnd/>
            <a:tailEnd/>
          </a:ln>
          <a:effectLst/>
        </p:spPr>
        <p:txBody>
          <a:bodyPr>
            <a:spAutoFit/>
          </a:bodyPr>
          <a:lstStyle/>
          <a:p>
            <a:pPr marL="457200" indent="-457200">
              <a:buFont typeface="Wingdings" pitchFamily="2" charset="2"/>
              <a:buChar char="Ø"/>
              <a:defRPr/>
            </a:pPr>
            <a:r>
              <a:rPr lang="en-US" sz="2400" b="1" dirty="0" smtClean="0"/>
              <a:t>Include Hydropower in coordination and planning.</a:t>
            </a:r>
            <a:endParaRPr lang="en-US" sz="2400" b="1" dirty="0"/>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ChangeArrowheads="1"/>
          </p:cNvSpPr>
          <p:nvPr/>
        </p:nvSpPr>
        <p:spPr bwMode="auto">
          <a:xfrm>
            <a:off x="533400" y="381000"/>
            <a:ext cx="7832725" cy="707886"/>
          </a:xfrm>
          <a:prstGeom prst="rect">
            <a:avLst/>
          </a:prstGeom>
          <a:noFill/>
          <a:ln w="9525">
            <a:noFill/>
            <a:miter lim="800000"/>
            <a:headEnd/>
            <a:tailEnd/>
          </a:ln>
          <a:effectLst/>
        </p:spPr>
        <p:txBody>
          <a:bodyPr>
            <a:spAutoFit/>
          </a:bodyPr>
          <a:lstStyle/>
          <a:p>
            <a:pPr algn="ctr">
              <a:defRPr/>
            </a:pPr>
            <a:r>
              <a:rPr lang="en-US" sz="4000" b="1" dirty="0">
                <a:latin typeface="Arial Black" pitchFamily="34" charset="0"/>
              </a:rPr>
              <a:t>Maintenance</a:t>
            </a:r>
          </a:p>
        </p:txBody>
      </p:sp>
      <p:sp>
        <p:nvSpPr>
          <p:cNvPr id="79879" name="Rectangle 7"/>
          <p:cNvSpPr>
            <a:spLocks noChangeArrowheads="1"/>
          </p:cNvSpPr>
          <p:nvPr/>
        </p:nvSpPr>
        <p:spPr bwMode="auto">
          <a:xfrm>
            <a:off x="685800" y="1981200"/>
            <a:ext cx="8153400" cy="1938992"/>
          </a:xfrm>
          <a:prstGeom prst="rect">
            <a:avLst/>
          </a:prstGeom>
          <a:noFill/>
          <a:ln w="9525">
            <a:noFill/>
            <a:miter lim="800000"/>
            <a:headEnd/>
            <a:tailEnd/>
          </a:ln>
          <a:effectLst/>
        </p:spPr>
        <p:txBody>
          <a:bodyPr>
            <a:spAutoFit/>
          </a:bodyPr>
          <a:lstStyle/>
          <a:p>
            <a:pPr eaLnBrk="0" hangingPunct="0">
              <a:buFont typeface="Wingdings" pitchFamily="2" charset="2"/>
              <a:buChar char="Ø"/>
              <a:defRPr/>
            </a:pPr>
            <a:r>
              <a:rPr lang="en-US" sz="2400" b="1" dirty="0">
                <a:effectLst>
                  <a:outerShdw blurRad="38100" dist="38100" dir="2700000" algn="tl">
                    <a:srgbClr val="C0C0C0"/>
                  </a:outerShdw>
                </a:effectLst>
              </a:rPr>
              <a:t>  </a:t>
            </a:r>
            <a:r>
              <a:rPr lang="en-US" sz="2400" b="1" dirty="0"/>
              <a:t>Review and update </a:t>
            </a:r>
            <a:r>
              <a:rPr lang="en-US" sz="2400" b="1" i="1" dirty="0"/>
              <a:t>“perishables”</a:t>
            </a:r>
            <a:r>
              <a:rPr lang="en-US" sz="2400" b="1" dirty="0"/>
              <a:t> at least annually:</a:t>
            </a:r>
          </a:p>
          <a:p>
            <a:pPr eaLnBrk="0" hangingPunct="0">
              <a:defRPr/>
            </a:pPr>
            <a:endParaRPr lang="en-US" sz="2400" b="1" dirty="0"/>
          </a:p>
          <a:p>
            <a:pPr lvl="2" eaLnBrk="0" hangingPunct="0">
              <a:defRPr/>
            </a:pPr>
            <a:r>
              <a:rPr lang="en-US" sz="2400" b="1" dirty="0"/>
              <a:t>         Notification names and numbers	</a:t>
            </a:r>
          </a:p>
          <a:p>
            <a:pPr lvl="2" eaLnBrk="0" hangingPunct="0">
              <a:defRPr/>
            </a:pPr>
            <a:r>
              <a:rPr lang="en-US" sz="2400" b="1" dirty="0"/>
              <a:t>         Suppliers</a:t>
            </a:r>
          </a:p>
          <a:p>
            <a:pPr lvl="2" eaLnBrk="0" hangingPunct="0">
              <a:defRPr/>
            </a:pPr>
            <a:r>
              <a:rPr lang="en-US" sz="2400" b="1" dirty="0"/>
              <a:t>         Contractors</a:t>
            </a:r>
          </a:p>
        </p:txBody>
      </p:sp>
      <p:sp>
        <p:nvSpPr>
          <p:cNvPr id="79880" name="Rectangle 8"/>
          <p:cNvSpPr>
            <a:spLocks noChangeArrowheads="1"/>
          </p:cNvSpPr>
          <p:nvPr/>
        </p:nvSpPr>
        <p:spPr bwMode="auto">
          <a:xfrm>
            <a:off x="685800" y="4191000"/>
            <a:ext cx="5725029" cy="461665"/>
          </a:xfrm>
          <a:prstGeom prst="rect">
            <a:avLst/>
          </a:prstGeom>
          <a:noFill/>
          <a:ln w="9525">
            <a:noFill/>
            <a:miter lim="800000"/>
            <a:headEnd/>
            <a:tailEnd/>
          </a:ln>
          <a:effectLst/>
        </p:spPr>
        <p:txBody>
          <a:bodyPr wrap="none">
            <a:spAutoFit/>
          </a:bodyPr>
          <a:lstStyle/>
          <a:p>
            <a:pPr>
              <a:buFont typeface="Wingdings" pitchFamily="2" charset="2"/>
              <a:buChar char="Ø"/>
              <a:defRPr/>
            </a:pPr>
            <a:r>
              <a:rPr lang="en-US" sz="2400" b="1" dirty="0">
                <a:effectLst>
                  <a:outerShdw blurRad="38100" dist="38100" dir="2700000" algn="tl">
                    <a:srgbClr val="C0C0C0"/>
                  </a:outerShdw>
                </a:effectLst>
              </a:rPr>
              <a:t>  </a:t>
            </a:r>
            <a:r>
              <a:rPr lang="en-US" sz="2400" b="1" dirty="0"/>
              <a:t>Exercise to test and verify the </a:t>
            </a:r>
            <a:r>
              <a:rPr lang="en-US" sz="2400" b="1" dirty="0" smtClean="0"/>
              <a:t>EAP.</a:t>
            </a:r>
            <a:endParaRPr lang="en-US" sz="2400" b="1" dirty="0"/>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WordArt 2"/>
          <p:cNvSpPr>
            <a:spLocks noChangeArrowheads="1" noChangeShapeType="1" noTextEdit="1"/>
          </p:cNvSpPr>
          <p:nvPr/>
        </p:nvSpPr>
        <p:spPr bwMode="auto">
          <a:xfrm>
            <a:off x="3124200" y="4953000"/>
            <a:ext cx="2781300" cy="1524000"/>
          </a:xfrm>
          <a:prstGeom prst="rect">
            <a:avLst/>
          </a:prstGeom>
        </p:spPr>
        <p:txBody>
          <a:bodyPr spcFirstLastPara="1" wrap="none" fromWordArt="1">
            <a:prstTxWarp prst="textArchUp">
              <a:avLst>
                <a:gd name="adj" fmla="val 10800004"/>
              </a:avLst>
            </a:prstTxWarp>
          </a:bodyPr>
          <a:lstStyle/>
          <a:p>
            <a:pPr algn="ctr"/>
            <a:r>
              <a:rPr lang="en-US" sz="3600" kern="10">
                <a:ln w="9525">
                  <a:solidFill>
                    <a:srgbClr val="000000"/>
                  </a:solidFill>
                  <a:round/>
                  <a:headEnd/>
                  <a:tailEnd/>
                </a:ln>
                <a:latin typeface="Arial Black"/>
              </a:rPr>
              <a:t>Questions</a:t>
            </a:r>
          </a:p>
          <a:p>
            <a:pPr algn="ctr"/>
            <a:r>
              <a:rPr lang="en-US" sz="3600" kern="10">
                <a:ln w="9525">
                  <a:solidFill>
                    <a:srgbClr val="000000"/>
                  </a:solidFill>
                  <a:round/>
                  <a:headEnd/>
                  <a:tailEnd/>
                </a:ln>
                <a:latin typeface="Arial Black"/>
              </a:rPr>
              <a:t>?</a:t>
            </a:r>
          </a:p>
        </p:txBody>
      </p:sp>
      <p:sp>
        <p:nvSpPr>
          <p:cNvPr id="63491" name="Text Box 3"/>
          <p:cNvSpPr txBox="1">
            <a:spLocks noChangeArrowheads="1"/>
          </p:cNvSpPr>
          <p:nvPr/>
        </p:nvSpPr>
        <p:spPr bwMode="auto">
          <a:xfrm>
            <a:off x="1143000" y="1311275"/>
            <a:ext cx="6934200" cy="1431925"/>
          </a:xfrm>
          <a:prstGeom prst="rect">
            <a:avLst/>
          </a:prstGeom>
          <a:noFill/>
          <a:ln w="9525">
            <a:noFill/>
            <a:miter lim="800000"/>
            <a:headEnd/>
            <a:tailEnd/>
          </a:ln>
        </p:spPr>
        <p:txBody>
          <a:bodyPr wrap="none">
            <a:spAutoFit/>
          </a:bodyPr>
          <a:lstStyle/>
          <a:p>
            <a:pPr eaLnBrk="0" hangingPunct="0"/>
            <a:r>
              <a:rPr lang="en-US" sz="4400">
                <a:latin typeface="Copperplate Gothic Bold" pitchFamily="34" charset="0"/>
              </a:rPr>
              <a:t>Emergency Planning </a:t>
            </a:r>
          </a:p>
          <a:p>
            <a:pPr eaLnBrk="0" hangingPunct="0"/>
            <a:r>
              <a:rPr lang="en-US" sz="4400">
                <a:latin typeface="Copperplate Gothic Bold" pitchFamily="34" charset="0"/>
              </a:rPr>
              <a:t>	  and Response</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WordArt 2"/>
          <p:cNvSpPr>
            <a:spLocks noChangeArrowheads="1" noChangeShapeType="1" noTextEdit="1"/>
          </p:cNvSpPr>
          <p:nvPr/>
        </p:nvSpPr>
        <p:spPr bwMode="auto">
          <a:xfrm>
            <a:off x="1524000" y="1676400"/>
            <a:ext cx="6477000" cy="708025"/>
          </a:xfrm>
          <a:prstGeom prst="rect">
            <a:avLst/>
          </a:prstGeom>
        </p:spPr>
        <p:txBody>
          <a:bodyPr wrap="none" fromWordArt="1">
            <a:prstTxWarp prst="textWave1">
              <a:avLst>
                <a:gd name="adj1" fmla="val 13005"/>
                <a:gd name="adj2" fmla="val 0"/>
              </a:avLst>
            </a:prstTxWarp>
          </a:bodyPr>
          <a:lstStyle/>
          <a:p>
            <a:pPr algn="ctr"/>
            <a:r>
              <a:rPr lang="en-US" sz="3600" kern="10" dirty="0">
                <a:ln w="9525">
                  <a:noFill/>
                  <a:round/>
                  <a:headEnd/>
                  <a:tailEnd/>
                </a:ln>
                <a:latin typeface="Times New Roman"/>
                <a:cs typeface="Times New Roman"/>
              </a:rPr>
              <a:t>....an Emergency Action Plan?</a:t>
            </a:r>
          </a:p>
        </p:txBody>
      </p:sp>
      <p:sp>
        <p:nvSpPr>
          <p:cNvPr id="11267" name="Text Box 3"/>
          <p:cNvSpPr txBox="1">
            <a:spLocks noChangeArrowheads="1"/>
          </p:cNvSpPr>
          <p:nvPr/>
        </p:nvSpPr>
        <p:spPr bwMode="auto">
          <a:xfrm>
            <a:off x="914400" y="2971800"/>
            <a:ext cx="7543800" cy="1066800"/>
          </a:xfrm>
          <a:prstGeom prst="rect">
            <a:avLst/>
          </a:prstGeom>
          <a:noFill/>
          <a:ln w="9525">
            <a:noFill/>
            <a:miter lim="800000"/>
            <a:headEnd/>
            <a:tailEnd/>
          </a:ln>
        </p:spPr>
        <p:txBody>
          <a:bodyPr/>
          <a:lstStyle/>
          <a:p>
            <a:pPr eaLnBrk="0" hangingPunct="0"/>
            <a:r>
              <a:rPr lang="en-US" sz="2400" b="1" dirty="0"/>
              <a:t>A formal plan that identifies potential emergency conditions at a dam and describes procedures to </a:t>
            </a:r>
            <a:r>
              <a:rPr lang="en-US" sz="2400" b="1" i="1" u="sng" dirty="0"/>
              <a:t>minimize property damage and loss of life</a:t>
            </a:r>
            <a:r>
              <a:rPr lang="en-US" sz="2400" b="1" dirty="0"/>
              <a:t>.</a:t>
            </a:r>
          </a:p>
          <a:p>
            <a:pPr eaLnBrk="0" hangingPunct="0"/>
            <a:endParaRPr lang="en-US" sz="2400" b="1" dirty="0"/>
          </a:p>
          <a:p>
            <a:pPr eaLnBrk="0" hangingPunct="0"/>
            <a:r>
              <a:rPr lang="en-US" sz="2400" b="1" dirty="0"/>
              <a:t>EAPs are interim or permanent risk reduction measures</a:t>
            </a:r>
          </a:p>
        </p:txBody>
      </p:sp>
      <p:sp>
        <p:nvSpPr>
          <p:cNvPr id="11268" name="WordArt 4"/>
          <p:cNvSpPr>
            <a:spLocks noChangeArrowheads="1" noChangeShapeType="1" noTextEdit="1"/>
          </p:cNvSpPr>
          <p:nvPr/>
        </p:nvSpPr>
        <p:spPr bwMode="auto">
          <a:xfrm>
            <a:off x="457200" y="457200"/>
            <a:ext cx="2362200" cy="555625"/>
          </a:xfrm>
          <a:prstGeom prst="rect">
            <a:avLst/>
          </a:prstGeom>
        </p:spPr>
        <p:txBody>
          <a:bodyPr wrap="none" fromWordArt="1">
            <a:prstTxWarp prst="textWave1">
              <a:avLst>
                <a:gd name="adj1" fmla="val 13005"/>
                <a:gd name="adj2" fmla="val 0"/>
              </a:avLst>
            </a:prstTxWarp>
          </a:bodyPr>
          <a:lstStyle/>
          <a:p>
            <a:pPr algn="ctr"/>
            <a:r>
              <a:rPr lang="en-US" sz="3600" kern="10" dirty="0">
                <a:ln w="9525">
                  <a:noFill/>
                  <a:round/>
                  <a:headEnd/>
                  <a:tailEnd/>
                </a:ln>
                <a:latin typeface="Times New Roman"/>
                <a:cs typeface="Times New Roman"/>
              </a:rPr>
              <a:t>What is ....</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ext Box 2"/>
          <p:cNvSpPr txBox="1">
            <a:spLocks noChangeArrowheads="1"/>
          </p:cNvSpPr>
          <p:nvPr/>
        </p:nvSpPr>
        <p:spPr bwMode="auto">
          <a:xfrm>
            <a:off x="1447800" y="228600"/>
            <a:ext cx="8839200" cy="1431925"/>
          </a:xfrm>
          <a:prstGeom prst="rect">
            <a:avLst/>
          </a:prstGeom>
          <a:noFill/>
          <a:ln w="9525">
            <a:noFill/>
            <a:miter lim="800000"/>
            <a:headEnd/>
            <a:tailEnd/>
          </a:ln>
        </p:spPr>
        <p:txBody>
          <a:bodyPr>
            <a:spAutoFit/>
          </a:bodyPr>
          <a:lstStyle/>
          <a:p>
            <a:pPr eaLnBrk="0" hangingPunct="0"/>
            <a:r>
              <a:rPr lang="en-US" sz="4400">
                <a:latin typeface="Copperplate Gothic Bold" pitchFamily="34" charset="0"/>
              </a:rPr>
              <a:t>Why do we need</a:t>
            </a:r>
          </a:p>
          <a:p>
            <a:pPr eaLnBrk="0" hangingPunct="0"/>
            <a:r>
              <a:rPr lang="en-US" sz="4400">
                <a:latin typeface="Copperplate Gothic Bold" pitchFamily="34" charset="0"/>
              </a:rPr>
              <a:t>emergency plans?</a:t>
            </a:r>
          </a:p>
        </p:txBody>
      </p:sp>
      <p:grpSp>
        <p:nvGrpSpPr>
          <p:cNvPr id="2" name="Group 5"/>
          <p:cNvGrpSpPr>
            <a:grpSpLocks/>
          </p:cNvGrpSpPr>
          <p:nvPr/>
        </p:nvGrpSpPr>
        <p:grpSpPr bwMode="auto">
          <a:xfrm>
            <a:off x="1295400" y="2057400"/>
            <a:ext cx="7034213" cy="4451350"/>
            <a:chOff x="890" y="1886"/>
            <a:chExt cx="4431" cy="2804"/>
          </a:xfrm>
        </p:grpSpPr>
        <p:sp>
          <p:nvSpPr>
            <p:cNvPr id="12292" name="Text Box 6"/>
            <p:cNvSpPr txBox="1">
              <a:spLocks noChangeArrowheads="1"/>
            </p:cNvSpPr>
            <p:nvPr/>
          </p:nvSpPr>
          <p:spPr bwMode="auto">
            <a:xfrm>
              <a:off x="890" y="1918"/>
              <a:ext cx="3929" cy="2772"/>
            </a:xfrm>
            <a:prstGeom prst="rect">
              <a:avLst/>
            </a:prstGeom>
            <a:noFill/>
            <a:ln w="9525">
              <a:noFill/>
              <a:miter lim="800000"/>
              <a:headEnd/>
              <a:tailEnd/>
            </a:ln>
          </p:spPr>
          <p:txBody>
            <a:bodyPr wrap="none">
              <a:spAutoFit/>
            </a:bodyPr>
            <a:lstStyle/>
            <a:p>
              <a:r>
                <a:rPr lang="en-US" sz="2800" b="1" dirty="0"/>
                <a:t>To provide for TIMELY notification, </a:t>
              </a:r>
            </a:p>
            <a:p>
              <a:r>
                <a:rPr lang="en-US" sz="2800" b="1" dirty="0"/>
                <a:t>warning, and evacuation</a:t>
              </a:r>
            </a:p>
            <a:p>
              <a:endParaRPr lang="en-US" sz="2800" b="1" dirty="0"/>
            </a:p>
            <a:p>
              <a:r>
                <a:rPr lang="en-US" sz="2800" b="1" dirty="0"/>
                <a:t>Reduce loss of life risk</a:t>
              </a:r>
            </a:p>
            <a:p>
              <a:endParaRPr lang="en-US" sz="2800" b="1" dirty="0"/>
            </a:p>
            <a:p>
              <a:r>
                <a:rPr lang="en-US" sz="2800" b="1" dirty="0"/>
                <a:t>Evacuation is a local responsibility</a:t>
              </a:r>
            </a:p>
            <a:p>
              <a:endParaRPr lang="en-US" sz="2800" b="1" dirty="0"/>
            </a:p>
            <a:p>
              <a:r>
                <a:rPr lang="en-US" sz="2800" b="1" dirty="0"/>
                <a:t>USACE cannot order an evacuation</a:t>
              </a:r>
            </a:p>
            <a:p>
              <a:endParaRPr lang="en-US" sz="2800" b="1" dirty="0"/>
            </a:p>
            <a:p>
              <a:endParaRPr lang="en-US" sz="2800" b="1" dirty="0"/>
            </a:p>
          </p:txBody>
        </p:sp>
        <p:pic>
          <p:nvPicPr>
            <p:cNvPr id="12293" name="Picture 7" descr="MMj02362270000[1]"/>
            <p:cNvPicPr>
              <a:picLocks noChangeAspect="1" noChangeArrowheads="1" noCrop="1"/>
            </p:cNvPicPr>
            <p:nvPr/>
          </p:nvPicPr>
          <p:blipFill>
            <a:blip r:embed="rId3" cstate="print"/>
            <a:srcRect/>
            <a:stretch>
              <a:fillRect/>
            </a:stretch>
          </p:blipFill>
          <p:spPr bwMode="auto">
            <a:xfrm>
              <a:off x="4811" y="1886"/>
              <a:ext cx="510" cy="696"/>
            </a:xfrm>
            <a:prstGeom prst="rect">
              <a:avLst/>
            </a:prstGeom>
            <a:noFill/>
            <a:ln w="9525">
              <a:noFill/>
              <a:miter lim="800000"/>
              <a:headEnd/>
              <a:tailEnd/>
            </a:ln>
          </p:spPr>
        </p:pic>
      </p:gr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ext Box 5"/>
          <p:cNvSpPr txBox="1">
            <a:spLocks noChangeArrowheads="1"/>
          </p:cNvSpPr>
          <p:nvPr/>
        </p:nvSpPr>
        <p:spPr bwMode="auto">
          <a:xfrm>
            <a:off x="2133600" y="152400"/>
            <a:ext cx="5351145" cy="584775"/>
          </a:xfrm>
          <a:prstGeom prst="rect">
            <a:avLst/>
          </a:prstGeom>
          <a:noFill/>
          <a:ln w="9525">
            <a:noFill/>
            <a:miter lim="800000"/>
            <a:headEnd/>
            <a:tailEnd/>
          </a:ln>
        </p:spPr>
        <p:txBody>
          <a:bodyPr wrap="none">
            <a:spAutoFit/>
          </a:bodyPr>
          <a:lstStyle/>
          <a:p>
            <a:r>
              <a:rPr lang="en-US" sz="3200" b="1" dirty="0"/>
              <a:t>Despite our best efforts . . </a:t>
            </a:r>
          </a:p>
        </p:txBody>
      </p:sp>
      <p:pic>
        <p:nvPicPr>
          <p:cNvPr id="13315" name="Picture 6"/>
          <p:cNvPicPr>
            <a:picLocks noChangeAspect="1" noChangeArrowheads="1"/>
          </p:cNvPicPr>
          <p:nvPr/>
        </p:nvPicPr>
        <p:blipFill>
          <a:blip r:embed="rId3" cstate="print"/>
          <a:srcRect/>
          <a:stretch>
            <a:fillRect/>
          </a:stretch>
        </p:blipFill>
        <p:spPr bwMode="auto">
          <a:xfrm>
            <a:off x="228600" y="1066800"/>
            <a:ext cx="3962400" cy="2971800"/>
          </a:xfrm>
          <a:prstGeom prst="rect">
            <a:avLst/>
          </a:prstGeom>
          <a:noFill/>
          <a:ln w="9525">
            <a:noFill/>
            <a:miter lim="800000"/>
            <a:headEnd/>
            <a:tailEnd/>
          </a:ln>
        </p:spPr>
      </p:pic>
      <p:pic>
        <p:nvPicPr>
          <p:cNvPr id="13316" name="Picture 7"/>
          <p:cNvPicPr>
            <a:picLocks noChangeAspect="1" noChangeArrowheads="1"/>
          </p:cNvPicPr>
          <p:nvPr/>
        </p:nvPicPr>
        <p:blipFill>
          <a:blip r:embed="rId4" cstate="print"/>
          <a:srcRect/>
          <a:stretch>
            <a:fillRect/>
          </a:stretch>
        </p:blipFill>
        <p:spPr bwMode="auto">
          <a:xfrm>
            <a:off x="228600" y="4038600"/>
            <a:ext cx="3962400" cy="2513013"/>
          </a:xfrm>
          <a:prstGeom prst="rect">
            <a:avLst/>
          </a:prstGeom>
          <a:noFill/>
          <a:ln w="9525">
            <a:noFill/>
            <a:miter lim="800000"/>
            <a:headEnd/>
            <a:tailEnd/>
          </a:ln>
        </p:spPr>
      </p:pic>
      <p:pic>
        <p:nvPicPr>
          <p:cNvPr id="13317" name="Picture 8"/>
          <p:cNvPicPr>
            <a:picLocks noChangeAspect="1" noChangeArrowheads="1"/>
          </p:cNvPicPr>
          <p:nvPr/>
        </p:nvPicPr>
        <p:blipFill>
          <a:blip r:embed="rId5" cstate="print"/>
          <a:srcRect/>
          <a:stretch>
            <a:fillRect/>
          </a:stretch>
        </p:blipFill>
        <p:spPr bwMode="auto">
          <a:xfrm>
            <a:off x="4200525" y="2590800"/>
            <a:ext cx="4943475" cy="3124200"/>
          </a:xfrm>
          <a:prstGeom prst="rect">
            <a:avLst/>
          </a:prstGeom>
          <a:noFill/>
          <a:ln w="9525">
            <a:noFill/>
            <a:miter lim="800000"/>
            <a:headEnd/>
            <a:tailEnd/>
          </a:ln>
        </p:spPr>
      </p:pic>
      <p:sp>
        <p:nvSpPr>
          <p:cNvPr id="13318" name="TextBox 9"/>
          <p:cNvSpPr txBox="1">
            <a:spLocks noChangeArrowheads="1"/>
          </p:cNvSpPr>
          <p:nvPr/>
        </p:nvSpPr>
        <p:spPr bwMode="auto">
          <a:xfrm>
            <a:off x="304800" y="3505200"/>
            <a:ext cx="2316163" cy="400050"/>
          </a:xfrm>
          <a:prstGeom prst="rect">
            <a:avLst/>
          </a:prstGeom>
          <a:noFill/>
          <a:ln w="9525">
            <a:noFill/>
            <a:miter lim="800000"/>
            <a:headEnd/>
            <a:tailEnd/>
          </a:ln>
        </p:spPr>
        <p:txBody>
          <a:bodyPr wrap="none">
            <a:spAutoFit/>
          </a:bodyPr>
          <a:lstStyle/>
          <a:p>
            <a:r>
              <a:rPr lang="en-US" sz="2000" b="1"/>
              <a:t>Teton Dam, Idaho</a:t>
            </a:r>
          </a:p>
        </p:txBody>
      </p:sp>
      <p:sp>
        <p:nvSpPr>
          <p:cNvPr id="13319" name="TextBox 10"/>
          <p:cNvSpPr txBox="1">
            <a:spLocks noChangeArrowheads="1"/>
          </p:cNvSpPr>
          <p:nvPr/>
        </p:nvSpPr>
        <p:spPr bwMode="auto">
          <a:xfrm>
            <a:off x="304800" y="6096000"/>
            <a:ext cx="2443163" cy="400050"/>
          </a:xfrm>
          <a:prstGeom prst="rect">
            <a:avLst/>
          </a:prstGeom>
          <a:noFill/>
          <a:ln w="9525">
            <a:noFill/>
            <a:miter lim="800000"/>
            <a:headEnd/>
            <a:tailEnd/>
          </a:ln>
        </p:spPr>
        <p:txBody>
          <a:bodyPr wrap="none">
            <a:spAutoFit/>
          </a:bodyPr>
          <a:lstStyle/>
          <a:p>
            <a:r>
              <a:rPr lang="en-US" sz="2000" b="1"/>
              <a:t>Big Bay, MS - 2004</a:t>
            </a:r>
          </a:p>
        </p:txBody>
      </p:sp>
      <p:sp>
        <p:nvSpPr>
          <p:cNvPr id="13320" name="TextBox 11"/>
          <p:cNvSpPr txBox="1">
            <a:spLocks noChangeArrowheads="1"/>
          </p:cNvSpPr>
          <p:nvPr/>
        </p:nvSpPr>
        <p:spPr bwMode="auto">
          <a:xfrm>
            <a:off x="4267200" y="2667000"/>
            <a:ext cx="2817813" cy="400050"/>
          </a:xfrm>
          <a:prstGeom prst="rect">
            <a:avLst/>
          </a:prstGeom>
          <a:noFill/>
          <a:ln w="9525">
            <a:noFill/>
            <a:miter lim="800000"/>
            <a:headEnd/>
            <a:tailEnd/>
          </a:ln>
        </p:spPr>
        <p:txBody>
          <a:bodyPr wrap="none">
            <a:spAutoFit/>
          </a:bodyPr>
          <a:lstStyle/>
          <a:p>
            <a:r>
              <a:rPr lang="en-US" sz="2000" b="1">
                <a:solidFill>
                  <a:schemeClr val="bg1"/>
                </a:solidFill>
              </a:rPr>
              <a:t>Lake Delhi, Iowa 2010</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Johnstown Flood Damage 2"/>
          <p:cNvPicPr>
            <a:picLocks noChangeAspect="1" noChangeArrowheads="1"/>
          </p:cNvPicPr>
          <p:nvPr/>
        </p:nvPicPr>
        <p:blipFill>
          <a:blip r:embed="rId3" cstate="print"/>
          <a:srcRect/>
          <a:stretch>
            <a:fillRect/>
          </a:stretch>
        </p:blipFill>
        <p:spPr bwMode="auto">
          <a:xfrm>
            <a:off x="609600" y="1989138"/>
            <a:ext cx="3733800" cy="2125662"/>
          </a:xfrm>
          <a:prstGeom prst="rect">
            <a:avLst/>
          </a:prstGeom>
          <a:noFill/>
          <a:ln w="38100">
            <a:solidFill>
              <a:srgbClr val="000000"/>
            </a:solidFill>
            <a:miter lim="800000"/>
            <a:headEnd/>
            <a:tailEnd/>
          </a:ln>
        </p:spPr>
      </p:pic>
      <p:sp>
        <p:nvSpPr>
          <p:cNvPr id="14339" name="Text Box 3"/>
          <p:cNvSpPr txBox="1">
            <a:spLocks noChangeArrowheads="1"/>
          </p:cNvSpPr>
          <p:nvPr/>
        </p:nvSpPr>
        <p:spPr bwMode="auto">
          <a:xfrm>
            <a:off x="533400" y="4159250"/>
            <a:ext cx="3752850" cy="641350"/>
          </a:xfrm>
          <a:prstGeom prst="rect">
            <a:avLst/>
          </a:prstGeom>
          <a:noFill/>
          <a:ln w="9525">
            <a:noFill/>
            <a:miter lim="800000"/>
            <a:headEnd/>
            <a:tailEnd/>
          </a:ln>
        </p:spPr>
        <p:txBody>
          <a:bodyPr wrap="none">
            <a:spAutoFit/>
          </a:bodyPr>
          <a:lstStyle/>
          <a:p>
            <a:pPr eaLnBrk="0" hangingPunct="0"/>
            <a:r>
              <a:rPr lang="en-US" b="1"/>
              <a:t>Pre-plan measures to prevent or </a:t>
            </a:r>
          </a:p>
          <a:p>
            <a:pPr eaLnBrk="0" hangingPunct="0"/>
            <a:r>
              <a:rPr lang="en-US" b="1"/>
              <a:t>minimize the consequences……</a:t>
            </a:r>
          </a:p>
        </p:txBody>
      </p:sp>
      <p:pic>
        <p:nvPicPr>
          <p:cNvPr id="14340" name="Picture 5" descr="East Grand Forks, Minnesota, April 1997"/>
          <p:cNvPicPr>
            <a:picLocks noChangeAspect="1" noChangeArrowheads="1"/>
          </p:cNvPicPr>
          <p:nvPr/>
        </p:nvPicPr>
        <p:blipFill>
          <a:blip r:embed="rId4" cstate="print"/>
          <a:srcRect/>
          <a:stretch>
            <a:fillRect/>
          </a:stretch>
        </p:blipFill>
        <p:spPr bwMode="auto">
          <a:xfrm>
            <a:off x="5372100" y="1905000"/>
            <a:ext cx="3162300" cy="2286000"/>
          </a:xfrm>
          <a:prstGeom prst="rect">
            <a:avLst/>
          </a:prstGeom>
          <a:noFill/>
          <a:ln w="38100">
            <a:solidFill>
              <a:srgbClr val="000000"/>
            </a:solidFill>
            <a:miter lim="800000"/>
            <a:headEnd/>
            <a:tailEnd/>
          </a:ln>
        </p:spPr>
      </p:pic>
      <p:pic>
        <p:nvPicPr>
          <p:cNvPr id="14341" name="Picture 6" descr="floodland"/>
          <p:cNvPicPr>
            <a:picLocks noChangeAspect="1" noChangeArrowheads="1"/>
          </p:cNvPicPr>
          <p:nvPr/>
        </p:nvPicPr>
        <p:blipFill>
          <a:blip r:embed="rId5" cstate="print"/>
          <a:srcRect/>
          <a:stretch>
            <a:fillRect/>
          </a:stretch>
        </p:blipFill>
        <p:spPr bwMode="auto">
          <a:xfrm>
            <a:off x="76200" y="4876800"/>
            <a:ext cx="1981200" cy="1371600"/>
          </a:xfrm>
          <a:prstGeom prst="rect">
            <a:avLst/>
          </a:prstGeom>
          <a:noFill/>
          <a:ln w="38100">
            <a:solidFill>
              <a:srgbClr val="000000"/>
            </a:solidFill>
            <a:miter lim="800000"/>
            <a:headEnd/>
            <a:tailEnd/>
          </a:ln>
        </p:spPr>
      </p:pic>
      <p:pic>
        <p:nvPicPr>
          <p:cNvPr id="14342" name="Picture 7" descr="flood%20home"/>
          <p:cNvPicPr>
            <a:picLocks noChangeAspect="1" noChangeArrowheads="1"/>
          </p:cNvPicPr>
          <p:nvPr/>
        </p:nvPicPr>
        <p:blipFill>
          <a:blip r:embed="rId6" cstate="print"/>
          <a:srcRect/>
          <a:stretch>
            <a:fillRect/>
          </a:stretch>
        </p:blipFill>
        <p:spPr bwMode="auto">
          <a:xfrm>
            <a:off x="2438400" y="4876800"/>
            <a:ext cx="2895600" cy="1447800"/>
          </a:xfrm>
          <a:prstGeom prst="rect">
            <a:avLst/>
          </a:prstGeom>
          <a:noFill/>
          <a:ln w="38100">
            <a:solidFill>
              <a:srgbClr val="000000"/>
            </a:solidFill>
            <a:miter lim="800000"/>
            <a:headEnd/>
            <a:tailEnd/>
          </a:ln>
        </p:spPr>
      </p:pic>
      <p:sp>
        <p:nvSpPr>
          <p:cNvPr id="22536" name="Rectangle 8"/>
          <p:cNvSpPr>
            <a:spLocks noChangeArrowheads="1"/>
          </p:cNvSpPr>
          <p:nvPr/>
        </p:nvSpPr>
        <p:spPr bwMode="auto">
          <a:xfrm>
            <a:off x="609600" y="381000"/>
            <a:ext cx="7832725" cy="946150"/>
          </a:xfrm>
          <a:prstGeom prst="rect">
            <a:avLst/>
          </a:prstGeom>
          <a:noFill/>
          <a:ln w="9525">
            <a:noFill/>
            <a:miter lim="800000"/>
            <a:headEnd/>
            <a:tailEnd/>
          </a:ln>
          <a:effectLst>
            <a:outerShdw dist="35921" dir="2700000" algn="ctr" rotWithShape="0">
              <a:schemeClr val="bg2"/>
            </a:outerShdw>
          </a:effectLst>
        </p:spPr>
        <p:txBody>
          <a:bodyPr>
            <a:spAutoFit/>
          </a:bodyPr>
          <a:lstStyle/>
          <a:p>
            <a:pPr algn="ctr">
              <a:defRPr/>
            </a:pPr>
            <a:r>
              <a:rPr lang="en-US" sz="2800" b="1" dirty="0">
                <a:solidFill>
                  <a:schemeClr val="tx2"/>
                </a:solidFill>
                <a:effectLst>
                  <a:outerShdw blurRad="38100" dist="38100" dir="2700000" algn="tl">
                    <a:srgbClr val="C0C0C0"/>
                  </a:outerShdw>
                </a:effectLst>
                <a:latin typeface="Arial Black" pitchFamily="34" charset="0"/>
              </a:rPr>
              <a:t>Reasons for Emergency Planning and Response</a:t>
            </a:r>
          </a:p>
        </p:txBody>
      </p:sp>
      <p:pic>
        <p:nvPicPr>
          <p:cNvPr id="14344" name="Picture 9" descr="Chi Chi dam"/>
          <p:cNvPicPr>
            <a:picLocks noChangeAspect="1" noChangeArrowheads="1"/>
          </p:cNvPicPr>
          <p:nvPr/>
        </p:nvPicPr>
        <p:blipFill>
          <a:blip r:embed="rId7" cstate="print"/>
          <a:srcRect/>
          <a:stretch>
            <a:fillRect/>
          </a:stretch>
        </p:blipFill>
        <p:spPr bwMode="auto">
          <a:xfrm>
            <a:off x="5715000" y="4343400"/>
            <a:ext cx="2819400" cy="2063750"/>
          </a:xfrm>
          <a:prstGeom prst="rect">
            <a:avLst/>
          </a:prstGeom>
          <a:noFill/>
          <a:ln w="34925">
            <a:solidFill>
              <a:schemeClr val="tx1"/>
            </a:solidFill>
            <a:miter lim="800000"/>
            <a:headEnd/>
            <a:tailEnd/>
          </a:ln>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pic_12"/>
          <p:cNvPicPr>
            <a:picLocks noChangeAspect="1" noChangeArrowheads="1"/>
          </p:cNvPicPr>
          <p:nvPr/>
        </p:nvPicPr>
        <p:blipFill>
          <a:blip r:embed="rId3" cstate="print"/>
          <a:srcRect/>
          <a:stretch>
            <a:fillRect/>
          </a:stretch>
        </p:blipFill>
        <p:spPr bwMode="auto">
          <a:xfrm>
            <a:off x="1752600" y="2135188"/>
            <a:ext cx="2819400" cy="1751012"/>
          </a:xfrm>
          <a:prstGeom prst="rect">
            <a:avLst/>
          </a:prstGeom>
          <a:noFill/>
          <a:ln w="76200">
            <a:solidFill>
              <a:srgbClr val="000000"/>
            </a:solidFill>
            <a:miter lim="800000"/>
            <a:headEnd/>
            <a:tailEnd/>
          </a:ln>
        </p:spPr>
      </p:pic>
      <p:pic>
        <p:nvPicPr>
          <p:cNvPr id="15363" name="Picture 3" descr="sinkhole"/>
          <p:cNvPicPr>
            <a:picLocks noChangeAspect="1" noChangeArrowheads="1"/>
          </p:cNvPicPr>
          <p:nvPr/>
        </p:nvPicPr>
        <p:blipFill>
          <a:blip r:embed="rId4" cstate="print"/>
          <a:srcRect/>
          <a:stretch>
            <a:fillRect/>
          </a:stretch>
        </p:blipFill>
        <p:spPr bwMode="auto">
          <a:xfrm>
            <a:off x="1752600" y="3878263"/>
            <a:ext cx="2743200" cy="1989137"/>
          </a:xfrm>
          <a:prstGeom prst="rect">
            <a:avLst/>
          </a:prstGeom>
          <a:noFill/>
          <a:ln w="76200">
            <a:solidFill>
              <a:srgbClr val="000000"/>
            </a:solidFill>
            <a:miter lim="800000"/>
            <a:headEnd/>
            <a:tailEnd/>
          </a:ln>
        </p:spPr>
      </p:pic>
      <p:pic>
        <p:nvPicPr>
          <p:cNvPr id="15364" name="Picture 4" descr="P0002474"/>
          <p:cNvPicPr>
            <a:picLocks noChangeAspect="1" noChangeArrowheads="1"/>
          </p:cNvPicPr>
          <p:nvPr/>
        </p:nvPicPr>
        <p:blipFill>
          <a:blip r:embed="rId5" cstate="print"/>
          <a:srcRect/>
          <a:stretch>
            <a:fillRect/>
          </a:stretch>
        </p:blipFill>
        <p:spPr bwMode="auto">
          <a:xfrm>
            <a:off x="4572000" y="2133600"/>
            <a:ext cx="2844800" cy="1797050"/>
          </a:xfrm>
          <a:prstGeom prst="rect">
            <a:avLst/>
          </a:prstGeom>
          <a:noFill/>
          <a:ln w="76200">
            <a:solidFill>
              <a:srgbClr val="000000"/>
            </a:solidFill>
            <a:miter lim="800000"/>
            <a:headEnd/>
            <a:tailEnd/>
          </a:ln>
        </p:spPr>
      </p:pic>
      <p:pic>
        <p:nvPicPr>
          <p:cNvPr id="15365" name="Picture 5" descr="P0002499"/>
          <p:cNvPicPr>
            <a:picLocks noChangeAspect="1" noChangeArrowheads="1"/>
          </p:cNvPicPr>
          <p:nvPr/>
        </p:nvPicPr>
        <p:blipFill>
          <a:blip r:embed="rId6" cstate="print"/>
          <a:srcRect/>
          <a:stretch>
            <a:fillRect/>
          </a:stretch>
        </p:blipFill>
        <p:spPr bwMode="auto">
          <a:xfrm>
            <a:off x="4521200" y="3922713"/>
            <a:ext cx="2870200" cy="1944687"/>
          </a:xfrm>
          <a:prstGeom prst="rect">
            <a:avLst/>
          </a:prstGeom>
          <a:noFill/>
          <a:ln w="76200">
            <a:solidFill>
              <a:srgbClr val="000000"/>
            </a:solidFill>
            <a:miter lim="800000"/>
            <a:headEnd/>
            <a:tailEnd/>
          </a:ln>
        </p:spPr>
      </p:pic>
      <p:sp>
        <p:nvSpPr>
          <p:cNvPr id="24582" name="Text Box 6"/>
          <p:cNvSpPr txBox="1">
            <a:spLocks noChangeArrowheads="1"/>
          </p:cNvSpPr>
          <p:nvPr/>
        </p:nvSpPr>
        <p:spPr bwMode="auto">
          <a:xfrm>
            <a:off x="1143000" y="1371600"/>
            <a:ext cx="7315200" cy="641350"/>
          </a:xfrm>
          <a:prstGeom prst="rect">
            <a:avLst/>
          </a:prstGeom>
          <a:noFill/>
          <a:ln w="9525">
            <a:noFill/>
            <a:miter lim="800000"/>
            <a:headEnd/>
            <a:tailEnd/>
          </a:ln>
          <a:effectLst/>
        </p:spPr>
        <p:txBody>
          <a:bodyPr>
            <a:spAutoFit/>
          </a:bodyPr>
          <a:lstStyle/>
          <a:p>
            <a:pPr>
              <a:buFont typeface="Wingdings" pitchFamily="2" charset="2"/>
              <a:buNone/>
              <a:defRPr/>
            </a:pPr>
            <a:r>
              <a:rPr lang="en-US" sz="3600" b="1" dirty="0"/>
              <a:t>  </a:t>
            </a:r>
            <a:r>
              <a:rPr lang="en-US" sz="3600" b="1" dirty="0">
                <a:effectLst>
                  <a:outerShdw blurRad="38100" dist="38100" dir="2700000" algn="tl">
                    <a:srgbClr val="C0C0C0"/>
                  </a:outerShdw>
                </a:effectLst>
              </a:rPr>
              <a:t>Recognize and Assess Issues</a:t>
            </a:r>
          </a:p>
        </p:txBody>
      </p:sp>
      <p:sp>
        <p:nvSpPr>
          <p:cNvPr id="24583" name="Rectangle 7"/>
          <p:cNvSpPr>
            <a:spLocks noChangeArrowheads="1"/>
          </p:cNvSpPr>
          <p:nvPr/>
        </p:nvSpPr>
        <p:spPr bwMode="auto">
          <a:xfrm>
            <a:off x="609600" y="304800"/>
            <a:ext cx="7832725" cy="946150"/>
          </a:xfrm>
          <a:prstGeom prst="rect">
            <a:avLst/>
          </a:prstGeom>
          <a:noFill/>
          <a:ln w="9525">
            <a:noFill/>
            <a:miter lim="800000"/>
            <a:headEnd/>
            <a:tailEnd/>
          </a:ln>
          <a:effectLst/>
        </p:spPr>
        <p:txBody>
          <a:bodyPr>
            <a:spAutoFit/>
          </a:bodyPr>
          <a:lstStyle/>
          <a:p>
            <a:pPr algn="ctr">
              <a:defRPr/>
            </a:pPr>
            <a:r>
              <a:rPr lang="en-US" sz="2800" b="1" dirty="0">
                <a:solidFill>
                  <a:schemeClr val="tx2"/>
                </a:solidFill>
                <a:effectLst>
                  <a:outerShdw blurRad="38100" dist="38100" dir="2700000" algn="tl">
                    <a:srgbClr val="C0C0C0"/>
                  </a:outerShdw>
                </a:effectLst>
                <a:latin typeface="Arial Black" pitchFamily="34" charset="0"/>
              </a:rPr>
              <a:t>Reasons for Emergency Planning and Response</a:t>
            </a: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Title Master">
  <a:themeElements>
    <a:clrScheme name="Title 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Master">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Title 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Title Master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Title Master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Title Master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Title Master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Title Master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Title Master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Title Master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Title Master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Title Master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Title Master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Title Master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Slide Master">
  <a:themeElements>
    <a:clrScheme name="Slide 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lide Master">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lide 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lide Master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lide Master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lide Master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lide Master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lide Master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lide Master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lide Master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lide Master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lide Master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lide Master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lide Master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6395</TotalTime>
  <Words>2853</Words>
  <Application>Microsoft Office PowerPoint</Application>
  <PresentationFormat>On-screen Show (4:3)</PresentationFormat>
  <Paragraphs>402</Paragraphs>
  <Slides>42</Slides>
  <Notes>41</Notes>
  <HiddenSlides>0</HiddenSlides>
  <MMClips>0</MMClips>
  <ScaleCrop>false</ScaleCrop>
  <HeadingPairs>
    <vt:vector size="6" baseType="variant">
      <vt:variant>
        <vt:lpstr>Theme</vt:lpstr>
      </vt:variant>
      <vt:variant>
        <vt:i4>2</vt:i4>
      </vt:variant>
      <vt:variant>
        <vt:lpstr>Embedded OLE Servers</vt:lpstr>
      </vt:variant>
      <vt:variant>
        <vt:i4>1</vt:i4>
      </vt:variant>
      <vt:variant>
        <vt:lpstr>Slide Titles</vt:lpstr>
      </vt:variant>
      <vt:variant>
        <vt:i4>42</vt:i4>
      </vt:variant>
    </vt:vector>
  </HeadingPairs>
  <TitlesOfParts>
    <vt:vector size="45" baseType="lpstr">
      <vt:lpstr>Title Master</vt:lpstr>
      <vt:lpstr>Slide Master</vt:lpstr>
      <vt:lpstr>Acrobat Document</vt:lpstr>
      <vt:lpstr>Emergency Action Plans</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Risk Communication Posters There usually isn’t a wall of water; but there can be.</vt:lpstr>
      <vt:lpstr>Slide 39</vt:lpstr>
      <vt:lpstr>Slide 40</vt:lpstr>
      <vt:lpstr>Slide 41</vt:lpstr>
      <vt:lpstr>Slide 42</vt:lpstr>
    </vt:vector>
  </TitlesOfParts>
  <Company>US Army</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b6imemb6</dc:creator>
  <cp:lastModifiedBy>K0RBTJH9</cp:lastModifiedBy>
  <cp:revision>39</cp:revision>
  <dcterms:created xsi:type="dcterms:W3CDTF">2009-05-21T17:19:18Z</dcterms:created>
  <dcterms:modified xsi:type="dcterms:W3CDTF">2013-05-14T10:18:14Z</dcterms:modified>
</cp:coreProperties>
</file>