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3" r:id="rId27"/>
    <p:sldId id="304" r:id="rId28"/>
    <p:sldId id="301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8" r:id="rId37"/>
    <p:sldId id="299" r:id="rId38"/>
    <p:sldId id="300" r:id="rId39"/>
    <p:sldId id="315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92" autoAdjust="0"/>
    <p:restoredTop sz="86392" autoAdjust="0"/>
  </p:normalViewPr>
  <p:slideViewPr>
    <p:cSldViewPr>
      <p:cViewPr varScale="1">
        <p:scale>
          <a:sx n="74" d="100"/>
          <a:sy n="74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B8D7-C275-4E72-BAB5-0629BFF4CE3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2DF9-1BF4-427E-85E5-865AFAC3D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92DF9-1BF4-427E-85E5-865AFAC3D5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C8C91-3E02-47D1-B608-1C21B46FBFE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18B6-0DFC-4375-B73C-DF9FF13837E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48114-9A52-459C-8C9F-87975EA3B2F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4" y="4344414"/>
            <a:ext cx="5029613" cy="411370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 with a design concern or performance problem.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Planning is required to get reliable and effective systems.  Do not just try something, you will not be that lucky.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88A24-260D-4343-9601-C64A0803121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89C74-201D-4B36-9BCC-0E700B54717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3132E-9E4B-434C-8F69-B96833C0C4B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4" y="4344414"/>
            <a:ext cx="5029613" cy="411370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Offset for shots vary each survey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CD57C-BA09-4FD2-BC65-6BBAB1A7DB4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6891C-04C0-4603-831B-36385DAA61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E7A9E-8AE3-4D47-84F5-B25D01F32CE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5F647-A272-4B7D-B144-3DC1292313D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678-E80D-4070-9ABF-FCF611E9FE0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7474-82A0-44A4-A85A-1FF8327F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20CCB-906E-48A2-A87C-C4566A75C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38600" y="3429000"/>
            <a:ext cx="5292725" cy="35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 l="17188" t="48958" r="30469" b="15625"/>
          <a:stretch>
            <a:fillRect/>
          </a:stretch>
        </p:blipFill>
        <p:spPr bwMode="auto">
          <a:xfrm>
            <a:off x="5181600" y="1676400"/>
            <a:ext cx="4504764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B.Empson@usace.army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7772400" cy="1470025"/>
          </a:xfrm>
        </p:spPr>
        <p:txBody>
          <a:bodyPr/>
          <a:lstStyle/>
          <a:p>
            <a:r>
              <a:rPr lang="pt-BR" noProof="0" dirty="0" smtClean="0"/>
              <a:t>Gestão de Dados de Segurança de Barragens</a:t>
            </a:r>
            <a:endParaRPr lang="pt-BR" noProof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" y="1676400"/>
            <a:ext cx="44196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/>
              <a:t>William </a:t>
            </a:r>
            <a:r>
              <a:rPr lang="en-US" sz="1600" b="1" dirty="0" err="1"/>
              <a:t>Empson</a:t>
            </a:r>
            <a:r>
              <a:rPr lang="en-US" sz="1600" b="1" dirty="0"/>
              <a:t>, PE, PMP </a:t>
            </a:r>
          </a:p>
          <a:p>
            <a:r>
              <a:rPr lang="en-US" sz="1600" dirty="0" err="1"/>
              <a:t>Gerenciador</a:t>
            </a:r>
            <a:r>
              <a:rPr lang="en-US" sz="1600" dirty="0"/>
              <a:t> de </a:t>
            </a:r>
            <a:r>
              <a:rPr lang="en-US" sz="1600" dirty="0" err="1"/>
              <a:t>Risco</a:t>
            </a:r>
            <a:r>
              <a:rPr lang="en-US" sz="1600" dirty="0"/>
              <a:t> Senior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Programa</a:t>
            </a:r>
            <a:r>
              <a:rPr lang="en-US" sz="1600" dirty="0"/>
              <a:t> de </a:t>
            </a:r>
            <a:r>
              <a:rPr lang="en-US" sz="1600" dirty="0" err="1"/>
              <a:t>Segurança</a:t>
            </a:r>
            <a:r>
              <a:rPr lang="en-US" sz="1600" dirty="0"/>
              <a:t> de </a:t>
            </a:r>
            <a:r>
              <a:rPr lang="en-US" sz="1600" dirty="0" err="1"/>
              <a:t>Diques</a:t>
            </a:r>
            <a:endParaRPr lang="en-US" sz="1600" dirty="0"/>
          </a:p>
          <a:p>
            <a:r>
              <a:rPr lang="en-US" sz="1600" dirty="0"/>
              <a:t>U.S. Army Corps of Engineers</a:t>
            </a:r>
          </a:p>
          <a:p>
            <a:r>
              <a:rPr lang="en-US" sz="1600" dirty="0"/>
              <a:t>Risk Management Center    </a:t>
            </a:r>
          </a:p>
          <a:p>
            <a:r>
              <a:rPr lang="en-US" sz="1600" dirty="0">
                <a:hlinkClick r:id="rId3"/>
              </a:rPr>
              <a:t>William.B.Empson@usace.army.mil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 err="1"/>
              <a:t>Oficina</a:t>
            </a:r>
            <a:r>
              <a:rPr lang="en-US" sz="1400" dirty="0"/>
              <a:t> de </a:t>
            </a:r>
            <a:r>
              <a:rPr lang="en-US" sz="1400" dirty="0" err="1"/>
              <a:t>Segurança</a:t>
            </a:r>
            <a:r>
              <a:rPr lang="en-US" sz="1400" dirty="0"/>
              <a:t> de </a:t>
            </a:r>
            <a:r>
              <a:rPr lang="en-US" sz="1400" dirty="0" err="1"/>
              <a:t>Barragens</a:t>
            </a:r>
            <a:r>
              <a:rPr lang="en-US" sz="1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Brasília, Brazil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20-24 </a:t>
            </a:r>
            <a:r>
              <a:rPr lang="en-US" sz="1400" dirty="0" err="1"/>
              <a:t>maio</a:t>
            </a:r>
            <a:r>
              <a:rPr lang="en-US" sz="1400" dirty="0"/>
              <a:t>, 2013</a:t>
            </a: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7543800" cy="71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Coleta</a:t>
            </a:r>
            <a:r>
              <a:rPr lang="en-US" sz="4400" b="1" dirty="0" smtClean="0"/>
              <a:t> de Dados</a:t>
            </a:r>
            <a:endParaRPr lang="en-US" sz="4400" b="1" dirty="0"/>
          </a:p>
          <a:p>
            <a:pPr algn="ctr"/>
            <a:endParaRPr lang="en-US" sz="4400" b="1" dirty="0"/>
          </a:p>
          <a:p>
            <a:r>
              <a:rPr lang="en-US" sz="2800" b="1" dirty="0" err="1" smtClean="0"/>
              <a:t>Equipamentos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usados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monitorar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instrumentos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devem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calibrados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estar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smtClean="0"/>
              <a:t>boas </a:t>
            </a:r>
            <a:r>
              <a:rPr lang="en-US" sz="2800" b="1" dirty="0" err="1" smtClean="0"/>
              <a:t>condições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operação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r>
              <a:rPr lang="en-US" sz="2800" b="1" dirty="0"/>
              <a:t>	</a:t>
            </a:r>
          </a:p>
          <a:p>
            <a:r>
              <a:rPr lang="en-US" sz="2800" b="1" dirty="0" err="1" smtClean="0"/>
              <a:t>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crítica</a:t>
            </a:r>
            <a:r>
              <a:rPr lang="en-US" sz="2800" b="1" dirty="0" smtClean="0"/>
              <a:t> </a:t>
            </a:r>
            <a:r>
              <a:rPr lang="en-US" sz="2800" b="1" dirty="0" err="1"/>
              <a:t>u</a:t>
            </a:r>
            <a:r>
              <a:rPr lang="en-US" sz="2800" b="1" dirty="0" err="1" smtClean="0"/>
              <a:t>ma</a:t>
            </a:r>
            <a:r>
              <a:rPr lang="en-US" sz="2800" b="1" dirty="0" smtClean="0"/>
              <a:t> boa </a:t>
            </a:r>
            <a:r>
              <a:rPr lang="en-US" sz="2800" b="1" dirty="0" err="1" smtClean="0"/>
              <a:t>comunicação</a:t>
            </a:r>
            <a:r>
              <a:rPr lang="en-US" sz="2800" b="1" dirty="0" smtClean="0"/>
              <a:t> entre as </a:t>
            </a:r>
            <a:r>
              <a:rPr lang="en-US" sz="2800" b="1" dirty="0" err="1" smtClean="0"/>
              <a:t>pessoas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fazem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leitura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instrumentos</a:t>
            </a:r>
            <a:r>
              <a:rPr lang="en-US" sz="2800" b="1" dirty="0" smtClean="0"/>
              <a:t> e o </a:t>
            </a:r>
            <a:r>
              <a:rPr lang="en-US" sz="2800" b="1" dirty="0" err="1" smtClean="0"/>
              <a:t>pessoal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escritório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 smtClean="0"/>
              <a:t>Deve</a:t>
            </a:r>
            <a:r>
              <a:rPr lang="en-US" sz="2800" b="1" dirty="0" smtClean="0"/>
              <a:t>-se </a:t>
            </a:r>
            <a:r>
              <a:rPr lang="en-US" sz="2800" b="1" dirty="0" err="1" smtClean="0"/>
              <a:t>estabelecer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valores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limiares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devem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fornecidos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às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pessoas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coletam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transmitem</a:t>
            </a:r>
            <a:r>
              <a:rPr lang="en-US" sz="2800" b="1" dirty="0" smtClean="0"/>
              <a:t> dados.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32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28600" y="152400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Redução</a:t>
            </a:r>
            <a:r>
              <a:rPr lang="en-US" sz="4400" b="1" dirty="0" smtClean="0"/>
              <a:t> e </a:t>
            </a:r>
            <a:r>
              <a:rPr lang="en-US" sz="4400" b="1" dirty="0" err="1" smtClean="0"/>
              <a:t>Processamento</a:t>
            </a:r>
            <a:endParaRPr lang="en-US" sz="4400" b="1" dirty="0"/>
          </a:p>
          <a:p>
            <a:r>
              <a:rPr lang="en-US" sz="3200" b="1" dirty="0"/>
              <a:t>	 </a:t>
            </a:r>
            <a:r>
              <a:rPr lang="en-US" sz="3200" b="1" dirty="0" smtClean="0"/>
              <a:t>Software de </a:t>
            </a:r>
            <a:r>
              <a:rPr lang="en-US" sz="3200" b="1" dirty="0" err="1" smtClean="0"/>
              <a:t>Redução</a:t>
            </a:r>
            <a:r>
              <a:rPr lang="en-US" sz="3200" b="1" dirty="0" smtClean="0"/>
              <a:t> de Dados 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Pacote</a:t>
            </a:r>
            <a:r>
              <a:rPr lang="en-US" sz="3200" b="1" dirty="0" smtClean="0"/>
              <a:t> de Base de Dados de 			</a:t>
            </a:r>
            <a:r>
              <a:rPr lang="en-US" sz="3200" b="1" dirty="0" err="1" smtClean="0"/>
              <a:t>Instrumentação</a:t>
            </a:r>
            <a:r>
              <a:rPr lang="en-US" sz="3200" b="1" dirty="0" smtClean="0"/>
              <a:t>, </a:t>
            </a:r>
            <a:r>
              <a:rPr lang="en-US" sz="3200" b="1" dirty="0" err="1"/>
              <a:t>WinIDP</a:t>
            </a:r>
            <a:endParaRPr lang="en-US" sz="3200" b="1" dirty="0"/>
          </a:p>
          <a:p>
            <a:r>
              <a:rPr lang="en-US" sz="3200" b="1" dirty="0"/>
              <a:t>		Software </a:t>
            </a:r>
            <a:r>
              <a:rPr lang="en-US" sz="3200" b="1" dirty="0" err="1" smtClean="0"/>
              <a:t>desenvolvido</a:t>
            </a:r>
            <a:r>
              <a:rPr lang="en-US" sz="3200" b="1" dirty="0" smtClean="0"/>
              <a:t> no </a:t>
            </a:r>
            <a:r>
              <a:rPr lang="en-US" sz="3200" b="1" dirty="0" err="1" smtClean="0"/>
              <a:t>nível</a:t>
            </a:r>
            <a:r>
              <a:rPr lang="en-US" sz="3200" b="1" dirty="0" smtClean="0"/>
              <a:t> do 		</a:t>
            </a:r>
            <a:r>
              <a:rPr lang="en-US" sz="3200" b="1" dirty="0" err="1" smtClean="0"/>
              <a:t>distrito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smtClean="0"/>
              <a:t>Software </a:t>
            </a:r>
            <a:r>
              <a:rPr lang="en-US" sz="3200" b="1" dirty="0" err="1" smtClean="0"/>
              <a:t>comercial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r>
              <a:rPr lang="en-US" sz="3200" b="1" dirty="0"/>
              <a:t>			Microsoft Excel </a:t>
            </a:r>
            <a:r>
              <a:rPr lang="en-US" sz="3200" b="1" dirty="0" err="1" smtClean="0"/>
              <a:t>ou</a:t>
            </a:r>
            <a:r>
              <a:rPr lang="en-US" sz="3200" b="1" dirty="0" smtClean="0"/>
              <a:t> </a:t>
            </a:r>
            <a:r>
              <a:rPr lang="en-US" sz="3200" b="1" dirty="0"/>
              <a:t>Access</a:t>
            </a:r>
          </a:p>
          <a:p>
            <a:r>
              <a:rPr lang="en-US" sz="3200" b="1" dirty="0"/>
              <a:t>			SINCO</a:t>
            </a:r>
          </a:p>
          <a:p>
            <a:r>
              <a:rPr lang="en-US" sz="3200" b="1" dirty="0"/>
              <a:t>			</a:t>
            </a:r>
            <a:r>
              <a:rPr lang="en-US" sz="3200" b="1" dirty="0" err="1"/>
              <a:t>GeoKon</a:t>
            </a:r>
            <a:endParaRPr lang="en-US" sz="3200" b="1" dirty="0"/>
          </a:p>
          <a:p>
            <a:r>
              <a:rPr lang="en-US" sz="3200" b="1" dirty="0"/>
              <a:t>			</a:t>
            </a:r>
            <a:r>
              <a:rPr lang="en-US" sz="3200" b="1" dirty="0" err="1"/>
              <a:t>Geomation</a:t>
            </a:r>
            <a:endParaRPr lang="en-US" sz="3200" b="1" dirty="0"/>
          </a:p>
          <a:p>
            <a:r>
              <a:rPr lang="en-US" sz="3200" b="1" dirty="0"/>
              <a:t> </a:t>
            </a:r>
          </a:p>
          <a:p>
            <a:r>
              <a:rPr lang="en-US" sz="3200" b="1" dirty="0"/>
              <a:t>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4400" b="1"/>
              <a:t>WinIDP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-685800" y="762000"/>
            <a:ext cx="8763000" cy="60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	</a:t>
            </a:r>
            <a:r>
              <a:rPr kumimoji="1" lang="en-US" sz="3200" dirty="0" err="1" smtClean="0"/>
              <a:t>Desenvolvimento</a:t>
            </a:r>
            <a:endParaRPr kumimoji="1" lang="en-US" sz="3200" dirty="0"/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 </a:t>
            </a:r>
            <a:r>
              <a:rPr kumimoji="1" lang="en-US" sz="2800" dirty="0" err="1" smtClean="0"/>
              <a:t>Proponente</a:t>
            </a:r>
            <a:r>
              <a:rPr kumimoji="1" lang="en-US" sz="2800" dirty="0" smtClean="0"/>
              <a:t>: HQUSACE (</a:t>
            </a:r>
            <a:r>
              <a:rPr kumimoji="1" lang="en-US" sz="2800" dirty="0" err="1" smtClean="0"/>
              <a:t>sede</a:t>
            </a:r>
            <a:r>
              <a:rPr kumimoji="1" lang="en-US" sz="2800" dirty="0" smtClean="0"/>
              <a:t>)</a:t>
            </a:r>
            <a:endParaRPr kumimoji="1" lang="en-US" sz="2800" dirty="0"/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 smtClean="0"/>
              <a:t>  </a:t>
            </a:r>
            <a:r>
              <a:rPr kumimoji="1" lang="en-US" sz="2800" dirty="0" err="1" smtClean="0"/>
              <a:t>Baseado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em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levantamentos</a:t>
            </a:r>
            <a:r>
              <a:rPr kumimoji="1" lang="en-US" sz="2800" dirty="0" smtClean="0"/>
              <a:t> de </a:t>
            </a:r>
            <a:r>
              <a:rPr kumimoji="1" lang="en-US" sz="2800" dirty="0" err="1" smtClean="0"/>
              <a:t>Distritos</a:t>
            </a:r>
            <a:r>
              <a:rPr kumimoji="1" lang="en-US" sz="2800" dirty="0" smtClean="0"/>
              <a:t> (</a:t>
            </a:r>
            <a:r>
              <a:rPr kumimoji="1" lang="en-US" sz="2800" dirty="0"/>
              <a:t>1990)</a:t>
            </a:r>
          </a:p>
          <a:p>
            <a:pPr lvl="4" eaLnBrk="0" hangingPunct="0">
              <a:spcBef>
                <a:spcPct val="20000"/>
              </a:spcBef>
              <a:buFontTx/>
              <a:buChar char="•"/>
            </a:pPr>
            <a:r>
              <a:rPr kumimoji="1" lang="en-US" dirty="0" err="1" smtClean="0"/>
              <a:t>Necessidade</a:t>
            </a:r>
            <a:r>
              <a:rPr kumimoji="1" lang="en-US" dirty="0" smtClean="0"/>
              <a:t> de </a:t>
            </a:r>
            <a:r>
              <a:rPr kumimoji="1" lang="en-US" dirty="0" err="1" smtClean="0"/>
              <a:t>instrumentação</a:t>
            </a:r>
            <a:r>
              <a:rPr kumimoji="1" lang="en-US" dirty="0" smtClean="0"/>
              <a:t> </a:t>
            </a:r>
            <a:r>
              <a:rPr kumimoji="1" lang="en-US" dirty="0" err="1" smtClean="0"/>
              <a:t>para</a:t>
            </a:r>
            <a:r>
              <a:rPr kumimoji="1" lang="en-US" dirty="0" smtClean="0"/>
              <a:t> </a:t>
            </a:r>
            <a:r>
              <a:rPr kumimoji="1" lang="en-US" dirty="0" err="1" smtClean="0"/>
              <a:t>segurança</a:t>
            </a:r>
            <a:r>
              <a:rPr kumimoji="1" lang="en-US" dirty="0" smtClean="0"/>
              <a:t> de </a:t>
            </a:r>
            <a:r>
              <a:rPr kumimoji="1" lang="en-US" dirty="0" err="1" smtClean="0"/>
              <a:t>barragens</a:t>
            </a:r>
            <a:endParaRPr kumimoji="1" lang="en-US" dirty="0"/>
          </a:p>
          <a:p>
            <a:pPr lvl="4" eaLnBrk="0" hangingPunct="0">
              <a:spcBef>
                <a:spcPct val="20000"/>
              </a:spcBef>
              <a:buFontTx/>
              <a:buChar char="•"/>
            </a:pPr>
            <a:r>
              <a:rPr kumimoji="1" lang="en-US" dirty="0" err="1" smtClean="0"/>
              <a:t>Compatibilidade</a:t>
            </a:r>
            <a:r>
              <a:rPr kumimoji="1" lang="en-US" dirty="0" smtClean="0"/>
              <a:t> com bases de dado </a:t>
            </a:r>
            <a:r>
              <a:rPr kumimoji="1" lang="en-US" dirty="0" err="1" smtClean="0"/>
              <a:t>existentes</a:t>
            </a:r>
            <a:endParaRPr kumimoji="1" lang="en-US" dirty="0"/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 err="1" smtClean="0"/>
              <a:t>Convertido</a:t>
            </a:r>
            <a:r>
              <a:rPr kumimoji="1" lang="en-US" sz="2800" dirty="0" smtClean="0"/>
              <a:t> a Windows </a:t>
            </a:r>
            <a:r>
              <a:rPr kumimoji="1" lang="en-US" sz="2800" dirty="0" err="1" smtClean="0"/>
              <a:t>em</a:t>
            </a:r>
            <a:r>
              <a:rPr kumimoji="1" lang="en-US" sz="2800" dirty="0" smtClean="0"/>
              <a:t> 1996</a:t>
            </a:r>
            <a:endParaRPr kumimoji="1" lang="en-US" sz="2800" dirty="0"/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P</a:t>
            </a:r>
            <a:r>
              <a:rPr kumimoji="1" lang="en-US" sz="2800" dirty="0" smtClean="0"/>
              <a:t>ortal WEB e </a:t>
            </a:r>
            <a:r>
              <a:rPr kumimoji="1" lang="en-US" sz="2800" dirty="0" err="1" smtClean="0"/>
              <a:t>módulos</a:t>
            </a:r>
            <a:r>
              <a:rPr kumimoji="1" lang="en-US" sz="2800" dirty="0" smtClean="0"/>
              <a:t> de SIG 2003</a:t>
            </a:r>
            <a:endParaRPr kumimoji="1" lang="en-US" sz="2800" dirty="0"/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 err="1" smtClean="0"/>
              <a:t>Atualizado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continuamente</a:t>
            </a:r>
            <a:r>
              <a:rPr kumimoji="1" lang="en-US" sz="2800" dirty="0" smtClean="0"/>
              <a:t>; </a:t>
            </a:r>
            <a:r>
              <a:rPr kumimoji="1" lang="en-US" sz="2800" dirty="0" err="1" smtClean="0"/>
              <a:t>versão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atual</a:t>
            </a:r>
            <a:r>
              <a:rPr kumimoji="1" lang="en-US" sz="2800" dirty="0" smtClean="0"/>
              <a:t> 5.5d</a:t>
            </a:r>
            <a:endParaRPr kumimoji="1" lang="en-US" sz="2800" dirty="0"/>
          </a:p>
          <a:p>
            <a:pPr lvl="4" eaLnBrk="0" hangingPunct="0">
              <a:spcBef>
                <a:spcPct val="20000"/>
              </a:spcBef>
            </a:pPr>
            <a:r>
              <a:rPr kumimoji="1" lang="en-US" sz="2800" dirty="0" err="1" smtClean="0"/>
              <a:t>Versão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mais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atual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acrescentou</a:t>
            </a:r>
            <a:r>
              <a:rPr kumimoji="1" lang="en-US" sz="2800" dirty="0" smtClean="0"/>
              <a:t> o </a:t>
            </a:r>
            <a:r>
              <a:rPr kumimoji="1" lang="en-US" sz="2800" dirty="0" err="1" smtClean="0"/>
              <a:t>Grapher</a:t>
            </a:r>
            <a:r>
              <a:rPr kumimoji="1" lang="en-US" sz="2800" dirty="0" smtClean="0"/>
              <a:t> </a:t>
            </a:r>
            <a:r>
              <a:rPr kumimoji="1" lang="en-US" sz="2800" dirty="0"/>
              <a:t>7 </a:t>
            </a:r>
            <a:r>
              <a:rPr kumimoji="1" lang="en-US" sz="2800" dirty="0" smtClean="0"/>
              <a:t>e </a:t>
            </a:r>
            <a:r>
              <a:rPr kumimoji="1" lang="en-US" sz="2800" dirty="0" err="1" smtClean="0"/>
              <a:t>modificou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tarefas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programadas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para</a:t>
            </a:r>
            <a:r>
              <a:rPr kumimoji="1" lang="en-US" sz="2800" dirty="0" smtClean="0"/>
              <a:t> </a:t>
            </a:r>
            <a:r>
              <a:rPr kumimoji="1" lang="en-US" sz="2800" dirty="0" err="1" smtClean="0"/>
              <a:t>importação</a:t>
            </a:r>
            <a:r>
              <a:rPr kumimoji="1" lang="en-US" sz="2800" dirty="0" smtClean="0"/>
              <a:t> e </a:t>
            </a:r>
            <a:r>
              <a:rPr kumimoji="1" lang="en-US" sz="2800" dirty="0" err="1" smtClean="0"/>
              <a:t>plotagem</a:t>
            </a:r>
            <a:r>
              <a:rPr kumimoji="1" lang="en-US" sz="2800" dirty="0" smtClean="0"/>
              <a:t> de dados.</a:t>
            </a:r>
            <a:endParaRPr kumimoji="1"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pt-BR" sz="3600" noProof="0" dirty="0" err="1" smtClean="0"/>
              <a:t>WinIDP</a:t>
            </a:r>
            <a:r>
              <a:rPr lang="pt-BR" sz="3600" noProof="0" dirty="0" smtClean="0"/>
              <a:t>: Características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9248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pt-BR" sz="2000" noProof="0" dirty="0" smtClean="0"/>
              <a:t>Formatos definidos pelos usuários para dados de </a:t>
            </a:r>
            <a:r>
              <a:rPr lang="pt-BR" sz="2000" dirty="0" smtClean="0"/>
              <a:t>entrada</a:t>
            </a:r>
            <a:r>
              <a:rPr lang="pt-BR" sz="2000" noProof="0" dirty="0" smtClean="0"/>
              <a:t>, plotagens, relatórios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noProof="0" dirty="0" smtClean="0"/>
              <a:t>Constantes que dependem de prazos (reparo de </a:t>
            </a:r>
            <a:r>
              <a:rPr lang="pt-BR" sz="2000" i="1" noProof="0" dirty="0" err="1" smtClean="0"/>
              <a:t>riser</a:t>
            </a:r>
            <a:r>
              <a:rPr lang="pt-BR" sz="2000" i="1" noProof="0" dirty="0" smtClean="0"/>
              <a:t> </a:t>
            </a:r>
            <a:r>
              <a:rPr lang="pt-BR" sz="2000" noProof="0" dirty="0" smtClean="0"/>
              <a:t>=&gt; nova elevação)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noProof="0" dirty="0" smtClean="0"/>
              <a:t>Entrada de dados manuais com condições de campo compartilhadas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noProof="0" dirty="0" smtClean="0"/>
              <a:t>Importação de dados (pode ser automatizada/ programada)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noProof="0" dirty="0" smtClean="0"/>
              <a:t>Compatível com </a:t>
            </a:r>
            <a:r>
              <a:rPr lang="pt-BR" sz="2000" noProof="0" dirty="0" err="1" smtClean="0"/>
              <a:t>Geomation</a:t>
            </a:r>
            <a:r>
              <a:rPr lang="pt-BR" sz="2000" noProof="0" dirty="0" smtClean="0"/>
              <a:t> e registradores de dados CSI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noProof="0" dirty="0" smtClean="0"/>
              <a:t>Recalcular por conjunto de dados ou instrumento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noProof="0" dirty="0" smtClean="0"/>
              <a:t>Edição de dados pelo conjunto de dados ou instrumento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noProof="0" dirty="0" smtClean="0"/>
              <a:t>Oculta dados que sejam questionáveis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noProof="0" dirty="0" smtClean="0"/>
              <a:t>Plotagem em Grupos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noProof="0" dirty="0" smtClean="0"/>
              <a:t>Rede ou independente (stand </a:t>
            </a:r>
            <a:r>
              <a:rPr lang="pt-BR" sz="2000" noProof="0" dirty="0" err="1" smtClean="0"/>
              <a:t>alone</a:t>
            </a:r>
            <a:r>
              <a:rPr lang="pt-BR" sz="2000" noProof="0" dirty="0" smtClean="0"/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noProof="0" dirty="0" smtClean="0"/>
              <a:t>Múltiplos usuários (uso concomitante)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noProof="0" dirty="0" smtClean="0"/>
              <a:t>Acesso via Internet, </a:t>
            </a:r>
            <a:r>
              <a:rPr lang="pt-BR" sz="2000" noProof="0" dirty="0" err="1" smtClean="0"/>
              <a:t>WebIDP</a:t>
            </a:r>
            <a:r>
              <a:rPr lang="pt-BR" sz="2000" noProof="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533400"/>
          </a:xfrm>
        </p:spPr>
        <p:txBody>
          <a:bodyPr/>
          <a:lstStyle/>
          <a:p>
            <a:pPr eaLnBrk="1" hangingPunct="1"/>
            <a:r>
              <a:rPr lang="pt-BR" sz="3600" noProof="0" dirty="0" err="1" smtClean="0"/>
              <a:t>WebIDP</a:t>
            </a:r>
            <a:endParaRPr lang="pt-BR" sz="3600" noProof="0" dirty="0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 l="16875" t="24219" r="18124" b="17188"/>
          <a:stretch>
            <a:fillRect/>
          </a:stretch>
        </p:blipFill>
        <p:spPr bwMode="auto">
          <a:xfrm>
            <a:off x="2819400" y="2330450"/>
            <a:ext cx="61722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762000"/>
            <a:ext cx="6400800" cy="4114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800" noProof="0" dirty="0" smtClean="0"/>
          </a:p>
          <a:p>
            <a:pPr eaLnBrk="1" hangingPunct="1"/>
            <a:r>
              <a:rPr lang="pt-BR" sz="2800" noProof="0" dirty="0" smtClean="0"/>
              <a:t>Requer internet </a:t>
            </a:r>
            <a:r>
              <a:rPr lang="pt-BR" sz="2800" noProof="0" dirty="0" err="1" smtClean="0"/>
              <a:t>explorer</a:t>
            </a:r>
            <a:r>
              <a:rPr lang="pt-BR" sz="2800" noProof="0" dirty="0" smtClean="0"/>
              <a:t> e acesso a internet – sem instalação local. </a:t>
            </a:r>
          </a:p>
          <a:p>
            <a:pPr eaLnBrk="1" hangingPunct="1"/>
            <a:r>
              <a:rPr lang="pt-BR" sz="2800" noProof="0" dirty="0" smtClean="0"/>
              <a:t>Entrada de </a:t>
            </a:r>
          </a:p>
          <a:p>
            <a:pPr marL="0" indent="0" eaLnBrk="1" hangingPunct="1">
              <a:buNone/>
            </a:pPr>
            <a:r>
              <a:rPr lang="pt-BR" sz="2800" noProof="0" dirty="0" smtClean="0"/>
              <a:t>Dados</a:t>
            </a:r>
          </a:p>
          <a:p>
            <a:pPr eaLnBrk="1" hangingPunct="1"/>
            <a:r>
              <a:rPr lang="pt-BR" sz="2800" noProof="0" dirty="0" smtClean="0"/>
              <a:t>Plotagens</a:t>
            </a:r>
          </a:p>
          <a:p>
            <a:pPr eaLnBrk="1" hangingPunct="1"/>
            <a:r>
              <a:rPr lang="pt-BR" sz="2800" noProof="0" dirty="0" smtClean="0"/>
              <a:t>Relatório </a:t>
            </a:r>
          </a:p>
          <a:p>
            <a:pPr eaLnBrk="1" hangingPunct="1"/>
            <a:endParaRPr lang="pt-BR" sz="2800" noProof="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153400" cy="1143000"/>
          </a:xfrm>
        </p:spPr>
        <p:txBody>
          <a:bodyPr/>
          <a:lstStyle/>
          <a:p>
            <a:pPr algn="l" eaLnBrk="1" hangingPunct="1"/>
            <a:r>
              <a:rPr lang="pt-BR" sz="3600" noProof="0" dirty="0" err="1" smtClean="0"/>
              <a:t>WinIDP</a:t>
            </a:r>
            <a:r>
              <a:rPr lang="pt-BR" sz="3600" noProof="0" dirty="0" smtClean="0"/>
              <a:t>:  Benefícios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noProof="0" dirty="0" smtClean="0"/>
              <a:t> Uma boa opção</a:t>
            </a:r>
          </a:p>
          <a:p>
            <a:pPr lvl="1" eaLnBrk="1" hangingPunct="1"/>
            <a:r>
              <a:rPr lang="pt-BR" sz="2400" noProof="0" dirty="0" smtClean="0"/>
              <a:t>Conta com suporte do pessoal de segurança de barragens do COE</a:t>
            </a:r>
          </a:p>
          <a:p>
            <a:pPr lvl="1" eaLnBrk="1" hangingPunct="1"/>
            <a:r>
              <a:rPr lang="pt-BR" sz="2400" noProof="0" dirty="0" smtClean="0"/>
              <a:t>Adequado à instrumentação de barragens</a:t>
            </a:r>
          </a:p>
          <a:p>
            <a:pPr lvl="1" eaLnBrk="1" hangingPunct="1"/>
            <a:r>
              <a:rPr lang="pt-BR" sz="2400" noProof="0" dirty="0" smtClean="0"/>
              <a:t>Atualizações e custos compartilhados com outros</a:t>
            </a:r>
          </a:p>
          <a:p>
            <a:pPr lvl="1" eaLnBrk="1" hangingPunct="1"/>
            <a:r>
              <a:rPr lang="pt-BR" sz="2400" noProof="0" dirty="0" smtClean="0"/>
              <a:t>Compatível com outros processos de engenharia e sistemas de informação usados na segurança de barragens </a:t>
            </a:r>
          </a:p>
          <a:p>
            <a:pPr lvl="1" eaLnBrk="1" hangingPunct="1"/>
            <a:r>
              <a:rPr lang="pt-BR" sz="2400" noProof="0" dirty="0" smtClean="0"/>
              <a:t>O programa é gratuito.  Suporte é pago na medida da utilização</a:t>
            </a:r>
          </a:p>
          <a:p>
            <a:pPr lvl="1" eaLnBrk="1" hangingPunct="1"/>
            <a:r>
              <a:rPr lang="pt-BR" sz="2400" noProof="0" dirty="0" smtClean="0"/>
              <a:t>Não reinvente a roda – melhore a roda caso necessário.</a:t>
            </a:r>
          </a:p>
          <a:p>
            <a:pPr lvl="1" eaLnBrk="1" hangingPunct="1"/>
            <a:endParaRPr lang="pt-BR" sz="2400" noProof="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93675"/>
            <a:ext cx="9144000" cy="67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err="1" smtClean="0"/>
              <a:t>Apresentação</a:t>
            </a:r>
            <a:r>
              <a:rPr lang="en-US" sz="5400" b="1" dirty="0" smtClean="0"/>
              <a:t> de Dados </a:t>
            </a:r>
            <a:r>
              <a:rPr lang="en-US" sz="3200" b="1" dirty="0"/>
              <a:t>		</a:t>
            </a:r>
          </a:p>
          <a:p>
            <a:r>
              <a:rPr lang="en-US" sz="3200" b="1" dirty="0"/>
              <a:t>		</a:t>
            </a:r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Plotagens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Série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Histórica</a:t>
            </a:r>
            <a:endParaRPr lang="en-US" sz="3600" b="1" dirty="0"/>
          </a:p>
          <a:p>
            <a:r>
              <a:rPr lang="en-US" sz="3600" b="1" dirty="0"/>
              <a:t>		</a:t>
            </a:r>
          </a:p>
          <a:p>
            <a:r>
              <a:rPr lang="en-US" sz="3600" b="1" dirty="0"/>
              <a:t>		</a:t>
            </a:r>
            <a:r>
              <a:rPr lang="en-US" sz="3600" b="1" dirty="0" err="1" smtClean="0"/>
              <a:t>Plotagens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Posicionais</a:t>
            </a:r>
            <a:endParaRPr lang="en-US" sz="3600" b="1" dirty="0"/>
          </a:p>
          <a:p>
            <a:r>
              <a:rPr lang="en-US" sz="3600" b="1" dirty="0"/>
              <a:t>		</a:t>
            </a:r>
          </a:p>
          <a:p>
            <a:r>
              <a:rPr lang="en-US" sz="3600" b="1" dirty="0"/>
              <a:t>		</a:t>
            </a:r>
            <a:r>
              <a:rPr lang="en-US" sz="3600" b="1" dirty="0" err="1" smtClean="0"/>
              <a:t>Plotagens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Múltiplas</a:t>
            </a:r>
            <a:endParaRPr lang="en-US" sz="3600" b="1" dirty="0"/>
          </a:p>
          <a:p>
            <a:r>
              <a:rPr lang="en-US" sz="3600" b="1" dirty="0"/>
              <a:t>		</a:t>
            </a:r>
          </a:p>
          <a:p>
            <a:r>
              <a:rPr lang="en-US" sz="3600" b="1" dirty="0"/>
              <a:t>		</a:t>
            </a:r>
            <a:r>
              <a:rPr lang="en-US" sz="3600" b="1" dirty="0" err="1" smtClean="0"/>
              <a:t>Plotagens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Correlação</a:t>
            </a:r>
            <a:endParaRPr lang="en-US" sz="3600" b="1" dirty="0"/>
          </a:p>
          <a:p>
            <a:endParaRPr lang="en-US" sz="3200" b="1" dirty="0"/>
          </a:p>
          <a:p>
            <a:r>
              <a:rPr lang="en-US" sz="3200" b="1" dirty="0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/>
              <a:t>Como são apresentados estes dados?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17188" t="19792" r="15625" b="12500"/>
          <a:stretch>
            <a:fillRect/>
          </a:stretch>
        </p:blipFill>
        <p:spPr bwMode="auto">
          <a:xfrm>
            <a:off x="1066800" y="15240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/>
              <a:t>E estes dados?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17188" t="18750" r="14844" b="10417"/>
          <a:stretch>
            <a:fillRect/>
          </a:stretch>
        </p:blipFill>
        <p:spPr bwMode="auto">
          <a:xfrm>
            <a:off x="1143000" y="1219200"/>
            <a:ext cx="6629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pPr eaLnBrk="1" hangingPunct="1"/>
            <a:r>
              <a:rPr lang="pt-BR" sz="4000" noProof="0" dirty="0" smtClean="0"/>
              <a:t>E se eu lhe dissesse que estes são os mesmos dados?</a:t>
            </a:r>
            <a:endParaRPr lang="pt-BR" sz="4000" noProof="0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 l="17969" t="47917" r="17188" b="15625"/>
          <a:stretch>
            <a:fillRect/>
          </a:stretch>
        </p:blipFill>
        <p:spPr bwMode="auto">
          <a:xfrm>
            <a:off x="1143000" y="3962400"/>
            <a:ext cx="60960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8005" t="47885" r="17300" b="10417"/>
          <a:stretch>
            <a:fillRect/>
          </a:stretch>
        </p:blipFill>
        <p:spPr>
          <a:xfrm>
            <a:off x="1181100" y="1159255"/>
            <a:ext cx="6019800" cy="279241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/>
        </p:nvSpPr>
        <p:spPr bwMode="auto">
          <a:xfrm>
            <a:off x="0" y="269875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err="1" smtClean="0"/>
              <a:t>Gestão</a:t>
            </a:r>
            <a:r>
              <a:rPr lang="en-US" sz="8000" b="1" dirty="0" smtClean="0"/>
              <a:t> de Dados </a:t>
            </a:r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r>
              <a:rPr lang="en-US" sz="3600" b="1" dirty="0" err="1" smtClean="0"/>
              <a:t>Você</a:t>
            </a:r>
            <a:r>
              <a:rPr lang="en-US" sz="3600" b="1" dirty="0" smtClean="0"/>
              <a:t> tem </a:t>
            </a:r>
            <a:r>
              <a:rPr lang="en-US" sz="3600" b="1" dirty="0" err="1" smtClean="0"/>
              <a:t>os</a:t>
            </a:r>
            <a:r>
              <a:rPr lang="en-US" sz="3600" b="1" dirty="0" smtClean="0"/>
              <a:t> dados – e agora?</a:t>
            </a:r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200" b="1" dirty="0"/>
              <a:t>Amanda Sutter, P.E.</a:t>
            </a:r>
          </a:p>
          <a:p>
            <a:pPr algn="ctr"/>
            <a:r>
              <a:rPr lang="en-US" sz="3200" b="1" dirty="0"/>
              <a:t>CEMVS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589776"/>
            <a:ext cx="8686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/>
              <a:t>Orientações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Apresentação</a:t>
            </a:r>
            <a:r>
              <a:rPr lang="en-US" sz="4000" b="1" dirty="0" smtClean="0"/>
              <a:t> dos Dados </a:t>
            </a:r>
            <a:endParaRPr lang="en-US" sz="4000" b="1" dirty="0"/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 b="1" dirty="0" smtClean="0"/>
              <a:t>  </a:t>
            </a:r>
            <a:r>
              <a:rPr lang="en-US" sz="2800" b="1" dirty="0" err="1" smtClean="0"/>
              <a:t>Escala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apropriada</a:t>
            </a:r>
            <a:endParaRPr lang="en-US" sz="2800" b="1" dirty="0"/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u="sng" dirty="0" err="1" smtClean="0"/>
              <a:t>Padronizar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formato</a:t>
            </a:r>
            <a:endParaRPr lang="en-US" sz="2800" b="1" dirty="0"/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err="1" smtClean="0"/>
              <a:t>Apresentar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condições</a:t>
            </a:r>
            <a:r>
              <a:rPr lang="en-US" sz="2800" b="1" dirty="0" smtClean="0"/>
              <a:t> de campo </a:t>
            </a:r>
            <a:r>
              <a:rPr lang="en-US" sz="2800" b="1" u="sng" dirty="0" err="1" smtClean="0"/>
              <a:t>relevantes</a:t>
            </a:r>
            <a:endParaRPr lang="en-US" sz="2800" b="1" dirty="0"/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err="1" smtClean="0"/>
              <a:t>Localização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corte</a:t>
            </a:r>
            <a:r>
              <a:rPr lang="en-US" sz="2800" b="1" dirty="0" smtClean="0"/>
              <a:t> transversal </a:t>
            </a:r>
            <a:r>
              <a:rPr lang="en-US" sz="2800" b="1" dirty="0" err="1" smtClean="0"/>
              <a:t>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gráficos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lvl="1"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err="1" smtClean="0"/>
              <a:t>Anotar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eventos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observações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possam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explicar</a:t>
            </a:r>
            <a:r>
              <a:rPr lang="en-US" sz="2800" b="1" dirty="0" smtClean="0"/>
              <a:t> dados </a:t>
            </a:r>
            <a:r>
              <a:rPr lang="en-US" sz="2800" b="1" dirty="0" err="1" smtClean="0"/>
              <a:t>inusitados</a:t>
            </a:r>
            <a:r>
              <a:rPr lang="en-US" sz="2800" b="1" dirty="0" smtClean="0"/>
              <a:t> </a:t>
            </a:r>
          </a:p>
          <a:p>
            <a:pPr lvl="1">
              <a:buFontTx/>
              <a:buChar char="•"/>
            </a:pPr>
            <a:r>
              <a:rPr lang="en-US" sz="2800" b="1" dirty="0"/>
              <a:t> </a:t>
            </a:r>
            <a:r>
              <a:rPr lang="en-US" sz="2800" b="1" dirty="0" err="1" smtClean="0"/>
              <a:t>Evitar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plotagens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muito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cheias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informação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pt-BR" noProof="0" dirty="0" smtClean="0"/>
              <a:t>Série Histórica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00050" y="1171575"/>
          <a:ext cx="8342313" cy="56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lot" r:id="rId3" imgW="8913600" imgH="6076800" progId="">
                  <p:embed/>
                </p:oleObj>
              </mc:Choice>
              <mc:Fallback>
                <p:oleObj name="Plot" r:id="rId3" imgW="8913600" imgH="6076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171575"/>
                        <a:ext cx="8342313" cy="5686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0"/>
            <a:ext cx="9829800" cy="1143000"/>
          </a:xfrm>
        </p:spPr>
        <p:txBody>
          <a:bodyPr/>
          <a:lstStyle/>
          <a:p>
            <a:pPr eaLnBrk="1" hangingPunct="1"/>
            <a:r>
              <a:rPr lang="pt-BR" sz="3600" noProof="0" dirty="0" smtClean="0"/>
              <a:t>Gráficos Posicionais (Fixos) &amp; Múltiplos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 l="11719" t="17708" r="7813" b="9375"/>
          <a:stretch>
            <a:fillRect/>
          </a:stretch>
        </p:blipFill>
        <p:spPr bwMode="auto">
          <a:xfrm>
            <a:off x="152400" y="1112838"/>
            <a:ext cx="82296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1026"/>
          <p:cNvSpPr>
            <a:spLocks noChangeArrowheads="1"/>
          </p:cNvSpPr>
          <p:nvPr/>
        </p:nvSpPr>
        <p:spPr bwMode="auto">
          <a:xfrm>
            <a:off x="609600" y="1371600"/>
            <a:ext cx="8153400" cy="548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46063" y="307975"/>
            <a:ext cx="8897937" cy="1135063"/>
          </a:xfrm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Posicional (Variável)</a:t>
            </a:r>
          </a:p>
        </p:txBody>
      </p:sp>
      <p:pic>
        <p:nvPicPr>
          <p:cNvPr id="24581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1309688" y="1219200"/>
            <a:ext cx="747553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pt-BR" noProof="0" dirty="0" smtClean="0"/>
              <a:t>Correlação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0010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15299A8-9ED5-474F-96EB-616346ED05FA}" type="slidenum">
              <a:rPr lang="en-US" smtClean="0"/>
              <a:pPr/>
              <a:t>25</a:t>
            </a:fld>
            <a:r>
              <a:rPr lang="en-US" smtClean="0"/>
              <a:t> of 82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pt-BR" sz="3200" noProof="0" dirty="0" smtClean="0"/>
              <a:t>Apresentação de Caminho de Carregamento </a:t>
            </a:r>
            <a:br>
              <a:rPr lang="pt-BR" sz="3200" noProof="0" dirty="0" smtClean="0"/>
            </a:br>
            <a:r>
              <a:rPr lang="pt-BR" sz="3200" noProof="0" dirty="0" smtClean="0">
                <a:solidFill>
                  <a:srgbClr val="0000FF"/>
                </a:solidFill>
              </a:rPr>
              <a:t>Melhor trajetória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02525" cy="4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flipV="1">
            <a:off x="2133600" y="2743200"/>
            <a:ext cx="4572000" cy="2362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15299A8-9ED5-474F-96EB-616346ED05FA}" type="slidenum">
              <a:rPr lang="en-US" smtClean="0"/>
              <a:pPr/>
              <a:t>26</a:t>
            </a:fld>
            <a:r>
              <a:rPr lang="en-US" smtClean="0"/>
              <a:t> of 82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pt-BR" sz="3200" noProof="0" dirty="0" smtClean="0"/>
              <a:t>Apresentação do Caminho de Carregamento </a:t>
            </a:r>
            <a:br>
              <a:rPr lang="pt-BR" sz="3200" noProof="0" dirty="0" smtClean="0"/>
            </a:br>
            <a:r>
              <a:rPr lang="pt-BR" sz="3200" noProof="0" dirty="0" smtClean="0"/>
              <a:t>Limitado a Montante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02525" cy="4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3581400" y="4191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191000" y="4267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029200" y="4114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638800" y="36576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324600" y="3200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343400" y="3733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7818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72200" y="2667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5626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029200" y="3124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819400" y="4495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H="1">
            <a:off x="2833953" y="4343400"/>
            <a:ext cx="1357047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4"/>
          </p:cNvCxnSpPr>
          <p:nvPr/>
        </p:nvCxnSpPr>
        <p:spPr>
          <a:xfrm flipH="1">
            <a:off x="4267200" y="4191000"/>
            <a:ext cx="762000" cy="1053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 flipH="1">
            <a:off x="5105400" y="3733800"/>
            <a:ext cx="547953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4"/>
          </p:cNvCxnSpPr>
          <p:nvPr/>
        </p:nvCxnSpPr>
        <p:spPr>
          <a:xfrm flipH="1">
            <a:off x="5715000" y="3276600"/>
            <a:ext cx="609600" cy="410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00800" y="2895600"/>
            <a:ext cx="381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48400" y="27432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38800" y="27432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2"/>
          </p:cNvCxnSpPr>
          <p:nvPr/>
        </p:nvCxnSpPr>
        <p:spPr>
          <a:xfrm flipV="1">
            <a:off x="5105400" y="2895600"/>
            <a:ext cx="471753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</p:cNvCxnSpPr>
          <p:nvPr/>
        </p:nvCxnSpPr>
        <p:spPr>
          <a:xfrm flipV="1">
            <a:off x="4419600" y="3200400"/>
            <a:ext cx="609600" cy="562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1"/>
          </p:cNvCxnSpPr>
          <p:nvPr/>
        </p:nvCxnSpPr>
        <p:spPr>
          <a:xfrm flipV="1">
            <a:off x="2819400" y="4267200"/>
            <a:ext cx="762000" cy="257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4"/>
          </p:cNvCxnSpPr>
          <p:nvPr/>
        </p:nvCxnSpPr>
        <p:spPr>
          <a:xfrm flipV="1">
            <a:off x="3657600" y="3810000"/>
            <a:ext cx="685800" cy="410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15299A8-9ED5-474F-96EB-616346ED05FA}" type="slidenum">
              <a:rPr lang="en-US" smtClean="0"/>
              <a:pPr/>
              <a:t>27</a:t>
            </a:fld>
            <a:r>
              <a:rPr lang="en-US" smtClean="0"/>
              <a:t> of 82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pt-BR" sz="3200" noProof="0" dirty="0" smtClean="0"/>
              <a:t>Apresentação do Caminho de Carregamento </a:t>
            </a:r>
            <a:br>
              <a:rPr lang="pt-BR" sz="3200" noProof="0" dirty="0" smtClean="0"/>
            </a:br>
            <a:r>
              <a:rPr lang="pt-BR" sz="3200" noProof="0" dirty="0" smtClean="0"/>
              <a:t>Armazenamento 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02525" cy="4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3581400" y="4191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191000" y="4267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029200" y="4114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638800" y="36576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324600" y="3200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343400" y="3733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7818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72200" y="2667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5626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029200" y="3124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819400" y="4495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2881047" y="4343400"/>
            <a:ext cx="1309953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67200" y="4191000"/>
            <a:ext cx="762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2"/>
          </p:cNvCxnSpPr>
          <p:nvPr/>
        </p:nvCxnSpPr>
        <p:spPr>
          <a:xfrm flipV="1">
            <a:off x="5105400" y="3733800"/>
            <a:ext cx="547953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2"/>
          </p:cNvCxnSpPr>
          <p:nvPr/>
        </p:nvCxnSpPr>
        <p:spPr>
          <a:xfrm flipV="1">
            <a:off x="5715000" y="3276600"/>
            <a:ext cx="624153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00800" y="2895600"/>
            <a:ext cx="381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48400" y="27432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4"/>
          </p:cNvCxnSpPr>
          <p:nvPr/>
        </p:nvCxnSpPr>
        <p:spPr>
          <a:xfrm flipH="1">
            <a:off x="5638800" y="2667000"/>
            <a:ext cx="533400" cy="181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4" idx="4"/>
          </p:cNvCxnSpPr>
          <p:nvPr/>
        </p:nvCxnSpPr>
        <p:spPr>
          <a:xfrm flipH="1">
            <a:off x="5105400" y="2895600"/>
            <a:ext cx="457200" cy="257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19600" y="3200400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5" idx="4"/>
          </p:cNvCxnSpPr>
          <p:nvPr/>
        </p:nvCxnSpPr>
        <p:spPr>
          <a:xfrm flipH="1">
            <a:off x="2895600" y="4267200"/>
            <a:ext cx="685800" cy="257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657600" y="3810000"/>
            <a:ext cx="685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        </a:t>
            </a:r>
            <a:r>
              <a:rPr lang="en-US" sz="4000" b="1" dirty="0" err="1" smtClean="0"/>
              <a:t>Análise</a:t>
            </a:r>
            <a:r>
              <a:rPr lang="en-US" sz="4000" b="1" dirty="0" smtClean="0"/>
              <a:t> e </a:t>
            </a:r>
            <a:r>
              <a:rPr lang="en-US" sz="4000" b="1" dirty="0" err="1" smtClean="0"/>
              <a:t>Avaliação</a:t>
            </a:r>
            <a:endParaRPr lang="en-US" sz="4000" b="1" dirty="0" smtClean="0"/>
          </a:p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Tendências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Padrões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Limiares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 smtClean="0"/>
              <a:t>	     </a:t>
            </a:r>
            <a:r>
              <a:rPr lang="en-US" sz="3200" b="1" dirty="0" err="1" smtClean="0"/>
              <a:t>Previsão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Desempenho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			</a:t>
            </a:r>
            <a:r>
              <a:rPr lang="en-US" sz="2800" b="1" dirty="0" smtClean="0"/>
              <a:t>Dados </a:t>
            </a:r>
            <a:r>
              <a:rPr lang="en-US" sz="2800" b="1" dirty="0" err="1" smtClean="0"/>
              <a:t>recentes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			</a:t>
            </a:r>
            <a:r>
              <a:rPr lang="en-US" sz="2800" b="1" dirty="0" smtClean="0"/>
              <a:t>Dados </a:t>
            </a:r>
            <a:r>
              <a:rPr lang="en-US" sz="2800" b="1" dirty="0" err="1" smtClean="0"/>
              <a:t>históricos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			</a:t>
            </a:r>
            <a:r>
              <a:rPr lang="en-US" sz="2800" b="1" dirty="0" err="1"/>
              <a:t>C</a:t>
            </a:r>
            <a:r>
              <a:rPr lang="en-US" sz="2800" b="1" dirty="0" err="1" smtClean="0"/>
              <a:t>ondições</a:t>
            </a:r>
            <a:r>
              <a:rPr lang="en-US" sz="2800" b="1" dirty="0" smtClean="0"/>
              <a:t> de campo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			</a:t>
            </a:r>
            <a:r>
              <a:rPr lang="en-US" sz="2800" b="1" dirty="0" err="1" smtClean="0"/>
              <a:t>Limites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Razoáveis</a:t>
            </a:r>
            <a:r>
              <a:rPr lang="en-US" sz="2800" b="1" dirty="0" smtClean="0"/>
              <a:t>”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		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152400"/>
            <a:ext cx="8229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/>
              <a:t>Benefícios</a:t>
            </a:r>
            <a:r>
              <a:rPr lang="en-US" sz="3600" b="1" dirty="0" smtClean="0"/>
              <a:t> </a:t>
            </a:r>
            <a:r>
              <a:rPr lang="en-US" sz="3600" b="1" dirty="0" smtClean="0"/>
              <a:t>do </a:t>
            </a:r>
            <a:r>
              <a:rPr lang="en-US" sz="3600" b="1" dirty="0" err="1" smtClean="0"/>
              <a:t>Prognóstico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Desempenho</a:t>
            </a:r>
            <a:endParaRPr lang="en-US" sz="3600" b="1" dirty="0" smtClean="0"/>
          </a:p>
          <a:p>
            <a:pPr>
              <a:spcBef>
                <a:spcPct val="50000"/>
              </a:spcBef>
            </a:pPr>
            <a:endParaRPr lang="en-US" sz="32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Avaliação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rápida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comportamentos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barragem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Indicação</a:t>
            </a:r>
            <a:r>
              <a:rPr lang="en-US" sz="2800" b="1" dirty="0" smtClean="0"/>
              <a:t> de dados </a:t>
            </a:r>
            <a:r>
              <a:rPr lang="en-US" sz="2800" b="1" dirty="0" err="1" smtClean="0"/>
              <a:t>coletados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apropriadamente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Condições</a:t>
            </a:r>
            <a:r>
              <a:rPr lang="en-US" sz="2800" b="1" dirty="0" smtClean="0"/>
              <a:t> de Campo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Alerta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leituras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extrapolam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valores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esperados</a:t>
            </a:r>
            <a:endParaRPr lang="en-US" sz="2800" b="1" dirty="0"/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Objetivo</a:t>
            </a:r>
            <a:endParaRPr lang="en-US" sz="3600" b="1" dirty="0"/>
          </a:p>
          <a:p>
            <a:pPr algn="ctr"/>
            <a:endParaRPr lang="en-US" sz="2400" b="1" dirty="0"/>
          </a:p>
          <a:p>
            <a:pPr algn="ctr"/>
            <a:r>
              <a:rPr lang="en-US" sz="3600" b="1" dirty="0" err="1" smtClean="0"/>
              <a:t>Realizar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avaliação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tempestiva</a:t>
            </a:r>
            <a:r>
              <a:rPr lang="en-US" sz="3600" b="1" dirty="0" smtClean="0"/>
              <a:t> dos dados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assegurar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o </a:t>
            </a:r>
            <a:r>
              <a:rPr lang="en-US" sz="3600" b="1" dirty="0" smtClean="0"/>
              <a:t>mal </a:t>
            </a:r>
            <a:r>
              <a:rPr lang="en-US" sz="3600" b="1" dirty="0" err="1" smtClean="0"/>
              <a:t>desempenho</a:t>
            </a:r>
            <a:r>
              <a:rPr lang="en-US" sz="3600" b="1" dirty="0" smtClean="0"/>
              <a:t> </a:t>
            </a:r>
            <a:r>
              <a:rPr lang="en-US" sz="3600" b="1" dirty="0" smtClean="0"/>
              <a:t>de </a:t>
            </a:r>
            <a:r>
              <a:rPr lang="en-US" sz="3600" b="1" dirty="0" err="1" smtClean="0"/>
              <a:t>uma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estrutura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segurança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seja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detectado</a:t>
            </a:r>
            <a:r>
              <a:rPr lang="en-US" sz="3600" b="1" dirty="0" smtClean="0"/>
              <a:t> o </a:t>
            </a:r>
            <a:r>
              <a:rPr lang="en-US" sz="3600" b="1" dirty="0" err="1" smtClean="0"/>
              <a:t>mais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cedo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possível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5124" name="Picture 4" descr="rereg_repairs_200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181600" y="3810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BS010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91000"/>
            <a:ext cx="866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2000" y="152400"/>
            <a:ext cx="7696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/>
              <a:t>Atenção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</a:t>
            </a:r>
            <a:r>
              <a:rPr lang="en-US" sz="3200" b="1" dirty="0" smtClean="0"/>
              <a:t> o </a:t>
            </a:r>
            <a:r>
              <a:rPr lang="en-US" sz="3200" b="1" dirty="0" err="1" smtClean="0"/>
              <a:t>uso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limiar</a:t>
            </a:r>
            <a:endParaRPr lang="en-US" sz="32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Não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revelará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instrumentos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conectados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Só</a:t>
            </a:r>
            <a:r>
              <a:rPr lang="en-US" sz="2800" b="1" dirty="0" smtClean="0"/>
              <a:t> é </a:t>
            </a:r>
            <a:r>
              <a:rPr lang="en-US" sz="2800" b="1" dirty="0" err="1" smtClean="0"/>
              <a:t>tão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os</a:t>
            </a:r>
            <a:r>
              <a:rPr lang="en-US" sz="2800" b="1" dirty="0" smtClean="0"/>
              <a:t> dados de </a:t>
            </a:r>
            <a:r>
              <a:rPr lang="en-US" sz="2800" b="1" dirty="0" err="1" smtClean="0"/>
              <a:t>onde</a:t>
            </a:r>
            <a:r>
              <a:rPr lang="en-US" sz="2800" b="1" dirty="0" smtClean="0"/>
              <a:t> é </a:t>
            </a:r>
            <a:r>
              <a:rPr lang="en-US" sz="2800" b="1" dirty="0" err="1" smtClean="0"/>
              <a:t>proveniente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Não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substituir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análise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completa</a:t>
            </a:r>
            <a:r>
              <a:rPr lang="en-US" sz="2800" b="1" dirty="0" smtClean="0"/>
              <a:t> de dados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3200" b="1" dirty="0" err="1" smtClean="0"/>
              <a:t>Limiares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podem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aplicados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durante</a:t>
            </a:r>
            <a:endParaRPr lang="en-US" sz="32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Coleta</a:t>
            </a:r>
            <a:r>
              <a:rPr lang="en-US" sz="2800" b="1" dirty="0" smtClean="0"/>
              <a:t> de dados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Entrada</a:t>
            </a:r>
            <a:r>
              <a:rPr lang="en-US" sz="2800" b="1" dirty="0" smtClean="0"/>
              <a:t> de dados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 err="1" smtClean="0"/>
              <a:t>Avaliação</a:t>
            </a:r>
            <a:r>
              <a:rPr lang="en-US" sz="2800" b="1" dirty="0" smtClean="0"/>
              <a:t> de Dados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5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Análise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Avaliação</a:t>
            </a:r>
            <a:endParaRPr lang="en-US" sz="3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			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 		</a:t>
            </a:r>
            <a:r>
              <a:rPr lang="en-US" sz="2800" b="1" dirty="0" err="1" smtClean="0"/>
              <a:t>Comparar</a:t>
            </a:r>
            <a:r>
              <a:rPr lang="en-US" sz="2800" b="1" dirty="0" smtClean="0"/>
              <a:t> Dados </a:t>
            </a:r>
            <a:r>
              <a:rPr lang="en-US" sz="2800" b="1" dirty="0" err="1" smtClean="0"/>
              <a:t>Atuais</a:t>
            </a:r>
            <a:r>
              <a:rPr lang="en-US" sz="2800" b="1" dirty="0" smtClean="0"/>
              <a:t> a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	</a:t>
            </a:r>
            <a:r>
              <a:rPr lang="en-US" sz="2400" b="1" dirty="0"/>
              <a:t>		</a:t>
            </a:r>
            <a:r>
              <a:rPr lang="en-US" sz="2400" b="1" dirty="0" smtClean="0"/>
              <a:t>Dados </a:t>
            </a:r>
            <a:r>
              <a:rPr lang="en-US" sz="2400" b="1" dirty="0" err="1" smtClean="0"/>
              <a:t>recentes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			</a:t>
            </a:r>
            <a:r>
              <a:rPr lang="en-US" sz="2400" b="1" dirty="0" smtClean="0"/>
              <a:t>Dados </a:t>
            </a:r>
            <a:r>
              <a:rPr lang="en-US" sz="2400" b="1" dirty="0" err="1" smtClean="0"/>
              <a:t>históricos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tendência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estabelecida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			</a:t>
            </a:r>
            <a:r>
              <a:rPr lang="en-US" sz="2400" b="1" dirty="0" err="1" smtClean="0"/>
              <a:t>Inicial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			</a:t>
            </a:r>
            <a:r>
              <a:rPr lang="en-US" sz="2400" b="1" dirty="0" err="1" smtClean="0"/>
              <a:t>Condições</a:t>
            </a:r>
            <a:r>
              <a:rPr lang="en-US" sz="2400" b="1" dirty="0" smtClean="0"/>
              <a:t> de Campo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			</a:t>
            </a:r>
            <a:r>
              <a:rPr lang="en-US" sz="2400" b="1" dirty="0" err="1" smtClean="0"/>
              <a:t>Previsão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Projeto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Limiares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			</a:t>
            </a:r>
            <a:r>
              <a:rPr lang="en-US" sz="2400" b="1" dirty="0" smtClean="0"/>
              <a:t>Outros </a:t>
            </a:r>
            <a:r>
              <a:rPr lang="en-US" sz="2400" b="1" dirty="0" err="1" smtClean="0"/>
              <a:t>tipos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instrumentação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63513"/>
            <a:ext cx="8610600" cy="690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/>
              <a:t>Análise</a:t>
            </a:r>
            <a:r>
              <a:rPr lang="en-US" sz="4000" b="1" dirty="0" smtClean="0"/>
              <a:t> e </a:t>
            </a:r>
            <a:r>
              <a:rPr lang="en-US" sz="4000" b="1" dirty="0" err="1" smtClean="0"/>
              <a:t>Avaliação</a:t>
            </a:r>
            <a:endParaRPr lang="en-US" sz="4000" b="1" dirty="0"/>
          </a:p>
          <a:p>
            <a:pPr>
              <a:spcBef>
                <a:spcPct val="50000"/>
              </a:spcBef>
            </a:pPr>
            <a:r>
              <a:rPr lang="en-US" sz="1800" b="1" dirty="0"/>
              <a:t>			</a:t>
            </a:r>
          </a:p>
          <a:p>
            <a:pPr>
              <a:spcBef>
                <a:spcPct val="50000"/>
              </a:spcBef>
            </a:pPr>
            <a:r>
              <a:rPr lang="en-US" sz="3600" b="1" u="sng" dirty="0" err="1" smtClean="0"/>
              <a:t>Outras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considerações</a:t>
            </a:r>
            <a:endParaRPr lang="en-US" sz="3600" b="1" u="sng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err="1" smtClean="0"/>
              <a:t>Atividades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Construção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err="1" smtClean="0"/>
              <a:t>Manutenção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instrumentação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err="1" smtClean="0"/>
              <a:t>Alteração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procedimentos</a:t>
            </a:r>
            <a:r>
              <a:rPr lang="en-US" sz="2800" b="1" dirty="0" smtClean="0"/>
              <a:t>.</a:t>
            </a:r>
          </a:p>
          <a:p>
            <a:pPr lvl="2">
              <a:spcBef>
                <a:spcPct val="50000"/>
              </a:spcBef>
            </a:pPr>
            <a:r>
              <a:rPr lang="en-US" sz="2800" b="1" dirty="0" smtClean="0"/>
              <a:t>(i.e</a:t>
            </a:r>
            <a:r>
              <a:rPr lang="en-US" sz="2800" b="1" dirty="0"/>
              <a:t>. </a:t>
            </a:r>
            <a:r>
              <a:rPr lang="en-US" sz="2800" b="1" dirty="0" err="1" smtClean="0"/>
              <a:t>correção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temperatura</a:t>
            </a:r>
            <a:r>
              <a:rPr lang="en-US" sz="2800" b="1" dirty="0" smtClean="0"/>
              <a:t>; </a:t>
            </a:r>
            <a:r>
              <a:rPr lang="en-US" sz="2800" b="1" dirty="0" err="1" smtClean="0"/>
              <a:t>especialmente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concreto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err="1" smtClean="0"/>
              <a:t>Mudança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equipamentos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pessoal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 smtClean="0"/>
              <a:t>Tempo de </a:t>
            </a:r>
            <a:r>
              <a:rPr lang="en-US" sz="2800" b="1" dirty="0" err="1" smtClean="0"/>
              <a:t>atraso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04800" y="163513"/>
            <a:ext cx="8839200" cy="727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/>
              <a:t>Ações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após</a:t>
            </a:r>
            <a:r>
              <a:rPr lang="en-US" sz="4400" b="1" dirty="0" smtClean="0"/>
              <a:t> as </a:t>
            </a:r>
            <a:r>
              <a:rPr lang="en-US" sz="4400" b="1" dirty="0" err="1" smtClean="0"/>
              <a:t>análises</a:t>
            </a:r>
            <a:endParaRPr lang="en-US" sz="4400" b="1" dirty="0"/>
          </a:p>
          <a:p>
            <a:pPr>
              <a:spcBef>
                <a:spcPct val="50000"/>
              </a:spcBef>
            </a:pPr>
            <a:endParaRPr lang="en-US" sz="1000" b="1" u="sng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 b="1" dirty="0"/>
              <a:t>  </a:t>
            </a:r>
            <a:r>
              <a:rPr lang="en-US" sz="2400" b="1" dirty="0" err="1" smtClean="0"/>
              <a:t>Documentar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avaliação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 err="1" smtClean="0"/>
              <a:t>Verificar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leituras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suspeitas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calibração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resultados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 err="1" smtClean="0"/>
              <a:t>Verificar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Procedimentos</a:t>
            </a:r>
            <a:r>
              <a:rPr lang="en-US" sz="2400" b="1" dirty="0" smtClean="0"/>
              <a:t> (</a:t>
            </a:r>
            <a:r>
              <a:rPr lang="en-US" sz="2400" b="1" dirty="0"/>
              <a:t>I.e. </a:t>
            </a:r>
            <a:r>
              <a:rPr lang="en-US" sz="2400" b="1" dirty="0" err="1" smtClean="0"/>
              <a:t>diferentes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configurações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sensibildade</a:t>
            </a:r>
            <a:r>
              <a:rPr lang="en-US" sz="2400" b="1" dirty="0" smtClean="0"/>
              <a:t>).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 err="1" smtClean="0"/>
              <a:t>Leitura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duplicada</a:t>
            </a:r>
            <a:r>
              <a:rPr lang="en-US" sz="2400" b="1" dirty="0" smtClean="0"/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  </a:t>
            </a:r>
            <a:r>
              <a:rPr lang="en-US" sz="2400" b="1" dirty="0" err="1" smtClean="0"/>
              <a:t>Notificar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pessoal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pertinente</a:t>
            </a:r>
            <a:r>
              <a:rPr lang="en-US" sz="2400" b="1" dirty="0" smtClean="0"/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  </a:t>
            </a:r>
            <a:r>
              <a:rPr lang="en-US" sz="2400" b="1" dirty="0" err="1" smtClean="0"/>
              <a:t>Verificar</a:t>
            </a:r>
            <a:r>
              <a:rPr lang="en-US" sz="2400" b="1" dirty="0" smtClean="0"/>
              <a:t> com outros </a:t>
            </a:r>
            <a:r>
              <a:rPr lang="en-US" sz="2400" b="1" dirty="0" err="1" smtClean="0"/>
              <a:t>tipos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instrumentos</a:t>
            </a:r>
            <a:r>
              <a:rPr lang="en-US" sz="2400" b="1" dirty="0" smtClean="0"/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  </a:t>
            </a:r>
            <a:r>
              <a:rPr lang="en-US" sz="2400" b="1" dirty="0" err="1" smtClean="0"/>
              <a:t>Solicitar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observação</a:t>
            </a:r>
            <a:r>
              <a:rPr lang="en-US" sz="2400" b="1" dirty="0" smtClean="0"/>
              <a:t> visual da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 err="1" smtClean="0"/>
              <a:t>Modificar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cronograma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coleta</a:t>
            </a:r>
            <a:r>
              <a:rPr lang="en-US" sz="2400" b="1" dirty="0" smtClean="0"/>
              <a:t> de dados.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 err="1" smtClean="0"/>
              <a:t>Solicitar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investigações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adicionais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spcBef>
                <a:spcPct val="50000"/>
              </a:spcBef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219200" y="228600"/>
            <a:ext cx="71628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/>
              <a:t>Ações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após</a:t>
            </a:r>
            <a:r>
              <a:rPr lang="en-US" sz="4400" b="1" dirty="0" smtClean="0"/>
              <a:t> as </a:t>
            </a:r>
            <a:r>
              <a:rPr lang="en-US" sz="4400" b="1" dirty="0" err="1" smtClean="0"/>
              <a:t>análises</a:t>
            </a:r>
            <a:endParaRPr lang="en-US" sz="4400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r>
              <a:rPr lang="en-US" sz="3600" b="1" dirty="0" err="1" smtClean="0"/>
              <a:t>Requisitos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Relatórios</a:t>
            </a:r>
            <a:endParaRPr lang="en-US" sz="3600" b="1" dirty="0"/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/>
              <a:t>  </a:t>
            </a:r>
            <a:r>
              <a:rPr lang="en-US" sz="2800" b="1" dirty="0" err="1" smtClean="0"/>
              <a:t>Resumo</a:t>
            </a:r>
            <a:r>
              <a:rPr lang="en-US" sz="2800" b="1" dirty="0" smtClean="0"/>
              <a:t> da </a:t>
            </a:r>
            <a:r>
              <a:rPr lang="en-US" sz="2800" b="1" dirty="0" err="1"/>
              <a:t>i</a:t>
            </a:r>
            <a:r>
              <a:rPr lang="en-US" sz="2800" b="1" dirty="0" err="1" smtClean="0"/>
              <a:t>nstrumentação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avaliação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Divisão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anualmente</a:t>
            </a:r>
            <a:endParaRPr lang="en-US" sz="2800" b="1" dirty="0"/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/>
              <a:t>  </a:t>
            </a:r>
            <a:r>
              <a:rPr lang="en-US" sz="2800" b="1" dirty="0" err="1" smtClean="0"/>
              <a:t>Avaliação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incluída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Inspeções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Periódicas</a:t>
            </a:r>
            <a:r>
              <a:rPr lang="en-US" sz="28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172200" cy="11795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pt-BR" noProof="0" dirty="0" smtClean="0"/>
              <a:t>Planejamento da Instrumentação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4114800"/>
          </a:xfrm>
          <a:noFill/>
        </p:spPr>
        <p:txBody>
          <a:bodyPr lIns="92075" tIns="46038" rIns="92075" bIns="46038"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noProof="0" dirty="0" smtClean="0"/>
              <a:t>Prever mecanismo de controle (e.g. Reservatório)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noProof="0" dirty="0" smtClean="0"/>
              <a:t>Definir a questão a ser respondida (e.g. vedação é 90% efetiva)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noProof="0" dirty="0" smtClean="0"/>
              <a:t>Selecionar parâmetro a ser monitorado (e.g. elevação de piezométrica)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noProof="0" dirty="0" smtClean="0"/>
              <a:t>Prever magnitude da mudança (e.g. 16m)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noProof="0" dirty="0" smtClean="0"/>
              <a:t>Selecionar localização dos instrumentos (e.g. pé da barragem)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noProof="0" dirty="0" smtClean="0"/>
              <a:t>Selecionar instrumentos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noProof="0" dirty="0" smtClean="0"/>
              <a:t>Selecionar </a:t>
            </a:r>
            <a:r>
              <a:rPr lang="pt-BR" sz="2400" noProof="0" dirty="0" smtClean="0"/>
              <a:t>frequência </a:t>
            </a:r>
            <a:r>
              <a:rPr lang="pt-BR" sz="2400" noProof="0" dirty="0" smtClean="0"/>
              <a:t>de leitura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sz="2400" b="1" u="sng" noProof="0" dirty="0" smtClean="0"/>
              <a:t>Coleta e Gestão de Dados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400" b="1" i="1" u="sng" noProof="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400" i="1" noProof="0" dirty="0" smtClean="0"/>
              <a:t>“</a:t>
            </a:r>
            <a:r>
              <a:rPr lang="pt-BR" sz="1400" i="1" noProof="0" dirty="0" err="1" smtClean="0"/>
              <a:t>Geotechnical</a:t>
            </a:r>
            <a:r>
              <a:rPr lang="pt-BR" sz="1400" i="1" noProof="0" dirty="0" smtClean="0"/>
              <a:t> Instrumentation for </a:t>
            </a:r>
            <a:r>
              <a:rPr lang="pt-BR" sz="1400" i="1" noProof="0" dirty="0" err="1" smtClean="0"/>
              <a:t>Monitoring</a:t>
            </a:r>
            <a:r>
              <a:rPr lang="pt-BR" sz="1400" i="1" noProof="0" dirty="0" smtClean="0"/>
              <a:t> Field Performance</a:t>
            </a:r>
            <a:r>
              <a:rPr lang="pt-BR" sz="1400" noProof="0" dirty="0" smtClean="0"/>
              <a:t>” </a:t>
            </a:r>
            <a:r>
              <a:rPr lang="pt-BR" sz="1400" noProof="0" dirty="0" err="1" smtClean="0"/>
              <a:t>Dunnicliff</a:t>
            </a:r>
            <a:r>
              <a:rPr lang="pt-BR" sz="1400" noProof="0" dirty="0" smtClean="0"/>
              <a:t>, 1993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400" noProof="0" dirty="0" smtClean="0"/>
              <a:t>“</a:t>
            </a:r>
            <a:r>
              <a:rPr lang="pt-BR" sz="1400" i="1" noProof="0" dirty="0" smtClean="0"/>
              <a:t>Instrumentation </a:t>
            </a:r>
            <a:r>
              <a:rPr lang="pt-BR" sz="1400" i="1" noProof="0" dirty="0" err="1" smtClean="0"/>
              <a:t>of</a:t>
            </a:r>
            <a:r>
              <a:rPr lang="pt-BR" sz="1400" i="1" noProof="0" dirty="0" smtClean="0"/>
              <a:t> </a:t>
            </a:r>
            <a:r>
              <a:rPr lang="pt-BR" sz="1400" i="1" noProof="0" dirty="0" err="1" smtClean="0"/>
              <a:t>Embankment</a:t>
            </a:r>
            <a:r>
              <a:rPr lang="pt-BR" sz="1400" i="1" noProof="0" dirty="0" smtClean="0"/>
              <a:t> </a:t>
            </a:r>
            <a:r>
              <a:rPr lang="pt-BR" sz="1400" i="1" noProof="0" dirty="0" err="1" smtClean="0"/>
              <a:t>Dams</a:t>
            </a:r>
            <a:r>
              <a:rPr lang="pt-BR" sz="1400" i="1" noProof="0" dirty="0" smtClean="0"/>
              <a:t> </a:t>
            </a:r>
            <a:r>
              <a:rPr lang="pt-BR" sz="1400" i="1" noProof="0" dirty="0" err="1" smtClean="0"/>
              <a:t>and</a:t>
            </a:r>
            <a:r>
              <a:rPr lang="pt-BR" sz="1400" i="1" noProof="0" dirty="0" smtClean="0"/>
              <a:t> </a:t>
            </a:r>
            <a:r>
              <a:rPr lang="pt-BR" sz="1400" i="1" noProof="0" dirty="0" err="1" smtClean="0"/>
              <a:t>Levees</a:t>
            </a:r>
            <a:r>
              <a:rPr lang="pt-BR" sz="1400" noProof="0" dirty="0" smtClean="0"/>
              <a:t>” EM1110-2-1908, 30 </a:t>
            </a:r>
            <a:r>
              <a:rPr lang="pt-BR" sz="1400" noProof="0" dirty="0" err="1" smtClean="0"/>
              <a:t>Jun</a:t>
            </a:r>
            <a:r>
              <a:rPr lang="pt-BR" sz="1400" noProof="0" dirty="0" smtClean="0"/>
              <a:t> 1995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pt-BR" sz="1400" noProof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/>
              <a:t>Objetivos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cs typeface="Times New Roman" pitchFamily="18" charset="0"/>
              </a:rPr>
              <a:t>Aprender vários métodos de coleta, processamento, apresentação, avaliação de dados e requisitos de relatórios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noProof="0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pt-BR" noProof="0" dirty="0" smtClean="0">
                <a:cs typeface="Times New Roman" pitchFamily="18" charset="0"/>
              </a:rPr>
              <a:t>Identificar os diversos fatores que influenciam nos dados gerados </a:t>
            </a:r>
            <a:r>
              <a:rPr lang="pt-BR" dirty="0" smtClean="0">
                <a:cs typeface="Times New Roman" pitchFamily="18" charset="0"/>
              </a:rPr>
              <a:t>pelos </a:t>
            </a:r>
            <a:r>
              <a:rPr lang="pt-BR" noProof="0" dirty="0" smtClean="0">
                <a:cs typeface="Times New Roman" pitchFamily="18" charset="0"/>
              </a:rPr>
              <a:t>instrumentos utilizados na segurança de barragens</a:t>
            </a:r>
            <a:endParaRPr lang="pt-BR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701457"/>
            <a:ext cx="8686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Conclusão</a:t>
            </a:r>
            <a:endParaRPr lang="en-US" sz="3600" b="1" dirty="0"/>
          </a:p>
          <a:p>
            <a:pPr algn="ctr"/>
            <a:endParaRPr lang="en-US" sz="2400" b="1" dirty="0"/>
          </a:p>
          <a:p>
            <a:pPr algn="ctr"/>
            <a:r>
              <a:rPr lang="en-US" sz="3200" b="1" dirty="0" err="1" smtClean="0"/>
              <a:t>Realizar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avaliação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tempestiva</a:t>
            </a:r>
            <a:r>
              <a:rPr lang="en-US" sz="3200" b="1" u="sng" dirty="0" smtClean="0"/>
              <a:t> </a:t>
            </a:r>
            <a:r>
              <a:rPr lang="en-US" sz="3200" b="1" dirty="0" smtClean="0"/>
              <a:t>de dados </a:t>
            </a:r>
            <a:r>
              <a:rPr lang="en-US" sz="3200" b="1" dirty="0" err="1" smtClean="0"/>
              <a:t>para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assegurar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o mal </a:t>
            </a:r>
            <a:r>
              <a:rPr lang="en-US" sz="3200" b="1" dirty="0" err="1" smtClean="0"/>
              <a:t>desempenho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uma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estrutura</a:t>
            </a:r>
            <a:r>
              <a:rPr lang="en-US" sz="3200" b="1" dirty="0" smtClean="0"/>
              <a:t> com </a:t>
            </a:r>
            <a:r>
              <a:rPr lang="en-US" sz="3200" b="1" dirty="0" err="1" smtClean="0"/>
              <a:t>baixa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segurança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seja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detectado</a:t>
            </a:r>
            <a:r>
              <a:rPr lang="en-US" sz="3200" b="1" dirty="0" smtClean="0"/>
              <a:t> o </a:t>
            </a:r>
            <a:r>
              <a:rPr lang="en-US" sz="3200" b="1" dirty="0" err="1" smtClean="0"/>
              <a:t>mais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precocemente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possível</a:t>
            </a:r>
            <a:r>
              <a:rPr lang="en-US" sz="3200" b="1" dirty="0" smtClean="0"/>
              <a:t> .</a:t>
            </a:r>
            <a:endParaRPr lang="en-US" sz="3200" b="1" dirty="0"/>
          </a:p>
        </p:txBody>
      </p:sp>
      <p:pic>
        <p:nvPicPr>
          <p:cNvPr id="46084" name="Picture 5" descr="BS0105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150" y="304800"/>
            <a:ext cx="1466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838200" y="3409950"/>
            <a:ext cx="5486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Dados de </a:t>
            </a:r>
            <a:r>
              <a:rPr lang="en-US" sz="3200" b="1" dirty="0" err="1" smtClean="0"/>
              <a:t>instrumentação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são</a:t>
            </a:r>
            <a:r>
              <a:rPr lang="en-US" sz="3200" b="1" dirty="0" smtClean="0"/>
              <a:t> um </a:t>
            </a:r>
            <a:r>
              <a:rPr lang="en-US" sz="3200" b="1" dirty="0" err="1" smtClean="0"/>
              <a:t>recurso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valioso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para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vida</a:t>
            </a:r>
            <a:r>
              <a:rPr lang="en-US" sz="3200" b="1" dirty="0" smtClean="0"/>
              <a:t> da </a:t>
            </a:r>
            <a:r>
              <a:rPr lang="en-US" sz="3200" b="1" dirty="0" err="1" smtClean="0"/>
              <a:t>estrutura</a:t>
            </a:r>
            <a:r>
              <a:rPr lang="en-US" sz="3200" b="1" dirty="0" smtClean="0"/>
              <a:t>. </a:t>
            </a:r>
            <a:endParaRPr lang="en-US" sz="3200" b="1" dirty="0"/>
          </a:p>
          <a:p>
            <a:pPr algn="ctr"/>
            <a:r>
              <a:rPr lang="en-US" sz="3200" b="1" dirty="0"/>
              <a:t> </a:t>
            </a:r>
            <a:r>
              <a:rPr lang="en-US" sz="3200" b="1" u="sng" dirty="0" err="1" smtClean="0"/>
              <a:t>Faça</a:t>
            </a:r>
            <a:r>
              <a:rPr lang="en-US" sz="3200" b="1" u="sng" dirty="0" smtClean="0"/>
              <a:t> Backup dos dados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46086" name="Picture 8" descr="BS012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343400"/>
            <a:ext cx="1735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/>
              <a:t>Discussão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" name="Picture 5" descr="Compressed Picture 1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114800" cy="45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helby"/>
          <p:cNvPicPr>
            <a:picLocks noChangeAspect="1" noChangeArrowheads="1"/>
          </p:cNvPicPr>
          <p:nvPr/>
        </p:nvPicPr>
        <p:blipFill>
          <a:blip r:embed="rId2" cstate="print"/>
          <a:srcRect l="5225"/>
          <a:stretch>
            <a:fillRect/>
          </a:stretch>
        </p:blipFill>
        <p:spPr bwMode="auto">
          <a:xfrm>
            <a:off x="0" y="0"/>
            <a:ext cx="96774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1600200"/>
          </a:xfrm>
          <a:solidFill>
            <a:srgbClr val="FEFEFC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BR" sz="3600" noProof="0" dirty="0" smtClean="0"/>
              <a:t>Barragem </a:t>
            </a:r>
            <a:r>
              <a:rPr lang="pt-BR" sz="3600" noProof="0" dirty="0" err="1" smtClean="0"/>
              <a:t>Shelbyville</a:t>
            </a:r>
            <a:r>
              <a:rPr lang="pt-BR" sz="3600" noProof="0" dirty="0" smtClean="0"/>
              <a:t> </a:t>
            </a:r>
            <a:r>
              <a:rPr lang="pt-BR" sz="3200" noProof="0" dirty="0" smtClean="0"/>
              <a:t/>
            </a:r>
            <a:br>
              <a:rPr lang="pt-BR" sz="3200" noProof="0" dirty="0" smtClean="0"/>
            </a:br>
            <a:r>
              <a:rPr lang="pt-BR" sz="3200" noProof="0" dirty="0" smtClean="0"/>
              <a:t>Monitoramento de Piezômetro exemplo </a:t>
            </a:r>
            <a:endParaRPr lang="pt-BR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/>
              <a:t>Objetivos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cs typeface="Times New Roman" pitchFamily="18" charset="0"/>
              </a:rPr>
              <a:t>Aprender vários métodos de coleta, processamento, apresentação, avaliação de dados e necessidades para elaboração de relatórios.</a:t>
            </a:r>
          </a:p>
          <a:p>
            <a:pPr eaLnBrk="1" hangingPunct="1"/>
            <a:r>
              <a:rPr lang="pt-BR" noProof="0" dirty="0" smtClean="0">
                <a:cs typeface="Times New Roman" pitchFamily="18" charset="0"/>
              </a:rPr>
              <a:t>Identificar os diversos fatores que influenciam os dados da instrumentação de segurança de barragens.</a:t>
            </a:r>
            <a:r>
              <a:rPr lang="pt-BR" noProof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pt-BR" sz="4000" noProof="0" dirty="0" smtClean="0"/>
              <a:t>Muro de Retenção do Vertedouro</a:t>
            </a:r>
            <a:endParaRPr lang="pt-BR" noProof="0" dirty="0" smtClean="0"/>
          </a:p>
        </p:txBody>
      </p:sp>
      <p:pic>
        <p:nvPicPr>
          <p:cNvPr id="34819" name="Picture 3" descr="15Spill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52500"/>
            <a:ext cx="86868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 rot="-1826428">
            <a:off x="7772400" y="24384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pt-BR" noProof="0" dirty="0" smtClean="0"/>
              <a:t>Piezômetro de Sistema Aberto</a:t>
            </a:r>
          </a:p>
        </p:txBody>
      </p:sp>
      <p:pic>
        <p:nvPicPr>
          <p:cNvPr id="35843" name="Picture 3" descr="travis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288" y="1890713"/>
            <a:ext cx="442595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88"/>
            <a:ext cx="9144000" cy="670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773113" y="-457200"/>
            <a:ext cx="10691813" cy="7772400"/>
            <a:chOff x="-773113" y="-457200"/>
            <a:chExt cx="10691813" cy="7772400"/>
          </a:xfrm>
        </p:grpSpPr>
        <p:pic>
          <p:nvPicPr>
            <p:cNvPr id="37891" name="Picture 1026" descr="Plan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73113" y="-457200"/>
              <a:ext cx="10691813" cy="777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2" name="Text Box 1027"/>
            <p:cNvSpPr txBox="1">
              <a:spLocks noChangeArrowheads="1"/>
            </p:cNvSpPr>
            <p:nvPr/>
          </p:nvSpPr>
          <p:spPr bwMode="auto">
            <a:xfrm>
              <a:off x="4953000" y="2895600"/>
              <a:ext cx="14478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Stilling Basin</a:t>
              </a:r>
            </a:p>
          </p:txBody>
        </p:sp>
        <p:sp>
          <p:nvSpPr>
            <p:cNvPr id="37893" name="Text Box 1028"/>
            <p:cNvSpPr txBox="1">
              <a:spLocks noChangeArrowheads="1"/>
            </p:cNvSpPr>
            <p:nvPr/>
          </p:nvSpPr>
          <p:spPr bwMode="auto">
            <a:xfrm>
              <a:off x="6934200" y="3505200"/>
              <a:ext cx="6096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Flow</a:t>
              </a:r>
            </a:p>
          </p:txBody>
        </p:sp>
        <p:sp>
          <p:nvSpPr>
            <p:cNvPr id="37894" name="AutoShape 1029"/>
            <p:cNvSpPr>
              <a:spLocks noChangeArrowheads="1"/>
            </p:cNvSpPr>
            <p:nvPr/>
          </p:nvSpPr>
          <p:spPr bwMode="auto">
            <a:xfrm>
              <a:off x="7620000" y="3581400"/>
              <a:ext cx="838200" cy="228600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Text Box 1030"/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PW-08</a:t>
              </a:r>
            </a:p>
          </p:txBody>
        </p:sp>
        <p:sp>
          <p:nvSpPr>
            <p:cNvPr id="83975" name="AutoShape 1031"/>
            <p:cNvSpPr>
              <a:spLocks noChangeArrowheads="1"/>
            </p:cNvSpPr>
            <p:nvPr/>
          </p:nvSpPr>
          <p:spPr bwMode="auto">
            <a:xfrm>
              <a:off x="2057400" y="16002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7" name="Text Box 1032"/>
            <p:cNvSpPr txBox="1">
              <a:spLocks noChangeArrowheads="1"/>
            </p:cNvSpPr>
            <p:nvPr/>
          </p:nvSpPr>
          <p:spPr bwMode="auto">
            <a:xfrm>
              <a:off x="2819400" y="13716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PW-09</a:t>
              </a:r>
            </a:p>
          </p:txBody>
        </p:sp>
        <p:sp>
          <p:nvSpPr>
            <p:cNvPr id="83977" name="AutoShape 1033"/>
            <p:cNvSpPr>
              <a:spLocks noChangeArrowheads="1"/>
            </p:cNvSpPr>
            <p:nvPr/>
          </p:nvSpPr>
          <p:spPr bwMode="auto">
            <a:xfrm>
              <a:off x="3048000" y="16002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Text Box 1034"/>
            <p:cNvSpPr txBox="1">
              <a:spLocks noChangeArrowheads="1"/>
            </p:cNvSpPr>
            <p:nvPr/>
          </p:nvSpPr>
          <p:spPr bwMode="auto">
            <a:xfrm>
              <a:off x="3962400" y="12954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PW-10</a:t>
              </a:r>
            </a:p>
          </p:txBody>
        </p:sp>
        <p:sp>
          <p:nvSpPr>
            <p:cNvPr id="83979" name="AutoShape 1035"/>
            <p:cNvSpPr>
              <a:spLocks noChangeArrowheads="1"/>
            </p:cNvSpPr>
            <p:nvPr/>
          </p:nvSpPr>
          <p:spPr bwMode="auto">
            <a:xfrm>
              <a:off x="4191000" y="1524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1" name="Line 1036"/>
            <p:cNvSpPr>
              <a:spLocks noChangeShapeType="1"/>
            </p:cNvSpPr>
            <p:nvPr/>
          </p:nvSpPr>
          <p:spPr bwMode="auto">
            <a:xfrm>
              <a:off x="762000" y="-457200"/>
              <a:ext cx="152400" cy="7315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2" name="Text Box 1037"/>
            <p:cNvSpPr txBox="1">
              <a:spLocks noChangeArrowheads="1"/>
            </p:cNvSpPr>
            <p:nvPr/>
          </p:nvSpPr>
          <p:spPr bwMode="auto">
            <a:xfrm rot="-5475721">
              <a:off x="-361156" y="5049044"/>
              <a:ext cx="2398712" cy="4572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Dam Centerline</a:t>
              </a:r>
            </a:p>
          </p:txBody>
        </p:sp>
        <p:sp>
          <p:nvSpPr>
            <p:cNvPr id="37903" name="Line 1038"/>
            <p:cNvSpPr>
              <a:spLocks noChangeShapeType="1"/>
            </p:cNvSpPr>
            <p:nvPr/>
          </p:nvSpPr>
          <p:spPr bwMode="auto">
            <a:xfrm flipV="1">
              <a:off x="1371600" y="1905000"/>
              <a:ext cx="52578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4" name="Freeform 1039"/>
            <p:cNvSpPr>
              <a:spLocks/>
            </p:cNvSpPr>
            <p:nvPr/>
          </p:nvSpPr>
          <p:spPr bwMode="auto">
            <a:xfrm>
              <a:off x="6553200" y="1143000"/>
              <a:ext cx="685800" cy="762000"/>
            </a:xfrm>
            <a:custGeom>
              <a:avLst/>
              <a:gdLst>
                <a:gd name="T0" fmla="*/ 0 w 432"/>
                <a:gd name="T1" fmla="*/ 1209675089 h 480"/>
                <a:gd name="T2" fmla="*/ 604837528 w 432"/>
                <a:gd name="T3" fmla="*/ 967740151 h 480"/>
                <a:gd name="T4" fmla="*/ 967740123 w 432"/>
                <a:gd name="T5" fmla="*/ 483870075 h 480"/>
                <a:gd name="T6" fmla="*/ 1088707589 w 43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80"/>
                <a:gd name="T14" fmla="*/ 432 w 43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80">
                  <a:moveTo>
                    <a:pt x="0" y="480"/>
                  </a:moveTo>
                  <a:cubicBezTo>
                    <a:pt x="88" y="456"/>
                    <a:pt x="176" y="432"/>
                    <a:pt x="240" y="384"/>
                  </a:cubicBezTo>
                  <a:cubicBezTo>
                    <a:pt x="304" y="336"/>
                    <a:pt x="352" y="256"/>
                    <a:pt x="384" y="192"/>
                  </a:cubicBezTo>
                  <a:cubicBezTo>
                    <a:pt x="416" y="128"/>
                    <a:pt x="424" y="64"/>
                    <a:pt x="432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5" name="Line 1040"/>
            <p:cNvSpPr>
              <a:spLocks noChangeShapeType="1"/>
            </p:cNvSpPr>
            <p:nvPr/>
          </p:nvSpPr>
          <p:spPr bwMode="auto">
            <a:xfrm flipV="1">
              <a:off x="7239000" y="381000"/>
              <a:ext cx="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152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 smtClean="0">
                <a:solidFill>
                  <a:schemeClr val="tx2"/>
                </a:solidFill>
              </a:rPr>
              <a:t>Piezômetros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Sistema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Aberto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ponta</a:t>
            </a:r>
            <a:r>
              <a:rPr lang="en-US" dirty="0" smtClean="0">
                <a:solidFill>
                  <a:srgbClr val="0000FF"/>
                </a:solidFill>
              </a:rPr>
              <a:t> da </a:t>
            </a:r>
            <a:r>
              <a:rPr lang="en-US" dirty="0" err="1" smtClean="0">
                <a:solidFill>
                  <a:srgbClr val="0000FF"/>
                </a:solidFill>
              </a:rPr>
              <a:t>entrada</a:t>
            </a:r>
            <a:r>
              <a:rPr lang="en-US" dirty="0" smtClean="0">
                <a:solidFill>
                  <a:srgbClr val="0000FF"/>
                </a:solidFill>
              </a:rPr>
              <a:t> do </a:t>
            </a:r>
            <a:r>
              <a:rPr lang="en-US" dirty="0" err="1" smtClean="0">
                <a:solidFill>
                  <a:srgbClr val="0000FF"/>
                </a:solidFill>
              </a:rPr>
              <a:t>poço</a:t>
            </a:r>
            <a:r>
              <a:rPr lang="en-US" dirty="0" smtClean="0">
                <a:solidFill>
                  <a:schemeClr val="tx2"/>
                </a:solidFill>
              </a:rPr>
              <a:t>) [</a:t>
            </a:r>
            <a:r>
              <a:rPr lang="en-US" dirty="0" err="1" smtClean="0">
                <a:solidFill>
                  <a:srgbClr val="0000FF"/>
                </a:solidFill>
              </a:rPr>
              <a:t>wellpoint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 smtClean="0">
                <a:solidFill>
                  <a:schemeClr val="tx2"/>
                </a:solidFill>
              </a:rPr>
              <a:t>Montados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dentro</a:t>
            </a:r>
            <a:r>
              <a:rPr lang="en-US" dirty="0" smtClean="0">
                <a:solidFill>
                  <a:schemeClr val="tx2"/>
                </a:solidFill>
              </a:rPr>
              <a:t> do </a:t>
            </a:r>
            <a:r>
              <a:rPr lang="en-US" dirty="0" err="1" smtClean="0">
                <a:solidFill>
                  <a:schemeClr val="tx2"/>
                </a:solidFill>
              </a:rPr>
              <a:t>preenchimento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permeável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 smtClean="0">
                <a:solidFill>
                  <a:schemeClr val="tx2"/>
                </a:solidFill>
              </a:rPr>
              <a:t>Preenchimento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permeável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possui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tubulação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perfurada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como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dreno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coletor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1371600"/>
            <a:ext cx="7402513" cy="5349875"/>
            <a:chOff x="533400" y="1371600"/>
            <a:chExt cx="7402513" cy="5349875"/>
          </a:xfrm>
        </p:grpSpPr>
        <p:pic>
          <p:nvPicPr>
            <p:cNvPr id="38916" name="Picture 2" descr="Monolith L-1"/>
            <p:cNvPicPr>
              <a:picLocks noChangeAspect="1" noChangeArrowheads="1"/>
            </p:cNvPicPr>
            <p:nvPr/>
          </p:nvPicPr>
          <p:blipFill>
            <a:blip r:embed="rId2" cstate="print"/>
            <a:srcRect r="54996" b="57843"/>
            <a:stretch>
              <a:fillRect/>
            </a:stretch>
          </p:blipFill>
          <p:spPr bwMode="auto">
            <a:xfrm>
              <a:off x="533400" y="1681163"/>
              <a:ext cx="7402513" cy="504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Line 3"/>
            <p:cNvSpPr>
              <a:spLocks noChangeShapeType="1"/>
            </p:cNvSpPr>
            <p:nvPr/>
          </p:nvSpPr>
          <p:spPr bwMode="auto">
            <a:xfrm>
              <a:off x="4953000" y="1524000"/>
              <a:ext cx="0" cy="30480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4876800" y="44196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4495800" y="13716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PW-08</a:t>
              </a:r>
            </a:p>
          </p:txBody>
        </p:sp>
        <p:sp>
          <p:nvSpPr>
            <p:cNvPr id="38920" name="Line 7"/>
            <p:cNvSpPr>
              <a:spLocks noChangeShapeType="1"/>
            </p:cNvSpPr>
            <p:nvPr/>
          </p:nvSpPr>
          <p:spPr bwMode="auto">
            <a:xfrm flipV="1">
              <a:off x="5562600" y="3886200"/>
              <a:ext cx="91440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1" name="Text Box 8"/>
            <p:cNvSpPr txBox="1">
              <a:spLocks noChangeArrowheads="1"/>
            </p:cNvSpPr>
            <p:nvPr/>
          </p:nvSpPr>
          <p:spPr bwMode="auto">
            <a:xfrm>
              <a:off x="6400800" y="3533775"/>
              <a:ext cx="1066800" cy="581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Collector pipe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481013" y="-234950"/>
            <a:ext cx="10387013" cy="7550150"/>
            <a:chOff x="-481013" y="-234950"/>
            <a:chExt cx="10387013" cy="7550150"/>
          </a:xfrm>
        </p:grpSpPr>
        <p:pic>
          <p:nvPicPr>
            <p:cNvPr id="39939" name="Picture 2" descr="CrossSec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1013" y="-234950"/>
              <a:ext cx="10387013" cy="755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19" name="AutoShape 3"/>
            <p:cNvSpPr>
              <a:spLocks noChangeArrowheads="1"/>
            </p:cNvSpPr>
            <p:nvPr/>
          </p:nvSpPr>
          <p:spPr bwMode="auto">
            <a:xfrm>
              <a:off x="2362200" y="609600"/>
              <a:ext cx="228600" cy="1651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>
              <a:off x="4876800" y="609600"/>
              <a:ext cx="228600" cy="1651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2438400" y="3276600"/>
              <a:ext cx="152400" cy="5334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Text Box 6"/>
            <p:cNvSpPr txBox="1">
              <a:spLocks noChangeArrowheads="1"/>
            </p:cNvSpPr>
            <p:nvPr/>
          </p:nvSpPr>
          <p:spPr bwMode="auto">
            <a:xfrm rot="-5361768">
              <a:off x="2132807" y="3353594"/>
              <a:ext cx="762000" cy="2746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PW-08</a:t>
              </a:r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4938713" y="3671888"/>
              <a:ext cx="152400" cy="5334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 rot="-5361768">
              <a:off x="4633119" y="3748881"/>
              <a:ext cx="762000" cy="2746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PW-09</a:t>
              </a:r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391400" y="3429000"/>
              <a:ext cx="762000" cy="533400"/>
            </a:xfrm>
            <a:prstGeom prst="rect">
              <a:avLst/>
            </a:prstGeom>
            <a:solidFill>
              <a:srgbClr val="FEFEF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7543800" y="3962400"/>
              <a:ext cx="152400" cy="5334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Text Box 11"/>
            <p:cNvSpPr txBox="1">
              <a:spLocks noChangeArrowheads="1"/>
            </p:cNvSpPr>
            <p:nvPr/>
          </p:nvSpPr>
          <p:spPr bwMode="auto">
            <a:xfrm rot="-5361768">
              <a:off x="7223919" y="3977481"/>
              <a:ext cx="762000" cy="2746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PW-10</a:t>
              </a:r>
            </a:p>
          </p:txBody>
        </p:sp>
        <p:sp>
          <p:nvSpPr>
            <p:cNvPr id="86028" name="AutoShape 12"/>
            <p:cNvSpPr>
              <a:spLocks noChangeArrowheads="1"/>
            </p:cNvSpPr>
            <p:nvPr/>
          </p:nvSpPr>
          <p:spPr bwMode="auto">
            <a:xfrm>
              <a:off x="7239000" y="533400"/>
              <a:ext cx="228600" cy="1651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50" name="Line 13"/>
            <p:cNvSpPr>
              <a:spLocks noChangeShapeType="1"/>
            </p:cNvSpPr>
            <p:nvPr/>
          </p:nvSpPr>
          <p:spPr bwMode="auto">
            <a:xfrm>
              <a:off x="2514600" y="3810000"/>
              <a:ext cx="1588" cy="16764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1" name="Line 14"/>
            <p:cNvSpPr>
              <a:spLocks noChangeShapeType="1"/>
            </p:cNvSpPr>
            <p:nvPr/>
          </p:nvSpPr>
          <p:spPr bwMode="auto">
            <a:xfrm>
              <a:off x="5029200" y="4267200"/>
              <a:ext cx="1588" cy="16764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995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5772150"/>
              <a:ext cx="190500" cy="2476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9953" name="Line 16"/>
            <p:cNvSpPr>
              <a:spLocks noChangeShapeType="1"/>
            </p:cNvSpPr>
            <p:nvPr/>
          </p:nvSpPr>
          <p:spPr bwMode="auto">
            <a:xfrm>
              <a:off x="7620000" y="4648200"/>
              <a:ext cx="0" cy="20574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0" y="-76200"/>
            <a:ext cx="9144000" cy="52629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 dirty="0" err="1" smtClean="0"/>
              <a:t>Avaliação</a:t>
            </a:r>
            <a:r>
              <a:rPr lang="en-US" sz="3600" b="1" dirty="0" smtClean="0"/>
              <a:t> de Dados do </a:t>
            </a:r>
            <a:r>
              <a:rPr lang="en-US" sz="3600" b="1" dirty="0" err="1" smtClean="0"/>
              <a:t>Piezômetro</a:t>
            </a:r>
            <a:endParaRPr lang="en-US" sz="3600" b="1" dirty="0"/>
          </a:p>
          <a:p>
            <a:endParaRPr lang="en-US" sz="2800" b="1" dirty="0"/>
          </a:p>
          <a:p>
            <a:r>
              <a:rPr lang="en-US" sz="2800" b="1" dirty="0" smtClean="0"/>
              <a:t>O </a:t>
            </a:r>
            <a:r>
              <a:rPr lang="en-US" sz="2800" b="1" dirty="0" err="1"/>
              <a:t>q</a:t>
            </a:r>
            <a:r>
              <a:rPr lang="en-US" sz="2800" b="1" dirty="0" err="1" smtClean="0"/>
              <a:t>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observado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plotagem</a:t>
            </a:r>
            <a:endParaRPr lang="en-US" sz="2800" b="1" dirty="0"/>
          </a:p>
          <a:p>
            <a:pPr lvl="1">
              <a:buFontTx/>
              <a:buChar char="•"/>
            </a:pPr>
            <a:r>
              <a:rPr lang="en-US" b="1" u="sng" dirty="0" err="1" smtClean="0"/>
              <a:t>Aumento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progressivo</a:t>
            </a:r>
            <a:r>
              <a:rPr lang="en-US" b="1" u="sng" dirty="0" smtClean="0"/>
              <a:t> das </a:t>
            </a:r>
            <a:r>
              <a:rPr lang="en-US" b="1" u="sng" dirty="0" err="1" smtClean="0"/>
              <a:t>pressões</a:t>
            </a:r>
            <a:r>
              <a:rPr lang="en-US" b="1" u="sng" dirty="0" smtClean="0"/>
              <a:t> no </a:t>
            </a:r>
            <a:r>
              <a:rPr lang="en-US" b="1" u="sng" dirty="0" err="1" smtClean="0"/>
              <a:t>piezômetro</a:t>
            </a:r>
            <a:r>
              <a:rPr lang="en-US" b="1" u="sng" dirty="0" smtClean="0"/>
              <a:t> </a:t>
            </a:r>
          </a:p>
          <a:p>
            <a:pPr lvl="1">
              <a:buFontTx/>
              <a:buChar char="•"/>
            </a:pPr>
            <a:r>
              <a:rPr lang="en-US" b="1" dirty="0" err="1" smtClean="0"/>
              <a:t>Comportamento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consistente</a:t>
            </a:r>
            <a:r>
              <a:rPr lang="en-US" b="1" dirty="0" smtClean="0"/>
              <a:t> com </a:t>
            </a:r>
            <a:r>
              <a:rPr lang="en-US" b="1" dirty="0" err="1" smtClean="0"/>
              <a:t>cotas</a:t>
            </a:r>
            <a:r>
              <a:rPr lang="en-US" b="1" dirty="0" smtClean="0"/>
              <a:t> </a:t>
            </a:r>
            <a:r>
              <a:rPr lang="en-US" b="1" dirty="0" err="1" smtClean="0"/>
              <a:t>máximas</a:t>
            </a:r>
            <a:r>
              <a:rPr lang="en-US" b="1" dirty="0" smtClean="0"/>
              <a:t> </a:t>
            </a:r>
            <a:r>
              <a:rPr lang="en-US" b="1" dirty="0" err="1" smtClean="0"/>
              <a:t>anteriores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 err="1" smtClean="0"/>
              <a:t>Piezômetros</a:t>
            </a:r>
            <a:r>
              <a:rPr lang="en-US" b="1" dirty="0" smtClean="0"/>
              <a:t> a </a:t>
            </a:r>
            <a:r>
              <a:rPr lang="en-US" b="1" dirty="0" err="1" smtClean="0"/>
              <a:t>Jusante</a:t>
            </a:r>
            <a:r>
              <a:rPr lang="en-US" b="1" dirty="0" smtClean="0"/>
              <a:t> </a:t>
            </a:r>
            <a:r>
              <a:rPr lang="en-US" b="1" dirty="0" err="1" smtClean="0"/>
              <a:t>refletem</a:t>
            </a:r>
            <a:r>
              <a:rPr lang="en-US" b="1" dirty="0" smtClean="0"/>
              <a:t> o </a:t>
            </a:r>
            <a:r>
              <a:rPr lang="en-US" b="1" dirty="0" err="1" smtClean="0"/>
              <a:t>nível</a:t>
            </a:r>
            <a:r>
              <a:rPr lang="en-US" b="1" dirty="0" smtClean="0"/>
              <a:t> </a:t>
            </a:r>
            <a:r>
              <a:rPr lang="en-US" b="1" dirty="0" err="1" smtClean="0"/>
              <a:t>d’água</a:t>
            </a:r>
            <a:r>
              <a:rPr lang="en-US" b="1" dirty="0" smtClean="0"/>
              <a:t> a </a:t>
            </a:r>
            <a:r>
              <a:rPr lang="en-US" b="1" dirty="0" err="1" smtClean="0"/>
              <a:t>jusante</a:t>
            </a:r>
            <a:r>
              <a:rPr lang="en-US" b="1" dirty="0" smtClean="0"/>
              <a:t> (</a:t>
            </a:r>
            <a:r>
              <a:rPr lang="en-US" b="1" dirty="0" err="1" smtClean="0"/>
              <a:t>esperado</a:t>
            </a:r>
            <a:r>
              <a:rPr lang="en-US" b="1" dirty="0" smtClean="0"/>
              <a:t>)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>
                <a:solidFill>
                  <a:srgbClr val="0000FF"/>
                </a:solidFill>
              </a:rPr>
              <a:t>PW-08 </a:t>
            </a:r>
            <a:r>
              <a:rPr lang="en-US" b="1" dirty="0" err="1" smtClean="0"/>
              <a:t>normalmente</a:t>
            </a:r>
            <a:r>
              <a:rPr lang="en-US" b="1" dirty="0" smtClean="0"/>
              <a:t> </a:t>
            </a:r>
            <a:r>
              <a:rPr lang="en-US" b="1" dirty="0" err="1" smtClean="0"/>
              <a:t>foi</a:t>
            </a:r>
            <a:r>
              <a:rPr lang="en-US" b="1" dirty="0" smtClean="0"/>
              <a:t> </a:t>
            </a:r>
            <a:r>
              <a:rPr lang="en-US" b="1" dirty="0" err="1" smtClean="0"/>
              <a:t>seco</a:t>
            </a:r>
            <a:r>
              <a:rPr lang="en-US" b="1" dirty="0" smtClean="0"/>
              <a:t> (</a:t>
            </a:r>
            <a:r>
              <a:rPr lang="en-US" b="1" dirty="0" err="1" smtClean="0"/>
              <a:t>esperado</a:t>
            </a:r>
            <a:r>
              <a:rPr lang="en-US" b="1" dirty="0" smtClean="0"/>
              <a:t>)</a:t>
            </a:r>
            <a:endParaRPr lang="en-US" b="1" dirty="0"/>
          </a:p>
          <a:p>
            <a:pPr lvl="1">
              <a:buFontTx/>
              <a:buChar char="•"/>
            </a:pPr>
            <a:endParaRPr lang="en-US" b="1" dirty="0"/>
          </a:p>
          <a:p>
            <a:r>
              <a:rPr lang="en-US" sz="2800" b="1" dirty="0" err="1" smtClean="0"/>
              <a:t>Quais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fatores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relevantes</a:t>
            </a:r>
            <a:endParaRPr lang="en-US" sz="2800" b="1" dirty="0"/>
          </a:p>
          <a:p>
            <a:pPr lvl="1">
              <a:buFontTx/>
              <a:buChar char="•"/>
            </a:pPr>
            <a:r>
              <a:rPr lang="en-US" b="1" dirty="0" smtClean="0"/>
              <a:t>Tempo 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 err="1" smtClean="0"/>
              <a:t>Cota</a:t>
            </a:r>
            <a:r>
              <a:rPr lang="en-US" b="1" dirty="0" smtClean="0"/>
              <a:t> </a:t>
            </a:r>
            <a:r>
              <a:rPr lang="en-US" b="1" dirty="0" err="1" smtClean="0"/>
              <a:t>alta</a:t>
            </a:r>
            <a:r>
              <a:rPr lang="en-US" b="1" dirty="0" smtClean="0"/>
              <a:t> do </a:t>
            </a:r>
            <a:r>
              <a:rPr lang="en-US" b="1" dirty="0" err="1" smtClean="0"/>
              <a:t>reservatório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 smtClean="0"/>
              <a:t>Material de </a:t>
            </a:r>
            <a:r>
              <a:rPr lang="en-US" b="1" dirty="0" err="1" smtClean="0"/>
              <a:t>preenchimento</a:t>
            </a:r>
            <a:r>
              <a:rPr lang="en-US" b="1" dirty="0" smtClean="0"/>
              <a:t> </a:t>
            </a:r>
            <a:r>
              <a:rPr lang="en-US" b="1" dirty="0" err="1" smtClean="0"/>
              <a:t>entupido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tubo</a:t>
            </a:r>
            <a:r>
              <a:rPr lang="en-US" b="1" dirty="0" smtClean="0"/>
              <a:t> </a:t>
            </a:r>
            <a:r>
              <a:rPr lang="en-US" b="1" dirty="0" err="1" smtClean="0"/>
              <a:t>coletor</a:t>
            </a:r>
            <a:r>
              <a:rPr lang="en-US" b="1" dirty="0" smtClean="0"/>
              <a:t> </a:t>
            </a:r>
            <a:r>
              <a:rPr lang="en-US" b="1" dirty="0" err="1" smtClean="0"/>
              <a:t>bloqueado</a:t>
            </a:r>
            <a:r>
              <a:rPr lang="en-US" b="1" dirty="0" smtClean="0"/>
              <a:t> </a:t>
            </a:r>
          </a:p>
          <a:p>
            <a:pPr lvl="1">
              <a:buFontTx/>
              <a:buChar char="•"/>
            </a:pPr>
            <a:r>
              <a:rPr lang="en-US" b="1" dirty="0" err="1" smtClean="0"/>
              <a:t>Temperatura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 err="1" smtClean="0"/>
              <a:t>Tratamento</a:t>
            </a:r>
            <a:r>
              <a:rPr lang="en-US" b="1" dirty="0" smtClean="0"/>
              <a:t> da mina de </a:t>
            </a:r>
            <a:r>
              <a:rPr lang="en-US" b="1" dirty="0" err="1" smtClean="0"/>
              <a:t>carvão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 smtClean="0"/>
              <a:t>Ponta do </a:t>
            </a:r>
            <a:r>
              <a:rPr lang="en-US" b="1" dirty="0" err="1" smtClean="0"/>
              <a:t>Piezômetro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i="1" dirty="0" smtClean="0"/>
              <a:t>riser</a:t>
            </a:r>
            <a:r>
              <a:rPr lang="en-US" b="1" dirty="0" smtClean="0"/>
              <a:t> </a:t>
            </a:r>
            <a:r>
              <a:rPr lang="en-US" b="1" dirty="0" err="1" smtClean="0"/>
              <a:t>fissurado</a:t>
            </a:r>
            <a:endParaRPr lang="en-US" b="1" dirty="0"/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Testes </a:t>
            </a:r>
            <a:r>
              <a:rPr lang="en-US" b="1" dirty="0" err="1" smtClean="0"/>
              <a:t>anteriores</a:t>
            </a:r>
            <a:r>
              <a:rPr lang="en-US" b="1" dirty="0" smtClean="0"/>
              <a:t> de </a:t>
            </a:r>
            <a:r>
              <a:rPr lang="en-US" b="1" dirty="0" err="1" smtClean="0"/>
              <a:t>queda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da </a:t>
            </a:r>
            <a:r>
              <a:rPr lang="en-US" b="1" dirty="0" err="1" smtClean="0">
                <a:solidFill>
                  <a:srgbClr val="0000FF"/>
                </a:solidFill>
              </a:rPr>
              <a:t>coroa</a:t>
            </a:r>
            <a:r>
              <a:rPr lang="en-US" b="1" dirty="0" smtClean="0">
                <a:solidFill>
                  <a:srgbClr val="0000FF"/>
                </a:solidFill>
              </a:rPr>
              <a:t> (head) </a:t>
            </a:r>
            <a:r>
              <a:rPr lang="en-US" b="1" dirty="0" smtClean="0"/>
              <a:t>(1,5 m </a:t>
            </a:r>
            <a:r>
              <a:rPr lang="en-US" b="1" dirty="0" err="1" smtClean="0"/>
              <a:t>em</a:t>
            </a:r>
            <a:r>
              <a:rPr lang="en-US" b="1" dirty="0" smtClean="0"/>
              <a:t> 5 </a:t>
            </a:r>
            <a:r>
              <a:rPr lang="en-US" b="1" dirty="0" err="1" smtClean="0"/>
              <a:t>minutos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2003</a:t>
            </a:r>
            <a:r>
              <a:rPr lang="en-US" b="1" dirty="0"/>
              <a:t>)</a:t>
            </a:r>
          </a:p>
        </p:txBody>
      </p:sp>
      <p:sp>
        <p:nvSpPr>
          <p:cNvPr id="40964" name="Rectangle 1028"/>
          <p:cNvSpPr>
            <a:spLocks noChangeArrowheads="1"/>
          </p:cNvSpPr>
          <p:nvPr/>
        </p:nvSpPr>
        <p:spPr bwMode="auto">
          <a:xfrm>
            <a:off x="381000" y="1412290"/>
            <a:ext cx="8001000" cy="11430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1029"/>
          <p:cNvSpPr>
            <a:spLocks noChangeArrowheads="1"/>
          </p:cNvSpPr>
          <p:nvPr/>
        </p:nvSpPr>
        <p:spPr bwMode="auto">
          <a:xfrm>
            <a:off x="169572" y="3231524"/>
            <a:ext cx="8839200" cy="30480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0" y="-76200"/>
            <a:ext cx="9144000" cy="5816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3600" b="1" dirty="0" err="1" smtClean="0"/>
              <a:t>Avaliação</a:t>
            </a:r>
            <a:r>
              <a:rPr lang="en-US" sz="3600" b="1" dirty="0" smtClean="0"/>
              <a:t> de Dados do </a:t>
            </a:r>
            <a:r>
              <a:rPr lang="en-US" sz="3600" b="1" dirty="0" err="1" smtClean="0"/>
              <a:t>Piezômetro</a:t>
            </a:r>
            <a:endParaRPr lang="en-US" sz="4000" b="1" dirty="0"/>
          </a:p>
          <a:p>
            <a:pPr marL="457200" indent="-457200"/>
            <a:r>
              <a:rPr lang="en-US" sz="2800" b="1" dirty="0" err="1" smtClean="0"/>
              <a:t>Quais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tomadas</a:t>
            </a:r>
            <a:endParaRPr lang="en-US" sz="2800" b="1" dirty="0" smtClean="0"/>
          </a:p>
          <a:p>
            <a:pPr marL="457200" indent="-457200"/>
            <a:endParaRPr lang="en-US" sz="2800" b="1" dirty="0"/>
          </a:p>
          <a:p>
            <a:pPr marL="457200" indent="-457200"/>
            <a:endParaRPr lang="en-US" sz="2800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pressuponha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há</a:t>
            </a:r>
            <a:r>
              <a:rPr lang="en-US" b="1" dirty="0" smtClean="0"/>
              <a:t> </a:t>
            </a:r>
            <a:r>
              <a:rPr lang="en-US" b="1" dirty="0" err="1" smtClean="0"/>
              <a:t>falha</a:t>
            </a:r>
            <a:r>
              <a:rPr lang="en-US" b="1" dirty="0" smtClean="0"/>
              <a:t> </a:t>
            </a:r>
            <a:r>
              <a:rPr lang="en-US" b="1" dirty="0" err="1" smtClean="0"/>
              <a:t>iminente</a:t>
            </a:r>
            <a:r>
              <a:rPr lang="en-US" b="1" dirty="0" smtClean="0"/>
              <a:t> da </a:t>
            </a:r>
            <a:r>
              <a:rPr lang="en-US" b="1" dirty="0" err="1" smtClean="0"/>
              <a:t>barragem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Observe </a:t>
            </a:r>
            <a:r>
              <a:rPr lang="en-US" b="1" dirty="0" smtClean="0"/>
              <a:t>a </a:t>
            </a:r>
            <a:r>
              <a:rPr lang="en-US" b="1" dirty="0" err="1" smtClean="0"/>
              <a:t>área</a:t>
            </a:r>
            <a:r>
              <a:rPr lang="en-US" b="1" dirty="0" smtClean="0"/>
              <a:t> de </a:t>
            </a:r>
            <a:r>
              <a:rPr lang="en-US" b="1" dirty="0" err="1" smtClean="0"/>
              <a:t>perigo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Verifique</a:t>
            </a:r>
            <a:r>
              <a:rPr lang="en-US" b="1" dirty="0" smtClean="0"/>
              <a:t> </a:t>
            </a:r>
            <a:r>
              <a:rPr lang="en-US" b="1" dirty="0" err="1" smtClean="0"/>
              <a:t>visualmente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danos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instrumentação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Notifique</a:t>
            </a:r>
            <a:r>
              <a:rPr lang="en-US" b="1" dirty="0" smtClean="0"/>
              <a:t> </a:t>
            </a:r>
            <a:r>
              <a:rPr lang="en-US" b="1" dirty="0" err="1" smtClean="0"/>
              <a:t>pessoal</a:t>
            </a:r>
            <a:r>
              <a:rPr lang="en-US" b="1" dirty="0" smtClean="0"/>
              <a:t> do </a:t>
            </a:r>
            <a:r>
              <a:rPr lang="en-US" b="1" dirty="0" err="1" smtClean="0"/>
              <a:t>projeto</a:t>
            </a:r>
            <a:r>
              <a:rPr lang="en-US" b="1" dirty="0" smtClean="0"/>
              <a:t>, </a:t>
            </a:r>
            <a:r>
              <a:rPr lang="en-US" b="1" dirty="0" err="1" smtClean="0"/>
              <a:t>gestores</a:t>
            </a:r>
            <a:r>
              <a:rPr lang="en-US" b="1" dirty="0" smtClean="0"/>
              <a:t> e outros </a:t>
            </a:r>
            <a:r>
              <a:rPr lang="en-US" b="1" dirty="0" err="1" smtClean="0"/>
              <a:t>membros</a:t>
            </a:r>
            <a:r>
              <a:rPr lang="en-US" b="1" dirty="0" smtClean="0"/>
              <a:t> da </a:t>
            </a:r>
            <a:r>
              <a:rPr lang="en-US" b="1" dirty="0" err="1" smtClean="0"/>
              <a:t>equipe</a:t>
            </a:r>
            <a:r>
              <a:rPr lang="en-US" b="1" dirty="0" smtClean="0"/>
              <a:t> </a:t>
            </a:r>
            <a:r>
              <a:rPr lang="en-US" b="1" dirty="0" err="1" smtClean="0"/>
              <a:t>pertinentes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smtClean="0"/>
              <a:t>Realize </a:t>
            </a:r>
            <a:r>
              <a:rPr lang="en-US" b="1" dirty="0" err="1" smtClean="0"/>
              <a:t>teste</a:t>
            </a:r>
            <a:r>
              <a:rPr lang="en-US" b="1" dirty="0" smtClean="0"/>
              <a:t> de </a:t>
            </a:r>
            <a:r>
              <a:rPr lang="en-US" b="1" dirty="0" err="1" smtClean="0"/>
              <a:t>aumento</a:t>
            </a:r>
            <a:r>
              <a:rPr lang="en-US" b="1" dirty="0" smtClean="0"/>
              <a:t> e </a:t>
            </a:r>
            <a:r>
              <a:rPr lang="en-US" b="1" dirty="0" err="1" smtClean="0"/>
              <a:t>diminuição</a:t>
            </a:r>
            <a:r>
              <a:rPr lang="en-US" b="1" dirty="0" smtClean="0"/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coroa</a:t>
            </a:r>
            <a:endParaRPr lang="en-US" b="1" dirty="0">
              <a:solidFill>
                <a:srgbClr val="0000FF"/>
              </a:solidFill>
            </a:endParaRPr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Integridade</a:t>
            </a:r>
            <a:r>
              <a:rPr lang="en-US" b="1" dirty="0" smtClean="0"/>
              <a:t> da parte inferior do </a:t>
            </a:r>
            <a:r>
              <a:rPr lang="en-US" b="1" dirty="0" err="1" smtClean="0"/>
              <a:t>buraco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Use </a:t>
            </a:r>
            <a:r>
              <a:rPr lang="en-US" b="1" dirty="0" err="1" smtClean="0"/>
              <a:t>saco</a:t>
            </a:r>
            <a:r>
              <a:rPr lang="en-US" b="1" dirty="0" smtClean="0"/>
              <a:t> </a:t>
            </a:r>
            <a:r>
              <a:rPr lang="en-US" b="1" dirty="0" err="1" smtClean="0"/>
              <a:t>inflável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testar</a:t>
            </a:r>
            <a:r>
              <a:rPr lang="en-US" b="1" dirty="0" smtClean="0"/>
              <a:t> </a:t>
            </a:r>
            <a:r>
              <a:rPr lang="en-US" b="1" dirty="0" smtClean="0"/>
              <a:t>se </a:t>
            </a:r>
            <a:r>
              <a:rPr lang="en-US" b="1" dirty="0" err="1" smtClean="0"/>
              <a:t>há</a:t>
            </a:r>
            <a:r>
              <a:rPr lang="en-US" b="1" dirty="0" smtClean="0"/>
              <a:t> </a:t>
            </a:r>
            <a:r>
              <a:rPr lang="en-US" b="1" dirty="0" err="1" smtClean="0"/>
              <a:t>falhas</a:t>
            </a:r>
            <a:r>
              <a:rPr lang="en-US" b="1" dirty="0" smtClean="0"/>
              <a:t> no </a:t>
            </a:r>
            <a:r>
              <a:rPr lang="en-US" b="1" dirty="0" err="1" smtClean="0"/>
              <a:t>piezômetro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Instale</a:t>
            </a:r>
            <a:r>
              <a:rPr lang="en-US" b="1" dirty="0" smtClean="0"/>
              <a:t> </a:t>
            </a:r>
            <a:r>
              <a:rPr lang="en-US" b="1" dirty="0" err="1" smtClean="0"/>
              <a:t>instrumentação</a:t>
            </a:r>
            <a:r>
              <a:rPr lang="en-US" b="1" dirty="0" smtClean="0"/>
              <a:t> </a:t>
            </a:r>
            <a:r>
              <a:rPr lang="en-US" b="1" dirty="0" err="1" smtClean="0"/>
              <a:t>adicional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Analise</a:t>
            </a:r>
            <a:r>
              <a:rPr lang="en-US" b="1" dirty="0" smtClean="0"/>
              <a:t> a </a:t>
            </a:r>
            <a:r>
              <a:rPr lang="en-US" b="1" dirty="0" err="1" smtClean="0"/>
              <a:t>estabilidade</a:t>
            </a:r>
            <a:r>
              <a:rPr lang="en-US" b="1" dirty="0" smtClean="0"/>
              <a:t> do </a:t>
            </a:r>
            <a:r>
              <a:rPr lang="en-US" b="1" dirty="0" err="1" smtClean="0"/>
              <a:t>muro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Aumente</a:t>
            </a:r>
            <a:r>
              <a:rPr lang="en-US" b="1" dirty="0" smtClean="0"/>
              <a:t> a </a:t>
            </a:r>
            <a:r>
              <a:rPr lang="en-US" b="1" dirty="0" err="1" smtClean="0"/>
              <a:t>frequência</a:t>
            </a:r>
            <a:r>
              <a:rPr lang="en-US" b="1" dirty="0" smtClean="0"/>
              <a:t> </a:t>
            </a:r>
            <a:r>
              <a:rPr lang="en-US" b="1" dirty="0" smtClean="0"/>
              <a:t>de </a:t>
            </a:r>
            <a:r>
              <a:rPr lang="en-US" b="1" dirty="0" err="1" smtClean="0"/>
              <a:t>leitura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Automação</a:t>
            </a:r>
            <a:r>
              <a:rPr lang="en-US" b="1" dirty="0" smtClean="0"/>
              <a:t> com </a:t>
            </a:r>
            <a:r>
              <a:rPr lang="en-US" b="1" dirty="0" err="1" smtClean="0"/>
              <a:t>alarme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Bomba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porta</a:t>
            </a:r>
            <a:r>
              <a:rPr lang="en-US" b="1" dirty="0" smtClean="0"/>
              <a:t> de </a:t>
            </a:r>
            <a:r>
              <a:rPr lang="en-US" b="1" dirty="0" err="1" smtClean="0"/>
              <a:t>inspeção</a:t>
            </a:r>
            <a:r>
              <a:rPr lang="en-US" b="1" dirty="0" smtClean="0"/>
              <a:t> e </a:t>
            </a:r>
            <a:r>
              <a:rPr lang="en-US" b="1" dirty="0" err="1" smtClean="0"/>
              <a:t>câmera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inspecionar</a:t>
            </a:r>
            <a:r>
              <a:rPr lang="en-US" b="1" dirty="0" smtClean="0"/>
              <a:t> a </a:t>
            </a:r>
            <a:r>
              <a:rPr lang="en-US" b="1" dirty="0" err="1" smtClean="0"/>
              <a:t>tubulação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Pesquisas</a:t>
            </a:r>
            <a:r>
              <a:rPr lang="en-US" b="1" dirty="0" smtClean="0"/>
              <a:t> </a:t>
            </a:r>
            <a:r>
              <a:rPr lang="en-US" b="1" dirty="0" err="1" smtClean="0"/>
              <a:t>adicionais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literatura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b="1" dirty="0" err="1" smtClean="0"/>
              <a:t>tratamento</a:t>
            </a:r>
            <a:r>
              <a:rPr lang="en-US" b="1" dirty="0" smtClean="0"/>
              <a:t> de </a:t>
            </a:r>
            <a:r>
              <a:rPr lang="en-US" b="1" dirty="0" err="1" smtClean="0"/>
              <a:t>fundações</a:t>
            </a:r>
            <a:endParaRPr lang="en-US" b="1" dirty="0"/>
          </a:p>
        </p:txBody>
      </p:sp>
      <p:sp>
        <p:nvSpPr>
          <p:cNvPr id="41988" name="Rectangle 1028"/>
          <p:cNvSpPr>
            <a:spLocks noChangeArrowheads="1"/>
          </p:cNvSpPr>
          <p:nvPr/>
        </p:nvSpPr>
        <p:spPr bwMode="auto">
          <a:xfrm>
            <a:off x="296751" y="1295400"/>
            <a:ext cx="8610600" cy="51054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-76200"/>
            <a:ext cx="9144000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4000" b="1" dirty="0" smtClean="0"/>
              <a:t>EXERCÍCIO </a:t>
            </a:r>
            <a:r>
              <a:rPr lang="en-US" sz="4000" b="1" dirty="0"/>
              <a:t>1: </a:t>
            </a:r>
            <a:r>
              <a:rPr lang="en-US" sz="3600" b="1" dirty="0" err="1" smtClean="0"/>
              <a:t>Avaliação</a:t>
            </a:r>
            <a:r>
              <a:rPr lang="en-US" sz="3600" b="1" dirty="0" smtClean="0"/>
              <a:t> dos Dados do </a:t>
            </a:r>
            <a:r>
              <a:rPr lang="en-US" sz="3600" b="1" dirty="0" err="1" smtClean="0"/>
              <a:t>Piezômetro</a:t>
            </a:r>
            <a:endParaRPr lang="en-US" sz="4000" b="1" dirty="0"/>
          </a:p>
          <a:p>
            <a:pPr marL="457200" indent="-457200"/>
            <a:r>
              <a:rPr lang="en-US" sz="2800" b="1" dirty="0" err="1" smtClean="0"/>
              <a:t>Qual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seria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limite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recomendado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PW</a:t>
            </a:r>
            <a:r>
              <a:rPr lang="en-US" sz="2800" b="1" dirty="0">
                <a:solidFill>
                  <a:srgbClr val="0000FF"/>
                </a:solidFill>
              </a:rPr>
              <a:t>-08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Seco</a:t>
            </a:r>
            <a:endParaRPr lang="en-US" b="1" dirty="0" smtClean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Água</a:t>
            </a:r>
            <a:r>
              <a:rPr lang="en-US" b="1" dirty="0" smtClean="0"/>
              <a:t> de </a:t>
            </a:r>
            <a:r>
              <a:rPr lang="en-US" b="1" dirty="0" err="1" smtClean="0"/>
              <a:t>Jusante</a:t>
            </a:r>
            <a:r>
              <a:rPr lang="en-US" b="1" dirty="0" smtClean="0"/>
              <a:t> </a:t>
            </a:r>
            <a:r>
              <a:rPr lang="en-US" b="1" dirty="0" err="1" smtClean="0"/>
              <a:t>mais</a:t>
            </a:r>
            <a:r>
              <a:rPr lang="en-US" b="1" dirty="0" smtClean="0"/>
              <a:t> 1,5m</a:t>
            </a:r>
            <a:endParaRPr lang="en-US" b="1" dirty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2590800"/>
            <a:ext cx="9144000" cy="36317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b="1" dirty="0" err="1" smtClean="0"/>
              <a:t>Qual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seria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limite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recomendado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PW</a:t>
            </a:r>
            <a:r>
              <a:rPr lang="en-US" sz="2800" b="1" dirty="0">
                <a:solidFill>
                  <a:srgbClr val="0000FF"/>
                </a:solidFill>
              </a:rPr>
              <a:t>-09</a:t>
            </a:r>
            <a:endParaRPr lang="en-US" b="1" dirty="0">
              <a:solidFill>
                <a:srgbClr val="0000FF"/>
              </a:solidFill>
            </a:endParaRPr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Água</a:t>
            </a:r>
            <a:r>
              <a:rPr lang="en-US" b="1" dirty="0" smtClean="0"/>
              <a:t> de </a:t>
            </a:r>
            <a:r>
              <a:rPr lang="en-US" b="1" dirty="0" err="1" smtClean="0"/>
              <a:t>jusante</a:t>
            </a:r>
            <a:r>
              <a:rPr lang="en-US" b="1" dirty="0" smtClean="0"/>
              <a:t> </a:t>
            </a:r>
            <a:r>
              <a:rPr lang="en-US" b="1" dirty="0" err="1" smtClean="0"/>
              <a:t>mais</a:t>
            </a:r>
            <a:r>
              <a:rPr lang="en-US" b="1" dirty="0" smtClean="0"/>
              <a:t> 1,5m</a:t>
            </a:r>
            <a:endParaRPr lang="en-US" b="1" dirty="0"/>
          </a:p>
          <a:p>
            <a:pPr marL="914400" lvl="1" indent="-457200"/>
            <a:endParaRPr lang="en-US" b="1" dirty="0"/>
          </a:p>
          <a:p>
            <a:pPr marL="457200" indent="-457200"/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/>
              <a:t>q</a:t>
            </a:r>
            <a:r>
              <a:rPr lang="en-US" sz="2800" b="1" dirty="0" err="1" smtClean="0"/>
              <a:t>uais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etapas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avaliação</a:t>
            </a:r>
            <a:r>
              <a:rPr lang="en-US" sz="2800" b="1" dirty="0" smtClean="0"/>
              <a:t> de dados </a:t>
            </a:r>
            <a:r>
              <a:rPr lang="en-US" sz="2800" b="1" dirty="0" err="1" smtClean="0"/>
              <a:t>estes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limites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poderiam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aplicados</a:t>
            </a:r>
            <a:endParaRPr lang="en-US" sz="2800" b="1" dirty="0" smtClean="0"/>
          </a:p>
          <a:p>
            <a:pPr marL="457200" indent="-457200"/>
            <a:endParaRPr lang="en-US" sz="2800" b="1" dirty="0"/>
          </a:p>
          <a:p>
            <a:pPr marL="457200" indent="-457200"/>
            <a:r>
              <a:rPr lang="en-US" sz="2800" b="1" dirty="0" smtClean="0"/>
              <a:t>	</a:t>
            </a:r>
            <a:r>
              <a:rPr lang="en-US" b="1" dirty="0" err="1" smtClean="0"/>
              <a:t>Coleta</a:t>
            </a:r>
            <a:r>
              <a:rPr lang="en-US" b="1" dirty="0" smtClean="0"/>
              <a:t> de Dados (</a:t>
            </a:r>
            <a:r>
              <a:rPr lang="en-US" b="1" dirty="0" err="1" smtClean="0"/>
              <a:t>Automação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Manual</a:t>
            </a:r>
            <a:r>
              <a:rPr lang="en-US" b="1" dirty="0"/>
              <a:t>)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Entrada</a:t>
            </a:r>
            <a:r>
              <a:rPr lang="en-US" b="1" dirty="0" smtClean="0"/>
              <a:t> de Dados 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Plotagem</a:t>
            </a:r>
            <a:r>
              <a:rPr lang="en-US" b="1" dirty="0" smtClean="0"/>
              <a:t> de Dados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 smtClean="0"/>
              <a:t>Avaliação</a:t>
            </a:r>
            <a:r>
              <a:rPr lang="en-US" b="1" dirty="0" smtClean="0"/>
              <a:t> de Dados</a:t>
            </a:r>
            <a:endParaRPr lang="en-US" b="1" dirty="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1000" y="1600199"/>
            <a:ext cx="8382000" cy="570369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" y="4724400"/>
            <a:ext cx="8382000" cy="19050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3048000"/>
            <a:ext cx="8305800" cy="6096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153400" cy="643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/>
              <a:t>Componentes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Gestão</a:t>
            </a:r>
            <a:r>
              <a:rPr lang="en-US" sz="4800" b="1" dirty="0" smtClean="0"/>
              <a:t> de Dados</a:t>
            </a:r>
            <a:endParaRPr lang="en-US" sz="36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 </a:t>
            </a:r>
            <a:r>
              <a:rPr lang="en-US" sz="4000" b="1" dirty="0" err="1" smtClean="0"/>
              <a:t>Coleta</a:t>
            </a:r>
            <a:endParaRPr lang="en-US" sz="40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 </a:t>
            </a:r>
            <a:r>
              <a:rPr lang="en-US" sz="4000" b="1" dirty="0" err="1" smtClean="0"/>
              <a:t>Redução</a:t>
            </a:r>
            <a:r>
              <a:rPr lang="en-US" sz="4000" b="1" dirty="0" smtClean="0"/>
              <a:t> e </a:t>
            </a:r>
            <a:r>
              <a:rPr lang="en-US" sz="4000" b="1" dirty="0" err="1" smtClean="0"/>
              <a:t>processamento</a:t>
            </a:r>
            <a:endParaRPr lang="en-US" sz="40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Apresentação</a:t>
            </a:r>
            <a:endParaRPr lang="en-US" sz="40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 </a:t>
            </a:r>
            <a:r>
              <a:rPr lang="en-US" sz="4000" b="1" dirty="0" err="1" smtClean="0"/>
              <a:t>Avaliação</a:t>
            </a:r>
            <a:r>
              <a:rPr lang="en-US" sz="4000" b="1" dirty="0" smtClean="0"/>
              <a:t> </a:t>
            </a:r>
            <a:endParaRPr lang="en-US" sz="4000" b="1" dirty="0"/>
          </a:p>
          <a:p>
            <a:endParaRPr lang="en-US" sz="4000" b="1" dirty="0"/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467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Cronograma</a:t>
            </a:r>
            <a:r>
              <a:rPr lang="en-US" sz="4400" b="1" dirty="0" smtClean="0"/>
              <a:t> de </a:t>
            </a:r>
            <a:r>
              <a:rPr lang="en-US" sz="4400" b="1" dirty="0" err="1" smtClean="0"/>
              <a:t>Coleta</a:t>
            </a:r>
            <a:r>
              <a:rPr lang="en-US" sz="4400" b="1" dirty="0" smtClean="0"/>
              <a:t> de Dados</a:t>
            </a:r>
            <a:endParaRPr lang="en-US" sz="4400" b="1" dirty="0"/>
          </a:p>
          <a:p>
            <a:pPr algn="ctr"/>
            <a:endParaRPr lang="en-US" sz="3200" b="1" dirty="0"/>
          </a:p>
          <a:p>
            <a:r>
              <a:rPr lang="en-US" sz="3200" b="1" u="sng" dirty="0" err="1" smtClean="0"/>
              <a:t>Fatores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que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afetam</a:t>
            </a:r>
            <a:r>
              <a:rPr lang="en-US" sz="3200" b="1" u="sng" dirty="0" smtClean="0"/>
              <a:t> o </a:t>
            </a:r>
            <a:r>
              <a:rPr lang="en-US" sz="3200" b="1" u="sng" dirty="0" err="1" smtClean="0"/>
              <a:t>cronograma</a:t>
            </a:r>
            <a:r>
              <a:rPr lang="en-US" sz="3200" b="1" u="sng" dirty="0" smtClean="0"/>
              <a:t> </a:t>
            </a:r>
          </a:p>
          <a:p>
            <a:r>
              <a:rPr lang="en-US" sz="2800" b="1" dirty="0"/>
              <a:t>	</a:t>
            </a:r>
            <a:r>
              <a:rPr lang="en-US" sz="2800" b="1" dirty="0" err="1"/>
              <a:t>O</a:t>
            </a:r>
            <a:r>
              <a:rPr lang="en-US" sz="2800" b="1" dirty="0" err="1" smtClean="0"/>
              <a:t>bjetivo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instrumento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Condições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projeto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Idade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projeto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Evento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carga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Anomalia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observada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Disponibilidade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pessoal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Localização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projeto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Recursos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financeiros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Política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institucional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8196" name="Picture 3" descr="j0078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2924175"/>
            <a:ext cx="2260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6807200" y="4038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omic Sans MS" pitchFamily="66" charset="0"/>
              </a:rPr>
              <a:t>Flood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959600" y="2971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omic Sans MS" pitchFamily="66" charset="0"/>
              </a:rPr>
              <a:t>Funds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924800" y="2971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omic Sans MS" pitchFamily="66" charset="0"/>
              </a:rPr>
              <a:t>New</a:t>
            </a:r>
          </a:p>
          <a:p>
            <a:pPr algn="ctr"/>
            <a:r>
              <a:rPr lang="en-US" sz="1400">
                <a:latin typeface="Comic Sans MS" pitchFamily="66" charset="0"/>
              </a:rPr>
              <a:t>Leak</a:t>
            </a:r>
          </a:p>
        </p:txBody>
      </p:sp>
      <p:sp>
        <p:nvSpPr>
          <p:cNvPr id="8200" name="Freeform 10"/>
          <p:cNvSpPr>
            <a:spLocks/>
          </p:cNvSpPr>
          <p:nvPr/>
        </p:nvSpPr>
        <p:spPr bwMode="auto">
          <a:xfrm rot="-517699">
            <a:off x="6781800" y="3352800"/>
            <a:ext cx="228600" cy="381000"/>
          </a:xfrm>
          <a:custGeom>
            <a:avLst/>
            <a:gdLst>
              <a:gd name="T0" fmla="*/ 362902445 w 144"/>
              <a:gd name="T1" fmla="*/ 0 h 240"/>
              <a:gd name="T2" fmla="*/ 120967498 w 144"/>
              <a:gd name="T3" fmla="*/ 241935038 h 240"/>
              <a:gd name="T4" fmla="*/ 0 w 144"/>
              <a:gd name="T5" fmla="*/ 604837545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144" y="0"/>
                </a:moveTo>
                <a:cubicBezTo>
                  <a:pt x="108" y="28"/>
                  <a:pt x="72" y="56"/>
                  <a:pt x="48" y="96"/>
                </a:cubicBezTo>
                <a:cubicBezTo>
                  <a:pt x="24" y="136"/>
                  <a:pt x="8" y="21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 rot="-6406855">
            <a:off x="7315200" y="4267200"/>
            <a:ext cx="228600" cy="381000"/>
          </a:xfrm>
          <a:custGeom>
            <a:avLst/>
            <a:gdLst>
              <a:gd name="T0" fmla="*/ 362902445 w 144"/>
              <a:gd name="T1" fmla="*/ 0 h 240"/>
              <a:gd name="T2" fmla="*/ 120967498 w 144"/>
              <a:gd name="T3" fmla="*/ 241935038 h 240"/>
              <a:gd name="T4" fmla="*/ 0 w 144"/>
              <a:gd name="T5" fmla="*/ 604837545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144" y="0"/>
                </a:moveTo>
                <a:cubicBezTo>
                  <a:pt x="108" y="28"/>
                  <a:pt x="72" y="56"/>
                  <a:pt x="48" y="96"/>
                </a:cubicBezTo>
                <a:cubicBezTo>
                  <a:pt x="24" y="136"/>
                  <a:pt x="8" y="21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 rot="-10683618">
            <a:off x="8382000" y="3886200"/>
            <a:ext cx="228600" cy="381000"/>
          </a:xfrm>
          <a:custGeom>
            <a:avLst/>
            <a:gdLst>
              <a:gd name="T0" fmla="*/ 362902445 w 144"/>
              <a:gd name="T1" fmla="*/ 0 h 240"/>
              <a:gd name="T2" fmla="*/ 120967498 w 144"/>
              <a:gd name="T3" fmla="*/ 241935038 h 240"/>
              <a:gd name="T4" fmla="*/ 0 w 144"/>
              <a:gd name="T5" fmla="*/ 604837545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144" y="0"/>
                </a:moveTo>
                <a:cubicBezTo>
                  <a:pt x="108" y="28"/>
                  <a:pt x="72" y="56"/>
                  <a:pt x="48" y="96"/>
                </a:cubicBezTo>
                <a:cubicBezTo>
                  <a:pt x="24" y="136"/>
                  <a:pt x="8" y="21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7543800" cy="65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Coleta</a:t>
            </a:r>
            <a:r>
              <a:rPr lang="en-US" sz="4400" b="1" dirty="0" smtClean="0"/>
              <a:t> de Dados</a:t>
            </a:r>
            <a:endParaRPr lang="en-US" sz="4400" b="1" dirty="0"/>
          </a:p>
          <a:p>
            <a:endParaRPr lang="en-US" sz="3200" b="1" dirty="0"/>
          </a:p>
          <a:p>
            <a:r>
              <a:rPr lang="en-US" sz="3200" b="1" u="sng" dirty="0"/>
              <a:t> </a:t>
            </a:r>
            <a:r>
              <a:rPr lang="en-US" sz="3200" b="1" u="sng" dirty="0" smtClean="0"/>
              <a:t>O </a:t>
            </a:r>
            <a:r>
              <a:rPr lang="en-US" sz="3200" b="1" u="sng" dirty="0" err="1" smtClean="0"/>
              <a:t>conjunto</a:t>
            </a:r>
            <a:r>
              <a:rPr lang="en-US" sz="3200" b="1" u="sng" dirty="0" smtClean="0"/>
              <a:t> de dados </a:t>
            </a:r>
            <a:r>
              <a:rPr lang="en-US" sz="3200" b="1" u="sng" dirty="0" err="1" smtClean="0"/>
              <a:t>deve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conter</a:t>
            </a:r>
            <a:endParaRPr lang="en-US" sz="3200" b="1" u="sng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Projeto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Identificação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Instrumento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Leitura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instrumento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/>
              <a:t>U</a:t>
            </a:r>
            <a:r>
              <a:rPr lang="en-US" sz="2800" b="1" dirty="0" err="1" smtClean="0"/>
              <a:t>nidade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leitura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Nome do </a:t>
            </a:r>
            <a:r>
              <a:rPr lang="en-US" sz="2800" b="1" dirty="0" err="1" smtClean="0"/>
              <a:t>leitor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Data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Reservatório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Nível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Jusante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Condições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meteorológicas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Condições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inusitadas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Danos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instrumentos</a:t>
            </a:r>
            <a:endParaRPr lang="en-US" sz="2800" b="1" dirty="0"/>
          </a:p>
          <a:p>
            <a:r>
              <a:rPr lang="en-US" sz="3200" b="1" dirty="0"/>
              <a:t>		</a:t>
            </a:r>
          </a:p>
        </p:txBody>
      </p:sp>
      <p:pic>
        <p:nvPicPr>
          <p:cNvPr id="9220" name="Picture 3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713" y="4038600"/>
            <a:ext cx="100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Coleta</a:t>
            </a:r>
            <a:r>
              <a:rPr lang="en-US" sz="4400" b="1" dirty="0" smtClean="0"/>
              <a:t> de dados</a:t>
            </a:r>
            <a:endParaRPr lang="en-US" sz="4400" b="1" dirty="0"/>
          </a:p>
          <a:p>
            <a:pPr algn="ctr"/>
            <a:endParaRPr lang="en-US" sz="4000" b="1" dirty="0"/>
          </a:p>
          <a:p>
            <a:r>
              <a:rPr lang="en-US" sz="3200" b="1" dirty="0"/>
              <a:t>	 </a:t>
            </a:r>
            <a:r>
              <a:rPr lang="en-US" sz="3200" b="1" dirty="0" err="1" smtClean="0"/>
              <a:t>Consistência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Pessoal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smtClean="0"/>
              <a:t>Forma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leitura</a:t>
            </a:r>
            <a:r>
              <a:rPr lang="en-US" sz="3200" b="1" dirty="0" smtClean="0"/>
              <a:t> é </a:t>
            </a:r>
            <a:r>
              <a:rPr lang="en-US" sz="3200" b="1" dirty="0" err="1" smtClean="0"/>
              <a:t>realizada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Equipamentos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Rotular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instrumentos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	 </a:t>
            </a:r>
            <a:r>
              <a:rPr lang="en-US" sz="3200" b="1" dirty="0" err="1" smtClean="0"/>
              <a:t>Capacitar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pessoal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coleta</a:t>
            </a:r>
            <a:r>
              <a:rPr lang="en-US" sz="3200" b="1" dirty="0" smtClean="0"/>
              <a:t> de dados </a:t>
            </a:r>
            <a:r>
              <a:rPr lang="en-US" sz="3200" b="1" dirty="0"/>
              <a:t>	 </a:t>
            </a:r>
            <a:r>
              <a:rPr lang="en-US" sz="3200" b="1" dirty="0" err="1" smtClean="0"/>
              <a:t>Leituras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múltiplas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030288" indent="-1030288"/>
            <a:r>
              <a:rPr lang="en-US" sz="3200" b="1" dirty="0" smtClean="0"/>
              <a:t>	</a:t>
            </a:r>
            <a:r>
              <a:rPr lang="en-US" sz="3200" b="1" dirty="0" err="1" smtClean="0"/>
              <a:t>Coordenação</a:t>
            </a:r>
            <a:r>
              <a:rPr lang="en-US" sz="3200" b="1" dirty="0" smtClean="0"/>
              <a:t> </a:t>
            </a:r>
            <a:r>
              <a:rPr lang="en-US" sz="3200" b="1" dirty="0" smtClean="0"/>
              <a:t>de </a:t>
            </a:r>
            <a:r>
              <a:rPr lang="en-US" sz="3200" b="1" dirty="0" err="1" smtClean="0"/>
              <a:t>leituras</a:t>
            </a:r>
            <a:r>
              <a:rPr lang="en-US" sz="3200" b="1" dirty="0" smtClean="0"/>
              <a:t> dos </a:t>
            </a:r>
            <a:r>
              <a:rPr lang="en-US" sz="3200" b="1" dirty="0" err="1" smtClean="0"/>
              <a:t>instrumentos</a:t>
            </a:r>
            <a:endParaRPr 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-228600" y="427038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/>
              <a:t>Coleta</a:t>
            </a:r>
            <a:r>
              <a:rPr lang="en-US" sz="4400" b="1" dirty="0" smtClean="0"/>
              <a:t> de Dados</a:t>
            </a:r>
          </a:p>
          <a:p>
            <a:pPr algn="ctr"/>
            <a:endParaRPr lang="en-US" sz="4400" b="1" dirty="0"/>
          </a:p>
          <a:p>
            <a:r>
              <a:rPr lang="en-US" sz="3200" b="1" dirty="0"/>
              <a:t>	 </a:t>
            </a:r>
            <a:r>
              <a:rPr lang="en-US" sz="3200" b="1" dirty="0" err="1" smtClean="0"/>
              <a:t>Entrada</a:t>
            </a:r>
            <a:r>
              <a:rPr lang="en-US" sz="3200" b="1" dirty="0" smtClean="0"/>
              <a:t> de Dados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/>
              <a:t>		</a:t>
            </a:r>
            <a:r>
              <a:rPr lang="en-US" sz="3200" b="1" dirty="0" err="1" smtClean="0"/>
              <a:t>Livros</a:t>
            </a:r>
            <a:r>
              <a:rPr lang="en-US" sz="3200" b="1" dirty="0" smtClean="0"/>
              <a:t> de dados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Fichas</a:t>
            </a:r>
            <a:r>
              <a:rPr lang="en-US" sz="3200" b="1" dirty="0" smtClean="0"/>
              <a:t> de campo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Computador</a:t>
            </a:r>
            <a:r>
              <a:rPr lang="en-US" sz="3200" b="1" dirty="0" smtClean="0"/>
              <a:t> notebook</a:t>
            </a:r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3200" b="1" dirty="0" err="1" smtClean="0"/>
              <a:t>Computador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mão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ou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bolso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7568</TotalTime>
  <Words>1190</Words>
  <Application>Microsoft Office PowerPoint</Application>
  <PresentationFormat>On-screen Show (4:3)</PresentationFormat>
  <Paragraphs>340</Paragraphs>
  <Slides>48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Title Master</vt:lpstr>
      <vt:lpstr>Slide Master</vt:lpstr>
      <vt:lpstr>Plot</vt:lpstr>
      <vt:lpstr>Gestão de Dados de Segurança de Barragens</vt:lpstr>
      <vt:lpstr>PowerPoint Presentation</vt:lpstr>
      <vt:lpstr>PowerPoint Presentation</vt:lpstr>
      <vt:lpstr>Objetivos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WinIDP: Características</vt:lpstr>
      <vt:lpstr>WebIDP</vt:lpstr>
      <vt:lpstr>WinIDP:  Benefícios</vt:lpstr>
      <vt:lpstr>PowerPoint Presentation</vt:lpstr>
      <vt:lpstr>Como são apresentados estes dados?</vt:lpstr>
      <vt:lpstr>E estes dados?</vt:lpstr>
      <vt:lpstr>E se eu lhe dissesse que estes são os mesmos dados?</vt:lpstr>
      <vt:lpstr>PowerPoint Presentation</vt:lpstr>
      <vt:lpstr>Série Histórica</vt:lpstr>
      <vt:lpstr>Gráficos Posicionais (Fixos) &amp; Múltiplos</vt:lpstr>
      <vt:lpstr>Posicional (Variável)</vt:lpstr>
      <vt:lpstr>Correlação</vt:lpstr>
      <vt:lpstr>Apresentação de Caminho de Carregamento  Melhor trajetória</vt:lpstr>
      <vt:lpstr>Apresentação do Caminho de Carregamento  Limitado a Montante</vt:lpstr>
      <vt:lpstr>Apresentação do Caminho de Carregamento  Armazenamento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Planejamento da Instrumentação</vt:lpstr>
      <vt:lpstr>Objetivos </vt:lpstr>
      <vt:lpstr>PowerPoint Presentation</vt:lpstr>
      <vt:lpstr>Discussão</vt:lpstr>
      <vt:lpstr>Barragem Shelbyville  Monitoramento de Piezômetro exemplo </vt:lpstr>
      <vt:lpstr>Muro de Retenção do Vertedouro</vt:lpstr>
      <vt:lpstr>Piezômetro de Sistema Aberto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Paula Silva Pedreira de Freitas</cp:lastModifiedBy>
  <cp:revision>59</cp:revision>
  <dcterms:created xsi:type="dcterms:W3CDTF">2009-05-21T17:19:18Z</dcterms:created>
  <dcterms:modified xsi:type="dcterms:W3CDTF">2013-05-23T17:09:22Z</dcterms:modified>
</cp:coreProperties>
</file>