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51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3" r:id="rId27"/>
    <p:sldId id="304" r:id="rId28"/>
    <p:sldId id="301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8" r:id="rId37"/>
    <p:sldId id="299" r:id="rId38"/>
    <p:sldId id="300" r:id="rId39"/>
    <p:sldId id="315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97" d="100"/>
          <a:sy n="97" d="100"/>
        </p:scale>
        <p:origin x="-10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B8D7-C275-4E72-BAB5-0629BFF4CE3C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92DF9-1BF4-427E-85E5-865AFAC3D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88A24-260D-4343-9601-C64A0803121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18B6-0DFC-4375-B73C-DF9FF13837E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48114-9A52-459C-8C9F-87975EA3B2F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462" y="685879"/>
            <a:ext cx="4543076" cy="3427831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94" y="4344414"/>
            <a:ext cx="5029613" cy="411370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Begin with a design concern or performance problem.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Planning is required to get reliable and effective systems.  Do not just try something, you will not be that lucky.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89C74-201D-4B36-9BCC-0E700B54717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3132E-9E4B-434C-8F69-B96833C0C4B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462" y="685879"/>
            <a:ext cx="4543076" cy="3427831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94" y="4344414"/>
            <a:ext cx="5029613" cy="411370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Offset for shots vary each survey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CD57C-BA09-4FD2-BC65-6BBAB1A7DB4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6891C-04C0-4603-831B-36385DAA615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E7A9E-8AE3-4D47-84F5-B25D01F32CE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5F647-A272-4B7D-B144-3DC1292313D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7678-E80D-4070-9ABF-FCF611E9FE0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Data Management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C8C91-3E02-47D1-B608-1C21B46FBFE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Guidance given in ER  1110-2-1156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7F1BA-D67F-4C9B-A45C-B616BB130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5FBA0-85FA-41DD-A1DD-482288AB0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4C019-37C7-4484-AE0D-6330E9A3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8772D2-7AE8-4A93-AA45-9019B250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BEF5F-8FA6-440F-B410-7B1ED1EF4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0D79-5E21-4B51-83BC-01370C630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60489-68D3-439A-9BFF-659C217B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0AD57-2CF4-4544-96CA-35FCAB7A7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2CABE-9980-4043-AA6F-5024EEE23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79B778-9B5B-44B4-90AA-9D0DD5F6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7474-82A0-44A4-A85A-1FF8327FB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20CCB-906E-48A2-A87C-C4566A75C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38600" y="3429000"/>
            <a:ext cx="5292725" cy="351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 l="17188" t="48958" r="30469" b="15625"/>
          <a:stretch>
            <a:fillRect/>
          </a:stretch>
        </p:blipFill>
        <p:spPr bwMode="auto">
          <a:xfrm>
            <a:off x="5181600" y="1676400"/>
            <a:ext cx="4504764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 userDrawn="1"/>
        </p:nvSpPr>
        <p:spPr>
          <a:xfrm>
            <a:off x="0" y="-7258"/>
            <a:ext cx="9129486" cy="6894286"/>
          </a:xfrm>
          <a:custGeom>
            <a:avLst/>
            <a:gdLst>
              <a:gd name="connsiteX0" fmla="*/ 0 w 9129486"/>
              <a:gd name="connsiteY0" fmla="*/ 0 h 6894286"/>
              <a:gd name="connsiteX1" fmla="*/ 9129486 w 9129486"/>
              <a:gd name="connsiteY1" fmla="*/ 0 h 6894286"/>
              <a:gd name="connsiteX2" fmla="*/ 9129486 w 9129486"/>
              <a:gd name="connsiteY2" fmla="*/ 1669143 h 6894286"/>
              <a:gd name="connsiteX3" fmla="*/ 8824686 w 9129486"/>
              <a:gd name="connsiteY3" fmla="*/ 1669143 h 6894286"/>
              <a:gd name="connsiteX4" fmla="*/ 8432800 w 9129486"/>
              <a:gd name="connsiteY4" fmla="*/ 1683657 h 6894286"/>
              <a:gd name="connsiteX5" fmla="*/ 8026400 w 9129486"/>
              <a:gd name="connsiteY5" fmla="*/ 1756229 h 6894286"/>
              <a:gd name="connsiteX6" fmla="*/ 7649029 w 9129486"/>
              <a:gd name="connsiteY6" fmla="*/ 1872343 h 6894286"/>
              <a:gd name="connsiteX7" fmla="*/ 7097486 w 9129486"/>
              <a:gd name="connsiteY7" fmla="*/ 2061029 h 6894286"/>
              <a:gd name="connsiteX8" fmla="*/ 6647543 w 9129486"/>
              <a:gd name="connsiteY8" fmla="*/ 2278743 h 6894286"/>
              <a:gd name="connsiteX9" fmla="*/ 6313714 w 9129486"/>
              <a:gd name="connsiteY9" fmla="*/ 2496457 h 6894286"/>
              <a:gd name="connsiteX10" fmla="*/ 5892800 w 9129486"/>
              <a:gd name="connsiteY10" fmla="*/ 2844800 h 6894286"/>
              <a:gd name="connsiteX11" fmla="*/ 5457371 w 9129486"/>
              <a:gd name="connsiteY11" fmla="*/ 3251200 h 6894286"/>
              <a:gd name="connsiteX12" fmla="*/ 5138057 w 9129486"/>
              <a:gd name="connsiteY12" fmla="*/ 3628571 h 6894286"/>
              <a:gd name="connsiteX13" fmla="*/ 4804229 w 9129486"/>
              <a:gd name="connsiteY13" fmla="*/ 4107543 h 6894286"/>
              <a:gd name="connsiteX14" fmla="*/ 4542971 w 9129486"/>
              <a:gd name="connsiteY14" fmla="*/ 4601029 h 6894286"/>
              <a:gd name="connsiteX15" fmla="*/ 4296229 w 9129486"/>
              <a:gd name="connsiteY15" fmla="*/ 5210629 h 6894286"/>
              <a:gd name="connsiteX16" fmla="*/ 4136571 w 9129486"/>
              <a:gd name="connsiteY16" fmla="*/ 5820229 h 6894286"/>
              <a:gd name="connsiteX17" fmla="*/ 4064000 w 9129486"/>
              <a:gd name="connsiteY17" fmla="*/ 6299200 h 6894286"/>
              <a:gd name="connsiteX18" fmla="*/ 4020457 w 9129486"/>
              <a:gd name="connsiteY18" fmla="*/ 6894286 h 6894286"/>
              <a:gd name="connsiteX19" fmla="*/ 0 w 9129486"/>
              <a:gd name="connsiteY19" fmla="*/ 6865257 h 6894286"/>
              <a:gd name="connsiteX20" fmla="*/ 0 w 9129486"/>
              <a:gd name="connsiteY20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29486" h="6894286">
                <a:moveTo>
                  <a:pt x="0" y="0"/>
                </a:moveTo>
                <a:lnTo>
                  <a:pt x="9129486" y="0"/>
                </a:lnTo>
                <a:lnTo>
                  <a:pt x="9129486" y="1669143"/>
                </a:lnTo>
                <a:lnTo>
                  <a:pt x="8824686" y="1669143"/>
                </a:lnTo>
                <a:lnTo>
                  <a:pt x="8432800" y="1683657"/>
                </a:lnTo>
                <a:lnTo>
                  <a:pt x="8026400" y="1756229"/>
                </a:lnTo>
                <a:lnTo>
                  <a:pt x="7649029" y="1872343"/>
                </a:lnTo>
                <a:lnTo>
                  <a:pt x="7097486" y="2061029"/>
                </a:lnTo>
                <a:lnTo>
                  <a:pt x="6647543" y="2278743"/>
                </a:lnTo>
                <a:lnTo>
                  <a:pt x="6313714" y="2496457"/>
                </a:lnTo>
                <a:lnTo>
                  <a:pt x="5892800" y="2844800"/>
                </a:lnTo>
                <a:lnTo>
                  <a:pt x="5457371" y="3251200"/>
                </a:lnTo>
                <a:lnTo>
                  <a:pt x="5138057" y="3628571"/>
                </a:lnTo>
                <a:lnTo>
                  <a:pt x="4804229" y="4107543"/>
                </a:lnTo>
                <a:lnTo>
                  <a:pt x="4542971" y="4601029"/>
                </a:lnTo>
                <a:lnTo>
                  <a:pt x="4296229" y="5210629"/>
                </a:lnTo>
                <a:lnTo>
                  <a:pt x="4136571" y="5820229"/>
                </a:lnTo>
                <a:lnTo>
                  <a:pt x="4064000" y="6299200"/>
                </a:lnTo>
                <a:lnTo>
                  <a:pt x="4020457" y="6894286"/>
                </a:lnTo>
                <a:lnTo>
                  <a:pt x="0" y="6865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953000" y="3962400"/>
            <a:ext cx="4191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245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Corps </a:t>
            </a:r>
            <a:r>
              <a:rPr lang="en-US" sz="1200" b="1" dirty="0"/>
              <a:t>of Engineers</a:t>
            </a:r>
          </a:p>
          <a:p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3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207672" cy="1131304"/>
          </a:xfrm>
          <a:prstGeom prst="rect">
            <a:avLst/>
          </a:prstGeom>
          <a:noFill/>
        </p:spPr>
      </p:pic>
      <p:pic>
        <p:nvPicPr>
          <p:cNvPr id="11" name="Picture 25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3687647A-9332-4357-AB56-6FD9E33C2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3810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6597" y="5943600"/>
            <a:ext cx="1037403" cy="7096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B.Empson@usace.army.m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7772400" cy="1470025"/>
          </a:xfrm>
        </p:spPr>
        <p:txBody>
          <a:bodyPr/>
          <a:lstStyle/>
          <a:p>
            <a:r>
              <a:rPr lang="en-US" dirty="0" smtClean="0"/>
              <a:t>Dam Safety Data Management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" y="1676400"/>
            <a:ext cx="441960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/>
              <a:t>William Empson, PE, PMP </a:t>
            </a:r>
          </a:p>
          <a:p>
            <a:r>
              <a:rPr lang="en-US" sz="1600" dirty="0" smtClean="0"/>
              <a:t>Senior Levee Safety Program Risk Manager</a:t>
            </a:r>
          </a:p>
          <a:p>
            <a:r>
              <a:rPr lang="en-US" sz="1600" dirty="0" smtClean="0"/>
              <a:t>U.S. Army Corps of Engineers</a:t>
            </a:r>
          </a:p>
          <a:p>
            <a:r>
              <a:rPr lang="en-US" sz="1600" dirty="0" smtClean="0"/>
              <a:t>Risk Management Center    </a:t>
            </a:r>
          </a:p>
          <a:p>
            <a:r>
              <a:rPr lang="en-US" sz="1600" dirty="0" smtClean="0">
                <a:hlinkClick r:id="rId2"/>
              </a:rPr>
              <a:t>William.B.Empson@usace.army.mil</a:t>
            </a:r>
            <a:endParaRPr lang="en-US" sz="1600" dirty="0" smtClean="0"/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Dam Safety Workshop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Brasília, Brazil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20-24 May 2013</a:t>
            </a: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75438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Data Collection</a:t>
            </a:r>
          </a:p>
          <a:p>
            <a:pPr algn="ctr"/>
            <a:endParaRPr lang="en-US" sz="4400" b="1" dirty="0"/>
          </a:p>
          <a:p>
            <a:r>
              <a:rPr lang="en-US" sz="2800" b="1" dirty="0"/>
              <a:t>Equipment used to monitor instruments should be calibrated and in good operating condition.</a:t>
            </a:r>
          </a:p>
          <a:p>
            <a:r>
              <a:rPr lang="en-US" sz="2800" b="1" dirty="0"/>
              <a:t>	</a:t>
            </a:r>
          </a:p>
          <a:p>
            <a:r>
              <a:rPr lang="en-US" sz="2800" b="1" dirty="0"/>
              <a:t>Good communication is critical between person(s) reading instruments and office personnel</a:t>
            </a:r>
          </a:p>
          <a:p>
            <a:endParaRPr lang="en-US" sz="2800" b="1" dirty="0"/>
          </a:p>
          <a:p>
            <a:r>
              <a:rPr lang="en-US" sz="2800" b="1" dirty="0"/>
              <a:t>Threshold values should be established and furnished to person(s) collecting and transmitting data.</a:t>
            </a:r>
          </a:p>
          <a:p>
            <a:endParaRPr lang="en-US" sz="2800" b="1" dirty="0"/>
          </a:p>
          <a:p>
            <a:r>
              <a:rPr lang="en-US" sz="3200" b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-228600" y="152400"/>
            <a:ext cx="9144000" cy="728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Reduction and Processing</a:t>
            </a:r>
          </a:p>
          <a:p>
            <a:pPr algn="ctr"/>
            <a:endParaRPr lang="en-US" sz="4400" b="1" dirty="0"/>
          </a:p>
          <a:p>
            <a:r>
              <a:rPr lang="en-US" sz="3200" b="1" dirty="0"/>
              <a:t>	 Data Reduction Software</a:t>
            </a:r>
          </a:p>
          <a:p>
            <a:endParaRPr lang="en-US" sz="3200" b="1" dirty="0"/>
          </a:p>
          <a:p>
            <a:r>
              <a:rPr lang="en-US" sz="3200" b="1" dirty="0"/>
              <a:t>		Corps Instrumentation Database</a:t>
            </a:r>
          </a:p>
          <a:p>
            <a:r>
              <a:rPr lang="en-US" sz="3200" b="1" dirty="0"/>
              <a:t>		     Package, </a:t>
            </a:r>
            <a:r>
              <a:rPr lang="en-US" sz="3200" b="1" dirty="0" err="1"/>
              <a:t>WinIDP</a:t>
            </a:r>
            <a:endParaRPr lang="en-US" sz="3200" b="1" dirty="0"/>
          </a:p>
          <a:p>
            <a:r>
              <a:rPr lang="en-US" sz="3200" b="1" dirty="0"/>
              <a:t>		Software developed in district</a:t>
            </a:r>
          </a:p>
          <a:p>
            <a:r>
              <a:rPr lang="en-US" sz="3200" b="1" dirty="0"/>
              <a:t>		Commercial software</a:t>
            </a:r>
          </a:p>
          <a:p>
            <a:r>
              <a:rPr lang="en-US" sz="3200" b="1" dirty="0"/>
              <a:t>			Microsoft Excel or Access</a:t>
            </a:r>
          </a:p>
          <a:p>
            <a:r>
              <a:rPr lang="en-US" sz="3200" b="1" dirty="0"/>
              <a:t>			SINCO</a:t>
            </a:r>
          </a:p>
          <a:p>
            <a:r>
              <a:rPr lang="en-US" sz="3200" b="1" dirty="0"/>
              <a:t>			</a:t>
            </a:r>
            <a:r>
              <a:rPr lang="en-US" sz="3200" b="1" dirty="0" err="1"/>
              <a:t>GeoKon</a:t>
            </a:r>
            <a:endParaRPr lang="en-US" sz="3200" b="1" dirty="0"/>
          </a:p>
          <a:p>
            <a:r>
              <a:rPr lang="en-US" sz="3200" b="1" dirty="0"/>
              <a:t>			</a:t>
            </a:r>
            <a:r>
              <a:rPr lang="en-US" sz="3200" b="1" dirty="0" err="1"/>
              <a:t>Geomation</a:t>
            </a:r>
            <a:endParaRPr lang="en-US" sz="3200" b="1" dirty="0"/>
          </a:p>
          <a:p>
            <a:r>
              <a:rPr lang="en-US" sz="3200" b="1" dirty="0"/>
              <a:t> </a:t>
            </a:r>
          </a:p>
          <a:p>
            <a:r>
              <a:rPr lang="en-US" sz="3200" b="1" dirty="0"/>
              <a:t>	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sz="4400" b="1"/>
              <a:t>WinIDP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-685800" y="1143000"/>
            <a:ext cx="87630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	</a:t>
            </a:r>
            <a:r>
              <a:rPr kumimoji="1" lang="en-US" sz="3200" dirty="0"/>
              <a:t>Development</a:t>
            </a:r>
          </a:p>
          <a:p>
            <a:pPr lvl="3" eaLnBrk="0" hangingPunct="0">
              <a:spcBef>
                <a:spcPct val="20000"/>
              </a:spcBef>
              <a:buFontTx/>
              <a:buChar char="–"/>
            </a:pPr>
            <a:r>
              <a:rPr kumimoji="1" lang="en-US" sz="2800" dirty="0"/>
              <a:t>HQUSACE proponent</a:t>
            </a:r>
          </a:p>
          <a:p>
            <a:pPr lvl="3" eaLnBrk="0" hangingPunct="0">
              <a:spcBef>
                <a:spcPct val="20000"/>
              </a:spcBef>
              <a:buFontTx/>
              <a:buChar char="–"/>
            </a:pPr>
            <a:r>
              <a:rPr kumimoji="1" lang="en-US" sz="2800" dirty="0"/>
              <a:t>Based on survey of Districts (1990)</a:t>
            </a:r>
          </a:p>
          <a:p>
            <a:pPr lvl="4" eaLnBrk="0" hangingPunct="0">
              <a:spcBef>
                <a:spcPct val="20000"/>
              </a:spcBef>
              <a:buFontTx/>
              <a:buChar char="•"/>
            </a:pPr>
            <a:r>
              <a:rPr kumimoji="1" lang="en-US" dirty="0"/>
              <a:t>Dam safety instrumentation needs</a:t>
            </a:r>
          </a:p>
          <a:p>
            <a:pPr lvl="4" eaLnBrk="0" hangingPunct="0">
              <a:spcBef>
                <a:spcPct val="20000"/>
              </a:spcBef>
              <a:buFontTx/>
              <a:buChar char="•"/>
            </a:pPr>
            <a:r>
              <a:rPr kumimoji="1" lang="en-US" dirty="0"/>
              <a:t>Compatibility with existing databases</a:t>
            </a:r>
          </a:p>
          <a:p>
            <a:pPr lvl="3" eaLnBrk="0" hangingPunct="0">
              <a:spcBef>
                <a:spcPct val="20000"/>
              </a:spcBef>
              <a:buFontTx/>
              <a:buChar char="–"/>
            </a:pPr>
            <a:r>
              <a:rPr kumimoji="1" lang="en-US" sz="2800" dirty="0"/>
              <a:t>Converted to windows 1996</a:t>
            </a:r>
          </a:p>
          <a:p>
            <a:pPr lvl="3" eaLnBrk="0" hangingPunct="0">
              <a:spcBef>
                <a:spcPct val="20000"/>
              </a:spcBef>
              <a:buFontTx/>
              <a:buChar char="–"/>
            </a:pPr>
            <a:r>
              <a:rPr kumimoji="1" lang="en-US" sz="2800" dirty="0"/>
              <a:t>Web portal and GIS modules 2003</a:t>
            </a:r>
          </a:p>
          <a:p>
            <a:pPr lvl="3" eaLnBrk="0" hangingPunct="0">
              <a:spcBef>
                <a:spcPct val="20000"/>
              </a:spcBef>
              <a:buFontTx/>
              <a:buChar char="–"/>
            </a:pPr>
            <a:r>
              <a:rPr kumimoji="1" lang="en-US" sz="2800" dirty="0"/>
              <a:t>Continually updated; current version 5.5d</a:t>
            </a:r>
          </a:p>
          <a:p>
            <a:pPr lvl="4" eaLnBrk="0" hangingPunct="0">
              <a:spcBef>
                <a:spcPct val="20000"/>
              </a:spcBef>
            </a:pPr>
            <a:r>
              <a:rPr kumimoji="1" lang="en-US" sz="2800" dirty="0"/>
              <a:t>Latest version added </a:t>
            </a:r>
            <a:r>
              <a:rPr kumimoji="1" lang="en-US" sz="2800" dirty="0" err="1"/>
              <a:t>Grapher</a:t>
            </a:r>
            <a:r>
              <a:rPr kumimoji="1" lang="en-US" sz="2800" dirty="0"/>
              <a:t> 7 and modified scheduled tasks for data import and plotting.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WinIDP</a:t>
            </a:r>
            <a:r>
              <a:rPr lang="en-US" sz="3600" dirty="0" smtClean="0"/>
              <a:t>: Features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79248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User defined formats for input, plots, reports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 smtClean="0"/>
              <a:t>Time dependent constants (repair riser =&gt; new elevation)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Manual data entry with shared field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Data import (can be automated / scheduled)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Compatible with </a:t>
            </a:r>
            <a:r>
              <a:rPr lang="en-US" sz="2400" dirty="0" err="1" smtClean="0"/>
              <a:t>Geomation</a:t>
            </a:r>
            <a:r>
              <a:rPr lang="en-US" sz="2400" dirty="0" smtClean="0"/>
              <a:t> and CSI </a:t>
            </a:r>
            <a:r>
              <a:rPr lang="en-US" sz="2400" dirty="0" err="1" smtClean="0"/>
              <a:t>dataloggers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Recalculate by data set or instrument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Data edit by data set or instrument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 smtClean="0"/>
              <a:t>Mask data that is questionable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 smtClean="0"/>
              <a:t>Batch plotting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 smtClean="0"/>
              <a:t>Network or stand alone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 smtClean="0"/>
              <a:t>Multiple users (concurrent use)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Internet accessible, </a:t>
            </a:r>
            <a:r>
              <a:rPr lang="en-US" sz="2400" dirty="0" err="1" smtClean="0"/>
              <a:t>WebIDP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533400"/>
          </a:xfrm>
        </p:spPr>
        <p:txBody>
          <a:bodyPr/>
          <a:lstStyle/>
          <a:p>
            <a:pPr eaLnBrk="1" hangingPunct="1"/>
            <a:r>
              <a:rPr lang="en-US" sz="3600" smtClean="0"/>
              <a:t>WebIDP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 l="16875" t="24219" r="18124" b="17188"/>
          <a:stretch>
            <a:fillRect/>
          </a:stretch>
        </p:blipFill>
        <p:spPr bwMode="auto">
          <a:xfrm>
            <a:off x="2819400" y="2330450"/>
            <a:ext cx="61722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762000"/>
            <a:ext cx="6400800" cy="4114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Requires internet explorer and internet access - No local installation. </a:t>
            </a:r>
          </a:p>
          <a:p>
            <a:pPr eaLnBrk="1" hangingPunct="1"/>
            <a:r>
              <a:rPr lang="en-US" sz="2800" smtClean="0"/>
              <a:t>Data entry</a:t>
            </a:r>
          </a:p>
          <a:p>
            <a:pPr eaLnBrk="1" hangingPunct="1"/>
            <a:r>
              <a:rPr lang="en-US" sz="2800" smtClean="0"/>
              <a:t>Plots</a:t>
            </a:r>
          </a:p>
          <a:p>
            <a:pPr eaLnBrk="1" hangingPunct="1"/>
            <a:r>
              <a:rPr lang="en-US" sz="2800" smtClean="0"/>
              <a:t>Reports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sz="3600" dirty="0" err="1" smtClean="0"/>
              <a:t>WinIDP</a:t>
            </a:r>
            <a:r>
              <a:rPr lang="en-US" sz="3600" dirty="0" smtClean="0"/>
              <a:t>:  Benefits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A Good Choice</a:t>
            </a:r>
          </a:p>
          <a:p>
            <a:pPr lvl="1" eaLnBrk="1" hangingPunct="1"/>
            <a:r>
              <a:rPr lang="en-US" sz="2400" dirty="0" smtClean="0"/>
              <a:t>Supported by COE dam safety people</a:t>
            </a:r>
          </a:p>
          <a:p>
            <a:pPr lvl="1" eaLnBrk="1" hangingPunct="1"/>
            <a:r>
              <a:rPr lang="en-US" sz="2400" dirty="0" smtClean="0"/>
              <a:t>Tailored for dam instrumentation</a:t>
            </a:r>
          </a:p>
          <a:p>
            <a:pPr lvl="1" eaLnBrk="1" hangingPunct="1"/>
            <a:r>
              <a:rPr lang="en-US" sz="2400" dirty="0" smtClean="0"/>
              <a:t>Upgrades and costs shared with others</a:t>
            </a:r>
          </a:p>
          <a:p>
            <a:pPr lvl="1" eaLnBrk="1" hangingPunct="1"/>
            <a:r>
              <a:rPr lang="en-US" sz="2400" dirty="0" smtClean="0"/>
              <a:t>Compatible with other engineering processes and other information systems used in dam safety</a:t>
            </a:r>
          </a:p>
          <a:p>
            <a:pPr lvl="1" eaLnBrk="1" hangingPunct="1"/>
            <a:r>
              <a:rPr lang="en-US" sz="2400" dirty="0" smtClean="0"/>
              <a:t>Program is free.  Pay as you go for support </a:t>
            </a:r>
          </a:p>
          <a:p>
            <a:pPr lvl="1" eaLnBrk="1" hangingPunct="1"/>
            <a:r>
              <a:rPr lang="en-US" sz="2400" dirty="0" smtClean="0"/>
              <a:t>Don’t reinvent the wheel – improve the wheel if needed.</a:t>
            </a:r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93675"/>
            <a:ext cx="914400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Data Presentation</a:t>
            </a:r>
            <a:endParaRPr lang="en-US" sz="3600" b="1"/>
          </a:p>
          <a:p>
            <a:r>
              <a:rPr lang="en-US" sz="3200" b="1"/>
              <a:t>		</a:t>
            </a:r>
          </a:p>
          <a:p>
            <a:r>
              <a:rPr lang="en-US" sz="3200" b="1"/>
              <a:t>		</a:t>
            </a:r>
          </a:p>
          <a:p>
            <a:r>
              <a:rPr lang="en-US" sz="3200" b="1"/>
              <a:t>		</a:t>
            </a:r>
            <a:r>
              <a:rPr lang="en-US" sz="3600" b="1"/>
              <a:t>Time History Plots</a:t>
            </a:r>
          </a:p>
          <a:p>
            <a:r>
              <a:rPr lang="en-US" sz="3600" b="1"/>
              <a:t>		</a:t>
            </a:r>
          </a:p>
          <a:p>
            <a:r>
              <a:rPr lang="en-US" sz="3600" b="1"/>
              <a:t>		Positional Plots</a:t>
            </a:r>
          </a:p>
          <a:p>
            <a:r>
              <a:rPr lang="en-US" sz="3600" b="1"/>
              <a:t>		</a:t>
            </a:r>
          </a:p>
          <a:p>
            <a:r>
              <a:rPr lang="en-US" sz="3600" b="1"/>
              <a:t>		Multiple Plots</a:t>
            </a:r>
          </a:p>
          <a:p>
            <a:r>
              <a:rPr lang="en-US" sz="3600" b="1"/>
              <a:t>		</a:t>
            </a:r>
          </a:p>
          <a:p>
            <a:r>
              <a:rPr lang="en-US" sz="3600" b="1"/>
              <a:t>		Correlation Plots</a:t>
            </a:r>
          </a:p>
          <a:p>
            <a:endParaRPr lang="en-US" sz="3200" b="1"/>
          </a:p>
          <a:p>
            <a:r>
              <a:rPr lang="en-US" sz="3200" b="1"/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this data look?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17188" t="19792" r="15625" b="12500"/>
          <a:stretch>
            <a:fillRect/>
          </a:stretch>
        </p:blipFill>
        <p:spPr bwMode="auto">
          <a:xfrm>
            <a:off x="1066800" y="1295400"/>
            <a:ext cx="655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about this data?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17188" t="18750" r="14844" b="10417"/>
          <a:stretch>
            <a:fillRect/>
          </a:stretch>
        </p:blipFill>
        <p:spPr bwMode="auto">
          <a:xfrm>
            <a:off x="1143000" y="990600"/>
            <a:ext cx="6629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if I told you it’s the same data?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 l="17969" t="47917" r="17188" b="15625"/>
          <a:stretch>
            <a:fillRect/>
          </a:stretch>
        </p:blipFill>
        <p:spPr bwMode="auto">
          <a:xfrm>
            <a:off x="1143000" y="3810000"/>
            <a:ext cx="60960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8005" t="47885" r="17300" b="10417"/>
          <a:stretch>
            <a:fillRect/>
          </a:stretch>
        </p:blipFill>
        <p:spPr>
          <a:xfrm>
            <a:off x="1219200" y="990600"/>
            <a:ext cx="6019800" cy="279241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6"/>
          <p:cNvSpPr txBox="1">
            <a:spLocks noChangeArrowheads="1"/>
          </p:cNvSpPr>
          <p:nvPr/>
        </p:nvSpPr>
        <p:spPr bwMode="auto">
          <a:xfrm>
            <a:off x="-304800" y="269875"/>
            <a:ext cx="9144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/>
              <a:t>Data </a:t>
            </a:r>
          </a:p>
          <a:p>
            <a:pPr algn="ctr"/>
            <a:r>
              <a:rPr lang="en-US" sz="8000" b="1"/>
              <a:t>Management</a:t>
            </a:r>
          </a:p>
          <a:p>
            <a:pPr algn="ctr"/>
            <a:endParaRPr lang="en-US" sz="8000" b="1"/>
          </a:p>
          <a:p>
            <a:pPr algn="ctr"/>
            <a:r>
              <a:rPr lang="en-US" sz="3600" b="1"/>
              <a:t>You have the data – what next?</a:t>
            </a:r>
          </a:p>
          <a:p>
            <a:pPr algn="ctr"/>
            <a:endParaRPr lang="en-US" sz="3600" b="1"/>
          </a:p>
          <a:p>
            <a:pPr algn="ctr"/>
            <a:r>
              <a:rPr lang="en-US" sz="3200" b="1"/>
              <a:t>Amanda Sutter, P.E.</a:t>
            </a:r>
          </a:p>
          <a:p>
            <a:pPr algn="ctr"/>
            <a:r>
              <a:rPr lang="en-US" sz="3200" b="1"/>
              <a:t>CEMVS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288925"/>
            <a:ext cx="86868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Guidelines for Presentation</a:t>
            </a:r>
          </a:p>
          <a:p>
            <a:pPr algn="ctr"/>
            <a:endParaRPr lang="en-US" sz="3200" b="1" dirty="0"/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3200" b="1" dirty="0"/>
              <a:t>  Appropriate scale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3200" b="1" dirty="0"/>
              <a:t>  </a:t>
            </a:r>
            <a:r>
              <a:rPr lang="en-US" sz="3200" b="1" u="sng" dirty="0"/>
              <a:t>Standardize</a:t>
            </a:r>
            <a:r>
              <a:rPr lang="en-US" sz="3200" b="1" dirty="0"/>
              <a:t> format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3200" b="1" dirty="0"/>
              <a:t>  Display </a:t>
            </a:r>
            <a:r>
              <a:rPr lang="en-US" sz="3200" b="1" u="sng" dirty="0"/>
              <a:t>relevant</a:t>
            </a:r>
            <a:r>
              <a:rPr lang="en-US" sz="3200" b="1" dirty="0"/>
              <a:t> field conditions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3200" b="1" dirty="0"/>
              <a:t>  Location and cross section on graphs</a:t>
            </a:r>
          </a:p>
          <a:p>
            <a:pPr lvl="1">
              <a:buFontTx/>
              <a:buChar char="•"/>
            </a:pPr>
            <a:r>
              <a:rPr lang="en-US" sz="3200" b="1" dirty="0"/>
              <a:t>  Note events and observations that </a:t>
            </a:r>
            <a:r>
              <a:rPr lang="en-US" sz="3200" b="1" dirty="0" smtClean="0"/>
              <a:t>may</a:t>
            </a:r>
          </a:p>
          <a:p>
            <a:pPr lvl="1"/>
            <a:r>
              <a:rPr lang="en-US" sz="3200" b="1" dirty="0" smtClean="0"/>
              <a:t>      explain </a:t>
            </a:r>
            <a:r>
              <a:rPr lang="en-US" sz="3200" b="1" dirty="0"/>
              <a:t>unusual data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3200" b="1" dirty="0"/>
              <a:t>  Avoid over crowded plots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Time Series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00050" y="1171575"/>
          <a:ext cx="8342313" cy="5686425"/>
        </p:xfrm>
        <a:graphic>
          <a:graphicData uri="http://schemas.openxmlformats.org/presentationml/2006/ole">
            <p:oleObj spid="_x0000_s1026" name="Plot" r:id="rId3" imgW="8913600" imgH="6076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00" y="0"/>
            <a:ext cx="9829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Positional (Fixed) &amp; Multiple Graphs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 l="11719" t="17708" r="7813" b="9375"/>
          <a:stretch>
            <a:fillRect/>
          </a:stretch>
        </p:blipFill>
        <p:spPr bwMode="auto">
          <a:xfrm>
            <a:off x="152400" y="1112838"/>
            <a:ext cx="82296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1026"/>
          <p:cNvSpPr>
            <a:spLocks noChangeArrowheads="1"/>
          </p:cNvSpPr>
          <p:nvPr/>
        </p:nvSpPr>
        <p:spPr bwMode="auto">
          <a:xfrm>
            <a:off x="609600" y="1371600"/>
            <a:ext cx="8153400" cy="548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46063" y="307975"/>
            <a:ext cx="8897937" cy="113506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Positional (Variable)</a:t>
            </a:r>
          </a:p>
        </p:txBody>
      </p:sp>
      <p:pic>
        <p:nvPicPr>
          <p:cNvPr id="24581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1309688" y="1219200"/>
            <a:ext cx="747553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Correlation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8001000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15299A8-9ED5-474F-96EB-616346ED05FA}" type="slidenum">
              <a:rPr lang="en-US" smtClean="0"/>
              <a:pPr/>
              <a:t>25</a:t>
            </a:fld>
            <a:r>
              <a:rPr lang="en-US" smtClean="0"/>
              <a:t> of 82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Loading Path Presentation</a:t>
            </a:r>
            <a:br>
              <a:rPr lang="en-US" sz="3600" dirty="0" smtClean="0"/>
            </a:br>
            <a:r>
              <a:rPr lang="en-US" sz="3600" dirty="0" smtClean="0"/>
              <a:t>Best Fit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502525" cy="49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 flipV="1">
            <a:off x="2133600" y="2743200"/>
            <a:ext cx="4572000" cy="2362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15299A8-9ED5-474F-96EB-616346ED05FA}" type="slidenum">
              <a:rPr lang="en-US" smtClean="0"/>
              <a:pPr/>
              <a:t>26</a:t>
            </a:fld>
            <a:r>
              <a:rPr lang="en-US" smtClean="0"/>
              <a:t> of 82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Loading Path Presentation</a:t>
            </a:r>
            <a:br>
              <a:rPr lang="en-US" sz="3600" dirty="0" smtClean="0"/>
            </a:br>
            <a:r>
              <a:rPr lang="en-US" sz="3600" dirty="0" smtClean="0"/>
              <a:t>Upstream Limited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502525" cy="49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3581400" y="41910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191000" y="42672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029200" y="4114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638800" y="36576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324600" y="3200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343400" y="3733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781800" y="2819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72200" y="26670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562600" y="2819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029200" y="31242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819400" y="4495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H="1">
            <a:off x="2833953" y="4343400"/>
            <a:ext cx="1357047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4"/>
          </p:cNvCxnSpPr>
          <p:nvPr/>
        </p:nvCxnSpPr>
        <p:spPr>
          <a:xfrm flipH="1">
            <a:off x="4267200" y="4191000"/>
            <a:ext cx="762000" cy="1053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</p:cNvCxnSpPr>
          <p:nvPr/>
        </p:nvCxnSpPr>
        <p:spPr>
          <a:xfrm flipH="1">
            <a:off x="5105400" y="3733800"/>
            <a:ext cx="547953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4"/>
          </p:cNvCxnSpPr>
          <p:nvPr/>
        </p:nvCxnSpPr>
        <p:spPr>
          <a:xfrm flipH="1">
            <a:off x="5715000" y="3276600"/>
            <a:ext cx="609600" cy="410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400800" y="2895600"/>
            <a:ext cx="3810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48400" y="27432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638800" y="27432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3" idx="2"/>
          </p:cNvCxnSpPr>
          <p:nvPr/>
        </p:nvCxnSpPr>
        <p:spPr>
          <a:xfrm flipV="1">
            <a:off x="5105400" y="2895600"/>
            <a:ext cx="471753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</p:cNvCxnSpPr>
          <p:nvPr/>
        </p:nvCxnSpPr>
        <p:spPr>
          <a:xfrm flipV="1">
            <a:off x="4419600" y="3200400"/>
            <a:ext cx="609600" cy="562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1"/>
          </p:cNvCxnSpPr>
          <p:nvPr/>
        </p:nvCxnSpPr>
        <p:spPr>
          <a:xfrm flipV="1">
            <a:off x="2819400" y="4267200"/>
            <a:ext cx="762000" cy="2577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4"/>
          </p:cNvCxnSpPr>
          <p:nvPr/>
        </p:nvCxnSpPr>
        <p:spPr>
          <a:xfrm flipV="1">
            <a:off x="3657600" y="3810000"/>
            <a:ext cx="685800" cy="410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15299A8-9ED5-474F-96EB-616346ED05FA}" type="slidenum">
              <a:rPr lang="en-US" smtClean="0"/>
              <a:pPr/>
              <a:t>27</a:t>
            </a:fld>
            <a:r>
              <a:rPr lang="en-US" smtClean="0"/>
              <a:t> of 82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Loading Path Presentation</a:t>
            </a:r>
            <a:br>
              <a:rPr lang="en-US" sz="3600" dirty="0" smtClean="0"/>
            </a:br>
            <a:r>
              <a:rPr lang="en-US" sz="3600" dirty="0" smtClean="0"/>
              <a:t>Storage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502525" cy="49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3581400" y="41910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191000" y="42672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029200" y="4114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638800" y="36576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324600" y="3200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343400" y="3733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781800" y="2819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72200" y="26670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562600" y="28194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029200" y="31242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819400" y="4495800"/>
            <a:ext cx="76200" cy="76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2881047" y="4343400"/>
            <a:ext cx="1309953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267200" y="4191000"/>
            <a:ext cx="762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2"/>
          </p:cNvCxnSpPr>
          <p:nvPr/>
        </p:nvCxnSpPr>
        <p:spPr>
          <a:xfrm flipV="1">
            <a:off x="5105400" y="3733800"/>
            <a:ext cx="547953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2"/>
          </p:cNvCxnSpPr>
          <p:nvPr/>
        </p:nvCxnSpPr>
        <p:spPr>
          <a:xfrm flipV="1">
            <a:off x="5715000" y="3276600"/>
            <a:ext cx="624153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00800" y="2895600"/>
            <a:ext cx="3810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248400" y="27432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" idx="4"/>
          </p:cNvCxnSpPr>
          <p:nvPr/>
        </p:nvCxnSpPr>
        <p:spPr>
          <a:xfrm flipH="1">
            <a:off x="5638800" y="2667000"/>
            <a:ext cx="533400" cy="181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4" idx="4"/>
          </p:cNvCxnSpPr>
          <p:nvPr/>
        </p:nvCxnSpPr>
        <p:spPr>
          <a:xfrm flipH="1">
            <a:off x="5105400" y="2895600"/>
            <a:ext cx="457200" cy="2577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19600" y="3200400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5" idx="4"/>
          </p:cNvCxnSpPr>
          <p:nvPr/>
        </p:nvCxnSpPr>
        <p:spPr>
          <a:xfrm flipH="1">
            <a:off x="2895600" y="4267200"/>
            <a:ext cx="685800" cy="2577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657600" y="3810000"/>
            <a:ext cx="6858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-228600" y="15240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        Analysis and </a:t>
            </a:r>
            <a:r>
              <a:rPr lang="en-US" sz="4000" b="1" dirty="0" smtClean="0"/>
              <a:t>Evaluation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/>
              <a:t>Trends, Patterns and Thresholds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 smtClean="0"/>
              <a:t>	     Performance </a:t>
            </a:r>
            <a:r>
              <a:rPr lang="en-US" sz="3200" b="1" dirty="0"/>
              <a:t>Prediction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			Recent data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			Historical data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			Field conditions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			“Reasonable” limits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		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152400"/>
            <a:ext cx="82296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Benefits to performance </a:t>
            </a:r>
            <a:r>
              <a:rPr lang="en-US" sz="3200" b="1" dirty="0" smtClean="0"/>
              <a:t>prediction</a:t>
            </a:r>
          </a:p>
          <a:p>
            <a:pPr>
              <a:spcBef>
                <a:spcPct val="50000"/>
              </a:spcBef>
            </a:pPr>
            <a:endParaRPr lang="en-US" sz="32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Quick assessment of dam behavior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Indication that data was collected properly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Field conditions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Alert that readings are outside expected values</a:t>
            </a:r>
          </a:p>
          <a:p>
            <a:pPr>
              <a:spcBef>
                <a:spcPct val="50000"/>
              </a:spcBef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196850"/>
            <a:ext cx="9144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/>
              <a:t>Purpose</a:t>
            </a:r>
            <a:r>
              <a:rPr lang="en-US" sz="4000" b="1" dirty="0"/>
              <a:t>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4000" b="1" dirty="0"/>
              <a:t>Perform </a:t>
            </a:r>
            <a:r>
              <a:rPr lang="en-US" sz="4000" b="1" u="sng" dirty="0"/>
              <a:t>timely</a:t>
            </a:r>
            <a:r>
              <a:rPr lang="en-US" sz="4000" b="1" dirty="0"/>
              <a:t> evaluation of data to assure that unsafe performance of a structure is detected as early as possible.</a:t>
            </a:r>
          </a:p>
        </p:txBody>
      </p:sp>
      <p:pic>
        <p:nvPicPr>
          <p:cNvPr id="5124" name="Picture 4" descr="rereg_repairs_2003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5181600" y="3810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BS010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91000"/>
            <a:ext cx="866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62000" y="152400"/>
            <a:ext cx="76962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Warning for threshold use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Will not reveal plugged instrument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Only as good as data derived from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Should not substitute for thorough data </a:t>
            </a:r>
            <a:r>
              <a:rPr lang="en-US" sz="2800" b="1" dirty="0" smtClean="0"/>
              <a:t>analysis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3200" b="1" dirty="0"/>
              <a:t>Thresholds may be applied during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Data collection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Data entry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Data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228600" y="152400"/>
            <a:ext cx="9144000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Analysis and Evaluation</a:t>
            </a:r>
          </a:p>
          <a:p>
            <a:pPr>
              <a:spcBef>
                <a:spcPct val="50000"/>
              </a:spcBef>
            </a:pPr>
            <a:r>
              <a:rPr lang="en-US" sz="1800" b="1" dirty="0"/>
              <a:t>			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 		Compare Current Data to 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	</a:t>
            </a:r>
            <a:r>
              <a:rPr lang="en-US" sz="2800" b="1" dirty="0"/>
              <a:t>		Recent data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			Historical data (established </a:t>
            </a:r>
            <a:r>
              <a:rPr lang="en-US" sz="2800" b="1" u="sng" dirty="0">
                <a:solidFill>
                  <a:srgbClr val="FF0000"/>
                </a:solidFill>
              </a:rPr>
              <a:t>trend</a:t>
            </a:r>
            <a:r>
              <a:rPr lang="en-US" sz="28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			Initial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			Field conditions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			Design Prediction / Thresholds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			Other instrument types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163513"/>
            <a:ext cx="8610600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Analysis and Evaluation</a:t>
            </a:r>
          </a:p>
          <a:p>
            <a:pPr>
              <a:spcBef>
                <a:spcPct val="50000"/>
              </a:spcBef>
            </a:pPr>
            <a:r>
              <a:rPr lang="en-US" sz="1800" b="1" dirty="0"/>
              <a:t>			</a:t>
            </a:r>
          </a:p>
          <a:p>
            <a:pPr>
              <a:spcBef>
                <a:spcPct val="50000"/>
              </a:spcBef>
            </a:pPr>
            <a:r>
              <a:rPr lang="en-US" sz="3600" b="1" u="sng" dirty="0"/>
              <a:t>Other considerations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  Construction </a:t>
            </a:r>
            <a:r>
              <a:rPr lang="en-US" sz="2800" b="1" dirty="0" smtClean="0"/>
              <a:t>activities.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  Maintenance of </a:t>
            </a:r>
            <a:r>
              <a:rPr lang="en-US" sz="2800" b="1" dirty="0" smtClean="0"/>
              <a:t>instrument.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  Change of </a:t>
            </a:r>
            <a:r>
              <a:rPr lang="en-US" sz="2800" b="1" dirty="0" smtClean="0"/>
              <a:t>procedures.</a:t>
            </a:r>
          </a:p>
          <a:p>
            <a:pPr lvl="2">
              <a:spcBef>
                <a:spcPct val="50000"/>
              </a:spcBef>
            </a:pPr>
            <a:r>
              <a:rPr lang="en-US" sz="2800" b="1" dirty="0" smtClean="0"/>
              <a:t>(i.e</a:t>
            </a:r>
            <a:r>
              <a:rPr lang="en-US" sz="2800" b="1" dirty="0"/>
              <a:t>. temperature </a:t>
            </a:r>
            <a:r>
              <a:rPr lang="en-US" sz="2800" b="1" dirty="0" smtClean="0"/>
              <a:t>correction; esp. concrete)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  Change of </a:t>
            </a:r>
            <a:r>
              <a:rPr lang="en-US" sz="2800" b="1" dirty="0" smtClean="0"/>
              <a:t>equipment or personnel.</a:t>
            </a:r>
            <a:endParaRPr lang="en-US" sz="28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 dirty="0"/>
              <a:t>  Lag </a:t>
            </a:r>
            <a:r>
              <a:rPr lang="en-US" sz="2800" b="1" dirty="0" smtClean="0"/>
              <a:t>time.</a:t>
            </a:r>
            <a:endParaRPr lang="en-US" sz="2800" b="1" dirty="0"/>
          </a:p>
          <a:p>
            <a:pPr>
              <a:spcBef>
                <a:spcPct val="50000"/>
              </a:spcBef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04800" y="163513"/>
            <a:ext cx="8839200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Actions after the analyses</a:t>
            </a:r>
          </a:p>
          <a:p>
            <a:pPr>
              <a:spcBef>
                <a:spcPct val="50000"/>
              </a:spcBef>
            </a:pPr>
            <a:endParaRPr lang="en-US" sz="1000" b="1" u="sng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3200" b="1" dirty="0"/>
              <a:t>  </a:t>
            </a:r>
            <a:r>
              <a:rPr lang="en-US" sz="2400" b="1" dirty="0"/>
              <a:t>Document the </a:t>
            </a:r>
            <a:r>
              <a:rPr lang="en-US" sz="2400" b="1" dirty="0" smtClean="0"/>
              <a:t>evaluation.</a:t>
            </a:r>
            <a:endParaRPr lang="en-US" sz="24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/>
              <a:t>  Verify suspect readings and readout </a:t>
            </a:r>
            <a:r>
              <a:rPr lang="en-US" sz="2400" b="1" dirty="0" smtClean="0"/>
              <a:t>calibration.</a:t>
            </a:r>
            <a:endParaRPr lang="en-US" sz="24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/>
              <a:t>  Verify procedures (I.e. different sensitivity setting</a:t>
            </a:r>
            <a:r>
              <a:rPr lang="en-US" sz="2400" b="1" dirty="0" smtClean="0"/>
              <a:t>).</a:t>
            </a:r>
            <a:endParaRPr lang="en-US" sz="24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/>
              <a:t>  </a:t>
            </a:r>
            <a:r>
              <a:rPr lang="en-US" sz="2400" b="1" dirty="0" smtClean="0"/>
              <a:t>Duplicate reading.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  Notify pertinent personnel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  Verify with other instrument type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  Ask </a:t>
            </a:r>
            <a:r>
              <a:rPr lang="en-US" sz="2400" b="1" dirty="0"/>
              <a:t>for visual observation of area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/>
              <a:t>  Modify collection </a:t>
            </a:r>
            <a:r>
              <a:rPr lang="en-US" sz="2400" b="1" dirty="0" smtClean="0"/>
              <a:t>schedule</a:t>
            </a:r>
            <a:endParaRPr lang="en-US" sz="24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/>
              <a:t>  Request additional investigation  </a:t>
            </a:r>
          </a:p>
          <a:p>
            <a:pPr>
              <a:spcBef>
                <a:spcPct val="50000"/>
              </a:spcBef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219200" y="228600"/>
            <a:ext cx="71628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Actions after the analyses</a:t>
            </a:r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r>
              <a:rPr lang="en-US" sz="3600" b="1" dirty="0"/>
              <a:t>Reporting Requirements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/>
              <a:t>  Annual instrumentation summary and evaluation to Division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/>
              <a:t>  Evaluation to be included in Periodic Inspections</a:t>
            </a:r>
          </a:p>
          <a:p>
            <a:pPr>
              <a:spcBef>
                <a:spcPct val="50000"/>
              </a:spcBef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172200" cy="11795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Instrumentation Planning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772400" cy="4114800"/>
          </a:xfrm>
          <a:noFill/>
        </p:spPr>
        <p:txBody>
          <a:bodyPr lIns="92075" tIns="46038" rIns="92075" bIns="46038"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Predict controlling mechanism (I.e. Pool)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Define question to be answered (I.e Cutoff is 90% effective)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Select parameter to monitor (I.e. piezometric elevation)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Predict magnitude of change (I.e. 50 feet)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Select instrument location (I.e. toe of dam)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Select instrument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Select reading frequency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u="sng" smtClean="0"/>
              <a:t>Data collection and management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b="1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/>
              <a:t>“Geotechnical Instrumentation for Monitoring Field Performance” Dunnicliff, 1993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/>
              <a:t>“Instrumentation of Embankment Dams and Levees” EM1110-2-1908, 30 Jun 1995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60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Learn various methods of data collection, processing, presentation, evaluation and reporting requirements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Identify various factors that influence dam safety instrumentation data.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454025"/>
            <a:ext cx="86868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/>
              <a:t>Conclusion</a:t>
            </a:r>
            <a:r>
              <a:rPr lang="en-US" sz="4000" b="1"/>
              <a:t> </a:t>
            </a:r>
          </a:p>
          <a:p>
            <a:pPr algn="ctr"/>
            <a:endParaRPr lang="en-US" sz="2800" b="1"/>
          </a:p>
          <a:p>
            <a:pPr algn="ctr"/>
            <a:r>
              <a:rPr lang="en-US" sz="3600" b="1"/>
              <a:t>Perform </a:t>
            </a:r>
            <a:r>
              <a:rPr lang="en-US" sz="3600" b="1" u="sng"/>
              <a:t>timely</a:t>
            </a:r>
            <a:r>
              <a:rPr lang="en-US" sz="3600" b="1"/>
              <a:t> evaluation of data </a:t>
            </a:r>
          </a:p>
          <a:p>
            <a:pPr algn="ctr"/>
            <a:r>
              <a:rPr lang="en-US" sz="3600" b="1"/>
              <a:t>to assure that unsafe performance of a structure is detected as early as possible.</a:t>
            </a:r>
          </a:p>
        </p:txBody>
      </p:sp>
      <p:pic>
        <p:nvPicPr>
          <p:cNvPr id="46084" name="Picture 5" descr="BS0105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150" y="304800"/>
            <a:ext cx="1466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219200" y="3409950"/>
            <a:ext cx="5105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/>
          </a:p>
          <a:p>
            <a:pPr algn="ctr"/>
            <a:r>
              <a:rPr lang="en-US" sz="3600" b="1"/>
              <a:t>Instrumentation data is a valuable asset for the life of the structure. </a:t>
            </a:r>
          </a:p>
          <a:p>
            <a:pPr algn="ctr"/>
            <a:r>
              <a:rPr lang="en-US" sz="3600" b="1"/>
              <a:t> </a:t>
            </a:r>
            <a:r>
              <a:rPr lang="en-US" sz="3600" b="1" u="sng"/>
              <a:t>Backup the data</a:t>
            </a:r>
            <a:r>
              <a:rPr lang="en-US" sz="3600" b="1"/>
              <a:t>.</a:t>
            </a:r>
          </a:p>
        </p:txBody>
      </p:sp>
      <p:pic>
        <p:nvPicPr>
          <p:cNvPr id="46086" name="Picture 8" descr="BS012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343400"/>
            <a:ext cx="1735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Discussion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" name="Picture 5" descr="Compressed Picture 1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114800" cy="45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helby"/>
          <p:cNvPicPr>
            <a:picLocks noChangeAspect="1" noChangeArrowheads="1"/>
          </p:cNvPicPr>
          <p:nvPr/>
        </p:nvPicPr>
        <p:blipFill>
          <a:blip r:embed="rId2" cstate="print"/>
          <a:srcRect l="5225"/>
          <a:stretch>
            <a:fillRect/>
          </a:stretch>
        </p:blipFill>
        <p:spPr bwMode="auto">
          <a:xfrm>
            <a:off x="0" y="0"/>
            <a:ext cx="96774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1600200"/>
          </a:xfrm>
          <a:solidFill>
            <a:srgbClr val="FEFEFC"/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3600" smtClean="0"/>
              <a:t>Shelbyville Dam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Piezometer monitoring example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Learn various methods of data collection, processing, presentation, evaluation and reporting requirements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Identify various factors that influence dam safety instrumentation data.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Spillway retaining wall </a:t>
            </a:r>
            <a:endParaRPr lang="en-US" smtClean="0"/>
          </a:p>
        </p:txBody>
      </p:sp>
      <p:pic>
        <p:nvPicPr>
          <p:cNvPr id="34819" name="Picture 3" descr="15Spill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52500"/>
            <a:ext cx="86868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4"/>
          <p:cNvSpPr>
            <a:spLocks noChangeArrowheads="1"/>
          </p:cNvSpPr>
          <p:nvPr/>
        </p:nvSpPr>
        <p:spPr bwMode="auto">
          <a:xfrm rot="-1826428">
            <a:off x="7772400" y="24384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Open-System Piezometer</a:t>
            </a:r>
          </a:p>
        </p:txBody>
      </p:sp>
      <p:pic>
        <p:nvPicPr>
          <p:cNvPr id="35843" name="Picture 3" descr="travis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288" y="1890713"/>
            <a:ext cx="442595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88"/>
            <a:ext cx="9144000" cy="670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773113" y="-457200"/>
            <a:ext cx="10691813" cy="7772400"/>
            <a:chOff x="-773113" y="-457200"/>
            <a:chExt cx="10691813" cy="7772400"/>
          </a:xfrm>
        </p:grpSpPr>
        <p:pic>
          <p:nvPicPr>
            <p:cNvPr id="37891" name="Picture 1026" descr="Plan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73113" y="-457200"/>
              <a:ext cx="10691813" cy="777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2" name="Text Box 1027"/>
            <p:cNvSpPr txBox="1">
              <a:spLocks noChangeArrowheads="1"/>
            </p:cNvSpPr>
            <p:nvPr/>
          </p:nvSpPr>
          <p:spPr bwMode="auto">
            <a:xfrm>
              <a:off x="4953000" y="2895600"/>
              <a:ext cx="14478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Stilling Basin</a:t>
              </a:r>
            </a:p>
          </p:txBody>
        </p:sp>
        <p:sp>
          <p:nvSpPr>
            <p:cNvPr id="37893" name="Text Box 1028"/>
            <p:cNvSpPr txBox="1">
              <a:spLocks noChangeArrowheads="1"/>
            </p:cNvSpPr>
            <p:nvPr/>
          </p:nvSpPr>
          <p:spPr bwMode="auto">
            <a:xfrm>
              <a:off x="6934200" y="3505200"/>
              <a:ext cx="6096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Flow</a:t>
              </a:r>
            </a:p>
          </p:txBody>
        </p:sp>
        <p:sp>
          <p:nvSpPr>
            <p:cNvPr id="37894" name="AutoShape 1029"/>
            <p:cNvSpPr>
              <a:spLocks noChangeArrowheads="1"/>
            </p:cNvSpPr>
            <p:nvPr/>
          </p:nvSpPr>
          <p:spPr bwMode="auto">
            <a:xfrm>
              <a:off x="7620000" y="3581400"/>
              <a:ext cx="838200" cy="228600"/>
            </a:xfrm>
            <a:prstGeom prst="rightArrow">
              <a:avLst>
                <a:gd name="adj1" fmla="val 50000"/>
                <a:gd name="adj2" fmla="val 91667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Text Box 1030"/>
            <p:cNvSpPr txBox="1">
              <a:spLocks noChangeArrowheads="1"/>
            </p:cNvSpPr>
            <p:nvPr/>
          </p:nvSpPr>
          <p:spPr bwMode="auto">
            <a:xfrm>
              <a:off x="1828800" y="1371600"/>
              <a:ext cx="7620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PW-08</a:t>
              </a:r>
            </a:p>
          </p:txBody>
        </p:sp>
        <p:sp>
          <p:nvSpPr>
            <p:cNvPr id="83975" name="AutoShape 1031"/>
            <p:cNvSpPr>
              <a:spLocks noChangeArrowheads="1"/>
            </p:cNvSpPr>
            <p:nvPr/>
          </p:nvSpPr>
          <p:spPr bwMode="auto">
            <a:xfrm>
              <a:off x="2057400" y="16002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7" name="Text Box 1032"/>
            <p:cNvSpPr txBox="1">
              <a:spLocks noChangeArrowheads="1"/>
            </p:cNvSpPr>
            <p:nvPr/>
          </p:nvSpPr>
          <p:spPr bwMode="auto">
            <a:xfrm>
              <a:off x="2819400" y="1371600"/>
              <a:ext cx="7620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PW-09</a:t>
              </a:r>
            </a:p>
          </p:txBody>
        </p:sp>
        <p:sp>
          <p:nvSpPr>
            <p:cNvPr id="83977" name="AutoShape 1033"/>
            <p:cNvSpPr>
              <a:spLocks noChangeArrowheads="1"/>
            </p:cNvSpPr>
            <p:nvPr/>
          </p:nvSpPr>
          <p:spPr bwMode="auto">
            <a:xfrm>
              <a:off x="3048000" y="16002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9" name="Text Box 1034"/>
            <p:cNvSpPr txBox="1">
              <a:spLocks noChangeArrowheads="1"/>
            </p:cNvSpPr>
            <p:nvPr/>
          </p:nvSpPr>
          <p:spPr bwMode="auto">
            <a:xfrm>
              <a:off x="3962400" y="1295400"/>
              <a:ext cx="7620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PW-10</a:t>
              </a:r>
            </a:p>
          </p:txBody>
        </p:sp>
        <p:sp>
          <p:nvSpPr>
            <p:cNvPr id="83979" name="AutoShape 1035"/>
            <p:cNvSpPr>
              <a:spLocks noChangeArrowheads="1"/>
            </p:cNvSpPr>
            <p:nvPr/>
          </p:nvSpPr>
          <p:spPr bwMode="auto">
            <a:xfrm>
              <a:off x="4191000" y="1524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1" name="Line 1036"/>
            <p:cNvSpPr>
              <a:spLocks noChangeShapeType="1"/>
            </p:cNvSpPr>
            <p:nvPr/>
          </p:nvSpPr>
          <p:spPr bwMode="auto">
            <a:xfrm>
              <a:off x="762000" y="-457200"/>
              <a:ext cx="152400" cy="7315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02" name="Text Box 1037"/>
            <p:cNvSpPr txBox="1">
              <a:spLocks noChangeArrowheads="1"/>
            </p:cNvSpPr>
            <p:nvPr/>
          </p:nvSpPr>
          <p:spPr bwMode="auto">
            <a:xfrm rot="-5475721">
              <a:off x="-361156" y="5049044"/>
              <a:ext cx="2398712" cy="45720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Dam Centerline</a:t>
              </a:r>
            </a:p>
          </p:txBody>
        </p:sp>
        <p:sp>
          <p:nvSpPr>
            <p:cNvPr id="37903" name="Line 1038"/>
            <p:cNvSpPr>
              <a:spLocks noChangeShapeType="1"/>
            </p:cNvSpPr>
            <p:nvPr/>
          </p:nvSpPr>
          <p:spPr bwMode="auto">
            <a:xfrm flipV="1">
              <a:off x="1371600" y="1905000"/>
              <a:ext cx="52578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04" name="Freeform 1039"/>
            <p:cNvSpPr>
              <a:spLocks/>
            </p:cNvSpPr>
            <p:nvPr/>
          </p:nvSpPr>
          <p:spPr bwMode="auto">
            <a:xfrm>
              <a:off x="6553200" y="1143000"/>
              <a:ext cx="685800" cy="762000"/>
            </a:xfrm>
            <a:custGeom>
              <a:avLst/>
              <a:gdLst>
                <a:gd name="T0" fmla="*/ 0 w 432"/>
                <a:gd name="T1" fmla="*/ 1209675089 h 480"/>
                <a:gd name="T2" fmla="*/ 604837528 w 432"/>
                <a:gd name="T3" fmla="*/ 967740151 h 480"/>
                <a:gd name="T4" fmla="*/ 967740123 w 432"/>
                <a:gd name="T5" fmla="*/ 483870075 h 480"/>
                <a:gd name="T6" fmla="*/ 1088707589 w 43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80"/>
                <a:gd name="T14" fmla="*/ 432 w 43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80">
                  <a:moveTo>
                    <a:pt x="0" y="480"/>
                  </a:moveTo>
                  <a:cubicBezTo>
                    <a:pt x="88" y="456"/>
                    <a:pt x="176" y="432"/>
                    <a:pt x="240" y="384"/>
                  </a:cubicBezTo>
                  <a:cubicBezTo>
                    <a:pt x="304" y="336"/>
                    <a:pt x="352" y="256"/>
                    <a:pt x="384" y="192"/>
                  </a:cubicBezTo>
                  <a:cubicBezTo>
                    <a:pt x="416" y="128"/>
                    <a:pt x="424" y="64"/>
                    <a:pt x="432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05" name="Line 1040"/>
            <p:cNvSpPr>
              <a:spLocks noChangeShapeType="1"/>
            </p:cNvSpPr>
            <p:nvPr/>
          </p:nvSpPr>
          <p:spPr bwMode="auto">
            <a:xfrm flipV="1">
              <a:off x="7239000" y="381000"/>
              <a:ext cx="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152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Open-System Piezometer (wellpoint tip)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Set in pervious backfill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Pervious backfill has a drainage collector perforated pipe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1371600"/>
            <a:ext cx="7402513" cy="5349875"/>
            <a:chOff x="533400" y="1371600"/>
            <a:chExt cx="7402513" cy="5349875"/>
          </a:xfrm>
        </p:grpSpPr>
        <p:pic>
          <p:nvPicPr>
            <p:cNvPr id="38916" name="Picture 2" descr="Monolith L-1"/>
            <p:cNvPicPr>
              <a:picLocks noChangeAspect="1" noChangeArrowheads="1"/>
            </p:cNvPicPr>
            <p:nvPr/>
          </p:nvPicPr>
          <p:blipFill>
            <a:blip r:embed="rId2" cstate="print"/>
            <a:srcRect r="54996" b="57843"/>
            <a:stretch>
              <a:fillRect/>
            </a:stretch>
          </p:blipFill>
          <p:spPr bwMode="auto">
            <a:xfrm>
              <a:off x="533400" y="1681163"/>
              <a:ext cx="7402513" cy="504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7" name="Line 3"/>
            <p:cNvSpPr>
              <a:spLocks noChangeShapeType="1"/>
            </p:cNvSpPr>
            <p:nvPr/>
          </p:nvSpPr>
          <p:spPr bwMode="auto">
            <a:xfrm>
              <a:off x="4953000" y="1524000"/>
              <a:ext cx="0" cy="30480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18" name="Rectangle 4"/>
            <p:cNvSpPr>
              <a:spLocks noChangeArrowheads="1"/>
            </p:cNvSpPr>
            <p:nvPr/>
          </p:nvSpPr>
          <p:spPr bwMode="auto">
            <a:xfrm>
              <a:off x="4876800" y="4419600"/>
              <a:ext cx="152400" cy="3048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Text Box 5"/>
            <p:cNvSpPr txBox="1">
              <a:spLocks noChangeArrowheads="1"/>
            </p:cNvSpPr>
            <p:nvPr/>
          </p:nvSpPr>
          <p:spPr bwMode="auto">
            <a:xfrm>
              <a:off x="4495800" y="1371600"/>
              <a:ext cx="762000" cy="33655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PW-08</a:t>
              </a:r>
            </a:p>
          </p:txBody>
        </p:sp>
        <p:sp>
          <p:nvSpPr>
            <p:cNvPr id="38920" name="Line 7"/>
            <p:cNvSpPr>
              <a:spLocks noChangeShapeType="1"/>
            </p:cNvSpPr>
            <p:nvPr/>
          </p:nvSpPr>
          <p:spPr bwMode="auto">
            <a:xfrm flipV="1">
              <a:off x="5562600" y="3886200"/>
              <a:ext cx="91440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1" name="Text Box 8"/>
            <p:cNvSpPr txBox="1">
              <a:spLocks noChangeArrowheads="1"/>
            </p:cNvSpPr>
            <p:nvPr/>
          </p:nvSpPr>
          <p:spPr bwMode="auto">
            <a:xfrm>
              <a:off x="6400800" y="3533775"/>
              <a:ext cx="1066800" cy="581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Collector pipe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481013" y="-234950"/>
            <a:ext cx="10387013" cy="7550150"/>
            <a:chOff x="-481013" y="-234950"/>
            <a:chExt cx="10387013" cy="7550150"/>
          </a:xfrm>
        </p:grpSpPr>
        <p:pic>
          <p:nvPicPr>
            <p:cNvPr id="39939" name="Picture 2" descr="CrossSec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81013" y="-234950"/>
              <a:ext cx="10387013" cy="755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19" name="AutoShape 3"/>
            <p:cNvSpPr>
              <a:spLocks noChangeArrowheads="1"/>
            </p:cNvSpPr>
            <p:nvPr/>
          </p:nvSpPr>
          <p:spPr bwMode="auto">
            <a:xfrm>
              <a:off x="2362200" y="609600"/>
              <a:ext cx="228600" cy="1651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20" name="AutoShape 4"/>
            <p:cNvSpPr>
              <a:spLocks noChangeArrowheads="1"/>
            </p:cNvSpPr>
            <p:nvPr/>
          </p:nvSpPr>
          <p:spPr bwMode="auto">
            <a:xfrm>
              <a:off x="4876800" y="609600"/>
              <a:ext cx="228600" cy="1651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2438400" y="3276600"/>
              <a:ext cx="152400" cy="53340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Text Box 6"/>
            <p:cNvSpPr txBox="1">
              <a:spLocks noChangeArrowheads="1"/>
            </p:cNvSpPr>
            <p:nvPr/>
          </p:nvSpPr>
          <p:spPr bwMode="auto">
            <a:xfrm rot="-5361768">
              <a:off x="2132807" y="3353594"/>
              <a:ext cx="762000" cy="2746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PW-08</a:t>
              </a:r>
            </a:p>
          </p:txBody>
        </p:sp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4938713" y="3671888"/>
              <a:ext cx="152400" cy="53340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Text Box 8"/>
            <p:cNvSpPr txBox="1">
              <a:spLocks noChangeArrowheads="1"/>
            </p:cNvSpPr>
            <p:nvPr/>
          </p:nvSpPr>
          <p:spPr bwMode="auto">
            <a:xfrm rot="-5361768">
              <a:off x="4633119" y="3748881"/>
              <a:ext cx="762000" cy="2746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PW-09</a:t>
              </a:r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7391400" y="3429000"/>
              <a:ext cx="762000" cy="533400"/>
            </a:xfrm>
            <a:prstGeom prst="rect">
              <a:avLst/>
            </a:prstGeom>
            <a:solidFill>
              <a:srgbClr val="FEFEFC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10"/>
            <p:cNvSpPr>
              <a:spLocks noChangeArrowheads="1"/>
            </p:cNvSpPr>
            <p:nvPr/>
          </p:nvSpPr>
          <p:spPr bwMode="auto">
            <a:xfrm>
              <a:off x="7543800" y="3962400"/>
              <a:ext cx="152400" cy="533400"/>
            </a:xfrm>
            <a:prstGeom prst="rect">
              <a:avLst/>
            </a:prstGeom>
            <a:solidFill>
              <a:srgbClr val="CCD4D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Text Box 11"/>
            <p:cNvSpPr txBox="1">
              <a:spLocks noChangeArrowheads="1"/>
            </p:cNvSpPr>
            <p:nvPr/>
          </p:nvSpPr>
          <p:spPr bwMode="auto">
            <a:xfrm rot="-5361768">
              <a:off x="7223919" y="3977481"/>
              <a:ext cx="762000" cy="2746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PW-10</a:t>
              </a:r>
            </a:p>
          </p:txBody>
        </p:sp>
        <p:sp>
          <p:nvSpPr>
            <p:cNvPr id="86028" name="AutoShape 12"/>
            <p:cNvSpPr>
              <a:spLocks noChangeArrowheads="1"/>
            </p:cNvSpPr>
            <p:nvPr/>
          </p:nvSpPr>
          <p:spPr bwMode="auto">
            <a:xfrm>
              <a:off x="7239000" y="533400"/>
              <a:ext cx="228600" cy="165100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50" name="Line 13"/>
            <p:cNvSpPr>
              <a:spLocks noChangeShapeType="1"/>
            </p:cNvSpPr>
            <p:nvPr/>
          </p:nvSpPr>
          <p:spPr bwMode="auto">
            <a:xfrm>
              <a:off x="2514600" y="3810000"/>
              <a:ext cx="1588" cy="16764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51" name="Line 14"/>
            <p:cNvSpPr>
              <a:spLocks noChangeShapeType="1"/>
            </p:cNvSpPr>
            <p:nvPr/>
          </p:nvSpPr>
          <p:spPr bwMode="auto">
            <a:xfrm>
              <a:off x="5029200" y="4267200"/>
              <a:ext cx="1588" cy="16764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995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5772150"/>
              <a:ext cx="190500" cy="2476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9953" name="Line 16"/>
            <p:cNvSpPr>
              <a:spLocks noChangeShapeType="1"/>
            </p:cNvSpPr>
            <p:nvPr/>
          </p:nvSpPr>
          <p:spPr bwMode="auto">
            <a:xfrm>
              <a:off x="7620000" y="4648200"/>
              <a:ext cx="0" cy="20574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6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1027"/>
          <p:cNvSpPr txBox="1">
            <a:spLocks noChangeArrowheads="1"/>
          </p:cNvSpPr>
          <p:nvPr/>
        </p:nvSpPr>
        <p:spPr bwMode="auto">
          <a:xfrm>
            <a:off x="0" y="-76200"/>
            <a:ext cx="9144000" cy="6303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1"/>
              <a:t>Piezometer Data Evaluation</a:t>
            </a:r>
          </a:p>
          <a:p>
            <a:endParaRPr lang="en-US" sz="2800" b="1"/>
          </a:p>
          <a:p>
            <a:r>
              <a:rPr lang="en-US" sz="2800" b="1"/>
              <a:t>What is observed on the plot</a:t>
            </a:r>
          </a:p>
          <a:p>
            <a:pPr lvl="1">
              <a:buFontTx/>
              <a:buChar char="•"/>
            </a:pPr>
            <a:r>
              <a:rPr lang="en-US" b="1" u="sng"/>
              <a:t>Progressive</a:t>
            </a:r>
            <a:r>
              <a:rPr lang="en-US" b="1"/>
              <a:t> increase in piezometric pressure</a:t>
            </a:r>
          </a:p>
          <a:p>
            <a:pPr lvl="1">
              <a:buFontTx/>
              <a:buChar char="•"/>
            </a:pPr>
            <a:r>
              <a:rPr lang="en-US" b="1"/>
              <a:t>Behavior not consistent with previous high pools</a:t>
            </a:r>
          </a:p>
          <a:p>
            <a:pPr lvl="1">
              <a:buFontTx/>
              <a:buChar char="•"/>
            </a:pPr>
            <a:r>
              <a:rPr lang="en-US" b="1"/>
              <a:t>Downstream piezometers reflect tailwater (expected)</a:t>
            </a:r>
          </a:p>
          <a:p>
            <a:pPr lvl="1">
              <a:buFontTx/>
              <a:buChar char="•"/>
            </a:pPr>
            <a:r>
              <a:rPr lang="en-US" b="1"/>
              <a:t>PW-08 was typically dry (expected)</a:t>
            </a:r>
          </a:p>
          <a:p>
            <a:pPr lvl="1">
              <a:buFontTx/>
              <a:buChar char="•"/>
            </a:pPr>
            <a:endParaRPr lang="en-US" b="1"/>
          </a:p>
          <a:p>
            <a:r>
              <a:rPr lang="en-US" sz="2800" b="1"/>
              <a:t>What factors could be relevant </a:t>
            </a:r>
          </a:p>
          <a:p>
            <a:pPr lvl="1">
              <a:buFontTx/>
              <a:buChar char="•"/>
            </a:pPr>
            <a:r>
              <a:rPr lang="en-US" b="1"/>
              <a:t>Time </a:t>
            </a:r>
          </a:p>
          <a:p>
            <a:pPr lvl="1">
              <a:buFontTx/>
              <a:buChar char="•"/>
            </a:pPr>
            <a:r>
              <a:rPr lang="en-US" b="1"/>
              <a:t>High pool</a:t>
            </a:r>
          </a:p>
          <a:p>
            <a:pPr lvl="1">
              <a:buFontTx/>
              <a:buChar char="•"/>
            </a:pPr>
            <a:r>
              <a:rPr lang="en-US" b="1"/>
              <a:t>Backfill material clogged or collector pipe blockage</a:t>
            </a:r>
          </a:p>
          <a:p>
            <a:pPr lvl="1">
              <a:buFontTx/>
              <a:buChar char="•"/>
            </a:pPr>
            <a:r>
              <a:rPr lang="en-US" b="1"/>
              <a:t>Temperature</a:t>
            </a:r>
          </a:p>
          <a:p>
            <a:pPr lvl="1">
              <a:buFontTx/>
              <a:buChar char="•"/>
            </a:pPr>
            <a:r>
              <a:rPr lang="en-US" b="1"/>
              <a:t>Coal mine treatment</a:t>
            </a:r>
          </a:p>
          <a:p>
            <a:pPr lvl="1">
              <a:buFontTx/>
              <a:buChar char="•"/>
            </a:pPr>
            <a:r>
              <a:rPr lang="en-US" b="1"/>
              <a:t>Piezometer tip clogged or riser cracked</a:t>
            </a:r>
          </a:p>
          <a:p>
            <a:pPr lvl="1"/>
            <a:r>
              <a:rPr lang="en-US" b="1"/>
              <a:t>	Previous falling head tests (5’ fall in 5 minutes in 2003)</a:t>
            </a:r>
          </a:p>
        </p:txBody>
      </p:sp>
      <p:sp>
        <p:nvSpPr>
          <p:cNvPr id="40964" name="Rectangle 1028"/>
          <p:cNvSpPr>
            <a:spLocks noChangeArrowheads="1"/>
          </p:cNvSpPr>
          <p:nvPr/>
        </p:nvSpPr>
        <p:spPr bwMode="auto">
          <a:xfrm>
            <a:off x="228600" y="1371600"/>
            <a:ext cx="8001000" cy="1143000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1029"/>
          <p:cNvSpPr>
            <a:spLocks noChangeArrowheads="1"/>
          </p:cNvSpPr>
          <p:nvPr/>
        </p:nvSpPr>
        <p:spPr bwMode="auto">
          <a:xfrm>
            <a:off x="228600" y="3200400"/>
            <a:ext cx="8382000" cy="3048000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6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1027"/>
          <p:cNvSpPr txBox="1">
            <a:spLocks noChangeArrowheads="1"/>
          </p:cNvSpPr>
          <p:nvPr/>
        </p:nvSpPr>
        <p:spPr bwMode="auto">
          <a:xfrm>
            <a:off x="0" y="-76200"/>
            <a:ext cx="9144000" cy="6424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 sz="3600" b="1"/>
              <a:t>Piezometer Data Evaluation</a:t>
            </a:r>
            <a:endParaRPr lang="en-US" sz="4000" b="1"/>
          </a:p>
          <a:p>
            <a:pPr marL="457200" indent="-457200"/>
            <a:endParaRPr lang="en-US" sz="4000" b="1"/>
          </a:p>
          <a:p>
            <a:pPr marL="457200" indent="-457200"/>
            <a:r>
              <a:rPr lang="en-US" sz="2800" b="1"/>
              <a:t>What actions could be taken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Do not assume impending failure of the dam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Observe the area for distress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Check visually for instrument damage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Notify project staff, management, and other pertinent staff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Perform rising and falling head tests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Sound bottom of hole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Use inflatable bladder to test for breaks in the piezometer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Install additional instrumentation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Analyze wall stability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Increase reading frequency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Automate with alarm callout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Pump down drainage manhole and camera inspect the pipe</a:t>
            </a:r>
          </a:p>
          <a:p>
            <a:pPr marL="914400" lvl="1" indent="-457200">
              <a:buFontTx/>
              <a:buAutoNum type="arabicPeriod"/>
            </a:pPr>
            <a:r>
              <a:rPr lang="en-US" b="1"/>
              <a:t>Further literature research on foundation treatment</a:t>
            </a:r>
          </a:p>
        </p:txBody>
      </p:sp>
      <p:sp>
        <p:nvSpPr>
          <p:cNvPr id="41988" name="Rectangle 1028"/>
          <p:cNvSpPr>
            <a:spLocks noChangeArrowheads="1"/>
          </p:cNvSpPr>
          <p:nvPr/>
        </p:nvSpPr>
        <p:spPr bwMode="auto">
          <a:xfrm>
            <a:off x="228600" y="1524000"/>
            <a:ext cx="8610600" cy="5105400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6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-76200"/>
            <a:ext cx="9144000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 sz="4000" b="1" dirty="0"/>
              <a:t>EXERCISE 1: </a:t>
            </a:r>
            <a:r>
              <a:rPr lang="en-US" sz="3600" b="1" dirty="0" err="1"/>
              <a:t>Piezometer</a:t>
            </a:r>
            <a:r>
              <a:rPr lang="en-US" sz="3600" b="1" dirty="0"/>
              <a:t> Data Evaluation</a:t>
            </a:r>
            <a:endParaRPr lang="en-US" sz="4000" b="1" dirty="0"/>
          </a:p>
          <a:p>
            <a:pPr marL="457200" indent="-457200"/>
            <a:r>
              <a:rPr lang="en-US" sz="2800" b="1" dirty="0" smtClean="0"/>
              <a:t>What </a:t>
            </a:r>
            <a:r>
              <a:rPr lang="en-US" sz="2800" b="1" dirty="0"/>
              <a:t>would be your recommended threshold for PW-08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Dry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 err="1"/>
              <a:t>Tailwater</a:t>
            </a:r>
            <a:r>
              <a:rPr lang="en-US" b="1" dirty="0"/>
              <a:t> plus 5 feet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2590800"/>
            <a:ext cx="9144000" cy="3563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b="1" dirty="0"/>
              <a:t>What would be your recommended threshold for PW-09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 err="1"/>
              <a:t>Tailwater</a:t>
            </a:r>
            <a:r>
              <a:rPr lang="en-US" b="1" dirty="0"/>
              <a:t> plus 5 feet</a:t>
            </a:r>
          </a:p>
          <a:p>
            <a:pPr marL="914400" lvl="1" indent="-457200"/>
            <a:endParaRPr lang="en-US" b="1" dirty="0"/>
          </a:p>
          <a:p>
            <a:pPr marL="457200" indent="-457200"/>
            <a:r>
              <a:rPr lang="en-US" sz="2800" b="1" dirty="0"/>
              <a:t>Which phases of data collection and evaluation could the thresholds be implemented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Data collection (Automated or Manual)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Data entry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Data plots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Data evaluation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52400" y="1981200"/>
            <a:ext cx="8382000" cy="685800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28600" y="4876800"/>
            <a:ext cx="8382000" cy="1905000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3429000"/>
            <a:ext cx="8305800" cy="609600"/>
          </a:xfrm>
          <a:prstGeom prst="rect">
            <a:avLst/>
          </a:prstGeom>
          <a:solidFill>
            <a:srgbClr val="CCD4D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81534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Components of Data </a:t>
            </a:r>
          </a:p>
          <a:p>
            <a:pPr algn="ctr"/>
            <a:r>
              <a:rPr lang="en-US" sz="4800" b="1" dirty="0"/>
              <a:t>Management</a:t>
            </a:r>
          </a:p>
          <a:p>
            <a:pPr algn="ctr"/>
            <a:endParaRPr lang="en-US" sz="3600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/>
              <a:t>  Collection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/>
              <a:t>  Reduction and processing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/>
              <a:t>  Presentation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/>
              <a:t>  Evaluation</a:t>
            </a:r>
          </a:p>
          <a:p>
            <a:endParaRPr lang="en-US" sz="4000" b="1" dirty="0"/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74676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Data Collection Schedule</a:t>
            </a:r>
          </a:p>
          <a:p>
            <a:pPr algn="ctr"/>
            <a:endParaRPr lang="en-US" sz="3200" b="1" dirty="0"/>
          </a:p>
          <a:p>
            <a:r>
              <a:rPr lang="en-US" sz="3200" b="1" u="sng" dirty="0"/>
              <a:t>Factors affecting schedule</a:t>
            </a:r>
          </a:p>
          <a:p>
            <a:r>
              <a:rPr lang="en-US" sz="2800" b="1" dirty="0"/>
              <a:t>	Purpose of the instrument</a:t>
            </a:r>
          </a:p>
          <a:p>
            <a:r>
              <a:rPr lang="en-US" sz="2800" b="1" dirty="0"/>
              <a:t>	Project conditions</a:t>
            </a:r>
          </a:p>
          <a:p>
            <a:r>
              <a:rPr lang="en-US" sz="2800" b="1" dirty="0"/>
              <a:t>	Age of project</a:t>
            </a:r>
          </a:p>
          <a:p>
            <a:r>
              <a:rPr lang="en-US" sz="2800" b="1" dirty="0"/>
              <a:t>	Loading event</a:t>
            </a:r>
          </a:p>
          <a:p>
            <a:r>
              <a:rPr lang="en-US" sz="2800" b="1" dirty="0"/>
              <a:t>	Observed anomaly</a:t>
            </a:r>
          </a:p>
          <a:p>
            <a:r>
              <a:rPr lang="en-US" sz="2800" b="1" dirty="0"/>
              <a:t>	Availability of personnel</a:t>
            </a:r>
          </a:p>
          <a:p>
            <a:r>
              <a:rPr lang="en-US" sz="2800" b="1" dirty="0"/>
              <a:t>	Project location</a:t>
            </a:r>
          </a:p>
          <a:p>
            <a:r>
              <a:rPr lang="en-US" sz="2800" b="1" dirty="0"/>
              <a:t>	Funding</a:t>
            </a:r>
          </a:p>
          <a:p>
            <a:r>
              <a:rPr lang="en-US" sz="2800" b="1" dirty="0"/>
              <a:t>	Corporate policy</a:t>
            </a:r>
          </a:p>
          <a:p>
            <a:endParaRPr lang="en-US" sz="2800" b="1" dirty="0"/>
          </a:p>
        </p:txBody>
      </p:sp>
      <p:pic>
        <p:nvPicPr>
          <p:cNvPr id="8196" name="Picture 3" descr="j0078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400" y="2924175"/>
            <a:ext cx="2260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6807200" y="4038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omic Sans MS" pitchFamily="66" charset="0"/>
              </a:rPr>
              <a:t>Flood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6959600" y="2971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omic Sans MS" pitchFamily="66" charset="0"/>
              </a:rPr>
              <a:t>Funds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7924800" y="2971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omic Sans MS" pitchFamily="66" charset="0"/>
              </a:rPr>
              <a:t>New</a:t>
            </a:r>
          </a:p>
          <a:p>
            <a:pPr algn="ctr"/>
            <a:r>
              <a:rPr lang="en-US" sz="1400">
                <a:latin typeface="Comic Sans MS" pitchFamily="66" charset="0"/>
              </a:rPr>
              <a:t>Leak</a:t>
            </a:r>
          </a:p>
        </p:txBody>
      </p:sp>
      <p:sp>
        <p:nvSpPr>
          <p:cNvPr id="8200" name="Freeform 10"/>
          <p:cNvSpPr>
            <a:spLocks/>
          </p:cNvSpPr>
          <p:nvPr/>
        </p:nvSpPr>
        <p:spPr bwMode="auto">
          <a:xfrm rot="-517699">
            <a:off x="6781800" y="3352800"/>
            <a:ext cx="228600" cy="381000"/>
          </a:xfrm>
          <a:custGeom>
            <a:avLst/>
            <a:gdLst>
              <a:gd name="T0" fmla="*/ 362902445 w 144"/>
              <a:gd name="T1" fmla="*/ 0 h 240"/>
              <a:gd name="T2" fmla="*/ 120967498 w 144"/>
              <a:gd name="T3" fmla="*/ 241935038 h 240"/>
              <a:gd name="T4" fmla="*/ 0 w 144"/>
              <a:gd name="T5" fmla="*/ 604837545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144" y="0"/>
                </a:moveTo>
                <a:cubicBezTo>
                  <a:pt x="108" y="28"/>
                  <a:pt x="72" y="56"/>
                  <a:pt x="48" y="96"/>
                </a:cubicBezTo>
                <a:cubicBezTo>
                  <a:pt x="24" y="136"/>
                  <a:pt x="8" y="216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 rot="-6406855">
            <a:off x="7315200" y="4267200"/>
            <a:ext cx="228600" cy="381000"/>
          </a:xfrm>
          <a:custGeom>
            <a:avLst/>
            <a:gdLst>
              <a:gd name="T0" fmla="*/ 362902445 w 144"/>
              <a:gd name="T1" fmla="*/ 0 h 240"/>
              <a:gd name="T2" fmla="*/ 120967498 w 144"/>
              <a:gd name="T3" fmla="*/ 241935038 h 240"/>
              <a:gd name="T4" fmla="*/ 0 w 144"/>
              <a:gd name="T5" fmla="*/ 604837545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144" y="0"/>
                </a:moveTo>
                <a:cubicBezTo>
                  <a:pt x="108" y="28"/>
                  <a:pt x="72" y="56"/>
                  <a:pt x="48" y="96"/>
                </a:cubicBezTo>
                <a:cubicBezTo>
                  <a:pt x="24" y="136"/>
                  <a:pt x="8" y="216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2" name="Freeform 12"/>
          <p:cNvSpPr>
            <a:spLocks/>
          </p:cNvSpPr>
          <p:nvPr/>
        </p:nvSpPr>
        <p:spPr bwMode="auto">
          <a:xfrm rot="-10683618">
            <a:off x="8382000" y="3886200"/>
            <a:ext cx="228600" cy="381000"/>
          </a:xfrm>
          <a:custGeom>
            <a:avLst/>
            <a:gdLst>
              <a:gd name="T0" fmla="*/ 362902445 w 144"/>
              <a:gd name="T1" fmla="*/ 0 h 240"/>
              <a:gd name="T2" fmla="*/ 120967498 w 144"/>
              <a:gd name="T3" fmla="*/ 241935038 h 240"/>
              <a:gd name="T4" fmla="*/ 0 w 144"/>
              <a:gd name="T5" fmla="*/ 604837545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144" y="0"/>
                </a:moveTo>
                <a:cubicBezTo>
                  <a:pt x="108" y="28"/>
                  <a:pt x="72" y="56"/>
                  <a:pt x="48" y="96"/>
                </a:cubicBezTo>
                <a:cubicBezTo>
                  <a:pt x="24" y="136"/>
                  <a:pt x="8" y="216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5438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Data Collection</a:t>
            </a:r>
          </a:p>
          <a:p>
            <a:endParaRPr lang="en-US" sz="3200" b="1"/>
          </a:p>
          <a:p>
            <a:r>
              <a:rPr lang="en-US" sz="3200" b="1"/>
              <a:t> </a:t>
            </a:r>
            <a:r>
              <a:rPr lang="en-US" sz="3200" b="1" u="sng"/>
              <a:t>Data set should contain</a:t>
            </a:r>
          </a:p>
          <a:p>
            <a:r>
              <a:rPr lang="en-US" sz="2800" b="1"/>
              <a:t>	Project</a:t>
            </a:r>
          </a:p>
          <a:p>
            <a:r>
              <a:rPr lang="en-US" sz="2800" b="1"/>
              <a:t>	Instrument ID</a:t>
            </a:r>
          </a:p>
          <a:p>
            <a:r>
              <a:rPr lang="en-US" sz="2800" b="1"/>
              <a:t>	Instrument reading</a:t>
            </a:r>
          </a:p>
          <a:p>
            <a:r>
              <a:rPr lang="en-US" sz="2800" b="1"/>
              <a:t>	Readout unit</a:t>
            </a:r>
          </a:p>
          <a:p>
            <a:r>
              <a:rPr lang="en-US" sz="2800" b="1"/>
              <a:t>	Reader’s name</a:t>
            </a:r>
          </a:p>
          <a:p>
            <a:r>
              <a:rPr lang="en-US" sz="2800" b="1"/>
              <a:t>	Date</a:t>
            </a:r>
          </a:p>
          <a:p>
            <a:r>
              <a:rPr lang="en-US" sz="2800" b="1"/>
              <a:t>	Pool and Tail</a:t>
            </a:r>
          </a:p>
          <a:p>
            <a:r>
              <a:rPr lang="en-US" sz="2800" b="1"/>
              <a:t>	Weather conditions</a:t>
            </a:r>
          </a:p>
          <a:p>
            <a:r>
              <a:rPr lang="en-US" sz="2800" b="1"/>
              <a:t>	Unusual conditions</a:t>
            </a:r>
          </a:p>
          <a:p>
            <a:r>
              <a:rPr lang="en-US" sz="2800" b="1"/>
              <a:t>	Instrument damage</a:t>
            </a:r>
          </a:p>
          <a:p>
            <a:r>
              <a:rPr lang="en-US" sz="3200" b="1"/>
              <a:t>		</a:t>
            </a:r>
          </a:p>
        </p:txBody>
      </p:sp>
      <p:pic>
        <p:nvPicPr>
          <p:cNvPr id="9220" name="Picture 3" descr="j007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713" y="4038600"/>
            <a:ext cx="100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Data Collection</a:t>
            </a:r>
          </a:p>
          <a:p>
            <a:pPr algn="ctr"/>
            <a:endParaRPr lang="en-US" sz="4000" b="1"/>
          </a:p>
          <a:p>
            <a:r>
              <a:rPr lang="en-US" sz="3200" b="1"/>
              <a:t>	 Consistency</a:t>
            </a:r>
          </a:p>
          <a:p>
            <a:r>
              <a:rPr lang="en-US" sz="3200" b="1"/>
              <a:t>		Personnel</a:t>
            </a:r>
          </a:p>
          <a:p>
            <a:r>
              <a:rPr lang="en-US" sz="3200" b="1"/>
              <a:t>		Manner readings are taken</a:t>
            </a:r>
          </a:p>
          <a:p>
            <a:r>
              <a:rPr lang="en-US" sz="3200" b="1"/>
              <a:t>		Equipment</a:t>
            </a:r>
          </a:p>
          <a:p>
            <a:r>
              <a:rPr lang="en-US" sz="3200" b="1"/>
              <a:t>		Label instruments</a:t>
            </a:r>
          </a:p>
          <a:p>
            <a:endParaRPr lang="en-US" sz="3200" b="1"/>
          </a:p>
          <a:p>
            <a:r>
              <a:rPr lang="en-US" sz="3200" b="1"/>
              <a:t>	 Train data collection personnel</a:t>
            </a:r>
          </a:p>
          <a:p>
            <a:r>
              <a:rPr lang="en-US" sz="3200" b="1"/>
              <a:t>	 Multiple readings</a:t>
            </a:r>
          </a:p>
          <a:p>
            <a:r>
              <a:rPr lang="en-US" sz="3200" b="1"/>
              <a:t>	 Coordination of instrument readings</a:t>
            </a:r>
          </a:p>
          <a:p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-228600" y="427038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Data Collection</a:t>
            </a:r>
          </a:p>
          <a:p>
            <a:pPr algn="ctr"/>
            <a:endParaRPr lang="en-US" sz="4400" b="1" dirty="0"/>
          </a:p>
          <a:p>
            <a:r>
              <a:rPr lang="en-US" sz="3200" b="1" dirty="0"/>
              <a:t>	 </a:t>
            </a:r>
            <a:r>
              <a:rPr lang="en-US" sz="3600" b="1" dirty="0"/>
              <a:t>Data </a:t>
            </a:r>
            <a:r>
              <a:rPr lang="en-US" sz="3600" b="1" dirty="0" smtClean="0"/>
              <a:t>Entry</a:t>
            </a:r>
          </a:p>
          <a:p>
            <a:endParaRPr lang="en-US" sz="3600" b="1" dirty="0"/>
          </a:p>
          <a:p>
            <a:r>
              <a:rPr lang="en-US" sz="3600" b="1" dirty="0"/>
              <a:t>		</a:t>
            </a:r>
            <a:r>
              <a:rPr lang="en-US" sz="3200" b="1" dirty="0" smtClean="0"/>
              <a:t>Data </a:t>
            </a:r>
            <a:r>
              <a:rPr lang="en-US" sz="3200" b="1" dirty="0"/>
              <a:t>books</a:t>
            </a:r>
          </a:p>
          <a:p>
            <a:r>
              <a:rPr lang="en-US" sz="3200" b="1" dirty="0"/>
              <a:t>		Field sheet</a:t>
            </a:r>
          </a:p>
          <a:p>
            <a:r>
              <a:rPr lang="en-US" sz="3200" b="1" dirty="0"/>
              <a:t>		Laptop computer</a:t>
            </a:r>
          </a:p>
          <a:p>
            <a:r>
              <a:rPr lang="en-US" sz="3200" b="1" dirty="0"/>
              <a:t>		Handheld or pocket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6408</TotalTime>
  <Words>1039</Words>
  <Application>Microsoft Office PowerPoint</Application>
  <PresentationFormat>On-screen Show (4:3)</PresentationFormat>
  <Paragraphs>348</Paragraphs>
  <Slides>48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Title Master</vt:lpstr>
      <vt:lpstr>Slide Master</vt:lpstr>
      <vt:lpstr>Plot</vt:lpstr>
      <vt:lpstr>Dam Safety Data Management</vt:lpstr>
      <vt:lpstr>Slide 2</vt:lpstr>
      <vt:lpstr>Slide 3</vt:lpstr>
      <vt:lpstr>Objectives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WinIDP: Features</vt:lpstr>
      <vt:lpstr>WebIDP</vt:lpstr>
      <vt:lpstr>WinIDP:  Benefits</vt:lpstr>
      <vt:lpstr>Slide 16</vt:lpstr>
      <vt:lpstr>How does this data look?</vt:lpstr>
      <vt:lpstr>How about this data?</vt:lpstr>
      <vt:lpstr>What if I told you it’s the same data?</vt:lpstr>
      <vt:lpstr>Slide 20</vt:lpstr>
      <vt:lpstr>Time Series</vt:lpstr>
      <vt:lpstr>Positional (Fixed) &amp; Multiple Graphs</vt:lpstr>
      <vt:lpstr>Positional (Variable)</vt:lpstr>
      <vt:lpstr>Correlation</vt:lpstr>
      <vt:lpstr>Loading Path Presentation Best Fit</vt:lpstr>
      <vt:lpstr>Loading Path Presentation Upstream Limited</vt:lpstr>
      <vt:lpstr>Loading Path Presentation Storage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Instrumentation Planning</vt:lpstr>
      <vt:lpstr>Objectives</vt:lpstr>
      <vt:lpstr>Slide 37</vt:lpstr>
      <vt:lpstr>Discussion</vt:lpstr>
      <vt:lpstr>Shelbyville Dam Piezometer monitoring example </vt:lpstr>
      <vt:lpstr>Spillway retaining wall </vt:lpstr>
      <vt:lpstr>Open-System Piezometer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K0RBTJH9</cp:lastModifiedBy>
  <cp:revision>38</cp:revision>
  <dcterms:created xsi:type="dcterms:W3CDTF">2009-05-21T17:19:18Z</dcterms:created>
  <dcterms:modified xsi:type="dcterms:W3CDTF">2013-05-13T11:54:56Z</dcterms:modified>
</cp:coreProperties>
</file>