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embeddings/oleObject1.bin" ContentType="application/vnd.openxmlformats-officedocument.oleObject"/>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96"/>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p:scale>
          <a:sx n="66" d="100"/>
          <a:sy n="66" d="100"/>
        </p:scale>
        <p:origin x="-1954" y="-7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101" Type="http://schemas.microsoft.com/office/2006/relationships/legacyDocTextInfo" Target="legacyDocTextInfo.bin"/><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5" Type="http://schemas.microsoft.com/office/2006/relationships/legacyDiagramText" Target="legacyDiagramText5.bin"/><Relationship Id="rId4" Type="http://schemas.microsoft.com/office/2006/relationships/legacyDiagramText" Target="legacyDiagramText4.bin"/></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B80EB5-D408-48DD-ACBC-BB90AEF03F5F}" type="datetimeFigureOut">
              <a:rPr lang="en-US" smtClean="0"/>
              <a:pPr/>
              <a:t>5/4/2013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2DCC26-50A8-4085-AC9D-BB08D26AE8A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6BFBD-9390-4217-8C3F-C37FAF76C8CD}" type="slidenum">
              <a:rPr lang="en-US"/>
              <a:pPr/>
              <a:t>38</a:t>
            </a:fld>
            <a:endParaRPr lang="en-US"/>
          </a:p>
        </p:txBody>
      </p:sp>
      <p:sp>
        <p:nvSpPr>
          <p:cNvPr id="1069058" name="Rectangle 2"/>
          <p:cNvSpPr>
            <a:spLocks noGrp="1" noRot="1" noChangeAspect="1" noChangeArrowheads="1" noTextEdit="1"/>
          </p:cNvSpPr>
          <p:nvPr>
            <p:ph type="sldImg"/>
          </p:nvPr>
        </p:nvSpPr>
        <p:spPr>
          <a:ln/>
        </p:spPr>
      </p:sp>
      <p:sp>
        <p:nvSpPr>
          <p:cNvPr id="1069059" name="Rectangle 3"/>
          <p:cNvSpPr>
            <a:spLocks noGrp="1" noChangeArrowheads="1"/>
          </p:cNvSpPr>
          <p:nvPr>
            <p:ph type="body" idx="1"/>
          </p:nvPr>
        </p:nvSpPr>
        <p:spPr/>
        <p:txBody>
          <a:bodyPr/>
          <a:lstStyle/>
          <a:p>
            <a:pPr marL="224325" indent="-224325">
              <a:buFontTx/>
              <a:buAutoNum type="arabicPeriod"/>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62" name="Picture 38"/>
          <p:cNvPicPr>
            <a:picLocks noChangeAspect="1" noChangeArrowheads="1"/>
          </p:cNvPicPr>
          <p:nvPr userDrawn="1"/>
        </p:nvPicPr>
        <p:blipFill>
          <a:blip r:embed="rId13" cstate="print"/>
          <a:srcRect/>
          <a:stretch>
            <a:fillRect/>
          </a:stretch>
        </p:blipFill>
        <p:spPr bwMode="auto">
          <a:xfrm>
            <a:off x="3886200" y="3448050"/>
            <a:ext cx="5257800" cy="3409950"/>
          </a:xfrm>
          <a:prstGeom prst="rect">
            <a:avLst/>
          </a:prstGeom>
          <a:noFill/>
          <a:ln w="9525">
            <a:noFill/>
            <a:miter lim="800000"/>
            <a:headEnd/>
            <a:tailEnd/>
          </a:ln>
          <a:effectLst/>
        </p:spPr>
      </p:pic>
      <p:pic>
        <p:nvPicPr>
          <p:cNvPr id="1063" name="Picture 39"/>
          <p:cNvPicPr>
            <a:picLocks noChangeAspect="1" noChangeArrowheads="1"/>
          </p:cNvPicPr>
          <p:nvPr userDrawn="1"/>
        </p:nvPicPr>
        <p:blipFill>
          <a:blip r:embed="rId14" cstate="print"/>
          <a:srcRect/>
          <a:stretch>
            <a:fillRect/>
          </a:stretch>
        </p:blipFill>
        <p:spPr bwMode="auto">
          <a:xfrm>
            <a:off x="5029200" y="1676400"/>
            <a:ext cx="4114800" cy="2324100"/>
          </a:xfrm>
          <a:prstGeom prst="rect">
            <a:avLst/>
          </a:prstGeom>
          <a:noFill/>
          <a:ln w="9525">
            <a:noFill/>
            <a:miter lim="800000"/>
            <a:headEnd/>
            <a:tailEnd/>
          </a:ln>
          <a:effectLst/>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9624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676400" y="3886200"/>
            <a:ext cx="1143000" cy="114300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3"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avid.B.Paul@usace.army.mi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vmlDrawing" Target="../drawings/vmlDrawing1.v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6200" y="152400"/>
            <a:ext cx="9067800" cy="1470025"/>
          </a:xfrm>
        </p:spPr>
        <p:txBody>
          <a:bodyPr/>
          <a:lstStyle/>
          <a:p>
            <a:r>
              <a:rPr lang="en-US" dirty="0" smtClean="0"/>
              <a:t>DAM SAFETY DURING CONSTRUCTION</a:t>
            </a:r>
            <a:endParaRPr lang="en-US" dirty="0"/>
          </a:p>
        </p:txBody>
      </p:sp>
      <p:sp>
        <p:nvSpPr>
          <p:cNvPr id="4100" name="Text Box 4"/>
          <p:cNvSpPr txBox="1">
            <a:spLocks noChangeArrowheads="1"/>
          </p:cNvSpPr>
          <p:nvPr/>
        </p:nvSpPr>
        <p:spPr bwMode="auto">
          <a:xfrm>
            <a:off x="152400" y="1676400"/>
            <a:ext cx="4191000" cy="2185214"/>
          </a:xfrm>
          <a:prstGeom prst="rect">
            <a:avLst/>
          </a:prstGeom>
          <a:noFill/>
          <a:ln w="9525">
            <a:noFill/>
            <a:miter lim="800000"/>
            <a:headEnd/>
            <a:tailEnd/>
          </a:ln>
          <a:effectLst/>
        </p:spPr>
        <p:txBody>
          <a:bodyPr wrap="square">
            <a:spAutoFit/>
          </a:bodyPr>
          <a:lstStyle/>
          <a:p>
            <a:r>
              <a:rPr lang="en-US" sz="1600" b="1" dirty="0" smtClean="0"/>
              <a:t>Dave Paul, P.E.</a:t>
            </a:r>
          </a:p>
          <a:p>
            <a:r>
              <a:rPr lang="en-US" sz="1600" dirty="0" smtClean="0"/>
              <a:t>Lead Civil Engineer</a:t>
            </a:r>
          </a:p>
          <a:p>
            <a:r>
              <a:rPr lang="en-US" sz="1600" dirty="0" smtClean="0"/>
              <a:t>U.S. Army Corps of Engineers</a:t>
            </a:r>
          </a:p>
          <a:p>
            <a:r>
              <a:rPr lang="en-US" sz="1600" dirty="0" smtClean="0"/>
              <a:t>Risk Management Center    </a:t>
            </a:r>
          </a:p>
          <a:p>
            <a:r>
              <a:rPr lang="en-US" sz="1600" dirty="0" smtClean="0">
                <a:hlinkClick r:id="rId2"/>
              </a:rPr>
              <a:t>David.B.Paul@usace.army.mil</a:t>
            </a:r>
            <a:endParaRPr lang="en-US" sz="1600" dirty="0" smtClean="0"/>
          </a:p>
          <a:p>
            <a:pPr>
              <a:spcBef>
                <a:spcPts val="0"/>
              </a:spcBef>
            </a:pPr>
            <a:endParaRPr lang="en-US" sz="1400" dirty="0" smtClean="0"/>
          </a:p>
          <a:p>
            <a:pPr>
              <a:spcBef>
                <a:spcPts val="0"/>
              </a:spcBef>
            </a:pPr>
            <a:r>
              <a:rPr lang="en-US" sz="1400" dirty="0" smtClean="0"/>
              <a:t>Dam Safety Workshop</a:t>
            </a:r>
          </a:p>
          <a:p>
            <a:pPr>
              <a:spcBef>
                <a:spcPts val="0"/>
              </a:spcBef>
            </a:pPr>
            <a:r>
              <a:rPr lang="en-US" sz="1400" dirty="0" smtClean="0"/>
              <a:t>Brasília, Brazil</a:t>
            </a:r>
          </a:p>
          <a:p>
            <a:pPr>
              <a:spcBef>
                <a:spcPts val="0"/>
              </a:spcBef>
            </a:pPr>
            <a:r>
              <a:rPr lang="en-US" sz="1400" dirty="0" smtClean="0"/>
              <a:t>20-24 May 2013</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t>Dam Safety Regulation ER 1110-2-1156</a:t>
            </a:r>
            <a:r>
              <a:rPr lang="en-US" dirty="0" smtClean="0"/>
              <a:t/>
            </a:r>
            <a:br>
              <a:rPr lang="en-US" dirty="0" smtClean="0"/>
            </a:br>
            <a:r>
              <a:rPr lang="en-US" sz="3600" dirty="0" smtClean="0"/>
              <a:t>Chapter 22</a:t>
            </a:r>
            <a:endParaRPr lang="en-US" sz="3600" dirty="0"/>
          </a:p>
        </p:txBody>
      </p:sp>
      <p:sp>
        <p:nvSpPr>
          <p:cNvPr id="3" name="Content Placeholder 2"/>
          <p:cNvSpPr>
            <a:spLocks noGrp="1"/>
          </p:cNvSpPr>
          <p:nvPr>
            <p:ph idx="1"/>
          </p:nvPr>
        </p:nvSpPr>
        <p:spPr/>
        <p:txBody>
          <a:bodyPr/>
          <a:lstStyle/>
          <a:p>
            <a:r>
              <a:rPr lang="en-US" dirty="0" smtClean="0"/>
              <a:t>Risk Based/Failure Modes</a:t>
            </a:r>
          </a:p>
          <a:p>
            <a:r>
              <a:rPr lang="en-US" dirty="0" smtClean="0"/>
              <a:t>Emphasis on Lead Engineer </a:t>
            </a:r>
          </a:p>
          <a:p>
            <a:r>
              <a:rPr lang="en-US" dirty="0" smtClean="0"/>
              <a:t>Emphasis on Total/Design Construction Process</a:t>
            </a:r>
          </a:p>
          <a:p>
            <a:r>
              <a:rPr lang="en-US" dirty="0" smtClean="0"/>
              <a:t>Emphasis on Government Oversight</a:t>
            </a:r>
          </a:p>
          <a:p>
            <a:r>
              <a:rPr lang="en-US" dirty="0" smtClean="0"/>
              <a:t>Do No Harm</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Hippocratic Oath</a:t>
            </a:r>
            <a:endParaRPr lang="en-US" dirty="0"/>
          </a:p>
        </p:txBody>
      </p:sp>
      <p:sp>
        <p:nvSpPr>
          <p:cNvPr id="3" name="Content Placeholder 2"/>
          <p:cNvSpPr>
            <a:spLocks noGrp="1"/>
          </p:cNvSpPr>
          <p:nvPr>
            <p:ph idx="1"/>
          </p:nvPr>
        </p:nvSpPr>
        <p:spPr>
          <a:xfrm>
            <a:off x="457200" y="1600200"/>
            <a:ext cx="8229600" cy="1828800"/>
          </a:xfrm>
        </p:spPr>
        <p:txBody>
          <a:bodyPr/>
          <a:lstStyle/>
          <a:p>
            <a:r>
              <a:rPr lang="en-US" dirty="0" smtClean="0"/>
              <a:t>I will prescribe regimens for the good of my patients according to my ability and my judgment and never do harm to anyone.</a:t>
            </a:r>
            <a:endParaRPr lang="en-US" dirty="0"/>
          </a:p>
        </p:txBody>
      </p:sp>
      <p:sp>
        <p:nvSpPr>
          <p:cNvPr id="4" name="Title 1"/>
          <p:cNvSpPr txBox="1">
            <a:spLocks/>
          </p:cNvSpPr>
          <p:nvPr/>
        </p:nvSpPr>
        <p:spPr bwMode="auto">
          <a:xfrm>
            <a:off x="609600" y="3048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err="1" smtClean="0">
                <a:ln>
                  <a:noFill/>
                </a:ln>
                <a:solidFill>
                  <a:schemeClr val="tx2"/>
                </a:solidFill>
                <a:effectLst/>
                <a:uLnTx/>
                <a:uFillTx/>
                <a:latin typeface="+mj-lt"/>
                <a:ea typeface="ＭＳ Ｐゴシック" charset="-128"/>
                <a:cs typeface="+mj-cs"/>
              </a:rPr>
              <a:t>Damocratic</a:t>
            </a:r>
            <a:r>
              <a:rPr kumimoji="0" lang="en-US" sz="4400" b="1" i="0" u="none" strike="noStrike" kern="0" cap="none" spc="0" normalizeH="0" baseline="0" noProof="0" dirty="0" smtClean="0">
                <a:ln>
                  <a:noFill/>
                </a:ln>
                <a:solidFill>
                  <a:schemeClr val="tx2"/>
                </a:solidFill>
                <a:effectLst/>
                <a:uLnTx/>
                <a:uFillTx/>
                <a:latin typeface="+mj-lt"/>
                <a:ea typeface="ＭＳ Ｐゴシック" charset="-128"/>
                <a:cs typeface="+mj-cs"/>
              </a:rPr>
              <a:t> Oath</a:t>
            </a:r>
            <a:endParaRPr kumimoji="0" lang="en-US" sz="4400" b="1" i="0" u="none" strike="noStrike" kern="0" cap="none" spc="0" normalizeH="0" baseline="0" noProof="0" dirty="0">
              <a:ln>
                <a:noFill/>
              </a:ln>
              <a:solidFill>
                <a:schemeClr val="tx2"/>
              </a:solidFill>
              <a:effectLst/>
              <a:uLnTx/>
              <a:uFillTx/>
              <a:latin typeface="+mj-lt"/>
              <a:ea typeface="ＭＳ Ｐゴシック" charset="-128"/>
              <a:cs typeface="+mj-cs"/>
            </a:endParaRPr>
          </a:p>
        </p:txBody>
      </p:sp>
      <p:sp>
        <p:nvSpPr>
          <p:cNvPr id="5" name="Content Placeholder 2"/>
          <p:cNvSpPr txBox="1">
            <a:spLocks/>
          </p:cNvSpPr>
          <p:nvPr/>
        </p:nvSpPr>
        <p:spPr bwMode="auto">
          <a:xfrm>
            <a:off x="609600" y="4373562"/>
            <a:ext cx="8229600" cy="182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charset="2"/>
              <a:buChar char="§"/>
              <a:tabLst/>
              <a:defRPr/>
            </a:pPr>
            <a:r>
              <a:rPr kumimoji="0" lang="en-US" sz="3200" b="0" i="0" u="none" strike="noStrike" kern="0" cap="none" spc="0" normalizeH="0" baseline="0" noProof="0" dirty="0" smtClean="0">
                <a:ln>
                  <a:noFill/>
                </a:ln>
                <a:solidFill>
                  <a:schemeClr val="tx1"/>
                </a:solidFill>
                <a:effectLst/>
                <a:uLnTx/>
                <a:uFillTx/>
                <a:latin typeface="+mn-lt"/>
                <a:ea typeface="ＭＳ Ｐゴシック" charset="-128"/>
                <a:cs typeface="+mn-cs"/>
              </a:rPr>
              <a:t>I will not</a:t>
            </a:r>
            <a:r>
              <a:rPr kumimoji="0" lang="en-US" sz="3200" b="0" i="0" u="none" strike="noStrike" kern="0" cap="none" spc="0" normalizeH="0" noProof="0" dirty="0" smtClean="0">
                <a:ln>
                  <a:noFill/>
                </a:ln>
                <a:solidFill>
                  <a:schemeClr val="tx1"/>
                </a:solidFill>
                <a:effectLst/>
                <a:uLnTx/>
                <a:uFillTx/>
                <a:latin typeface="+mn-lt"/>
                <a:ea typeface="ＭＳ Ｐゴシック" charset="-128"/>
                <a:cs typeface="+mn-cs"/>
              </a:rPr>
              <a:t> do harm to a dam or abutment </a:t>
            </a:r>
            <a:r>
              <a:rPr lang="en-US" sz="3200" kern="0" dirty="0" smtClean="0">
                <a:latin typeface="+mn-lt"/>
              </a:rPr>
              <a:t>while</a:t>
            </a:r>
            <a:r>
              <a:rPr kumimoji="0" lang="en-US" sz="3200" b="0" i="0" u="none" strike="noStrike" kern="0" cap="none" spc="0" normalizeH="0" noProof="0" dirty="0" smtClean="0">
                <a:ln>
                  <a:noFill/>
                </a:ln>
                <a:solidFill>
                  <a:schemeClr val="tx1"/>
                </a:solidFill>
                <a:effectLst/>
                <a:uLnTx/>
                <a:uFillTx/>
                <a:latin typeface="+mn-lt"/>
                <a:ea typeface="ＭＳ Ｐゴシック" charset="-128"/>
                <a:cs typeface="+mn-cs"/>
              </a:rPr>
              <a:t> prescribing treatments to reduce unacceptable risks.</a:t>
            </a:r>
            <a:endParaRPr kumimoji="0" lang="en-US" sz="3200" b="0" i="0" u="none" strike="noStrike" kern="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a:t>
            </a:r>
            <a:endParaRPr lang="en-US" dirty="0"/>
          </a:p>
        </p:txBody>
      </p:sp>
      <p:sp>
        <p:nvSpPr>
          <p:cNvPr id="3" name="Content Placeholder 2"/>
          <p:cNvSpPr>
            <a:spLocks noGrp="1"/>
          </p:cNvSpPr>
          <p:nvPr>
            <p:ph idx="1"/>
          </p:nvPr>
        </p:nvSpPr>
        <p:spPr/>
        <p:txBody>
          <a:bodyPr/>
          <a:lstStyle/>
          <a:p>
            <a:r>
              <a:rPr lang="en-US" dirty="0" smtClean="0"/>
              <a:t>ER 1110-2-1150 (Engineering and Design for Civil Works Projects)</a:t>
            </a:r>
          </a:p>
          <a:p>
            <a:pPr>
              <a:buNone/>
            </a:pPr>
            <a:r>
              <a:rPr lang="en-US" sz="2800" i="1" dirty="0" smtClean="0"/>
              <a:t>	“A Project Delivery Team (PDT) is established for all projects (products) in accordance with ER 5-1-11. The PDT consists of a Project Manager and the technical personnel necessary to develop the project.  When more than one individual from the Engineering organization is on the PDT, the technical chief shall designate a "lead engineer"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a:t>
            </a:r>
            <a:endParaRPr lang="en-US" dirty="0"/>
          </a:p>
        </p:txBody>
      </p:sp>
      <p:sp>
        <p:nvSpPr>
          <p:cNvPr id="3" name="Content Placeholder 2"/>
          <p:cNvSpPr>
            <a:spLocks noGrp="1"/>
          </p:cNvSpPr>
          <p:nvPr>
            <p:ph idx="1"/>
          </p:nvPr>
        </p:nvSpPr>
        <p:spPr/>
        <p:txBody>
          <a:bodyPr/>
          <a:lstStyle/>
          <a:p>
            <a:r>
              <a:rPr lang="en-US" dirty="0" smtClean="0"/>
              <a:t>ER 5-1-11 (USACE Business Process)</a:t>
            </a:r>
          </a:p>
          <a:p>
            <a:pPr>
              <a:buNone/>
            </a:pPr>
            <a:r>
              <a:rPr lang="en-US" sz="2800" dirty="0" smtClean="0"/>
              <a:t>	“</a:t>
            </a:r>
            <a:r>
              <a:rPr lang="en-US" sz="2800" i="1" dirty="0" smtClean="0"/>
              <a:t>One project, One Team, One Project Manager (PM).  Each project is assigned to one PDT, with a single PM for management and leadership during the lifecycle of the project.  Senior leaders select the PM based on the individual’s abilities to best lead the specific project without regard to assigned organizational element.”</a:t>
            </a:r>
            <a:endParaRPr lang="en-US"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a:t>
            </a:r>
            <a:endParaRPr lang="en-US" dirty="0"/>
          </a:p>
        </p:txBody>
      </p:sp>
      <p:sp>
        <p:nvSpPr>
          <p:cNvPr id="3" name="Content Placeholder 2"/>
          <p:cNvSpPr>
            <a:spLocks noGrp="1"/>
          </p:cNvSpPr>
          <p:nvPr>
            <p:ph idx="1"/>
          </p:nvPr>
        </p:nvSpPr>
        <p:spPr/>
        <p:txBody>
          <a:bodyPr/>
          <a:lstStyle/>
          <a:p>
            <a:r>
              <a:rPr lang="en-US" dirty="0" smtClean="0"/>
              <a:t>ER 1110-2-1156 (Dam Safety)</a:t>
            </a:r>
          </a:p>
          <a:p>
            <a:pPr lvl="1"/>
            <a:r>
              <a:rPr lang="en-US" dirty="0" smtClean="0"/>
              <a:t>Districts/Divisions shall designate a Lead Engineer to be the leader of the dam safety project once it is determined that modification to the structure is required to reduce risk to acceptable levels.  </a:t>
            </a:r>
          </a:p>
          <a:p>
            <a:pPr lvl="1"/>
            <a:r>
              <a:rPr lang="en-US" dirty="0" smtClean="0"/>
              <a:t>The Lead Engineer shall be a senior person who is experienced in leading multi-disciplinary teams.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a:t>
            </a:r>
            <a:endParaRPr lang="en-US" dirty="0"/>
          </a:p>
        </p:txBody>
      </p:sp>
      <p:sp>
        <p:nvSpPr>
          <p:cNvPr id="3" name="Content Placeholder 2"/>
          <p:cNvSpPr>
            <a:spLocks noGrp="1"/>
          </p:cNvSpPr>
          <p:nvPr>
            <p:ph idx="1"/>
          </p:nvPr>
        </p:nvSpPr>
        <p:spPr>
          <a:xfrm>
            <a:off x="457200" y="1600200"/>
            <a:ext cx="8229600" cy="4343400"/>
          </a:xfrm>
        </p:spPr>
        <p:txBody>
          <a:bodyPr/>
          <a:lstStyle/>
          <a:p>
            <a:r>
              <a:rPr lang="en-US" dirty="0" smtClean="0"/>
              <a:t>ER 1110-2-1156 (Dam Safety)</a:t>
            </a:r>
          </a:p>
          <a:p>
            <a:pPr lvl="1"/>
            <a:r>
              <a:rPr lang="en-US" dirty="0" smtClean="0"/>
              <a:t>All technical matters related to the proposed risk reduction measure shall be under the direct control of the Lead Engineer.  </a:t>
            </a:r>
          </a:p>
          <a:p>
            <a:pPr lvl="1"/>
            <a:r>
              <a:rPr lang="en-US" dirty="0" smtClean="0"/>
              <a:t>The Lead Engineer will be responsible for all aspects of the preliminary engineering design (PED).  </a:t>
            </a:r>
          </a:p>
          <a:p>
            <a:pPr lvl="1"/>
            <a:r>
              <a:rPr lang="en-US" dirty="0" smtClean="0"/>
              <a:t>The Lead Engineer will be part of the District management structure/functionality.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Policies</a:t>
            </a:r>
            <a:endParaRPr lang="en-US" dirty="0"/>
          </a:p>
        </p:txBody>
      </p:sp>
      <p:sp>
        <p:nvSpPr>
          <p:cNvPr id="3" name="Content Placeholder 2"/>
          <p:cNvSpPr>
            <a:spLocks noGrp="1"/>
          </p:cNvSpPr>
          <p:nvPr>
            <p:ph idx="1"/>
          </p:nvPr>
        </p:nvSpPr>
        <p:spPr/>
        <p:txBody>
          <a:bodyPr/>
          <a:lstStyle/>
          <a:p>
            <a:r>
              <a:rPr lang="en-US" dirty="0" smtClean="0"/>
              <a:t>ER 1110-2-1156 (Dam Safety)</a:t>
            </a:r>
          </a:p>
          <a:p>
            <a:pPr lvl="1"/>
            <a:r>
              <a:rPr lang="en-US" dirty="0" smtClean="0"/>
              <a:t>The Lead Engineer shall also be directly involved during the construction phase of the project to inspect/review the conditions uncovered make informed judgments regarding the applicability of the design to existing conditions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Total Design/Construction Process</a:t>
            </a:r>
            <a:endParaRPr lang="en-US" sz="4000"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“Planning, Operations, Design, Geology, Construction, Environmental, Contracts – all elements within the District shall function as an integrated TEAM from start of design through construction and resumption of full operation”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Total Design/Construction Process</a:t>
            </a:r>
            <a:endParaRPr lang="en-US" sz="4000" dirty="0"/>
          </a:p>
        </p:txBody>
      </p:sp>
      <p:sp>
        <p:nvSpPr>
          <p:cNvPr id="3" name="Content Placeholder 2"/>
          <p:cNvSpPr>
            <a:spLocks noGrp="1"/>
          </p:cNvSpPr>
          <p:nvPr>
            <p:ph idx="1"/>
          </p:nvPr>
        </p:nvSpPr>
        <p:spPr/>
        <p:txBody>
          <a:bodyPr/>
          <a:lstStyle/>
          <a:p>
            <a:r>
              <a:rPr lang="en-US" sz="2800" dirty="0" smtClean="0"/>
              <a:t>This includes not only the technical elements within a district (planners, designers, constructors, PMs, etc…) but also the involvement of vertical elements such as the Division, HQ staff and the Risk Management Center (RMC).  </a:t>
            </a:r>
          </a:p>
          <a:p>
            <a:r>
              <a:rPr lang="en-US" sz="2800" dirty="0" smtClean="0"/>
              <a:t>Involving all elements from the inception of a project will ensure the correct alternatives and failure modes are identified and that the best project solution is chosen. </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a:t>
            </a:r>
            <a:endParaRPr lang="en-US" dirty="0"/>
          </a:p>
        </p:txBody>
      </p:sp>
      <p:sp>
        <p:nvSpPr>
          <p:cNvPr id="3" name="Content Placeholder 2"/>
          <p:cNvSpPr>
            <a:spLocks noGrp="1"/>
          </p:cNvSpPr>
          <p:nvPr>
            <p:ph idx="1"/>
          </p:nvPr>
        </p:nvSpPr>
        <p:spPr/>
        <p:txBody>
          <a:bodyPr/>
          <a:lstStyle/>
          <a:p>
            <a:r>
              <a:rPr lang="en-US" sz="4000" b="1" dirty="0" smtClean="0"/>
              <a:t>Design/Pre-Construction</a:t>
            </a:r>
          </a:p>
          <a:p>
            <a:pPr>
              <a:buNone/>
            </a:pPr>
            <a:endParaRPr lang="en-US" sz="4000" dirty="0" smtClean="0"/>
          </a:p>
          <a:p>
            <a:r>
              <a:rPr lang="en-US" sz="4000" dirty="0" smtClean="0"/>
              <a:t>Construction</a:t>
            </a:r>
          </a:p>
          <a:p>
            <a:pPr>
              <a:buNone/>
            </a:pPr>
            <a:endParaRPr lang="en-US" sz="4000" dirty="0" smtClean="0"/>
          </a:p>
          <a:p>
            <a:r>
              <a:rPr lang="en-US" sz="4000" dirty="0" smtClean="0"/>
              <a:t>Post Construction</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Beginning of Dam Safety in the U.S.</a:t>
            </a:r>
            <a:br>
              <a:rPr lang="en-US" sz="3600" dirty="0" smtClean="0"/>
            </a:br>
            <a:r>
              <a:rPr lang="en-US" sz="3600" dirty="0" smtClean="0"/>
              <a:t>June 5, 1976</a:t>
            </a:r>
            <a:endParaRPr lang="en-US" sz="3600" dirty="0"/>
          </a:p>
        </p:txBody>
      </p:sp>
      <p:pic>
        <p:nvPicPr>
          <p:cNvPr id="4" name="Content Placeholder 3" descr="14"/>
          <p:cNvPicPr>
            <a:picLocks noGrp="1" noChangeAspect="1" noChangeArrowheads="1"/>
          </p:cNvPicPr>
          <p:nvPr>
            <p:ph idx="1"/>
          </p:nvPr>
        </p:nvPicPr>
        <p:blipFill>
          <a:blip r:embed="rId2" cstate="email"/>
          <a:srcRect/>
          <a:stretch>
            <a:fillRect/>
          </a:stretch>
        </p:blipFill>
        <p:spPr bwMode="auto">
          <a:xfrm>
            <a:off x="1676400" y="1524000"/>
            <a:ext cx="5943600" cy="4267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Design/Pre-Construction Phase</a:t>
            </a:r>
            <a:endParaRPr lang="en-US" sz="4000" dirty="0"/>
          </a:p>
        </p:txBody>
      </p:sp>
      <p:sp>
        <p:nvSpPr>
          <p:cNvPr id="3" name="Content Placeholder 2"/>
          <p:cNvSpPr>
            <a:spLocks noGrp="1"/>
          </p:cNvSpPr>
          <p:nvPr>
            <p:ph idx="1"/>
          </p:nvPr>
        </p:nvSpPr>
        <p:spPr>
          <a:xfrm>
            <a:off x="457200" y="1600200"/>
            <a:ext cx="8229600" cy="3962400"/>
          </a:xfrm>
        </p:spPr>
        <p:txBody>
          <a:bodyPr/>
          <a:lstStyle/>
          <a:p>
            <a:r>
              <a:rPr lang="en-US" dirty="0" smtClean="0"/>
              <a:t>In order to provide the best opportunity for project success, districts should always strive to build a cohesive team built upon the principles in ER 5-1-11.  </a:t>
            </a:r>
          </a:p>
          <a:p>
            <a:r>
              <a:rPr lang="en-US" dirty="0" smtClean="0"/>
              <a:t>This entire design/construction team shall be involved in the project from planning, design, and through completion of construction.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 Creek Dam</a:t>
            </a:r>
            <a:br>
              <a:rPr lang="en-US" dirty="0" smtClean="0"/>
            </a:br>
            <a:r>
              <a:rPr lang="en-US" sz="2800" dirty="0" smtClean="0"/>
              <a:t>Nashville District</a:t>
            </a:r>
            <a:endParaRPr lang="en-US" sz="2800" dirty="0"/>
          </a:p>
        </p:txBody>
      </p:sp>
      <p:pic>
        <p:nvPicPr>
          <p:cNvPr id="45058" name="Picture 2"/>
          <p:cNvPicPr>
            <a:picLocks noGrp="1" noChangeAspect="1" noChangeArrowheads="1"/>
          </p:cNvPicPr>
          <p:nvPr>
            <p:ph idx="1"/>
          </p:nvPr>
        </p:nvPicPr>
        <p:blipFill>
          <a:blip r:embed="rId2" cstate="email"/>
          <a:srcRect/>
          <a:stretch>
            <a:fillRect/>
          </a:stretch>
        </p:blipFill>
        <p:spPr bwMode="auto">
          <a:xfrm>
            <a:off x="1905000" y="1919287"/>
            <a:ext cx="5334000" cy="324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Ridges Basin Dam</a:t>
            </a:r>
            <a:br>
              <a:rPr lang="en-US" sz="3200" dirty="0" smtClean="0"/>
            </a:br>
            <a:r>
              <a:rPr lang="en-US" sz="3200" dirty="0" smtClean="0"/>
              <a:t>Animas </a:t>
            </a:r>
            <a:r>
              <a:rPr lang="en-US" sz="3200" dirty="0" err="1" smtClean="0"/>
              <a:t>LaPlata</a:t>
            </a:r>
            <a:r>
              <a:rPr lang="en-US" sz="3200" dirty="0" smtClean="0"/>
              <a:t> Project</a:t>
            </a:r>
            <a:r>
              <a:rPr lang="en-US" dirty="0" smtClean="0"/>
              <a:t/>
            </a:r>
            <a:br>
              <a:rPr lang="en-US" dirty="0" smtClean="0"/>
            </a:br>
            <a:r>
              <a:rPr lang="en-US" sz="2800" dirty="0" smtClean="0"/>
              <a:t>Durango Colorado</a:t>
            </a:r>
            <a:endParaRPr lang="en-US" sz="2800" dirty="0"/>
          </a:p>
        </p:txBody>
      </p:sp>
      <p:pic>
        <p:nvPicPr>
          <p:cNvPr id="4" name="Picture 6" descr="ALP2421"/>
          <p:cNvPicPr>
            <a:picLocks noGrp="1" noChangeAspect="1" noChangeArrowheads="1"/>
          </p:cNvPicPr>
          <p:nvPr>
            <p:ph idx="1"/>
          </p:nvPr>
        </p:nvPicPr>
        <p:blipFill>
          <a:blip r:embed="rId2" cstate="email"/>
          <a:srcRect/>
          <a:stretch>
            <a:fillRect/>
          </a:stretch>
        </p:blipFill>
        <p:spPr>
          <a:xfrm>
            <a:off x="1375236" y="1600200"/>
            <a:ext cx="6393527" cy="38862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US" dirty="0"/>
          </a:p>
        </p:txBody>
      </p:sp>
      <p:sp>
        <p:nvSpPr>
          <p:cNvPr id="3" name="Content Placeholder 2"/>
          <p:cNvSpPr>
            <a:spLocks noGrp="1"/>
          </p:cNvSpPr>
          <p:nvPr>
            <p:ph idx="1"/>
          </p:nvPr>
        </p:nvSpPr>
        <p:spPr/>
        <p:txBody>
          <a:bodyPr/>
          <a:lstStyle/>
          <a:p>
            <a:r>
              <a:rPr lang="en-US" dirty="0" smtClean="0"/>
              <a:t>Modifying existing structures are generally more complicated than building a new ones</a:t>
            </a:r>
          </a:p>
          <a:p>
            <a:r>
              <a:rPr lang="en-US" dirty="0" smtClean="0"/>
              <a:t>Existing structures create many constraints</a:t>
            </a:r>
          </a:p>
          <a:p>
            <a:r>
              <a:rPr lang="en-US" dirty="0" smtClean="0"/>
              <a:t>Operation is continued which generally increases risk</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a:t>
            </a:r>
            <a:r>
              <a:rPr lang="en-US" dirty="0" err="1" smtClean="0"/>
              <a:t>Stategy</a:t>
            </a:r>
            <a:endParaRPr lang="en-US" dirty="0"/>
          </a:p>
        </p:txBody>
      </p:sp>
      <p:sp>
        <p:nvSpPr>
          <p:cNvPr id="3" name="Content Placeholder 2"/>
          <p:cNvSpPr>
            <a:spLocks noGrp="1"/>
          </p:cNvSpPr>
          <p:nvPr>
            <p:ph idx="1"/>
          </p:nvPr>
        </p:nvSpPr>
        <p:spPr/>
        <p:txBody>
          <a:bodyPr/>
          <a:lstStyle/>
          <a:p>
            <a:r>
              <a:rPr lang="en-US" dirty="0" smtClean="0"/>
              <a:t>Prescriptive versus Performance</a:t>
            </a:r>
          </a:p>
          <a:p>
            <a:r>
              <a:rPr lang="en-US" dirty="0" smtClean="0"/>
              <a:t>Contract type</a:t>
            </a:r>
          </a:p>
          <a:p>
            <a:r>
              <a:rPr lang="en-US" dirty="0" smtClean="0"/>
              <a:t>Scope of work</a:t>
            </a:r>
          </a:p>
          <a:p>
            <a:r>
              <a:rPr lang="en-US" dirty="0" smtClean="0"/>
              <a:t>Risk allocation between Contractor and Government</a:t>
            </a:r>
          </a:p>
          <a:p>
            <a:r>
              <a:rPr lang="en-US" dirty="0" smtClean="0"/>
              <a:t>Impacts to Public</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Risk Assessment</a:t>
            </a:r>
            <a:endParaRPr lang="en-US" dirty="0"/>
          </a:p>
        </p:txBody>
      </p:sp>
      <p:sp>
        <p:nvSpPr>
          <p:cNvPr id="3" name="Content Placeholder 2"/>
          <p:cNvSpPr>
            <a:spLocks noGrp="1"/>
          </p:cNvSpPr>
          <p:nvPr>
            <p:ph idx="1"/>
          </p:nvPr>
        </p:nvSpPr>
        <p:spPr/>
        <p:txBody>
          <a:bodyPr/>
          <a:lstStyle/>
          <a:p>
            <a:r>
              <a:rPr lang="en-US" dirty="0" smtClean="0"/>
              <a:t>If construction risks are judged to be significant during construction, then a risk assessment should be performed by PDT.</a:t>
            </a:r>
          </a:p>
          <a:p>
            <a:r>
              <a:rPr lang="en-US" dirty="0" smtClean="0"/>
              <a:t>Guiding Principal: DO NO HARM</a:t>
            </a:r>
          </a:p>
          <a:p>
            <a:r>
              <a:rPr lang="en-US" dirty="0" smtClean="0"/>
              <a:t>Visual observations and frequent instrumentation readings</a:t>
            </a:r>
          </a:p>
          <a:p>
            <a:r>
              <a:rPr lang="en-US" dirty="0" smtClean="0"/>
              <a:t>PDT shall generate Action Levels</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371600"/>
          </a:xfrm>
        </p:spPr>
        <p:txBody>
          <a:bodyPr/>
          <a:lstStyle/>
          <a:p>
            <a:r>
              <a:rPr lang="en-US" dirty="0" smtClean="0"/>
              <a:t/>
            </a:r>
            <a:br>
              <a:rPr lang="en-US" dirty="0" smtClean="0"/>
            </a:br>
            <a:r>
              <a:rPr lang="en-US" dirty="0" smtClean="0"/>
              <a:t/>
            </a:r>
            <a:br>
              <a:rPr lang="en-US" dirty="0" smtClean="0"/>
            </a:br>
            <a:r>
              <a:rPr lang="en-US" dirty="0" smtClean="0"/>
              <a:t>Folsom Dam</a:t>
            </a:r>
            <a:br>
              <a:rPr lang="en-US" dirty="0" smtClean="0"/>
            </a:br>
            <a:r>
              <a:rPr lang="en-US" dirty="0" smtClean="0"/>
              <a:t>Joint Federal Project</a:t>
            </a:r>
            <a:br>
              <a:rPr lang="en-US" dirty="0" smtClean="0"/>
            </a:br>
            <a:r>
              <a:rPr lang="en-US" sz="2800" dirty="0" smtClean="0"/>
              <a:t>Sacramento District</a:t>
            </a:r>
            <a:r>
              <a:rPr lang="en-US" dirty="0" smtClean="0"/>
              <a:t/>
            </a:r>
            <a:br>
              <a:rPr lang="en-US" dirty="0" smtClean="0"/>
            </a:br>
            <a:endParaRPr lang="en-US" dirty="0"/>
          </a:p>
        </p:txBody>
      </p:sp>
      <p:pic>
        <p:nvPicPr>
          <p:cNvPr id="90114" name="Picture 2" descr="F:\Folsom Dam\New Folder\IMG_4963.JPG"/>
          <p:cNvPicPr>
            <a:picLocks noGrp="1" noChangeAspect="1" noChangeArrowheads="1"/>
          </p:cNvPicPr>
          <p:nvPr>
            <p:ph idx="1"/>
          </p:nvPr>
        </p:nvPicPr>
        <p:blipFill>
          <a:blip r:embed="rId2" cstate="email"/>
          <a:srcRect/>
          <a:stretch>
            <a:fillRect/>
          </a:stretch>
        </p:blipFill>
        <p:spPr bwMode="auto">
          <a:xfrm>
            <a:off x="228600" y="2362200"/>
            <a:ext cx="3505200" cy="3733800"/>
          </a:xfrm>
          <a:prstGeom prst="rect">
            <a:avLst/>
          </a:prstGeom>
          <a:noFill/>
        </p:spPr>
      </p:pic>
      <p:pic>
        <p:nvPicPr>
          <p:cNvPr id="90115" name="Picture 3" descr="F:\Folsom Dam\New Folder\IMG_4964.JPG"/>
          <p:cNvPicPr>
            <a:picLocks noChangeAspect="1" noChangeArrowheads="1"/>
          </p:cNvPicPr>
          <p:nvPr/>
        </p:nvPicPr>
        <p:blipFill>
          <a:blip r:embed="rId3" cstate="email"/>
          <a:srcRect/>
          <a:stretch>
            <a:fillRect/>
          </a:stretch>
        </p:blipFill>
        <p:spPr bwMode="auto">
          <a:xfrm>
            <a:off x="4343400" y="2286000"/>
            <a:ext cx="4178300" cy="3352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Considerations for Construction Personnel</a:t>
            </a:r>
            <a:endParaRPr lang="en-US" dirty="0"/>
          </a:p>
        </p:txBody>
      </p:sp>
      <p:sp>
        <p:nvSpPr>
          <p:cNvPr id="3" name="Content Placeholder 2"/>
          <p:cNvSpPr>
            <a:spLocks noGrp="1"/>
          </p:cNvSpPr>
          <p:nvPr>
            <p:ph idx="1"/>
          </p:nvPr>
        </p:nvSpPr>
        <p:spPr/>
        <p:txBody>
          <a:bodyPr/>
          <a:lstStyle/>
          <a:p>
            <a:r>
              <a:rPr lang="en-US" dirty="0" smtClean="0"/>
              <a:t>ER 1110-2-1150</a:t>
            </a:r>
          </a:p>
          <a:p>
            <a:r>
              <a:rPr lang="en-US" dirty="0" smtClean="0"/>
              <a:t>Failure modes</a:t>
            </a:r>
          </a:p>
          <a:p>
            <a:r>
              <a:rPr lang="en-US" dirty="0" smtClean="0"/>
              <a:t>Design intent</a:t>
            </a:r>
          </a:p>
          <a:p>
            <a:r>
              <a:rPr lang="en-US" dirty="0" smtClean="0"/>
              <a:t>Communication during construction</a:t>
            </a:r>
          </a:p>
          <a:p>
            <a:r>
              <a:rPr lang="en-US" dirty="0" smtClean="0"/>
              <a:t>Acceptance criteria</a:t>
            </a:r>
          </a:p>
          <a:p>
            <a:r>
              <a:rPr lang="en-US" dirty="0" smtClean="0"/>
              <a:t>Quality Assurance/Quality Control</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Howard Hanson Dam</a:t>
            </a:r>
            <a:br>
              <a:rPr lang="en-US" dirty="0" smtClean="0"/>
            </a:br>
            <a:r>
              <a:rPr lang="en-US" sz="2800" dirty="0" smtClean="0"/>
              <a:t>Seattle District</a:t>
            </a:r>
            <a:endParaRPr lang="en-US" sz="2800" dirty="0"/>
          </a:p>
        </p:txBody>
      </p:sp>
      <p:pic>
        <p:nvPicPr>
          <p:cNvPr id="4" name="Content Placeholder 4" descr="Missing Gravel Drain.jpg"/>
          <p:cNvPicPr>
            <a:picLocks noGrp="1" noChangeAspect="1"/>
          </p:cNvPicPr>
          <p:nvPr>
            <p:ph idx="1"/>
          </p:nvPr>
        </p:nvPicPr>
        <p:blipFill>
          <a:blip r:embed="rId2" cstate="email"/>
          <a:srcRect/>
          <a:stretch>
            <a:fillRect/>
          </a:stretch>
        </p:blipFill>
        <p:spPr>
          <a:xfrm>
            <a:off x="1557982" y="1600200"/>
            <a:ext cx="6028036" cy="40386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t>Use of Schedules</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r>
              <a:rPr lang="en-US" dirty="0" smtClean="0"/>
              <a:t> </a:t>
            </a:r>
            <a:r>
              <a:rPr lang="en-US" b="1" dirty="0" smtClean="0"/>
              <a:t>During Planning and Design</a:t>
            </a:r>
          </a:p>
          <a:p>
            <a:endParaRPr lang="en-US" b="1" dirty="0" smtClean="0"/>
          </a:p>
          <a:p>
            <a:r>
              <a:rPr lang="en-US" dirty="0" smtClean="0"/>
              <a:t> During Construction</a:t>
            </a:r>
          </a:p>
          <a:p>
            <a:endParaRPr lang="en-US" dirty="0" smtClean="0"/>
          </a:p>
          <a:p>
            <a:r>
              <a:rPr lang="en-US" dirty="0" smtClean="0"/>
              <a:t> To Analyze Changes, Modifications, Claims</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457200" y="1600200"/>
            <a:ext cx="8229600" cy="4343400"/>
          </a:xfrm>
        </p:spPr>
        <p:txBody>
          <a:bodyPr/>
          <a:lstStyle/>
          <a:p>
            <a:r>
              <a:rPr lang="en-US" dirty="0" smtClean="0"/>
              <a:t>Design and Construction Teams need to be fully integrated from start of design through completion – Total Design/Construction Process</a:t>
            </a:r>
          </a:p>
          <a:p>
            <a:r>
              <a:rPr lang="en-US" dirty="0" smtClean="0"/>
              <a:t>Independent peer review</a:t>
            </a:r>
          </a:p>
          <a:p>
            <a:r>
              <a:rPr lang="en-US" dirty="0" smtClean="0"/>
              <a:t>No place for hubris</a:t>
            </a:r>
          </a:p>
          <a:p>
            <a:r>
              <a:rPr lang="en-US" dirty="0" smtClean="0"/>
              <a:t>It is a serious business that we endeavor to practice</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smtClean="0"/>
              <a:t/>
            </a:r>
            <a:br>
              <a:rPr lang="en-US" sz="4000" dirty="0" smtClean="0"/>
            </a:br>
            <a:r>
              <a:rPr lang="en-US" dirty="0" smtClean="0"/>
              <a:t>Design/Pre-Construction Phase</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r>
              <a:rPr lang="en-US" dirty="0" smtClean="0"/>
              <a:t>Developed by PDT Team </a:t>
            </a:r>
          </a:p>
          <a:p>
            <a:r>
              <a:rPr lang="en-US" dirty="0" smtClean="0"/>
              <a:t> Used during constructability reviews</a:t>
            </a:r>
          </a:p>
          <a:p>
            <a:r>
              <a:rPr lang="en-US" dirty="0" smtClean="0"/>
              <a:t>Used to determine a reasonable project duration and phasing</a:t>
            </a:r>
          </a:p>
          <a:p>
            <a:r>
              <a:rPr lang="en-US" dirty="0" smtClean="0"/>
              <a:t>Used by Cost Estimating Group</a:t>
            </a:r>
          </a:p>
          <a:p>
            <a:pPr>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Schedule</a:t>
            </a:r>
            <a:endParaRPr lang="en-US" dirty="0"/>
          </a:p>
        </p:txBody>
      </p:sp>
      <p:sp>
        <p:nvSpPr>
          <p:cNvPr id="3" name="Content Placeholder 2"/>
          <p:cNvSpPr>
            <a:spLocks noGrp="1"/>
          </p:cNvSpPr>
          <p:nvPr>
            <p:ph idx="1"/>
          </p:nvPr>
        </p:nvSpPr>
        <p:spPr>
          <a:xfrm>
            <a:off x="457200" y="1600200"/>
            <a:ext cx="8229600" cy="3962400"/>
          </a:xfrm>
        </p:spPr>
        <p:txBody>
          <a:bodyPr/>
          <a:lstStyle/>
          <a:p>
            <a:r>
              <a:rPr lang="en-US" dirty="0" smtClean="0"/>
              <a:t>Appropriate logic</a:t>
            </a:r>
          </a:p>
          <a:p>
            <a:r>
              <a:rPr lang="en-US" dirty="0" smtClean="0"/>
              <a:t>Detailed work breakdown structure</a:t>
            </a:r>
          </a:p>
          <a:p>
            <a:r>
              <a:rPr lang="en-US" dirty="0" smtClean="0"/>
              <a:t>Potential constraints</a:t>
            </a:r>
          </a:p>
          <a:p>
            <a:r>
              <a:rPr lang="en-US" dirty="0" smtClean="0"/>
              <a:t>Production rates</a:t>
            </a:r>
          </a:p>
          <a:p>
            <a:r>
              <a:rPr lang="en-US" dirty="0" smtClean="0"/>
              <a:t>Long lead items</a:t>
            </a:r>
          </a:p>
          <a:p>
            <a:r>
              <a:rPr lang="en-US" dirty="0" smtClean="0"/>
              <a:t>Factory inspections</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BCOE</a:t>
            </a:r>
            <a:endParaRPr lang="en-US" dirty="0"/>
          </a:p>
        </p:txBody>
      </p:sp>
      <p:sp>
        <p:nvSpPr>
          <p:cNvPr id="3" name="Content Placeholder 2"/>
          <p:cNvSpPr>
            <a:spLocks noGrp="1"/>
          </p:cNvSpPr>
          <p:nvPr>
            <p:ph idx="1"/>
          </p:nvPr>
        </p:nvSpPr>
        <p:spPr/>
        <p:txBody>
          <a:bodyPr/>
          <a:lstStyle/>
          <a:p>
            <a:r>
              <a:rPr lang="en-US" dirty="0" smtClean="0"/>
              <a:t>ER 415-1-11</a:t>
            </a:r>
          </a:p>
          <a:p>
            <a:r>
              <a:rPr lang="en-US" dirty="0" smtClean="0"/>
              <a:t>Act as a Contractor bidding the job</a:t>
            </a:r>
          </a:p>
          <a:p>
            <a:r>
              <a:rPr lang="en-US" dirty="0" smtClean="0"/>
              <a:t>Indentify constructability issues</a:t>
            </a:r>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Constructability Issues</a:t>
            </a:r>
            <a:endParaRPr lang="en-US" dirty="0"/>
          </a:p>
        </p:txBody>
      </p:sp>
      <p:sp>
        <p:nvSpPr>
          <p:cNvPr id="3" name="Content Placeholder 2"/>
          <p:cNvSpPr>
            <a:spLocks noGrp="1"/>
          </p:cNvSpPr>
          <p:nvPr>
            <p:ph idx="1"/>
          </p:nvPr>
        </p:nvSpPr>
        <p:spPr>
          <a:xfrm>
            <a:off x="457200" y="1600200"/>
            <a:ext cx="8229600" cy="4038600"/>
          </a:xfrm>
        </p:spPr>
        <p:txBody>
          <a:bodyPr/>
          <a:lstStyle/>
          <a:p>
            <a:r>
              <a:rPr lang="en-US" dirty="0" smtClean="0"/>
              <a:t>Borrow area utilization</a:t>
            </a:r>
          </a:p>
          <a:p>
            <a:r>
              <a:rPr lang="en-US" dirty="0" err="1" smtClean="0"/>
              <a:t>Unwatering</a:t>
            </a:r>
            <a:r>
              <a:rPr lang="en-US" dirty="0" smtClean="0"/>
              <a:t> and Dewatering</a:t>
            </a:r>
          </a:p>
          <a:p>
            <a:r>
              <a:rPr lang="en-US" dirty="0" smtClean="0"/>
              <a:t>Protection of work from flooding</a:t>
            </a:r>
          </a:p>
          <a:p>
            <a:r>
              <a:rPr lang="en-US" dirty="0" smtClean="0"/>
              <a:t>Weather</a:t>
            </a:r>
          </a:p>
          <a:p>
            <a:r>
              <a:rPr lang="en-US" dirty="0" smtClean="0"/>
              <a:t>Access</a:t>
            </a:r>
          </a:p>
          <a:p>
            <a:r>
              <a:rPr lang="en-US" dirty="0" smtClean="0"/>
              <a:t>Right of way</a:t>
            </a:r>
          </a:p>
          <a:p>
            <a:r>
              <a:rPr lang="en-US" dirty="0" smtClean="0"/>
              <a:t>Utility relocations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lstStyle/>
          <a:p>
            <a:r>
              <a:rPr lang="en-US" dirty="0" smtClean="0"/>
              <a:t>Ridges Basin Dam</a:t>
            </a:r>
            <a:br>
              <a:rPr lang="en-US" dirty="0" smtClean="0"/>
            </a:br>
            <a:r>
              <a:rPr lang="en-US" dirty="0" smtClean="0"/>
              <a:t>Animas </a:t>
            </a:r>
            <a:r>
              <a:rPr lang="en-US" dirty="0" err="1" smtClean="0"/>
              <a:t>LaPlata</a:t>
            </a:r>
            <a:r>
              <a:rPr lang="en-US" dirty="0" smtClean="0"/>
              <a:t> Project</a:t>
            </a:r>
            <a:br>
              <a:rPr lang="en-US" dirty="0" smtClean="0"/>
            </a:br>
            <a:r>
              <a:rPr lang="en-US" dirty="0" smtClean="0"/>
              <a:t> </a:t>
            </a:r>
            <a:r>
              <a:rPr lang="en-US" sz="3200" dirty="0" smtClean="0"/>
              <a:t>Foundation</a:t>
            </a:r>
            <a:endParaRPr lang="en-US" sz="3200" dirty="0"/>
          </a:p>
        </p:txBody>
      </p:sp>
      <p:pic>
        <p:nvPicPr>
          <p:cNvPr id="4" name="Picture 7" descr="2005-8-19 006"/>
          <p:cNvPicPr>
            <a:picLocks noGrp="1" noChangeAspect="1" noChangeArrowheads="1"/>
          </p:cNvPicPr>
          <p:nvPr>
            <p:ph idx="1"/>
          </p:nvPr>
        </p:nvPicPr>
        <p:blipFill>
          <a:blip r:embed="rId2" cstate="email"/>
          <a:srcRect/>
          <a:stretch>
            <a:fillRect/>
          </a:stretch>
        </p:blipFill>
        <p:spPr>
          <a:xfrm>
            <a:off x="1600200" y="2286000"/>
            <a:ext cx="6019800" cy="3886200"/>
          </a:xfrm>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Ridges Basin Dam </a:t>
            </a:r>
            <a:endParaRPr lang="en-US" dirty="0"/>
          </a:p>
        </p:txBody>
      </p:sp>
      <p:pic>
        <p:nvPicPr>
          <p:cNvPr id="4" name="Picture 4" descr="Cross-Section"/>
          <p:cNvPicPr>
            <a:picLocks noGrp="1" noChangeAspect="1" noChangeArrowheads="1"/>
          </p:cNvPicPr>
          <p:nvPr>
            <p:ph idx="1"/>
          </p:nvPr>
        </p:nvPicPr>
        <p:blipFill>
          <a:blip r:embed="rId2" cstate="email"/>
          <a:srcRect/>
          <a:stretch>
            <a:fillRect/>
          </a:stretch>
        </p:blipFill>
        <p:spPr>
          <a:xfrm>
            <a:off x="762000" y="3505200"/>
            <a:ext cx="7086600" cy="2667000"/>
          </a:xfrm>
          <a:noFill/>
          <a:ln/>
        </p:spPr>
      </p:pic>
      <p:sp>
        <p:nvSpPr>
          <p:cNvPr id="5" name="Rectangle 4"/>
          <p:cNvSpPr/>
          <p:nvPr/>
        </p:nvSpPr>
        <p:spPr>
          <a:xfrm>
            <a:off x="304800" y="1566953"/>
            <a:ext cx="6553200" cy="1846659"/>
          </a:xfrm>
          <a:prstGeom prst="rect">
            <a:avLst/>
          </a:prstGeom>
        </p:spPr>
        <p:txBody>
          <a:bodyPr wrap="square">
            <a:spAutoFit/>
          </a:bodyPr>
          <a:lstStyle/>
          <a:p>
            <a:r>
              <a:rPr lang="en-US" b="1" dirty="0" smtClean="0"/>
              <a:t>Zone Descriptions</a:t>
            </a:r>
          </a:p>
          <a:p>
            <a:r>
              <a:rPr lang="en-US" sz="1600" dirty="0" smtClean="0"/>
              <a:t>Zone 2 – Filter Sand</a:t>
            </a:r>
            <a:br>
              <a:rPr lang="en-US" sz="1600" dirty="0" smtClean="0"/>
            </a:br>
            <a:r>
              <a:rPr lang="en-US" sz="1600" dirty="0" smtClean="0"/>
              <a:t>Zone 2A – Upstream Filter</a:t>
            </a:r>
            <a:br>
              <a:rPr lang="en-US" sz="1600" dirty="0" smtClean="0"/>
            </a:br>
            <a:r>
              <a:rPr lang="en-US" sz="1600" dirty="0" smtClean="0"/>
              <a:t>Zone 3 – Gravel Drain</a:t>
            </a:r>
            <a:br>
              <a:rPr lang="en-US" sz="1600" dirty="0" smtClean="0"/>
            </a:br>
            <a:r>
              <a:rPr lang="en-US" sz="1600" dirty="0" smtClean="0"/>
              <a:t>Zone 4 – Shell Material</a:t>
            </a:r>
            <a:br>
              <a:rPr lang="en-US" sz="1600" dirty="0" smtClean="0"/>
            </a:br>
            <a:r>
              <a:rPr lang="en-US" sz="1600" dirty="0" smtClean="0"/>
              <a:t>Zone 4B – Transition Material</a:t>
            </a:r>
            <a:br>
              <a:rPr lang="en-US" sz="1600" dirty="0" smtClean="0"/>
            </a:br>
            <a:r>
              <a:rPr lang="en-US" sz="1600" dirty="0" smtClean="0"/>
              <a:t>Zone 6 – Downstream Slope Protection</a:t>
            </a:r>
            <a:endParaRPr lang="en-US" sz="1600" dirty="0"/>
          </a:p>
        </p:txBody>
      </p:sp>
      <p:sp>
        <p:nvSpPr>
          <p:cNvPr id="6" name="Rectangle 5"/>
          <p:cNvSpPr/>
          <p:nvPr/>
        </p:nvSpPr>
        <p:spPr>
          <a:xfrm>
            <a:off x="1443038" y="1706881"/>
            <a:ext cx="2286000" cy="769441"/>
          </a:xfrm>
          <a:prstGeom prst="rect">
            <a:avLst/>
          </a:prstGeom>
        </p:spPr>
        <p:txBody>
          <a:bodyPr wrap="square">
            <a:spAutoFit/>
          </a:bodyPr>
          <a:lstStyle/>
          <a:p>
            <a:r>
              <a:rPr lang="en-US" sz="4400" dirty="0" smtClean="0">
                <a:solidFill>
                  <a:srgbClr val="000000"/>
                </a:solidFill>
              </a:rPr>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Estimating</a:t>
            </a:r>
            <a:endParaRPr lang="en-US" dirty="0"/>
          </a:p>
        </p:txBody>
      </p:sp>
      <p:sp>
        <p:nvSpPr>
          <p:cNvPr id="3" name="Content Placeholder 2"/>
          <p:cNvSpPr>
            <a:spLocks noGrp="1"/>
          </p:cNvSpPr>
          <p:nvPr>
            <p:ph idx="1"/>
          </p:nvPr>
        </p:nvSpPr>
        <p:spPr/>
        <p:txBody>
          <a:bodyPr/>
          <a:lstStyle/>
          <a:p>
            <a:r>
              <a:rPr lang="en-US" dirty="0" smtClean="0"/>
              <a:t>Assist Design Team with development of alternatives</a:t>
            </a:r>
          </a:p>
          <a:p>
            <a:r>
              <a:rPr lang="en-US" dirty="0" smtClean="0"/>
              <a:t>Alternatives are to be at Feasibility level for DSMS Reports</a:t>
            </a:r>
          </a:p>
          <a:p>
            <a:r>
              <a:rPr lang="en-US" dirty="0" smtClean="0"/>
              <a:t>Percentages for contingencies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Estimating</a:t>
            </a:r>
            <a:endParaRPr lang="en-US" dirty="0"/>
          </a:p>
        </p:txBody>
      </p:sp>
      <p:pic>
        <p:nvPicPr>
          <p:cNvPr id="4" name="Content Placeholder 3" descr="Picture3"/>
          <p:cNvPicPr>
            <a:picLocks noGrp="1" noChangeAspect="1" noChangeArrowheads="1"/>
          </p:cNvPicPr>
          <p:nvPr>
            <p:ph idx="1"/>
          </p:nvPr>
        </p:nvPicPr>
        <p:blipFill>
          <a:blip r:embed="rId2" cstate="email"/>
          <a:srcRect/>
          <a:stretch>
            <a:fillRect/>
          </a:stretch>
        </p:blipFill>
        <p:spPr>
          <a:xfrm>
            <a:off x="2628900" y="1600200"/>
            <a:ext cx="3886200" cy="3886200"/>
          </a:xfrm>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p:cNvSpPr>
            <a:spLocks noGrp="1"/>
          </p:cNvSpPr>
          <p:nvPr>
            <p:ph type="sldNum" sz="quarter" idx="4294967295"/>
          </p:nvPr>
        </p:nvSpPr>
        <p:spPr>
          <a:xfrm>
            <a:off x="457200" y="6248400"/>
            <a:ext cx="2133600" cy="476250"/>
          </a:xfrm>
          <a:prstGeom prst="rect">
            <a:avLst/>
          </a:prstGeom>
        </p:spPr>
        <p:txBody>
          <a:bodyPr/>
          <a:lstStyle/>
          <a:p>
            <a:endParaRPr lang="en-US"/>
          </a:p>
          <a:p>
            <a:fld id="{271660DD-CA12-4790-B1F2-CD68F308C0EA}" type="slidenum">
              <a:rPr lang="en-US">
                <a:solidFill>
                  <a:schemeClr val="bg1"/>
                </a:solidFill>
              </a:rPr>
              <a:pPr/>
              <a:t>38</a:t>
            </a:fld>
            <a:endParaRPr lang="en-US">
              <a:solidFill>
                <a:schemeClr val="bg1"/>
              </a:solidFill>
            </a:endParaRPr>
          </a:p>
        </p:txBody>
      </p:sp>
      <p:sp>
        <p:nvSpPr>
          <p:cNvPr id="1068074" name="Rectangle 42"/>
          <p:cNvSpPr>
            <a:spLocks noGrp="1" noChangeArrowheads="1"/>
          </p:cNvSpPr>
          <p:nvPr>
            <p:ph type="title"/>
          </p:nvPr>
        </p:nvSpPr>
        <p:spPr>
          <a:xfrm>
            <a:off x="457200" y="274638"/>
            <a:ext cx="8229600" cy="1020762"/>
          </a:xfrm>
        </p:spPr>
        <p:txBody>
          <a:bodyPr/>
          <a:lstStyle/>
          <a:p>
            <a:r>
              <a:rPr lang="en-US" sz="2800"/>
              <a:t>Roles and Specific Information for Cost Estimates</a:t>
            </a:r>
            <a:endParaRPr lang="en-US" sz="2800" i="1"/>
          </a:p>
        </p:txBody>
      </p:sp>
      <p:graphicFrame>
        <p:nvGraphicFramePr>
          <p:cNvPr id="1068076" name="Organization Chart 44"/>
          <p:cNvGraphicFramePr>
            <a:graphicFrameLocks/>
          </p:cNvGraphicFramePr>
          <p:nvPr>
            <p:ph sz="half" idx="1"/>
          </p:nvPr>
        </p:nvGraphicFramePr>
        <p:xfrm>
          <a:off x="533400" y="1219200"/>
          <a:ext cx="8001000" cy="1752600"/>
        </p:xfrm>
        <a:graphic>
          <a:graphicData uri="http://schemas.openxmlformats.org/drawingml/2006/compatibility">
            <com:legacyDrawing xmlns:com="http://schemas.openxmlformats.org/drawingml/2006/compatibility" spid="_x0000_s1026"/>
          </a:graphicData>
        </a:graphic>
      </p:graphicFrame>
      <p:graphicFrame>
        <p:nvGraphicFramePr>
          <p:cNvPr id="1068128" name="Group 96"/>
          <p:cNvGraphicFramePr>
            <a:graphicFrameLocks noGrp="1"/>
          </p:cNvGraphicFramePr>
          <p:nvPr>
            <p:ph sz="half" idx="2"/>
          </p:nvPr>
        </p:nvGraphicFramePr>
        <p:xfrm>
          <a:off x="533400" y="3048000"/>
          <a:ext cx="8153400" cy="3355975"/>
        </p:xfrm>
        <a:graphic>
          <a:graphicData uri="http://schemas.openxmlformats.org/drawingml/2006/table">
            <a:tbl>
              <a:tblPr/>
              <a:tblGrid>
                <a:gridCol w="2038350"/>
                <a:gridCol w="2074863"/>
                <a:gridCol w="2001837"/>
                <a:gridCol w="2038350"/>
              </a:tblGrid>
              <a:tr h="546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Team Leader</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Contracting Officer</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Cost Estimator</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Construction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charset="0"/>
                        </a:rPr>
                        <a:t>Manager or Personnel</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r>
              <a:tr h="1130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Knowledge of Design Requirements and Technical understanding of the Project</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CO May have specific knowledge about  approved Overhead Rates and Labor Rates for your Contractor</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Provide CO with Cost Estimate with all supporting assumptions and rationale</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Site specific information, access problems to the site, impacts, restrictions, and schedule information</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r>
              <a:tr h="1022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Understanding and Interpretation of Drawings and Specifications for the Project</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Will have information regarding Contract type and Bid Process</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Assist in Contractor Negotiations with other USACE team members</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Can help the Estimator develop crews, tasks durations, crew makeup including equipment requirements</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r>
              <a:tr h="657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Can assist in preparation of a list of items and/or “Quantity Takeoffs”</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Knowledge of Contractual terms of Project (Boiler Plate)</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Determination of Fair Market Value </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Specifically, Production Rate Information for the Estimator’s work tasks</a:t>
                      </a: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accent2"/>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500"/>
                                  </p:stCondLst>
                                  <p:childTnLst>
                                    <p:set>
                                      <p:cBhvr>
                                        <p:cTn id="6" dur="1" fill="hold">
                                          <p:stCondLst>
                                            <p:cond delay="0"/>
                                          </p:stCondLst>
                                        </p:cTn>
                                        <p:tgtEl>
                                          <p:spTgt spid="1068076"/>
                                        </p:tgtEl>
                                        <p:attrNameLst>
                                          <p:attrName>style.visibility</p:attrName>
                                        </p:attrNameLst>
                                      </p:cBhvr>
                                      <p:to>
                                        <p:strVal val="visible"/>
                                      </p:to>
                                    </p:set>
                                    <p:animEffect transition="in" filter="wedge">
                                      <p:cBhvr>
                                        <p:cTn id="7" dur="1000"/>
                                        <p:tgtEl>
                                          <p:spTgt spid="1068076"/>
                                        </p:tgtEl>
                                      </p:cBhvr>
                                    </p:animEffect>
                                  </p:childTnLst>
                                </p:cTn>
                              </p:par>
                            </p:childTnLst>
                          </p:cTn>
                        </p:par>
                        <p:par>
                          <p:cTn id="8" fill="hold">
                            <p:stCondLst>
                              <p:cond delay="1500"/>
                            </p:stCondLst>
                            <p:childTnLst>
                              <p:par>
                                <p:cTn id="9" presetID="2" presetClass="entr" presetSubtype="4" fill="hold" nodeType="afterEffect">
                                  <p:stCondLst>
                                    <p:cond delay="1000"/>
                                  </p:stCondLst>
                                  <p:childTnLst>
                                    <p:set>
                                      <p:cBhvr>
                                        <p:cTn id="10" dur="1" fill="hold">
                                          <p:stCondLst>
                                            <p:cond delay="0"/>
                                          </p:stCondLst>
                                        </p:cTn>
                                        <p:tgtEl>
                                          <p:spTgt spid="1068128"/>
                                        </p:tgtEl>
                                        <p:attrNameLst>
                                          <p:attrName>style.visibility</p:attrName>
                                        </p:attrNameLst>
                                      </p:cBhvr>
                                      <p:to>
                                        <p:strVal val="visible"/>
                                      </p:to>
                                    </p:set>
                                    <p:anim calcmode="lin" valueType="num">
                                      <p:cBhvr additive="base">
                                        <p:cTn id="11" dur="1000" fill="hold"/>
                                        <p:tgtEl>
                                          <p:spTgt spid="1068128"/>
                                        </p:tgtEl>
                                        <p:attrNameLst>
                                          <p:attrName>ppt_x</p:attrName>
                                        </p:attrNameLst>
                                      </p:cBhvr>
                                      <p:tavLst>
                                        <p:tav tm="0">
                                          <p:val>
                                            <p:strVal val="#ppt_x"/>
                                          </p:val>
                                        </p:tav>
                                        <p:tav tm="100000">
                                          <p:val>
                                            <p:strVal val="#ppt_x"/>
                                          </p:val>
                                        </p:tav>
                                      </p:tavLst>
                                    </p:anim>
                                    <p:anim calcmode="lin" valueType="num">
                                      <p:cBhvr additive="base">
                                        <p:cTn id="12" dur="1000" fill="hold"/>
                                        <p:tgtEl>
                                          <p:spTgt spid="1068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10680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Specifications</a:t>
            </a:r>
            <a:endParaRPr lang="en-US" dirty="0"/>
          </a:p>
        </p:txBody>
      </p:sp>
      <p:sp>
        <p:nvSpPr>
          <p:cNvPr id="3" name="Content Placeholder 2"/>
          <p:cNvSpPr>
            <a:spLocks noGrp="1"/>
          </p:cNvSpPr>
          <p:nvPr>
            <p:ph idx="1"/>
          </p:nvPr>
        </p:nvSpPr>
        <p:spPr/>
        <p:txBody>
          <a:bodyPr/>
          <a:lstStyle/>
          <a:p>
            <a:r>
              <a:rPr lang="en-US" dirty="0" smtClean="0"/>
              <a:t>Prescriptive design is preferred</a:t>
            </a:r>
          </a:p>
          <a:p>
            <a:r>
              <a:rPr lang="en-US" dirty="0" smtClean="0"/>
              <a:t>The construction staff that are going to implement need to be involved in preparation</a:t>
            </a:r>
          </a:p>
          <a:p>
            <a:r>
              <a:rPr lang="en-US" dirty="0" smtClean="0"/>
              <a:t>Review by ATR/Dr. Checks/e-mail is less than desirable.</a:t>
            </a:r>
          </a:p>
          <a:p>
            <a:r>
              <a:rPr lang="en-US" dirty="0" smtClean="0"/>
              <a:t>Constructability review is invaluable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 Center</a:t>
            </a:r>
            <a:endParaRPr lang="en-US" dirty="0"/>
          </a:p>
        </p:txBody>
      </p:sp>
      <p:sp>
        <p:nvSpPr>
          <p:cNvPr id="3" name="Content Placeholder 2"/>
          <p:cNvSpPr>
            <a:spLocks noGrp="1"/>
          </p:cNvSpPr>
          <p:nvPr>
            <p:ph idx="1"/>
          </p:nvPr>
        </p:nvSpPr>
        <p:spPr>
          <a:xfrm>
            <a:off x="457200" y="1219200"/>
            <a:ext cx="8229600" cy="5105400"/>
          </a:xfrm>
        </p:spPr>
        <p:txBody>
          <a:bodyPr/>
          <a:lstStyle/>
          <a:p>
            <a:r>
              <a:rPr lang="en-US" dirty="0" smtClean="0"/>
              <a:t>Implement risk informed decision framework to Dam Safety projects</a:t>
            </a:r>
          </a:p>
          <a:p>
            <a:r>
              <a:rPr lang="en-US" dirty="0" smtClean="0"/>
              <a:t>Represents HQ for Dam Safety projects where life safety decisions are made during design and construction</a:t>
            </a:r>
          </a:p>
          <a:p>
            <a:r>
              <a:rPr lang="en-US" dirty="0" smtClean="0"/>
              <a:t>Technical resource to Districts and Divisions for Dam Safety projects</a:t>
            </a:r>
          </a:p>
          <a:p>
            <a:r>
              <a:rPr lang="en-US" dirty="0" smtClean="0"/>
              <a:t>Review design/construction to ensure risk reduction and design intent is being implemented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Hill Dam</a:t>
            </a:r>
            <a:br>
              <a:rPr lang="en-US" dirty="0" smtClean="0"/>
            </a:br>
            <a:r>
              <a:rPr lang="en-US" sz="2800" dirty="0" smtClean="0"/>
              <a:t>Nashville District</a:t>
            </a:r>
            <a:endParaRPr lang="en-US" sz="2800" dirty="0"/>
          </a:p>
        </p:txBody>
      </p:sp>
      <p:pic>
        <p:nvPicPr>
          <p:cNvPr id="4" name="Content Placeholder 3" descr="AERIAL PHOTO 3.jpg"/>
          <p:cNvPicPr>
            <a:picLocks noGrp="1" noChangeAspect="1"/>
          </p:cNvPicPr>
          <p:nvPr>
            <p:ph idx="1"/>
          </p:nvPr>
        </p:nvPicPr>
        <p:blipFill>
          <a:blip r:embed="rId2" cstate="email"/>
          <a:srcRect/>
          <a:stretch>
            <a:fillRect/>
          </a:stretch>
        </p:blipFill>
        <p:spPr>
          <a:xfrm>
            <a:off x="1657350" y="1600200"/>
            <a:ext cx="5829300" cy="38862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Monitoring During Construction</a:t>
            </a:r>
            <a:endParaRPr lang="en-US" dirty="0"/>
          </a:p>
        </p:txBody>
      </p:sp>
      <p:sp>
        <p:nvSpPr>
          <p:cNvPr id="3" name="Content Placeholder 2"/>
          <p:cNvSpPr>
            <a:spLocks noGrp="1"/>
          </p:cNvSpPr>
          <p:nvPr>
            <p:ph idx="1"/>
          </p:nvPr>
        </p:nvSpPr>
        <p:spPr/>
        <p:txBody>
          <a:bodyPr/>
          <a:lstStyle/>
          <a:p>
            <a:r>
              <a:rPr lang="en-US" dirty="0" smtClean="0"/>
              <a:t>Action levels</a:t>
            </a:r>
          </a:p>
          <a:p>
            <a:r>
              <a:rPr lang="en-US" dirty="0" smtClean="0"/>
              <a:t>Instrumentation lead</a:t>
            </a:r>
          </a:p>
          <a:p>
            <a:r>
              <a:rPr lang="en-US" dirty="0" smtClean="0"/>
              <a:t>Reporting</a:t>
            </a:r>
          </a:p>
          <a:p>
            <a:r>
              <a:rPr lang="en-US" dirty="0" smtClean="0"/>
              <a:t>Evaluation</a:t>
            </a:r>
          </a:p>
          <a:p>
            <a:r>
              <a:rPr lang="en-US" dirty="0" smtClean="0"/>
              <a:t>Incorporated into EAP</a:t>
            </a:r>
          </a:p>
          <a:p>
            <a:r>
              <a:rPr lang="en-US" dirty="0" smtClean="0"/>
              <a:t>Coordinate with local authorities</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Herbert Hoover Dikes</a:t>
            </a:r>
            <a:br>
              <a:rPr lang="en-US" dirty="0" smtClean="0"/>
            </a:br>
            <a:r>
              <a:rPr lang="en-US" sz="2800" dirty="0" smtClean="0"/>
              <a:t>Jacksonville District</a:t>
            </a:r>
            <a:endParaRPr lang="en-US" sz="2800" dirty="0"/>
          </a:p>
        </p:txBody>
      </p:sp>
      <p:pic>
        <p:nvPicPr>
          <p:cNvPr id="4" name="Picture 6" descr="2010-02-03_284.JPG"/>
          <p:cNvPicPr>
            <a:picLocks noGrp="1" noChangeAspect="1"/>
          </p:cNvPicPr>
          <p:nvPr>
            <p:ph idx="1"/>
          </p:nvPr>
        </p:nvPicPr>
        <p:blipFill>
          <a:blip r:embed="rId2" cstate="email"/>
          <a:srcRect/>
          <a:stretch>
            <a:fillRect/>
          </a:stretch>
        </p:blipFill>
        <p:spPr bwMode="auto">
          <a:xfrm>
            <a:off x="2362200" y="1600200"/>
            <a:ext cx="4343400" cy="38862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Truckee Canal Failure</a:t>
            </a:r>
            <a:br>
              <a:rPr lang="en-US" dirty="0" smtClean="0"/>
            </a:br>
            <a:r>
              <a:rPr lang="en-US" sz="2800" dirty="0" smtClean="0"/>
              <a:t>Fernley Nevada</a:t>
            </a:r>
            <a:endParaRPr lang="en-US" sz="2800" dirty="0"/>
          </a:p>
        </p:txBody>
      </p:sp>
      <p:pic>
        <p:nvPicPr>
          <p:cNvPr id="4" name="Content Placeholder 3" descr="airphoto14"/>
          <p:cNvPicPr>
            <a:picLocks noGrp="1" noChangeAspect="1" noChangeArrowheads="1"/>
          </p:cNvPicPr>
          <p:nvPr>
            <p:ph idx="1"/>
          </p:nvPr>
        </p:nvPicPr>
        <p:blipFill>
          <a:blip r:embed="rId2" cstate="email">
            <a:lum bright="18000"/>
          </a:blip>
          <a:srcRect/>
          <a:stretch>
            <a:fillRect/>
          </a:stretch>
        </p:blipFill>
        <p:spPr bwMode="auto">
          <a:xfrm>
            <a:off x="457200" y="2057400"/>
            <a:ext cx="3657600" cy="2971800"/>
          </a:xfrm>
          <a:prstGeom prst="rect">
            <a:avLst/>
          </a:prstGeom>
          <a:noFill/>
        </p:spPr>
      </p:pic>
      <p:pic>
        <p:nvPicPr>
          <p:cNvPr id="5" name="Picture 4" descr="airphoto3"/>
          <p:cNvPicPr>
            <a:picLocks noChangeAspect="1" noChangeArrowheads="1"/>
          </p:cNvPicPr>
          <p:nvPr/>
        </p:nvPicPr>
        <p:blipFill>
          <a:blip r:embed="rId3" cstate="email"/>
          <a:srcRect/>
          <a:stretch>
            <a:fillRect/>
          </a:stretch>
        </p:blipFill>
        <p:spPr bwMode="auto">
          <a:xfrm>
            <a:off x="4267200" y="2362200"/>
            <a:ext cx="4114800" cy="30416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Action Plan</a:t>
            </a:r>
            <a:endParaRPr lang="en-US" dirty="0"/>
          </a:p>
        </p:txBody>
      </p:sp>
      <p:sp>
        <p:nvSpPr>
          <p:cNvPr id="3" name="Content Placeholder 2"/>
          <p:cNvSpPr>
            <a:spLocks noGrp="1"/>
          </p:cNvSpPr>
          <p:nvPr>
            <p:ph idx="1"/>
          </p:nvPr>
        </p:nvSpPr>
        <p:spPr/>
        <p:txBody>
          <a:bodyPr/>
          <a:lstStyle/>
          <a:p>
            <a:r>
              <a:rPr lang="en-US" dirty="0" smtClean="0"/>
              <a:t>Instrumentation Action Levels</a:t>
            </a:r>
          </a:p>
          <a:p>
            <a:r>
              <a:rPr lang="en-US" dirty="0" smtClean="0"/>
              <a:t>Coordinate with Operations</a:t>
            </a:r>
          </a:p>
          <a:p>
            <a:r>
              <a:rPr lang="en-US" dirty="0" smtClean="0"/>
              <a:t>Coordinate with State and Local Officials</a:t>
            </a:r>
          </a:p>
          <a:p>
            <a:r>
              <a:rPr lang="en-US" dirty="0" smtClean="0"/>
              <a:t>Communicated with Public</a:t>
            </a:r>
          </a:p>
          <a:p>
            <a:r>
              <a:rPr lang="en-US" dirty="0" smtClean="0"/>
              <a:t>Tested</a:t>
            </a:r>
          </a:p>
          <a:p>
            <a:r>
              <a:rPr lang="en-US" dirty="0" smtClean="0"/>
              <a:t>Chapter 7 and 16</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Kingston TVA</a:t>
            </a:r>
            <a:br>
              <a:rPr lang="en-US" sz="3200" dirty="0" smtClean="0"/>
            </a:br>
            <a:r>
              <a:rPr lang="en-US" sz="3200" dirty="0" smtClean="0"/>
              <a:t>Coal Ash Failure</a:t>
            </a:r>
            <a:r>
              <a:rPr lang="en-US" dirty="0" smtClean="0"/>
              <a:t/>
            </a:r>
            <a:br>
              <a:rPr lang="en-US" dirty="0" smtClean="0"/>
            </a:br>
            <a:r>
              <a:rPr lang="en-US" sz="2800" dirty="0" smtClean="0"/>
              <a:t>EPA Region 4</a:t>
            </a:r>
            <a:endParaRPr lang="en-US" sz="2800" dirty="0"/>
          </a:p>
        </p:txBody>
      </p:sp>
      <p:pic>
        <p:nvPicPr>
          <p:cNvPr id="4" name="Picture 2" descr="K:\kingston\IMGP0591.JPG"/>
          <p:cNvPicPr>
            <a:picLocks noGrp="1" noChangeAspect="1" noChangeArrowheads="1"/>
          </p:cNvPicPr>
          <p:nvPr>
            <p:ph idx="1"/>
          </p:nvPr>
        </p:nvPicPr>
        <p:blipFill>
          <a:blip r:embed="rId2" cstate="email"/>
          <a:srcRect/>
          <a:stretch>
            <a:fillRect/>
          </a:stretch>
        </p:blipFill>
        <p:spPr bwMode="auto">
          <a:xfrm>
            <a:off x="381000" y="1600200"/>
            <a:ext cx="4191000" cy="3352800"/>
          </a:xfrm>
          <a:prstGeom prst="rect">
            <a:avLst/>
          </a:prstGeom>
          <a:noFill/>
          <a:ln w="9525">
            <a:noFill/>
            <a:miter lim="800000"/>
            <a:headEnd/>
            <a:tailEnd/>
          </a:ln>
        </p:spPr>
      </p:pic>
      <p:pic>
        <p:nvPicPr>
          <p:cNvPr id="5" name="Picture 2" descr="C:\Users\Carrie\Desktop\.jpg"/>
          <p:cNvPicPr>
            <a:picLocks noChangeAspect="1" noChangeArrowheads="1"/>
          </p:cNvPicPr>
          <p:nvPr/>
        </p:nvPicPr>
        <p:blipFill>
          <a:blip r:embed="rId3" cstate="email"/>
          <a:srcRect/>
          <a:stretch>
            <a:fillRect/>
          </a:stretch>
        </p:blipFill>
        <p:spPr bwMode="auto">
          <a:xfrm>
            <a:off x="4724400" y="1828800"/>
            <a:ext cx="4191000"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a:t>
            </a:r>
            <a:endParaRPr lang="en-US" dirty="0"/>
          </a:p>
        </p:txBody>
      </p:sp>
      <p:sp>
        <p:nvSpPr>
          <p:cNvPr id="3" name="Content Placeholder 2"/>
          <p:cNvSpPr>
            <a:spLocks noGrp="1"/>
          </p:cNvSpPr>
          <p:nvPr>
            <p:ph idx="1"/>
          </p:nvPr>
        </p:nvSpPr>
        <p:spPr/>
        <p:txBody>
          <a:bodyPr/>
          <a:lstStyle/>
          <a:p>
            <a:r>
              <a:rPr lang="en-US" sz="4000" dirty="0" smtClean="0"/>
              <a:t>Design/Pre-Construction</a:t>
            </a:r>
          </a:p>
          <a:p>
            <a:pPr>
              <a:buNone/>
            </a:pPr>
            <a:endParaRPr lang="en-US" sz="4000" dirty="0" smtClean="0"/>
          </a:p>
          <a:p>
            <a:r>
              <a:rPr lang="en-US" sz="4000" b="1" dirty="0" smtClean="0"/>
              <a:t>Construction</a:t>
            </a:r>
          </a:p>
          <a:p>
            <a:pPr>
              <a:buNone/>
            </a:pPr>
            <a:endParaRPr lang="en-US" sz="4000" dirty="0" smtClean="0"/>
          </a:p>
          <a:p>
            <a:r>
              <a:rPr lang="en-US" sz="4000" dirty="0" smtClean="0"/>
              <a:t>Post Construction</a:t>
            </a:r>
            <a:endParaRPr lang="en-US" sz="40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t>Use of Schedules</a:t>
            </a:r>
            <a:br>
              <a:rPr lang="en-US" dirty="0" smtClean="0"/>
            </a:br>
            <a:endParaRPr lang="en-US" dirty="0"/>
          </a:p>
        </p:txBody>
      </p:sp>
      <p:sp>
        <p:nvSpPr>
          <p:cNvPr id="3" name="Content Placeholder 2"/>
          <p:cNvSpPr>
            <a:spLocks noGrp="1"/>
          </p:cNvSpPr>
          <p:nvPr>
            <p:ph idx="1"/>
          </p:nvPr>
        </p:nvSpPr>
        <p:spPr/>
        <p:txBody>
          <a:bodyPr/>
          <a:lstStyle/>
          <a:p>
            <a:pPr algn="ctr">
              <a:buFontTx/>
              <a:buNone/>
            </a:pPr>
            <a:endParaRPr lang="en-US" dirty="0" smtClean="0"/>
          </a:p>
          <a:p>
            <a:r>
              <a:rPr lang="en-US" dirty="0" smtClean="0"/>
              <a:t> During Planning and Design</a:t>
            </a:r>
          </a:p>
          <a:p>
            <a:endParaRPr lang="en-US" dirty="0" smtClean="0"/>
          </a:p>
          <a:p>
            <a:r>
              <a:rPr lang="en-US" dirty="0" smtClean="0"/>
              <a:t> </a:t>
            </a:r>
            <a:r>
              <a:rPr lang="en-US" b="1" dirty="0" smtClean="0"/>
              <a:t>During Construction</a:t>
            </a:r>
          </a:p>
          <a:p>
            <a:endParaRPr lang="en-US" b="1" dirty="0" smtClean="0"/>
          </a:p>
          <a:p>
            <a:r>
              <a:rPr lang="en-US" dirty="0" smtClean="0"/>
              <a:t> To Analyze Changes, Modifications, Claims</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
            </a:r>
            <a:br>
              <a:rPr lang="en-US" sz="4000" dirty="0" smtClean="0"/>
            </a:br>
            <a:r>
              <a:rPr lang="en-US" dirty="0" smtClean="0"/>
              <a:t>Construction Phase</a:t>
            </a:r>
            <a:br>
              <a:rPr lang="en-US" dirty="0" smtClean="0"/>
            </a:br>
            <a:endParaRPr lang="en-US" dirty="0"/>
          </a:p>
        </p:txBody>
      </p:sp>
      <p:sp>
        <p:nvSpPr>
          <p:cNvPr id="3" name="Content Placeholder 2"/>
          <p:cNvSpPr>
            <a:spLocks noGrp="1"/>
          </p:cNvSpPr>
          <p:nvPr>
            <p:ph idx="1"/>
          </p:nvPr>
        </p:nvSpPr>
        <p:spPr>
          <a:xfrm>
            <a:off x="457200" y="1752600"/>
            <a:ext cx="8229600" cy="4419600"/>
          </a:xfrm>
        </p:spPr>
        <p:txBody>
          <a:bodyPr/>
          <a:lstStyle/>
          <a:p>
            <a:pPr marL="971550" lvl="1" indent="-514350">
              <a:lnSpc>
                <a:spcPct val="90000"/>
              </a:lnSpc>
              <a:buFont typeface="Wingdings" pitchFamily="2" charset="2"/>
              <a:buChar char="§"/>
            </a:pPr>
            <a:r>
              <a:rPr lang="en-US" dirty="0" smtClean="0"/>
              <a:t>Baseline schedule from contractor to show plan at the time of bid</a:t>
            </a:r>
          </a:p>
          <a:p>
            <a:pPr marL="971550" lvl="1" indent="-514350">
              <a:lnSpc>
                <a:spcPct val="90000"/>
              </a:lnSpc>
              <a:buFont typeface="Wingdings" pitchFamily="2" charset="2"/>
              <a:buChar char="§"/>
            </a:pPr>
            <a:r>
              <a:rPr lang="en-US" dirty="0" smtClean="0"/>
              <a:t>Baseline schedule reviewed to ensure contractor understands the project</a:t>
            </a:r>
          </a:p>
          <a:p>
            <a:pPr lvl="1">
              <a:lnSpc>
                <a:spcPct val="90000"/>
              </a:lnSpc>
              <a:buFont typeface="Wingdings" pitchFamily="2" charset="2"/>
              <a:buChar char="§"/>
            </a:pPr>
            <a:r>
              <a:rPr lang="en-US" dirty="0" smtClean="0"/>
              <a:t>Tool to predict upcoming work activities</a:t>
            </a:r>
          </a:p>
          <a:p>
            <a:pPr lvl="2">
              <a:lnSpc>
                <a:spcPct val="90000"/>
              </a:lnSpc>
              <a:buFont typeface="Wingdings" pitchFamily="2" charset="2"/>
              <a:buChar char="§"/>
            </a:pPr>
            <a:r>
              <a:rPr lang="en-US" sz="2000" dirty="0" smtClean="0"/>
              <a:t>Schedule Factory Inspections</a:t>
            </a:r>
          </a:p>
          <a:p>
            <a:pPr lvl="2">
              <a:lnSpc>
                <a:spcPct val="90000"/>
              </a:lnSpc>
              <a:buFont typeface="Wingdings" pitchFamily="2" charset="2"/>
              <a:buChar char="§"/>
            </a:pPr>
            <a:r>
              <a:rPr lang="en-US" sz="2000" dirty="0" smtClean="0"/>
              <a:t>Schedule Field Inspections</a:t>
            </a:r>
          </a:p>
          <a:p>
            <a:pPr lvl="2">
              <a:lnSpc>
                <a:spcPct val="90000"/>
              </a:lnSpc>
              <a:buFont typeface="Wingdings" pitchFamily="2" charset="2"/>
              <a:buChar char="§"/>
            </a:pPr>
            <a:r>
              <a:rPr lang="en-US" sz="2000" dirty="0" smtClean="0"/>
              <a:t>Resource planning</a:t>
            </a:r>
          </a:p>
          <a:p>
            <a:pPr lvl="1">
              <a:lnSpc>
                <a:spcPct val="90000"/>
              </a:lnSpc>
              <a:buFont typeface="Wingdings" pitchFamily="2" charset="2"/>
              <a:buChar char="§"/>
            </a:pPr>
            <a:r>
              <a:rPr lang="en-US" dirty="0" smtClean="0"/>
              <a:t> Used to determine if Contractor will exceed funding limitations</a:t>
            </a:r>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Phase</a:t>
            </a:r>
            <a:endParaRPr lang="en-US" dirty="0"/>
          </a:p>
        </p:txBody>
      </p:sp>
      <p:sp>
        <p:nvSpPr>
          <p:cNvPr id="3" name="Content Placeholder 2"/>
          <p:cNvSpPr>
            <a:spLocks noGrp="1"/>
          </p:cNvSpPr>
          <p:nvPr>
            <p:ph idx="1"/>
          </p:nvPr>
        </p:nvSpPr>
        <p:spPr>
          <a:xfrm>
            <a:off x="457200" y="1600200"/>
            <a:ext cx="8229600" cy="4648200"/>
          </a:xfrm>
        </p:spPr>
        <p:txBody>
          <a:bodyPr/>
          <a:lstStyle/>
          <a:p>
            <a:pPr>
              <a:buFont typeface="Wingdings" pitchFamily="2" charset="2"/>
              <a:buChar char="§"/>
            </a:pPr>
            <a:r>
              <a:rPr lang="en-US" sz="2000" dirty="0" smtClean="0"/>
              <a:t>Construction Schedule – Activities</a:t>
            </a:r>
          </a:p>
          <a:p>
            <a:pPr lvl="1">
              <a:buFont typeface="Wingdings" pitchFamily="2" charset="2"/>
              <a:buChar char="§"/>
            </a:pPr>
            <a:r>
              <a:rPr lang="en-US" sz="2000" dirty="0" smtClean="0"/>
              <a:t>Submittals</a:t>
            </a:r>
          </a:p>
          <a:p>
            <a:pPr lvl="1">
              <a:buFont typeface="Wingdings" pitchFamily="2" charset="2"/>
              <a:buChar char="§"/>
            </a:pPr>
            <a:r>
              <a:rPr lang="en-US" sz="2000" dirty="0" smtClean="0"/>
              <a:t>Submittal Review by Owner</a:t>
            </a:r>
          </a:p>
          <a:p>
            <a:pPr lvl="1">
              <a:buFont typeface="Wingdings" pitchFamily="2" charset="2"/>
              <a:buChar char="§"/>
            </a:pPr>
            <a:r>
              <a:rPr lang="en-US" sz="2000" dirty="0" smtClean="0"/>
              <a:t>Fabrication and Delivery of Equipment, Metalwork</a:t>
            </a:r>
          </a:p>
          <a:p>
            <a:pPr lvl="1">
              <a:buFont typeface="Wingdings" pitchFamily="2" charset="2"/>
              <a:buChar char="§"/>
            </a:pPr>
            <a:r>
              <a:rPr lang="en-US" sz="2000" dirty="0" smtClean="0"/>
              <a:t>Civil Work: Earthwork, Dewatering, Concrete, Steel, Pipeline, Site work</a:t>
            </a:r>
          </a:p>
          <a:p>
            <a:pPr lvl="1">
              <a:buFont typeface="Wingdings" pitchFamily="2" charset="2"/>
              <a:buChar char="§"/>
            </a:pPr>
            <a:r>
              <a:rPr lang="en-US" sz="2000" dirty="0" smtClean="0"/>
              <a:t>Mechanical: Equipment installation, plumbing, duct work (HVAC)</a:t>
            </a:r>
          </a:p>
          <a:p>
            <a:pPr lvl="1">
              <a:buFont typeface="Wingdings" pitchFamily="2" charset="2"/>
              <a:buChar char="§"/>
            </a:pPr>
            <a:r>
              <a:rPr lang="en-US" sz="2000" dirty="0" smtClean="0"/>
              <a:t>Electrical:  Equipment installation, wiring, testing</a:t>
            </a:r>
          </a:p>
          <a:p>
            <a:pPr lvl="1">
              <a:buFont typeface="Wingdings" pitchFamily="2" charset="2"/>
              <a:buChar char="§"/>
            </a:pPr>
            <a:r>
              <a:rPr lang="en-US" sz="2000" dirty="0" smtClean="0"/>
              <a:t>Milestones:  Completion dates for phased work, final completion date</a:t>
            </a:r>
          </a:p>
          <a:p>
            <a:pPr lvl="1">
              <a:buFont typeface="Wingdings" pitchFamily="2" charset="2"/>
              <a:buChar char="§"/>
            </a:pPr>
            <a:r>
              <a:rPr lang="en-US" sz="2000" dirty="0" smtClean="0"/>
              <a:t>Interim milestones:  In-river work times, water delivery dates, use of site dates, irrigation seasons</a:t>
            </a:r>
          </a:p>
          <a:p>
            <a:pPr lvl="1">
              <a:buFont typeface="Wingdings" pitchFamily="2" charset="2"/>
              <a:buChar char="§"/>
            </a:pPr>
            <a:r>
              <a:rPr lang="en-US" sz="2000" dirty="0" smtClean="0"/>
              <a:t>Include Clean up of site, demobilization</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Reduction Philosophies</a:t>
            </a:r>
            <a:endParaRPr lang="en-US" dirty="0"/>
          </a:p>
        </p:txBody>
      </p:sp>
      <p:sp>
        <p:nvSpPr>
          <p:cNvPr id="3" name="Content Placeholder 2"/>
          <p:cNvSpPr>
            <a:spLocks noGrp="1"/>
          </p:cNvSpPr>
          <p:nvPr>
            <p:ph idx="1"/>
          </p:nvPr>
        </p:nvSpPr>
        <p:spPr/>
        <p:txBody>
          <a:bodyPr/>
          <a:lstStyle/>
          <a:p>
            <a:r>
              <a:rPr lang="en-US" dirty="0" smtClean="0"/>
              <a:t>Passive solutions are preferred to active solutions</a:t>
            </a:r>
          </a:p>
          <a:p>
            <a:r>
              <a:rPr lang="en-US" dirty="0" smtClean="0"/>
              <a:t>Construction activities that are observable are preferred to those that aren’t</a:t>
            </a:r>
          </a:p>
          <a:p>
            <a:r>
              <a:rPr lang="en-US" dirty="0" smtClean="0"/>
              <a:t>Risk analysis does not replace quality engineering and construction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Phase</a:t>
            </a:r>
            <a:endParaRPr lang="en-US" dirty="0"/>
          </a:p>
        </p:txBody>
      </p:sp>
      <p:sp>
        <p:nvSpPr>
          <p:cNvPr id="3" name="Content Placeholder 2"/>
          <p:cNvSpPr>
            <a:spLocks noGrp="1"/>
          </p:cNvSpPr>
          <p:nvPr>
            <p:ph idx="1"/>
          </p:nvPr>
        </p:nvSpPr>
        <p:spPr/>
        <p:txBody>
          <a:bodyPr/>
          <a:lstStyle/>
          <a:p>
            <a:pPr lvl="1">
              <a:buFont typeface="Wingdings" pitchFamily="2" charset="2"/>
              <a:buChar char="§"/>
            </a:pPr>
            <a:r>
              <a:rPr lang="en-US" dirty="0" smtClean="0"/>
              <a:t>Updated Schedules submitted each month to track progress and document history</a:t>
            </a:r>
          </a:p>
          <a:p>
            <a:pPr lvl="1">
              <a:buFont typeface="Wingdings" pitchFamily="2" charset="2"/>
              <a:buChar char="§"/>
            </a:pPr>
            <a:r>
              <a:rPr lang="en-US" dirty="0" smtClean="0"/>
              <a:t>Identify critical submittals</a:t>
            </a:r>
          </a:p>
          <a:p>
            <a:pPr lvl="1">
              <a:buFont typeface="Wingdings" pitchFamily="2" charset="2"/>
              <a:buChar char="§"/>
            </a:pPr>
            <a:r>
              <a:rPr lang="en-US" dirty="0" smtClean="0"/>
              <a:t>Prioritize issuance of modifications</a:t>
            </a:r>
          </a:p>
          <a:p>
            <a:pPr lvl="1">
              <a:buFont typeface="Wingdings" pitchFamily="2" charset="2"/>
              <a:buChar char="§"/>
            </a:pPr>
            <a:r>
              <a:rPr lang="en-US" dirty="0" smtClean="0"/>
              <a:t>Prioritize responding to Requests for Information from contractor </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Submittals</a:t>
            </a:r>
            <a:endParaRPr lang="en-US" dirty="0"/>
          </a:p>
        </p:txBody>
      </p:sp>
      <p:sp>
        <p:nvSpPr>
          <p:cNvPr id="3" name="Content Placeholder 2"/>
          <p:cNvSpPr>
            <a:spLocks noGrp="1"/>
          </p:cNvSpPr>
          <p:nvPr>
            <p:ph idx="1"/>
          </p:nvPr>
        </p:nvSpPr>
        <p:spPr>
          <a:xfrm>
            <a:off x="457200" y="1600200"/>
            <a:ext cx="8229600" cy="4038600"/>
          </a:xfrm>
        </p:spPr>
        <p:txBody>
          <a:bodyPr/>
          <a:lstStyle/>
          <a:p>
            <a:r>
              <a:rPr lang="en-US" dirty="0" smtClean="0"/>
              <a:t>Process is outlined in specifications</a:t>
            </a:r>
          </a:p>
          <a:p>
            <a:r>
              <a:rPr lang="en-US" dirty="0" smtClean="0"/>
              <a:t>Managed by RE</a:t>
            </a:r>
          </a:p>
          <a:p>
            <a:r>
              <a:rPr lang="en-US" dirty="0" smtClean="0"/>
              <a:t>Lead Engineer/PM coordinate at District</a:t>
            </a:r>
          </a:p>
          <a:p>
            <a:r>
              <a:rPr lang="en-US" dirty="0" smtClean="0"/>
              <a:t>Tracking of response times</a:t>
            </a:r>
          </a:p>
          <a:p>
            <a:r>
              <a:rPr lang="en-US" dirty="0" smtClean="0"/>
              <a:t>Responsible disciplines</a:t>
            </a:r>
          </a:p>
          <a:p>
            <a:r>
              <a:rPr lang="en-US" dirty="0" smtClean="0"/>
              <a:t>Be Proactive</a:t>
            </a:r>
          </a:p>
          <a:p>
            <a:r>
              <a:rPr lang="en-US" dirty="0" smtClean="0"/>
              <a:t>Minimize iterations</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Assurance Plan</a:t>
            </a:r>
            <a:endParaRPr lang="en-US" dirty="0"/>
          </a:p>
        </p:txBody>
      </p:sp>
      <p:sp>
        <p:nvSpPr>
          <p:cNvPr id="3" name="Content Placeholder 2"/>
          <p:cNvSpPr>
            <a:spLocks noGrp="1"/>
          </p:cNvSpPr>
          <p:nvPr>
            <p:ph idx="1"/>
          </p:nvPr>
        </p:nvSpPr>
        <p:spPr/>
        <p:txBody>
          <a:bodyPr/>
          <a:lstStyle/>
          <a:p>
            <a:r>
              <a:rPr lang="en-US" dirty="0" smtClean="0"/>
              <a:t>Construction staff shall prepare project specific QAP that is consistent with scope and complexity of the work in accordance with ER 1180-1-6</a:t>
            </a:r>
          </a:p>
          <a:p>
            <a:r>
              <a:rPr lang="en-US" dirty="0" smtClean="0"/>
              <a:t>Quality of construction meets the specifications requirements and design intent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Considerations for Construction Personnel</a:t>
            </a:r>
            <a:endParaRPr lang="en-US" dirty="0"/>
          </a:p>
        </p:txBody>
      </p:sp>
      <p:sp>
        <p:nvSpPr>
          <p:cNvPr id="3" name="Content Placeholder 2"/>
          <p:cNvSpPr>
            <a:spLocks noGrp="1"/>
          </p:cNvSpPr>
          <p:nvPr>
            <p:ph idx="1"/>
          </p:nvPr>
        </p:nvSpPr>
        <p:spPr>
          <a:xfrm>
            <a:off x="457200" y="1600200"/>
            <a:ext cx="7467600" cy="4343400"/>
          </a:xfrm>
        </p:spPr>
        <p:txBody>
          <a:bodyPr/>
          <a:lstStyle/>
          <a:p>
            <a:r>
              <a:rPr lang="en-US" dirty="0" smtClean="0"/>
              <a:t>ER 1110-2-1150</a:t>
            </a:r>
          </a:p>
          <a:p>
            <a:r>
              <a:rPr lang="en-US" dirty="0" smtClean="0"/>
              <a:t>Failure modes</a:t>
            </a:r>
          </a:p>
          <a:p>
            <a:r>
              <a:rPr lang="en-US" dirty="0" smtClean="0"/>
              <a:t>Design intent</a:t>
            </a:r>
          </a:p>
          <a:p>
            <a:r>
              <a:rPr lang="en-US" dirty="0" smtClean="0"/>
              <a:t>Communication during construction</a:t>
            </a:r>
          </a:p>
          <a:p>
            <a:r>
              <a:rPr lang="en-US" dirty="0" smtClean="0"/>
              <a:t>Acceptance criteria</a:t>
            </a:r>
          </a:p>
          <a:p>
            <a:r>
              <a:rPr lang="en-US" dirty="0" smtClean="0"/>
              <a:t>Quality Assurance/Quality Control</a:t>
            </a:r>
          </a:p>
          <a:p>
            <a:r>
              <a:rPr lang="en-US" dirty="0" smtClean="0"/>
              <a:t>Special features requirements</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Office </a:t>
            </a:r>
            <a:endParaRPr lang="en-US" dirty="0"/>
          </a:p>
        </p:txBody>
      </p:sp>
      <p:sp>
        <p:nvSpPr>
          <p:cNvPr id="3" name="Content Placeholder 2"/>
          <p:cNvSpPr>
            <a:spLocks noGrp="1"/>
          </p:cNvSpPr>
          <p:nvPr>
            <p:ph idx="1"/>
          </p:nvPr>
        </p:nvSpPr>
        <p:spPr/>
        <p:txBody>
          <a:bodyPr/>
          <a:lstStyle/>
          <a:p>
            <a:r>
              <a:rPr lang="en-US" dirty="0" smtClean="0"/>
              <a:t>RMS</a:t>
            </a:r>
          </a:p>
          <a:p>
            <a:r>
              <a:rPr lang="en-US" dirty="0" smtClean="0"/>
              <a:t>Contract administration</a:t>
            </a:r>
          </a:p>
          <a:p>
            <a:r>
              <a:rPr lang="en-US" dirty="0" smtClean="0"/>
              <a:t>Quality Control ?</a:t>
            </a:r>
          </a:p>
          <a:p>
            <a:r>
              <a:rPr lang="en-US" dirty="0" smtClean="0"/>
              <a:t>Quality Assurance</a:t>
            </a:r>
          </a:p>
          <a:p>
            <a:r>
              <a:rPr lang="en-US" dirty="0" smtClean="0"/>
              <a:t>Communication protocol</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QA/QC</a:t>
            </a:r>
            <a:endParaRPr lang="en-US" dirty="0"/>
          </a:p>
        </p:txBody>
      </p:sp>
      <p:sp>
        <p:nvSpPr>
          <p:cNvPr id="3" name="Content Placeholder 2"/>
          <p:cNvSpPr>
            <a:spLocks noGrp="1"/>
          </p:cNvSpPr>
          <p:nvPr>
            <p:ph idx="1"/>
          </p:nvPr>
        </p:nvSpPr>
        <p:spPr/>
        <p:txBody>
          <a:bodyPr/>
          <a:lstStyle/>
          <a:p>
            <a:r>
              <a:rPr lang="en-US" dirty="0" smtClean="0"/>
              <a:t>Contractor typically provides QC</a:t>
            </a:r>
          </a:p>
          <a:p>
            <a:r>
              <a:rPr lang="en-US" dirty="0" smtClean="0"/>
              <a:t>Government performs QA</a:t>
            </a:r>
          </a:p>
          <a:p>
            <a:r>
              <a:rPr lang="en-US" dirty="0" smtClean="0"/>
              <a:t>Contract laboratory support for QC</a:t>
            </a:r>
          </a:p>
          <a:p>
            <a:r>
              <a:rPr lang="en-US" dirty="0" smtClean="0"/>
              <a:t>USACE should consider performing both QA/QC for critical modifications</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Acceptance</a:t>
            </a:r>
            <a:endParaRPr lang="en-US" dirty="0"/>
          </a:p>
        </p:txBody>
      </p:sp>
      <p:sp>
        <p:nvSpPr>
          <p:cNvPr id="3" name="Content Placeholder 2"/>
          <p:cNvSpPr>
            <a:spLocks noGrp="1"/>
          </p:cNvSpPr>
          <p:nvPr>
            <p:ph idx="1"/>
          </p:nvPr>
        </p:nvSpPr>
        <p:spPr/>
        <p:txBody>
          <a:bodyPr/>
          <a:lstStyle/>
          <a:p>
            <a:r>
              <a:rPr lang="en-US" dirty="0" smtClean="0"/>
              <a:t>Inspection and quality assurance are required to prevent deficiencies in materials and construction practices</a:t>
            </a:r>
          </a:p>
          <a:p>
            <a:r>
              <a:rPr lang="en-US" dirty="0" smtClean="0"/>
              <a:t>Construction inspectors are the “front line” to ensure design intent is implemented</a:t>
            </a:r>
          </a:p>
          <a:p>
            <a:r>
              <a:rPr lang="en-US" dirty="0" smtClean="0"/>
              <a:t>Must be informed of the critical aspects</a:t>
            </a:r>
          </a:p>
          <a:p>
            <a:r>
              <a:rPr lang="en-US" dirty="0" smtClean="0"/>
              <a:t>Must be empowered to be proactive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Operations and Maintenance Manual</a:t>
            </a:r>
            <a:endParaRPr lang="en-US" dirty="0"/>
          </a:p>
        </p:txBody>
      </p:sp>
      <p:sp>
        <p:nvSpPr>
          <p:cNvPr id="3" name="Content Placeholder 2"/>
          <p:cNvSpPr>
            <a:spLocks noGrp="1"/>
          </p:cNvSpPr>
          <p:nvPr>
            <p:ph idx="1"/>
          </p:nvPr>
        </p:nvSpPr>
        <p:spPr/>
        <p:txBody>
          <a:bodyPr/>
          <a:lstStyle/>
          <a:p>
            <a:r>
              <a:rPr lang="en-US" dirty="0" smtClean="0"/>
              <a:t>Revised/updated as a result of a modification</a:t>
            </a:r>
          </a:p>
          <a:p>
            <a:r>
              <a:rPr lang="en-US" dirty="0" smtClean="0"/>
              <a:t>Summary of critical features</a:t>
            </a:r>
          </a:p>
          <a:p>
            <a:r>
              <a:rPr lang="en-US" dirty="0" smtClean="0"/>
              <a:t>Includes summary of failure modes</a:t>
            </a:r>
          </a:p>
          <a:p>
            <a:r>
              <a:rPr lang="en-US" dirty="0" smtClean="0"/>
              <a:t>Prepared during construction phase</a:t>
            </a:r>
          </a:p>
          <a:p>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by Lead Engineer/PDT</a:t>
            </a:r>
            <a:endParaRPr lang="en-US" dirty="0"/>
          </a:p>
        </p:txBody>
      </p:sp>
      <p:sp>
        <p:nvSpPr>
          <p:cNvPr id="3" name="Content Placeholder 2"/>
          <p:cNvSpPr>
            <a:spLocks noGrp="1"/>
          </p:cNvSpPr>
          <p:nvPr>
            <p:ph idx="1"/>
          </p:nvPr>
        </p:nvSpPr>
        <p:spPr/>
        <p:txBody>
          <a:bodyPr/>
          <a:lstStyle/>
          <a:p>
            <a:r>
              <a:rPr lang="en-US" dirty="0" smtClean="0"/>
              <a:t>In accordance with ER 1110-2-112</a:t>
            </a:r>
          </a:p>
          <a:p>
            <a:r>
              <a:rPr lang="en-US" dirty="0" smtClean="0"/>
              <a:t>Frequent visits/inspections to confirm site conditions and evaluate any impact to design</a:t>
            </a:r>
          </a:p>
          <a:p>
            <a:r>
              <a:rPr lang="en-US" dirty="0" smtClean="0"/>
              <a:t>Temporary duty assignments are desirable</a:t>
            </a:r>
          </a:p>
          <a:p>
            <a:endParaRPr lang="en-US" dirty="0" smtClean="0"/>
          </a:p>
          <a:p>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of Construction</a:t>
            </a:r>
            <a:endParaRPr lang="en-US" dirty="0"/>
          </a:p>
        </p:txBody>
      </p:sp>
      <p:sp>
        <p:nvSpPr>
          <p:cNvPr id="3" name="Content Placeholder 2"/>
          <p:cNvSpPr>
            <a:spLocks noGrp="1"/>
          </p:cNvSpPr>
          <p:nvPr>
            <p:ph idx="1"/>
          </p:nvPr>
        </p:nvSpPr>
        <p:spPr>
          <a:xfrm>
            <a:off x="457200" y="1600200"/>
            <a:ext cx="7315200" cy="4495800"/>
          </a:xfrm>
        </p:spPr>
        <p:txBody>
          <a:bodyPr/>
          <a:lstStyle/>
          <a:p>
            <a:r>
              <a:rPr lang="en-US" sz="2400" dirty="0" smtClean="0"/>
              <a:t>Cofferdams</a:t>
            </a:r>
          </a:p>
          <a:p>
            <a:r>
              <a:rPr lang="en-US" sz="2400" dirty="0" smtClean="0"/>
              <a:t>Dewatering</a:t>
            </a:r>
          </a:p>
          <a:p>
            <a:r>
              <a:rPr lang="en-US" sz="2400" dirty="0" smtClean="0"/>
              <a:t>Blasting</a:t>
            </a:r>
          </a:p>
          <a:p>
            <a:r>
              <a:rPr lang="en-US" sz="2400" dirty="0" smtClean="0"/>
              <a:t>Permanent slopes/support</a:t>
            </a:r>
          </a:p>
          <a:p>
            <a:r>
              <a:rPr lang="en-US" sz="2400" dirty="0" smtClean="0"/>
              <a:t>Grouting</a:t>
            </a:r>
          </a:p>
          <a:p>
            <a:r>
              <a:rPr lang="en-US" sz="2400" dirty="0" smtClean="0"/>
              <a:t>Mechanical/Electrical</a:t>
            </a:r>
          </a:p>
          <a:p>
            <a:r>
              <a:rPr lang="en-US" sz="2400" dirty="0" smtClean="0"/>
              <a:t>Earthwork</a:t>
            </a:r>
          </a:p>
          <a:p>
            <a:r>
              <a:rPr lang="en-US" sz="2400" dirty="0" smtClean="0"/>
              <a:t>Concrete</a:t>
            </a:r>
          </a:p>
          <a:p>
            <a:r>
              <a:rPr lang="en-US" sz="2400" dirty="0" smtClean="0"/>
              <a:t>Foundation cleanup/treatment</a:t>
            </a:r>
          </a:p>
          <a:p>
            <a:r>
              <a:rPr lang="en-US" sz="2400" dirty="0" smtClean="0"/>
              <a:t>Instrumentation</a:t>
            </a: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City of Petra in Jordan</a:t>
            </a:r>
            <a:endParaRPr lang="en-US" dirty="0"/>
          </a:p>
        </p:txBody>
      </p:sp>
      <p:pic>
        <p:nvPicPr>
          <p:cNvPr id="4" name="Picture 4" descr="2008 jordon_Mexico 028"/>
          <p:cNvPicPr>
            <a:picLocks noGrp="1" noChangeAspect="1" noChangeArrowheads="1"/>
          </p:cNvPicPr>
          <p:nvPr>
            <p:ph idx="1"/>
          </p:nvPr>
        </p:nvPicPr>
        <p:blipFill>
          <a:blip r:embed="rId2" cstate="email"/>
          <a:srcRect/>
          <a:stretch>
            <a:fillRect/>
          </a:stretch>
        </p:blipFill>
        <p:spPr bwMode="auto">
          <a:xfrm>
            <a:off x="1676400" y="1600200"/>
            <a:ext cx="5715000"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Cofferdams</a:t>
            </a:r>
            <a:endParaRPr lang="en-US" dirty="0"/>
          </a:p>
        </p:txBody>
      </p:sp>
      <p:sp>
        <p:nvSpPr>
          <p:cNvPr id="3" name="Content Placeholder 2"/>
          <p:cNvSpPr>
            <a:spLocks noGrp="1"/>
          </p:cNvSpPr>
          <p:nvPr>
            <p:ph idx="1"/>
          </p:nvPr>
        </p:nvSpPr>
        <p:spPr/>
        <p:txBody>
          <a:bodyPr/>
          <a:lstStyle/>
          <a:p>
            <a:r>
              <a:rPr lang="en-US" dirty="0" smtClean="0"/>
              <a:t>Generally designed/installed by Contractor</a:t>
            </a:r>
          </a:p>
          <a:p>
            <a:r>
              <a:rPr lang="en-US" dirty="0" smtClean="0"/>
              <a:t>Serves as temporary dam</a:t>
            </a:r>
          </a:p>
          <a:p>
            <a:r>
              <a:rPr lang="en-US" dirty="0" smtClean="0"/>
              <a:t>Critical structure</a:t>
            </a:r>
          </a:p>
          <a:p>
            <a:r>
              <a:rPr lang="en-US" dirty="0" smtClean="0"/>
              <a:t>Can result in significant negative impacts to project schedule and cost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Portugues</a:t>
            </a:r>
            <a:r>
              <a:rPr lang="en-US" dirty="0" smtClean="0"/>
              <a:t> Dam</a:t>
            </a:r>
            <a:br>
              <a:rPr lang="en-US" dirty="0" smtClean="0"/>
            </a:br>
            <a:r>
              <a:rPr lang="en-US" sz="3600" dirty="0" smtClean="0"/>
              <a:t>Overtopping of Cofferdam</a:t>
            </a:r>
            <a:endParaRPr lang="en-US" sz="3600" dirty="0"/>
          </a:p>
        </p:txBody>
      </p:sp>
      <p:pic>
        <p:nvPicPr>
          <p:cNvPr id="4" name="Content Placeholder 3" descr="IMG00005-20101007-0943.jpg"/>
          <p:cNvPicPr>
            <a:picLocks noGrp="1" noChangeAspect="1"/>
          </p:cNvPicPr>
          <p:nvPr>
            <p:ph idx="1"/>
          </p:nvPr>
        </p:nvPicPr>
        <p:blipFill>
          <a:blip r:embed="rId2" cstate="email"/>
          <a:stretch>
            <a:fillRect/>
          </a:stretch>
        </p:blipFill>
        <p:spPr>
          <a:xfrm>
            <a:off x="1981200" y="1600200"/>
            <a:ext cx="5181600" cy="38862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Deer Flat Dam</a:t>
            </a:r>
            <a:br>
              <a:rPr lang="en-US" dirty="0" smtClean="0"/>
            </a:br>
            <a:r>
              <a:rPr lang="en-US" sz="3600" dirty="0" smtClean="0"/>
              <a:t>Caldwell Outlet Works-Cofferdam</a:t>
            </a:r>
            <a:endParaRPr lang="en-US" sz="3600" dirty="0"/>
          </a:p>
        </p:txBody>
      </p:sp>
      <p:pic>
        <p:nvPicPr>
          <p:cNvPr id="4" name="Picture 4" descr="DrFlt-011"/>
          <p:cNvPicPr>
            <a:picLocks noGrp="1" noChangeAspect="1" noChangeArrowheads="1"/>
          </p:cNvPicPr>
          <p:nvPr>
            <p:ph idx="1"/>
          </p:nvPr>
        </p:nvPicPr>
        <p:blipFill>
          <a:blip r:embed="rId2" cstate="email"/>
          <a:srcRect/>
          <a:stretch>
            <a:fillRect/>
          </a:stretch>
        </p:blipFill>
        <p:spPr bwMode="auto">
          <a:xfrm>
            <a:off x="1828801" y="1600200"/>
            <a:ext cx="4648200" cy="44196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Dewatering</a:t>
            </a:r>
            <a:endParaRPr lang="en-US" dirty="0"/>
          </a:p>
        </p:txBody>
      </p:sp>
      <p:sp>
        <p:nvSpPr>
          <p:cNvPr id="3" name="Content Placeholder 2"/>
          <p:cNvSpPr>
            <a:spLocks noGrp="1"/>
          </p:cNvSpPr>
          <p:nvPr>
            <p:ph idx="1"/>
          </p:nvPr>
        </p:nvSpPr>
        <p:spPr>
          <a:xfrm>
            <a:off x="457200" y="1600200"/>
            <a:ext cx="8229600" cy="4724400"/>
          </a:xfrm>
        </p:spPr>
        <p:txBody>
          <a:bodyPr/>
          <a:lstStyle/>
          <a:p>
            <a:r>
              <a:rPr lang="en-US" dirty="0" smtClean="0"/>
              <a:t>All contractor designs shall be reviewed and approved by USACE or designed by USACE</a:t>
            </a:r>
          </a:p>
          <a:p>
            <a:r>
              <a:rPr lang="en-US" dirty="0" smtClean="0"/>
              <a:t>Ensure installation/operation meets the specifications requirements and design intent to minimize risk to structure</a:t>
            </a:r>
          </a:p>
          <a:p>
            <a:r>
              <a:rPr lang="en-US" dirty="0" smtClean="0"/>
              <a:t>Specifications should be structured to add additional wells/features</a:t>
            </a:r>
          </a:p>
          <a:p>
            <a:r>
              <a:rPr lang="en-US" dirty="0" smtClean="0"/>
              <a:t>Monitoring to verify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Bradbury Dam</a:t>
            </a:r>
            <a:br>
              <a:rPr lang="en-US" dirty="0" smtClean="0"/>
            </a:br>
            <a:r>
              <a:rPr lang="en-US" sz="3600" dirty="0" err="1" smtClean="0"/>
              <a:t>Cachuma</a:t>
            </a:r>
            <a:r>
              <a:rPr lang="en-US" sz="3600" dirty="0" smtClean="0"/>
              <a:t> Project - California</a:t>
            </a:r>
            <a:endParaRPr lang="en-US" sz="3600" dirty="0"/>
          </a:p>
        </p:txBody>
      </p:sp>
      <p:pic>
        <p:nvPicPr>
          <p:cNvPr id="4" name="Content Placeholder 3" descr="bradbury1_2010.JPG"/>
          <p:cNvPicPr>
            <a:picLocks noGrp="1" noChangeAspect="1"/>
          </p:cNvPicPr>
          <p:nvPr>
            <p:ph idx="1"/>
          </p:nvPr>
        </p:nvPicPr>
        <p:blipFill>
          <a:blip r:embed="rId2" cstate="email"/>
          <a:stretch>
            <a:fillRect/>
          </a:stretch>
        </p:blipFill>
        <p:spPr>
          <a:xfrm>
            <a:off x="1852863" y="1714500"/>
            <a:ext cx="5438273" cy="3657600"/>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Blasting</a:t>
            </a:r>
            <a:endParaRPr lang="en-US" dirty="0"/>
          </a:p>
        </p:txBody>
      </p:sp>
      <p:sp>
        <p:nvSpPr>
          <p:cNvPr id="3" name="Content Placeholder 2"/>
          <p:cNvSpPr>
            <a:spLocks noGrp="1"/>
          </p:cNvSpPr>
          <p:nvPr>
            <p:ph idx="1"/>
          </p:nvPr>
        </p:nvSpPr>
        <p:spPr/>
        <p:txBody>
          <a:bodyPr/>
          <a:lstStyle/>
          <a:p>
            <a:r>
              <a:rPr lang="en-US" dirty="0" smtClean="0"/>
              <a:t>Blasting Plans to be reviewed and approved by USACE</a:t>
            </a:r>
          </a:p>
          <a:p>
            <a:r>
              <a:rPr lang="en-US" dirty="0" smtClean="0"/>
              <a:t>Monitoring drilling and loading of holes to be inspected</a:t>
            </a:r>
          </a:p>
          <a:p>
            <a:r>
              <a:rPr lang="en-US" dirty="0" smtClean="0"/>
              <a:t>Can result in excavation and backfill quantity over runs</a:t>
            </a:r>
          </a:p>
          <a:p>
            <a:r>
              <a:rPr lang="en-US" dirty="0" smtClean="0"/>
              <a:t>Can result in additional cleanup</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Folsom Dam</a:t>
            </a:r>
            <a:br>
              <a:rPr lang="en-US" dirty="0" smtClean="0"/>
            </a:br>
            <a:r>
              <a:rPr lang="en-US" sz="3600" dirty="0" smtClean="0"/>
              <a:t>New Spillway Excavation</a:t>
            </a:r>
            <a:endParaRPr lang="en-US" sz="3600" dirty="0"/>
          </a:p>
        </p:txBody>
      </p:sp>
      <p:pic>
        <p:nvPicPr>
          <p:cNvPr id="4" name="Content Placeholder 3" descr="IMG_4957.JPG"/>
          <p:cNvPicPr>
            <a:picLocks noGrp="1" noChangeAspect="1"/>
          </p:cNvPicPr>
          <p:nvPr>
            <p:ph idx="1"/>
          </p:nvPr>
        </p:nvPicPr>
        <p:blipFill>
          <a:blip r:embed="rId2" cstate="email"/>
          <a:stretch>
            <a:fillRect/>
          </a:stretch>
        </p:blipFill>
        <p:spPr>
          <a:xfrm>
            <a:off x="685800" y="1600200"/>
            <a:ext cx="7162800" cy="4495800"/>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Supported Permanent Slopes</a:t>
            </a:r>
            <a:endParaRPr lang="en-US" dirty="0"/>
          </a:p>
        </p:txBody>
      </p:sp>
      <p:sp>
        <p:nvSpPr>
          <p:cNvPr id="3" name="Content Placeholder 2"/>
          <p:cNvSpPr>
            <a:spLocks noGrp="1"/>
          </p:cNvSpPr>
          <p:nvPr>
            <p:ph idx="1"/>
          </p:nvPr>
        </p:nvSpPr>
        <p:spPr/>
        <p:txBody>
          <a:bodyPr/>
          <a:lstStyle/>
          <a:p>
            <a:r>
              <a:rPr lang="en-US" dirty="0" smtClean="0"/>
              <a:t>USACE shall provide direction/oversight on design and installation of permanent support</a:t>
            </a:r>
          </a:p>
          <a:p>
            <a:r>
              <a:rPr lang="en-US" dirty="0" smtClean="0"/>
              <a:t>Can result in long term slope stability issues</a:t>
            </a:r>
          </a:p>
          <a:p>
            <a:r>
              <a:rPr lang="en-US" dirty="0" smtClean="0"/>
              <a:t>Create new failure modes/safety issues</a:t>
            </a:r>
          </a:p>
          <a:p>
            <a:r>
              <a:rPr lang="en-US" dirty="0" smtClean="0"/>
              <a:t>Important to document for future PA’s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Folsom Dam</a:t>
            </a:r>
            <a:br>
              <a:rPr lang="en-US" dirty="0" smtClean="0"/>
            </a:br>
            <a:r>
              <a:rPr lang="en-US" sz="3600" dirty="0" smtClean="0"/>
              <a:t>Slope Stabilization/Support</a:t>
            </a:r>
            <a:endParaRPr lang="en-US" sz="3600" dirty="0"/>
          </a:p>
        </p:txBody>
      </p:sp>
      <p:pic>
        <p:nvPicPr>
          <p:cNvPr id="4" name="Content Placeholder 3" descr="IMG_4962.JPG"/>
          <p:cNvPicPr>
            <a:picLocks noGrp="1" noChangeAspect="1"/>
          </p:cNvPicPr>
          <p:nvPr>
            <p:ph idx="1"/>
          </p:nvPr>
        </p:nvPicPr>
        <p:blipFill>
          <a:blip r:embed="rId2" cstate="email"/>
          <a:stretch>
            <a:fillRect/>
          </a:stretch>
        </p:blipFill>
        <p:spPr>
          <a:xfrm>
            <a:off x="1981200" y="1600200"/>
            <a:ext cx="5181600" cy="388620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Folsom Dam</a:t>
            </a:r>
            <a:br>
              <a:rPr lang="en-US" dirty="0" smtClean="0"/>
            </a:br>
            <a:r>
              <a:rPr lang="en-US" sz="3600" dirty="0" smtClean="0"/>
              <a:t>Gate Modifications</a:t>
            </a:r>
            <a:endParaRPr lang="en-US" sz="3600" dirty="0"/>
          </a:p>
        </p:txBody>
      </p:sp>
      <p:pic>
        <p:nvPicPr>
          <p:cNvPr id="4" name="Content Placeholder 3" descr="IMG_4963.JPG"/>
          <p:cNvPicPr>
            <a:picLocks noGrp="1" noChangeAspect="1"/>
          </p:cNvPicPr>
          <p:nvPr>
            <p:ph idx="1"/>
          </p:nvPr>
        </p:nvPicPr>
        <p:blipFill>
          <a:blip r:embed="rId2" cstate="email"/>
          <a:stretch>
            <a:fillRect/>
          </a:stretch>
        </p:blipFill>
        <p:spPr>
          <a:xfrm>
            <a:off x="1981200" y="1600200"/>
            <a:ext cx="5181600" cy="38862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Outline</a:t>
            </a:r>
          </a:p>
        </p:txBody>
      </p:sp>
      <p:sp>
        <p:nvSpPr>
          <p:cNvPr id="26627" name="Rectangle 3"/>
          <p:cNvSpPr>
            <a:spLocks noGrp="1" noChangeArrowheads="1"/>
          </p:cNvSpPr>
          <p:nvPr>
            <p:ph type="body" idx="1"/>
          </p:nvPr>
        </p:nvSpPr>
        <p:spPr>
          <a:xfrm>
            <a:off x="457200" y="1295400"/>
            <a:ext cx="8229600" cy="4953000"/>
          </a:xfrm>
        </p:spPr>
        <p:txBody>
          <a:bodyPr/>
          <a:lstStyle/>
          <a:p>
            <a:pPr eaLnBrk="1" hangingPunct="1"/>
            <a:r>
              <a:rPr lang="en-US" dirty="0" smtClean="0"/>
              <a:t>Chapter 22 Philosophy</a:t>
            </a:r>
          </a:p>
          <a:p>
            <a:pPr eaLnBrk="1" hangingPunct="1"/>
            <a:r>
              <a:rPr lang="en-US" dirty="0" smtClean="0"/>
              <a:t>Policies</a:t>
            </a:r>
          </a:p>
          <a:p>
            <a:pPr eaLnBrk="1" hangingPunct="1"/>
            <a:r>
              <a:rPr lang="en-US" dirty="0" smtClean="0"/>
              <a:t>Total Design/Construction Process</a:t>
            </a:r>
          </a:p>
          <a:p>
            <a:pPr eaLnBrk="1" hangingPunct="1"/>
            <a:r>
              <a:rPr lang="en-US" dirty="0" smtClean="0"/>
              <a:t>Project Phases</a:t>
            </a:r>
          </a:p>
          <a:p>
            <a:pPr eaLnBrk="1" hangingPunct="1"/>
            <a:r>
              <a:rPr lang="en-US" dirty="0" smtClean="0"/>
              <a:t>Roles and Responsibilities</a:t>
            </a:r>
          </a:p>
          <a:p>
            <a:pPr eaLnBrk="1" hangingPunct="1"/>
            <a:r>
              <a:rPr lang="en-US" dirty="0" smtClean="0"/>
              <a:t>QA/QC</a:t>
            </a:r>
          </a:p>
          <a:p>
            <a:pPr eaLnBrk="1" hangingPunct="1"/>
            <a:r>
              <a:rPr lang="en-US" dirty="0" smtClean="0"/>
              <a:t>Foundation Approval</a:t>
            </a:r>
          </a:p>
          <a:p>
            <a:pPr eaLnBrk="1" hangingPunct="1"/>
            <a:r>
              <a:rPr lang="en-US" dirty="0" smtClean="0"/>
              <a:t>Documentation of Construction</a:t>
            </a:r>
          </a:p>
          <a:p>
            <a:pPr eaLnBrk="1" hangingPunct="1"/>
            <a:endParaRPr 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Folsom Dam</a:t>
            </a:r>
            <a:br>
              <a:rPr lang="en-US" dirty="0" smtClean="0"/>
            </a:br>
            <a:r>
              <a:rPr lang="en-US" sz="3600" dirty="0" smtClean="0"/>
              <a:t>Gate Rehabilitation</a:t>
            </a:r>
            <a:endParaRPr lang="en-US" sz="3600" dirty="0"/>
          </a:p>
        </p:txBody>
      </p:sp>
      <p:pic>
        <p:nvPicPr>
          <p:cNvPr id="4" name="Content Placeholder 3" descr="IMG_4971.JPG"/>
          <p:cNvPicPr>
            <a:picLocks noGrp="1" noChangeAspect="1"/>
          </p:cNvPicPr>
          <p:nvPr>
            <p:ph idx="1"/>
          </p:nvPr>
        </p:nvPicPr>
        <p:blipFill>
          <a:blip r:embed="rId2" cstate="email"/>
          <a:stretch>
            <a:fillRect/>
          </a:stretch>
        </p:blipFill>
        <p:spPr>
          <a:xfrm>
            <a:off x="3114675" y="1600200"/>
            <a:ext cx="2914650" cy="38862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Wickiup</a:t>
            </a:r>
            <a:r>
              <a:rPr lang="en-US" dirty="0" smtClean="0"/>
              <a:t> Dam</a:t>
            </a:r>
            <a:br>
              <a:rPr lang="en-US" dirty="0" smtClean="0"/>
            </a:br>
            <a:r>
              <a:rPr lang="en-US" sz="3600" dirty="0" smtClean="0"/>
              <a:t>Toe Drain Installation</a:t>
            </a:r>
            <a:endParaRPr lang="en-US" sz="3600" dirty="0"/>
          </a:p>
        </p:txBody>
      </p:sp>
      <p:pic>
        <p:nvPicPr>
          <p:cNvPr id="4" name="Content Placeholder 3" descr="101003CL.JPG"/>
          <p:cNvPicPr>
            <a:picLocks noGrp="1" noChangeAspect="1"/>
          </p:cNvPicPr>
          <p:nvPr>
            <p:ph idx="1"/>
          </p:nvPr>
        </p:nvPicPr>
        <p:blipFill>
          <a:blip r:embed="rId2" cstate="email"/>
          <a:stretch>
            <a:fillRect/>
          </a:stretch>
        </p:blipFill>
        <p:spPr>
          <a:xfrm>
            <a:off x="1659625" y="1600200"/>
            <a:ext cx="5824749" cy="38862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Grouting</a:t>
            </a:r>
            <a:endParaRPr lang="en-US" dirty="0"/>
          </a:p>
        </p:txBody>
      </p:sp>
      <p:sp>
        <p:nvSpPr>
          <p:cNvPr id="3" name="Content Placeholder 2"/>
          <p:cNvSpPr>
            <a:spLocks noGrp="1"/>
          </p:cNvSpPr>
          <p:nvPr>
            <p:ph idx="1"/>
          </p:nvPr>
        </p:nvSpPr>
        <p:spPr>
          <a:xfrm>
            <a:off x="457200" y="1600200"/>
            <a:ext cx="7772400" cy="4572000"/>
          </a:xfrm>
        </p:spPr>
        <p:txBody>
          <a:bodyPr/>
          <a:lstStyle/>
          <a:p>
            <a:r>
              <a:rPr lang="en-US" sz="2800" dirty="0" smtClean="0"/>
              <a:t>USACE generally does not direct drilling/ grouting operations</a:t>
            </a:r>
          </a:p>
          <a:p>
            <a:r>
              <a:rPr lang="en-US" sz="2800" dirty="0" smtClean="0"/>
              <a:t>Performance criteria is specified</a:t>
            </a:r>
          </a:p>
          <a:p>
            <a:r>
              <a:rPr lang="en-US" sz="2800" dirty="0" smtClean="0"/>
              <a:t>Grouting Consultants/Contractors  implement practices to meet criteria</a:t>
            </a:r>
          </a:p>
          <a:p>
            <a:r>
              <a:rPr lang="en-US" sz="2800" dirty="0" smtClean="0"/>
              <a:t>RMC will be active in project specifications involving drilling/grouting in embankments/DO NO HARM</a:t>
            </a:r>
            <a:endParaRPr lang="en-US" sz="28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Ridges Basin Dam</a:t>
            </a:r>
            <a:br>
              <a:rPr lang="en-US" sz="3200" dirty="0" smtClean="0"/>
            </a:br>
            <a:r>
              <a:rPr lang="en-US" sz="3200" dirty="0" smtClean="0"/>
              <a:t>Animas </a:t>
            </a:r>
            <a:r>
              <a:rPr lang="en-US" sz="3200" dirty="0" err="1" smtClean="0"/>
              <a:t>LaPlata</a:t>
            </a:r>
            <a:r>
              <a:rPr lang="en-US" sz="3200" dirty="0" smtClean="0"/>
              <a:t> Project</a:t>
            </a:r>
            <a:r>
              <a:rPr lang="en-US" dirty="0" smtClean="0"/>
              <a:t/>
            </a:r>
            <a:br>
              <a:rPr lang="en-US" dirty="0" smtClean="0"/>
            </a:br>
            <a:r>
              <a:rPr lang="en-US" sz="2800" dirty="0" smtClean="0"/>
              <a:t>Durango Colorado</a:t>
            </a:r>
            <a:endParaRPr lang="en-US" sz="2800" dirty="0"/>
          </a:p>
        </p:txBody>
      </p:sp>
      <p:pic>
        <p:nvPicPr>
          <p:cNvPr id="4" name="Picture 6" descr="ALP2421"/>
          <p:cNvPicPr>
            <a:picLocks noGrp="1" noChangeAspect="1" noChangeArrowheads="1"/>
          </p:cNvPicPr>
          <p:nvPr>
            <p:ph idx="1"/>
          </p:nvPr>
        </p:nvPicPr>
        <p:blipFill>
          <a:blip r:embed="rId2" cstate="email"/>
          <a:srcRect/>
          <a:stretch>
            <a:fillRect/>
          </a:stretch>
        </p:blipFill>
        <p:spPr>
          <a:xfrm>
            <a:off x="1375236" y="1600200"/>
            <a:ext cx="6393527" cy="388620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 Cleanup and Treatment</a:t>
            </a:r>
            <a:endParaRPr lang="en-US" dirty="0"/>
          </a:p>
        </p:txBody>
      </p:sp>
      <p:sp>
        <p:nvSpPr>
          <p:cNvPr id="3" name="Content Placeholder 2"/>
          <p:cNvSpPr>
            <a:spLocks noGrp="1"/>
          </p:cNvSpPr>
          <p:nvPr>
            <p:ph idx="1"/>
          </p:nvPr>
        </p:nvSpPr>
        <p:spPr/>
        <p:txBody>
          <a:bodyPr/>
          <a:lstStyle/>
          <a:p>
            <a:r>
              <a:rPr lang="en-US" dirty="0" smtClean="0"/>
              <a:t>New requirement in 1110-2-1156</a:t>
            </a:r>
          </a:p>
          <a:p>
            <a:r>
              <a:rPr lang="en-US" dirty="0" smtClean="0"/>
              <a:t>All foundation surfaces that are to be covered by fill and/or concrete shall be formally inspected, approved, and documented by the Lead Engineer, Project Geologist, AND Resident Engineer</a:t>
            </a:r>
          </a:p>
          <a:p>
            <a:r>
              <a:rPr lang="en-US" dirty="0" smtClean="0"/>
              <a:t>No foundation surface shall be covered until this formal review is completed</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 Cleanup and Treatment</a:t>
            </a:r>
            <a:endParaRPr lang="en-US" dirty="0"/>
          </a:p>
        </p:txBody>
      </p:sp>
      <p:pic>
        <p:nvPicPr>
          <p:cNvPr id="4" name="Picture 5" descr="P8030110"/>
          <p:cNvPicPr>
            <a:picLocks noGrp="1" noChangeAspect="1" noChangeArrowheads="1"/>
          </p:cNvPicPr>
          <p:nvPr>
            <p:ph idx="1"/>
          </p:nvPr>
        </p:nvPicPr>
        <p:blipFill>
          <a:blip r:embed="rId2" cstate="email"/>
          <a:srcRect/>
          <a:stretch>
            <a:fillRect/>
          </a:stretch>
        </p:blipFill>
        <p:spPr>
          <a:xfrm>
            <a:off x="2743200" y="1676400"/>
            <a:ext cx="4124325" cy="4419600"/>
          </a:xfrm>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 Approval</a:t>
            </a:r>
            <a:endParaRPr lang="en-US" dirty="0"/>
          </a:p>
        </p:txBody>
      </p:sp>
      <p:sp>
        <p:nvSpPr>
          <p:cNvPr id="3" name="Content Placeholder 2"/>
          <p:cNvSpPr>
            <a:spLocks noGrp="1"/>
          </p:cNvSpPr>
          <p:nvPr>
            <p:ph idx="1"/>
          </p:nvPr>
        </p:nvSpPr>
        <p:spPr/>
        <p:txBody>
          <a:bodyPr/>
          <a:lstStyle/>
          <a:p>
            <a:r>
              <a:rPr lang="en-US" dirty="0" smtClean="0"/>
              <a:t>Specifications should be written to accommodate this requirement.</a:t>
            </a:r>
          </a:p>
          <a:p>
            <a:r>
              <a:rPr lang="en-US" dirty="0" smtClean="0"/>
              <a:t>In order to effectively accomplish this critical task, the Lead Engineer and Resident Engineer should work together to establish the foundation inspection procedures. </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Bradbury Dam</a:t>
            </a:r>
            <a:br>
              <a:rPr lang="en-US" dirty="0" smtClean="0"/>
            </a:br>
            <a:r>
              <a:rPr lang="en-US" sz="3600" dirty="0" err="1" smtClean="0"/>
              <a:t>Cachuma</a:t>
            </a:r>
            <a:r>
              <a:rPr lang="en-US" sz="3600" dirty="0" smtClean="0"/>
              <a:t> Project-California</a:t>
            </a:r>
            <a:endParaRPr lang="en-US" sz="3600" dirty="0"/>
          </a:p>
        </p:txBody>
      </p:sp>
      <p:pic>
        <p:nvPicPr>
          <p:cNvPr id="4" name="Content Placeholder 3" descr="bradbury4_2010.JPG"/>
          <p:cNvPicPr>
            <a:picLocks noGrp="1" noChangeAspect="1"/>
          </p:cNvPicPr>
          <p:nvPr>
            <p:ph idx="1"/>
          </p:nvPr>
        </p:nvPicPr>
        <p:blipFill>
          <a:blip r:embed="rId2" cstate="email"/>
          <a:stretch>
            <a:fillRect/>
          </a:stretch>
        </p:blipFill>
        <p:spPr>
          <a:xfrm>
            <a:off x="1810512" y="1708404"/>
            <a:ext cx="5522976" cy="3669792"/>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centphotos\p5a.jpg"/>
          <p:cNvPicPr>
            <a:picLocks noGrp="1" noChangeAspect="1" noChangeArrowheads="1"/>
          </p:cNvPicPr>
          <p:nvPr>
            <p:ph idx="1"/>
          </p:nvPr>
        </p:nvPicPr>
        <p:blipFill>
          <a:blip r:embed="rId2" cstate="email"/>
          <a:srcRect/>
          <a:stretch>
            <a:fillRect/>
          </a:stretch>
        </p:blipFill>
        <p:spPr bwMode="auto">
          <a:xfrm>
            <a:off x="457200" y="0"/>
            <a:ext cx="8229600" cy="3733800"/>
          </a:xfrm>
          <a:prstGeom prst="rect">
            <a:avLst/>
          </a:prstGeom>
          <a:noFill/>
          <a:ln w="9525">
            <a:noFill/>
            <a:miter lim="800000"/>
            <a:headEnd/>
            <a:tailEnd/>
          </a:ln>
        </p:spPr>
      </p:pic>
      <p:pic>
        <p:nvPicPr>
          <p:cNvPr id="5" name="Picture 3" descr="C:\centphotos\p5b.jpg"/>
          <p:cNvPicPr>
            <a:picLocks noChangeAspect="1" noChangeArrowheads="1"/>
          </p:cNvPicPr>
          <p:nvPr/>
        </p:nvPicPr>
        <p:blipFill>
          <a:blip r:embed="rId3" cstate="email"/>
          <a:srcRect/>
          <a:stretch>
            <a:fillRect/>
          </a:stretch>
        </p:blipFill>
        <p:spPr bwMode="auto">
          <a:xfrm>
            <a:off x="152400" y="3733800"/>
            <a:ext cx="89154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Bradbury Dam</a:t>
            </a:r>
            <a:br>
              <a:rPr lang="en-US" dirty="0" smtClean="0"/>
            </a:br>
            <a:r>
              <a:rPr lang="en-US" sz="3600" dirty="0" err="1" smtClean="0"/>
              <a:t>Cachuma</a:t>
            </a:r>
            <a:r>
              <a:rPr lang="en-US" sz="3600" dirty="0" smtClean="0"/>
              <a:t> Project - California</a:t>
            </a:r>
            <a:endParaRPr lang="en-US" sz="3600" dirty="0"/>
          </a:p>
        </p:txBody>
      </p:sp>
      <p:pic>
        <p:nvPicPr>
          <p:cNvPr id="4" name="Content Placeholder 3" descr="bradbury2_2010.JPG"/>
          <p:cNvPicPr>
            <a:picLocks noGrp="1" noChangeAspect="1"/>
          </p:cNvPicPr>
          <p:nvPr>
            <p:ph idx="1"/>
          </p:nvPr>
        </p:nvPicPr>
        <p:blipFill>
          <a:blip r:embed="rId2" cstate="email"/>
          <a:stretch>
            <a:fillRect/>
          </a:stretch>
        </p:blipFill>
        <p:spPr>
          <a:xfrm>
            <a:off x="914400" y="1730542"/>
            <a:ext cx="7010400" cy="428925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t>Dam Safety Regulation ER 1110-2-1156</a:t>
            </a:r>
            <a:r>
              <a:rPr lang="en-US" dirty="0" smtClean="0"/>
              <a:t/>
            </a:r>
            <a:br>
              <a:rPr lang="en-US" dirty="0" smtClean="0"/>
            </a:br>
            <a:r>
              <a:rPr lang="en-US" sz="3600" dirty="0" smtClean="0"/>
              <a:t>Chapter 22</a:t>
            </a:r>
            <a:endParaRPr lang="en-US" sz="3600" dirty="0"/>
          </a:p>
        </p:txBody>
      </p:sp>
      <p:sp>
        <p:nvSpPr>
          <p:cNvPr id="3" name="Content Placeholder 2"/>
          <p:cNvSpPr>
            <a:spLocks noGrp="1"/>
          </p:cNvSpPr>
          <p:nvPr>
            <p:ph idx="1"/>
          </p:nvPr>
        </p:nvSpPr>
        <p:spPr/>
        <p:txBody>
          <a:bodyPr/>
          <a:lstStyle/>
          <a:p>
            <a:r>
              <a:rPr lang="en-US" dirty="0" smtClean="0"/>
              <a:t>General processes to manage construction are already covered in detail in existing Corps regulations</a:t>
            </a:r>
          </a:p>
          <a:p>
            <a:r>
              <a:rPr lang="en-US" dirty="0" smtClean="0"/>
              <a:t>The intent of this chapter is simply to supplement those regulations and provide a perspective of their application from a dam safety perspective</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Monitoring During Construction</a:t>
            </a:r>
            <a:endParaRPr lang="en-US" dirty="0"/>
          </a:p>
        </p:txBody>
      </p:sp>
      <p:sp>
        <p:nvSpPr>
          <p:cNvPr id="3" name="Content Placeholder 2"/>
          <p:cNvSpPr>
            <a:spLocks noGrp="1"/>
          </p:cNvSpPr>
          <p:nvPr>
            <p:ph idx="1"/>
          </p:nvPr>
        </p:nvSpPr>
        <p:spPr/>
        <p:txBody>
          <a:bodyPr/>
          <a:lstStyle/>
          <a:p>
            <a:r>
              <a:rPr lang="en-US" dirty="0" smtClean="0"/>
              <a:t>Action levels</a:t>
            </a:r>
          </a:p>
          <a:p>
            <a:r>
              <a:rPr lang="en-US" dirty="0" smtClean="0"/>
              <a:t>Instrumentation lead</a:t>
            </a:r>
          </a:p>
          <a:p>
            <a:r>
              <a:rPr lang="en-US" dirty="0" smtClean="0"/>
              <a:t>Reporting</a:t>
            </a:r>
          </a:p>
          <a:p>
            <a:r>
              <a:rPr lang="en-US" dirty="0" smtClean="0"/>
              <a:t>Evaluation</a:t>
            </a:r>
          </a:p>
          <a:p>
            <a:r>
              <a:rPr lang="en-US" dirty="0" smtClean="0"/>
              <a:t>Incorporated into EAP</a:t>
            </a:r>
          </a:p>
          <a:p>
            <a:r>
              <a:rPr lang="en-US" dirty="0" smtClean="0"/>
              <a:t>Coordinate with local authorities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Status Reports</a:t>
            </a:r>
            <a:endParaRPr lang="en-US" dirty="0"/>
          </a:p>
        </p:txBody>
      </p:sp>
      <p:sp>
        <p:nvSpPr>
          <p:cNvPr id="3" name="Content Placeholder 2"/>
          <p:cNvSpPr>
            <a:spLocks noGrp="1"/>
          </p:cNvSpPr>
          <p:nvPr>
            <p:ph idx="1"/>
          </p:nvPr>
        </p:nvSpPr>
        <p:spPr/>
        <p:txBody>
          <a:bodyPr/>
          <a:lstStyle/>
          <a:p>
            <a:r>
              <a:rPr lang="en-US" dirty="0" smtClean="0"/>
              <a:t>Construction staff shall prepare monthly reports </a:t>
            </a:r>
          </a:p>
          <a:p>
            <a:r>
              <a:rPr lang="en-US" dirty="0" smtClean="0"/>
              <a:t>Distribute to Divisions, RMC </a:t>
            </a:r>
          </a:p>
          <a:p>
            <a:r>
              <a:rPr lang="en-US" dirty="0" smtClean="0"/>
              <a:t>Conference calls with Division/HQ/RMC as required to address issues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Reporting</a:t>
            </a:r>
            <a:endParaRPr lang="en-US" dirty="0"/>
          </a:p>
        </p:txBody>
      </p:sp>
      <p:sp>
        <p:nvSpPr>
          <p:cNvPr id="3" name="Content Placeholder 2"/>
          <p:cNvSpPr>
            <a:spLocks noGrp="1"/>
          </p:cNvSpPr>
          <p:nvPr>
            <p:ph idx="1"/>
          </p:nvPr>
        </p:nvSpPr>
        <p:spPr/>
        <p:txBody>
          <a:bodyPr/>
          <a:lstStyle/>
          <a:p>
            <a:r>
              <a:rPr lang="en-US" dirty="0" smtClean="0"/>
              <a:t>Instrumentation readings/plots need to be summarized monthly and submitted to Engineering on a monthly basis</a:t>
            </a:r>
          </a:p>
          <a:p>
            <a:r>
              <a:rPr lang="en-US" dirty="0" smtClean="0"/>
              <a:t>Earthwork statistics prepared/summarized</a:t>
            </a:r>
          </a:p>
          <a:p>
            <a:r>
              <a:rPr lang="en-US" dirty="0" smtClean="0"/>
              <a:t>Concrete statistics prepared/summarized</a:t>
            </a:r>
          </a:p>
          <a:p>
            <a:r>
              <a:rPr lang="en-US" dirty="0" smtClean="0"/>
              <a:t>Grouting data prepared/summarized</a:t>
            </a:r>
          </a:p>
          <a:p>
            <a:r>
              <a:rPr lang="en-US" dirty="0" smtClean="0"/>
              <a:t>Geology data prepared/summarized</a:t>
            </a:r>
          </a:p>
          <a:p>
            <a:endParaRPr lang="en-US"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a:t>
            </a:r>
            <a:endParaRPr lang="en-US" dirty="0"/>
          </a:p>
        </p:txBody>
      </p:sp>
      <p:sp>
        <p:nvSpPr>
          <p:cNvPr id="3" name="Content Placeholder 2"/>
          <p:cNvSpPr>
            <a:spLocks noGrp="1"/>
          </p:cNvSpPr>
          <p:nvPr>
            <p:ph idx="1"/>
          </p:nvPr>
        </p:nvSpPr>
        <p:spPr/>
        <p:txBody>
          <a:bodyPr/>
          <a:lstStyle/>
          <a:p>
            <a:r>
              <a:rPr lang="en-US" sz="4000" dirty="0" smtClean="0"/>
              <a:t>Design/Pre-Construction</a:t>
            </a:r>
          </a:p>
          <a:p>
            <a:pPr>
              <a:buNone/>
            </a:pPr>
            <a:endParaRPr lang="en-US" sz="4000" dirty="0" smtClean="0"/>
          </a:p>
          <a:p>
            <a:r>
              <a:rPr lang="en-US" sz="4000" dirty="0" smtClean="0"/>
              <a:t>Construction</a:t>
            </a:r>
          </a:p>
          <a:p>
            <a:pPr>
              <a:buNone/>
            </a:pPr>
            <a:endParaRPr lang="en-US" sz="4000" dirty="0" smtClean="0"/>
          </a:p>
          <a:p>
            <a:r>
              <a:rPr lang="en-US" sz="4000" b="1" dirty="0" smtClean="0"/>
              <a:t>Post Construction</a:t>
            </a:r>
            <a:endParaRPr lang="en-US" sz="4000" b="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dirty="0" smtClean="0"/>
              <a:t>Use of Schedules</a:t>
            </a:r>
            <a:br>
              <a:rPr lang="en-US" dirty="0" smtClean="0"/>
            </a:br>
            <a:endParaRPr lang="en-US" dirty="0"/>
          </a:p>
        </p:txBody>
      </p:sp>
      <p:sp>
        <p:nvSpPr>
          <p:cNvPr id="3" name="Content Placeholder 2"/>
          <p:cNvSpPr>
            <a:spLocks noGrp="1"/>
          </p:cNvSpPr>
          <p:nvPr>
            <p:ph idx="1"/>
          </p:nvPr>
        </p:nvSpPr>
        <p:spPr/>
        <p:txBody>
          <a:bodyPr/>
          <a:lstStyle/>
          <a:p>
            <a:pPr algn="ctr">
              <a:buFontTx/>
              <a:buNone/>
            </a:pPr>
            <a:endParaRPr lang="en-US" dirty="0" smtClean="0"/>
          </a:p>
          <a:p>
            <a:r>
              <a:rPr lang="en-US" dirty="0" smtClean="0"/>
              <a:t> During Planning and Design</a:t>
            </a:r>
          </a:p>
          <a:p>
            <a:endParaRPr lang="en-US" dirty="0" smtClean="0"/>
          </a:p>
          <a:p>
            <a:r>
              <a:rPr lang="en-US" dirty="0" smtClean="0"/>
              <a:t> During Construction</a:t>
            </a:r>
          </a:p>
          <a:p>
            <a:endParaRPr lang="en-US" b="1" dirty="0" smtClean="0"/>
          </a:p>
          <a:p>
            <a:r>
              <a:rPr lang="en-US" dirty="0" smtClean="0"/>
              <a:t> </a:t>
            </a:r>
            <a:r>
              <a:rPr lang="en-US" b="1" dirty="0" smtClean="0"/>
              <a:t>To Analyze Changes, Modifications, Claims</a:t>
            </a:r>
          </a:p>
          <a:p>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 and Claims</a:t>
            </a:r>
            <a:endParaRPr lang="en-US" dirty="0"/>
          </a:p>
        </p:txBody>
      </p:sp>
      <p:sp>
        <p:nvSpPr>
          <p:cNvPr id="3" name="Content Placeholder 2"/>
          <p:cNvSpPr>
            <a:spLocks noGrp="1"/>
          </p:cNvSpPr>
          <p:nvPr>
            <p:ph idx="1"/>
          </p:nvPr>
        </p:nvSpPr>
        <p:spPr/>
        <p:txBody>
          <a:bodyPr/>
          <a:lstStyle/>
          <a:p>
            <a:endParaRPr lang="en-US" dirty="0" smtClean="0"/>
          </a:p>
          <a:p>
            <a:pPr lvl="1">
              <a:buFont typeface="Wingdings" pitchFamily="2" charset="2"/>
              <a:buChar char="§"/>
            </a:pPr>
            <a:r>
              <a:rPr lang="en-US" dirty="0" smtClean="0"/>
              <a:t>Contractor and Government uses as a tool to determine time impacts from changes or contract modifications</a:t>
            </a:r>
          </a:p>
          <a:p>
            <a:pPr lvl="1">
              <a:buFont typeface="Wingdings" pitchFamily="2" charset="2"/>
              <a:buChar char="§"/>
            </a:pPr>
            <a:r>
              <a:rPr lang="en-US" dirty="0" smtClean="0"/>
              <a:t>Used to determine if contract completion date should be extended</a:t>
            </a:r>
          </a:p>
          <a:p>
            <a:pPr lvl="1">
              <a:buNone/>
            </a:pPr>
            <a:endParaRPr lang="en-US" dirty="0" smtClean="0"/>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 Debriefing</a:t>
            </a:r>
            <a:endParaRPr lang="en-US" dirty="0"/>
          </a:p>
        </p:txBody>
      </p:sp>
      <p:sp>
        <p:nvSpPr>
          <p:cNvPr id="3" name="Content Placeholder 2"/>
          <p:cNvSpPr>
            <a:spLocks noGrp="1"/>
          </p:cNvSpPr>
          <p:nvPr>
            <p:ph idx="1"/>
          </p:nvPr>
        </p:nvSpPr>
        <p:spPr/>
        <p:txBody>
          <a:bodyPr/>
          <a:lstStyle/>
          <a:p>
            <a:r>
              <a:rPr lang="en-US" dirty="0" smtClean="0"/>
              <a:t>Lessons learned </a:t>
            </a:r>
          </a:p>
          <a:p>
            <a:r>
              <a:rPr lang="en-US" dirty="0" smtClean="0"/>
              <a:t>Things that worked</a:t>
            </a:r>
          </a:p>
          <a:p>
            <a:r>
              <a:rPr lang="en-US" dirty="0" smtClean="0"/>
              <a:t>Things that didn’t work</a:t>
            </a:r>
          </a:p>
          <a:p>
            <a:r>
              <a:rPr lang="en-US" dirty="0" smtClean="0"/>
              <a:t>Enter into </a:t>
            </a:r>
            <a:r>
              <a:rPr lang="en-US" dirty="0" err="1" smtClean="0"/>
              <a:t>DrChecks</a:t>
            </a:r>
            <a:r>
              <a:rPr lang="en-US" dirty="0" smtClean="0"/>
              <a:t>/Dam Safety </a:t>
            </a:r>
            <a:r>
              <a:rPr lang="en-US" dirty="0" err="1" smtClean="0"/>
              <a:t>CoP</a:t>
            </a:r>
            <a:r>
              <a:rPr lang="en-US" dirty="0" smtClean="0"/>
              <a:t> (TEN)</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sz="3600" dirty="0" smtClean="0"/>
              <a:t>New Waddell Dam</a:t>
            </a:r>
            <a:r>
              <a:rPr lang="en-US" sz="3200" dirty="0" smtClean="0"/>
              <a:t/>
            </a:r>
            <a:br>
              <a:rPr lang="en-US" sz="3200" dirty="0" smtClean="0"/>
            </a:br>
            <a:r>
              <a:rPr lang="en-US" sz="2800" dirty="0" smtClean="0"/>
              <a:t>Central Arizona Project</a:t>
            </a:r>
            <a:r>
              <a:rPr lang="en-US" sz="3200" dirty="0" smtClean="0"/>
              <a:t/>
            </a:r>
            <a:br>
              <a:rPr lang="en-US" sz="3200" dirty="0" smtClean="0"/>
            </a:br>
            <a:r>
              <a:rPr lang="en-US" sz="2800" dirty="0" smtClean="0"/>
              <a:t>Phoenix Arizona</a:t>
            </a:r>
            <a:endParaRPr lang="en-US" sz="2800" dirty="0"/>
          </a:p>
        </p:txBody>
      </p:sp>
      <p:pic>
        <p:nvPicPr>
          <p:cNvPr id="4" name="Picture 8"/>
          <p:cNvPicPr>
            <a:picLocks noGrp="1" noChangeAspect="1" noChangeArrowheads="1"/>
          </p:cNvPicPr>
          <p:nvPr>
            <p:ph idx="1"/>
          </p:nvPr>
        </p:nvPicPr>
        <p:blipFill>
          <a:blip r:embed="rId2" cstate="email"/>
          <a:srcRect/>
          <a:stretch>
            <a:fillRect/>
          </a:stretch>
        </p:blipFill>
        <p:spPr bwMode="auto">
          <a:xfrm>
            <a:off x="304800" y="1524000"/>
            <a:ext cx="4152900" cy="3324225"/>
          </a:xfrm>
          <a:prstGeom prst="rect">
            <a:avLst/>
          </a:prstGeom>
          <a:noFill/>
          <a:ln w="9525">
            <a:noFill/>
            <a:miter lim="800000"/>
            <a:headEnd/>
            <a:tailEnd/>
          </a:ln>
        </p:spPr>
      </p:pic>
      <p:pic>
        <p:nvPicPr>
          <p:cNvPr id="5" name="Picture 7"/>
          <p:cNvPicPr>
            <a:picLocks noChangeAspect="1" noChangeArrowheads="1"/>
          </p:cNvPicPr>
          <p:nvPr/>
        </p:nvPicPr>
        <p:blipFill>
          <a:blip r:embed="rId3" cstate="email"/>
          <a:srcRect/>
          <a:stretch>
            <a:fillRect/>
          </a:stretch>
        </p:blipFill>
        <p:spPr bwMode="auto">
          <a:xfrm>
            <a:off x="4622800" y="2362200"/>
            <a:ext cx="3835400" cy="306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Construction Report</a:t>
            </a:r>
            <a:endParaRPr lang="en-US" dirty="0"/>
          </a:p>
        </p:txBody>
      </p:sp>
      <p:sp>
        <p:nvSpPr>
          <p:cNvPr id="3" name="Content Placeholder 2"/>
          <p:cNvSpPr>
            <a:spLocks noGrp="1"/>
          </p:cNvSpPr>
          <p:nvPr>
            <p:ph idx="1"/>
          </p:nvPr>
        </p:nvSpPr>
        <p:spPr/>
        <p:txBody>
          <a:bodyPr/>
          <a:lstStyle/>
          <a:p>
            <a:r>
              <a:rPr lang="en-US" dirty="0" smtClean="0"/>
              <a:t>In accordance with ER 1110-1-1901 – Project Geotechnical and Concrete Materials Completion Report for Major USACE Projects</a:t>
            </a:r>
          </a:p>
          <a:p>
            <a:r>
              <a:rPr lang="en-US" dirty="0" smtClean="0"/>
              <a:t>Report to be all encompassing</a:t>
            </a:r>
          </a:p>
          <a:p>
            <a:r>
              <a:rPr lang="en-US" dirty="0" smtClean="0"/>
              <a:t>Invaluable for future PA’s</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Implementation Risk Assessment</a:t>
            </a:r>
            <a:endParaRPr lang="en-US" dirty="0"/>
          </a:p>
        </p:txBody>
      </p:sp>
      <p:sp>
        <p:nvSpPr>
          <p:cNvPr id="3" name="Content Placeholder 2"/>
          <p:cNvSpPr>
            <a:spLocks noGrp="1"/>
          </p:cNvSpPr>
          <p:nvPr>
            <p:ph idx="1"/>
          </p:nvPr>
        </p:nvSpPr>
        <p:spPr/>
        <p:txBody>
          <a:bodyPr/>
          <a:lstStyle/>
          <a:p>
            <a:r>
              <a:rPr lang="en-US" dirty="0" smtClean="0"/>
              <a:t>Performed to determine if risk management objectives were achieved</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pPr>
              <a:buNone/>
            </a:pPr>
            <a:endParaRPr lang="en-US" dirty="0" smtClean="0"/>
          </a:p>
          <a:p>
            <a:pPr>
              <a:buNone/>
            </a:pPr>
            <a:r>
              <a:rPr lang="en-US" dirty="0" smtClean="0"/>
              <a:t>“ Construction (design implementation) is a crucial phase in achieving an adequately safe dam. The objective for construction management is always to deliver a quality project in a timely manner at a reasonable cost”</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Observations</a:t>
            </a:r>
            <a:endParaRPr lang="en-US" dirty="0"/>
          </a:p>
        </p:txBody>
      </p:sp>
      <p:sp>
        <p:nvSpPr>
          <p:cNvPr id="3" name="Content Placeholder 2"/>
          <p:cNvSpPr>
            <a:spLocks noGrp="1"/>
          </p:cNvSpPr>
          <p:nvPr>
            <p:ph idx="1"/>
          </p:nvPr>
        </p:nvSpPr>
        <p:spPr/>
        <p:txBody>
          <a:bodyPr/>
          <a:lstStyle/>
          <a:p>
            <a:r>
              <a:rPr lang="en-US" dirty="0" smtClean="0"/>
              <a:t>Construction personnel need to be more integrated in development of alternatives</a:t>
            </a:r>
          </a:p>
          <a:p>
            <a:r>
              <a:rPr lang="en-US" dirty="0" smtClean="0"/>
              <a:t>Construction personnel need to review DRAFT specifications and be involved during design phase</a:t>
            </a:r>
          </a:p>
          <a:p>
            <a:r>
              <a:rPr lang="en-US" dirty="0" smtClean="0"/>
              <a:t>Communication/cooperation between Engineering/Construction very good once construction starts</a:t>
            </a:r>
          </a:p>
          <a:p>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RMC Future Goals</a:t>
            </a:r>
            <a:br>
              <a:rPr lang="en-US" dirty="0" smtClean="0"/>
            </a:br>
            <a:r>
              <a:rPr lang="en-US" sz="3200" dirty="0" smtClean="0"/>
              <a:t>Engineering/Construction  </a:t>
            </a:r>
            <a:endParaRPr lang="en-US" sz="3200" dirty="0"/>
          </a:p>
        </p:txBody>
      </p:sp>
      <p:sp>
        <p:nvSpPr>
          <p:cNvPr id="5" name="Content Placeholder 4"/>
          <p:cNvSpPr>
            <a:spLocks noGrp="1"/>
          </p:cNvSpPr>
          <p:nvPr>
            <p:ph idx="1"/>
          </p:nvPr>
        </p:nvSpPr>
        <p:spPr>
          <a:xfrm>
            <a:off x="457200" y="1600200"/>
            <a:ext cx="8229600" cy="4648200"/>
          </a:xfrm>
        </p:spPr>
        <p:txBody>
          <a:bodyPr/>
          <a:lstStyle/>
          <a:p>
            <a:r>
              <a:rPr lang="en-US" sz="2400" dirty="0" smtClean="0"/>
              <a:t>Support Lead Engineer</a:t>
            </a:r>
          </a:p>
          <a:p>
            <a:r>
              <a:rPr lang="en-US" sz="2400" dirty="0" smtClean="0"/>
              <a:t>Continue to Improve Communication with Divisions/Districts</a:t>
            </a:r>
          </a:p>
          <a:p>
            <a:r>
              <a:rPr lang="en-US" sz="2400" dirty="0" smtClean="0"/>
              <a:t>Mentor Design Teams/Self Perform</a:t>
            </a:r>
          </a:p>
          <a:p>
            <a:r>
              <a:rPr lang="en-US" sz="2400" dirty="0" smtClean="0"/>
              <a:t>Emphasize Total Design/Construction Process</a:t>
            </a:r>
          </a:p>
          <a:p>
            <a:r>
              <a:rPr lang="en-US" sz="2400" dirty="0" smtClean="0"/>
              <a:t>Emphasize Prescriptive Designs</a:t>
            </a:r>
          </a:p>
          <a:p>
            <a:r>
              <a:rPr lang="en-US" sz="2400" dirty="0" smtClean="0"/>
              <a:t>Emphasize QA and QC</a:t>
            </a:r>
          </a:p>
          <a:p>
            <a:r>
              <a:rPr lang="en-US" sz="2400" dirty="0" smtClean="0"/>
              <a:t>Cost Estimating Processes</a:t>
            </a:r>
          </a:p>
          <a:p>
            <a:r>
              <a:rPr lang="en-US" sz="2400" dirty="0" smtClean="0"/>
              <a:t>Preparation of Specifications/Geology</a:t>
            </a:r>
          </a:p>
          <a:p>
            <a:r>
              <a:rPr lang="en-US" sz="2400" dirty="0" smtClean="0"/>
              <a:t>Review of Specifications</a:t>
            </a:r>
          </a:p>
          <a:p>
            <a:r>
              <a:rPr lang="en-US" sz="2400" dirty="0" smtClean="0"/>
              <a:t>Instrumentation/Geology</a:t>
            </a:r>
          </a:p>
          <a:p>
            <a:pPr>
              <a:buNone/>
            </a:pP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sz="3200" dirty="0" smtClean="0"/>
              <a:t>“Do No Harm”</a:t>
            </a:r>
            <a:br>
              <a:rPr lang="en-US" sz="3200" dirty="0" smtClean="0"/>
            </a:br>
            <a:r>
              <a:rPr lang="en-US" sz="3200" dirty="0" smtClean="0"/>
              <a:t> Quality Integrated Design and Construction</a:t>
            </a:r>
            <a:endParaRPr lang="en-US" sz="3200" dirty="0"/>
          </a:p>
        </p:txBody>
      </p:sp>
      <p:graphicFrame>
        <p:nvGraphicFramePr>
          <p:cNvPr id="2050" name="Object 2"/>
          <p:cNvGraphicFramePr>
            <a:graphicFrameLocks noChangeAspect="1"/>
          </p:cNvGraphicFramePr>
          <p:nvPr>
            <p:ph idx="1"/>
          </p:nvPr>
        </p:nvGraphicFramePr>
        <p:xfrm>
          <a:off x="1219200" y="1600200"/>
          <a:ext cx="6324600" cy="4343400"/>
        </p:xfrm>
        <a:graphic>
          <a:graphicData uri="http://schemas.openxmlformats.org/presentationml/2006/ole">
            <p:oleObj spid="_x0000_s2050" name="Photo Editor Photo" r:id="rId3" imgW="22857143" imgH="17142857" progId="">
              <p:embed/>
            </p:oleObj>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4" descr="2008 jordon_Mexico 028"/>
          <p:cNvPicPr>
            <a:picLocks noGrp="1" noChangeAspect="1" noChangeArrowheads="1"/>
          </p:cNvPicPr>
          <p:nvPr>
            <p:ph idx="1"/>
          </p:nvPr>
        </p:nvPicPr>
        <p:blipFill>
          <a:blip r:embed="rId2" cstate="email"/>
          <a:srcRect/>
          <a:stretch>
            <a:fillRect/>
          </a:stretch>
        </p:blipFill>
        <p:spPr bwMode="auto">
          <a:xfrm>
            <a:off x="1981200" y="1600200"/>
            <a:ext cx="5181600"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6364</TotalTime>
  <Words>2125</Words>
  <Application>Microsoft Office PowerPoint</Application>
  <PresentationFormat>On-screen Show (4:3)</PresentationFormat>
  <Paragraphs>405</Paragraphs>
  <Slides>93</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93</vt:i4>
      </vt:variant>
    </vt:vector>
  </HeadingPairs>
  <TitlesOfParts>
    <vt:vector size="96" baseType="lpstr">
      <vt:lpstr>Title Master</vt:lpstr>
      <vt:lpstr>Slide Master</vt:lpstr>
      <vt:lpstr>Photo Editor Photo</vt:lpstr>
      <vt:lpstr>DAM SAFETY DURING CONSTRUCTION</vt:lpstr>
      <vt:lpstr>Beginning of Dam Safety in the U.S. June 5, 1976</vt:lpstr>
      <vt:lpstr>Lessons Learned</vt:lpstr>
      <vt:lpstr>Risk Management Center</vt:lpstr>
      <vt:lpstr>Risk Reduction Philosophies</vt:lpstr>
      <vt:lpstr>Ancient City of Petra in Jordan</vt:lpstr>
      <vt:lpstr>Outline</vt:lpstr>
      <vt:lpstr>Dam Safety Regulation ER 1110-2-1156 Chapter 22</vt:lpstr>
      <vt:lpstr>Objective</vt:lpstr>
      <vt:lpstr>Dam Safety Regulation ER 1110-2-1156 Chapter 22</vt:lpstr>
      <vt:lpstr>Hippocratic Oath</vt:lpstr>
      <vt:lpstr>Policies</vt:lpstr>
      <vt:lpstr>Policies</vt:lpstr>
      <vt:lpstr>Policies</vt:lpstr>
      <vt:lpstr>Policies</vt:lpstr>
      <vt:lpstr>Policies</vt:lpstr>
      <vt:lpstr>Total Design/Construction Process</vt:lpstr>
      <vt:lpstr>Total Design/Construction Process</vt:lpstr>
      <vt:lpstr>Project Phases</vt:lpstr>
      <vt:lpstr>Design/Pre-Construction Phase</vt:lpstr>
      <vt:lpstr>Wolf Creek Dam Nashville District</vt:lpstr>
      <vt:lpstr>Ridges Basin Dam Animas LaPlata Project Durango Colorado</vt:lpstr>
      <vt:lpstr>Observation</vt:lpstr>
      <vt:lpstr>Procurement Stategy</vt:lpstr>
      <vt:lpstr>Construction Risk Assessment</vt:lpstr>
      <vt:lpstr>  Folsom Dam Joint Federal Project Sacramento District </vt:lpstr>
      <vt:lpstr>Engineering Considerations for Construction Personnel</vt:lpstr>
      <vt:lpstr>Howard Hanson Dam Seattle District</vt:lpstr>
      <vt:lpstr>Use of Schedules </vt:lpstr>
      <vt:lpstr> Design/Pre-Construction Phase </vt:lpstr>
      <vt:lpstr>Elements of Schedule</vt:lpstr>
      <vt:lpstr>BCOE</vt:lpstr>
      <vt:lpstr>Constructability Issues</vt:lpstr>
      <vt:lpstr>Ridges Basin Dam Animas LaPlata Project  Foundation</vt:lpstr>
      <vt:lpstr>Ridges Basin Dam </vt:lpstr>
      <vt:lpstr>Cost Estimating</vt:lpstr>
      <vt:lpstr>Cost Estimating</vt:lpstr>
      <vt:lpstr>Roles and Specific Information for Cost Estimates</vt:lpstr>
      <vt:lpstr>Specifications</vt:lpstr>
      <vt:lpstr>Center Hill Dam Nashville District</vt:lpstr>
      <vt:lpstr>Instrumentation Monitoring During Construction</vt:lpstr>
      <vt:lpstr>Herbert Hoover Dikes Jacksonville District</vt:lpstr>
      <vt:lpstr>Truckee Canal Failure Fernley Nevada</vt:lpstr>
      <vt:lpstr>Emergency Action Plan</vt:lpstr>
      <vt:lpstr>Kingston TVA Coal Ash Failure EPA Region 4</vt:lpstr>
      <vt:lpstr>Project Phases</vt:lpstr>
      <vt:lpstr>Use of Schedules </vt:lpstr>
      <vt:lpstr> Construction Phase </vt:lpstr>
      <vt:lpstr>Construction Phase</vt:lpstr>
      <vt:lpstr>Construction Phase</vt:lpstr>
      <vt:lpstr>Submittals</vt:lpstr>
      <vt:lpstr>Quality Assurance Plan</vt:lpstr>
      <vt:lpstr>Engineering Considerations for Construction Personnel</vt:lpstr>
      <vt:lpstr>Construction Office </vt:lpstr>
      <vt:lpstr>QA/QC</vt:lpstr>
      <vt:lpstr>Government Acceptance</vt:lpstr>
      <vt:lpstr>Operations and Maintenance Manual</vt:lpstr>
      <vt:lpstr>Inspection by Lead Engineer/PDT</vt:lpstr>
      <vt:lpstr>Inspection of Construction</vt:lpstr>
      <vt:lpstr>Cofferdams</vt:lpstr>
      <vt:lpstr>Portugues Dam Overtopping of Cofferdam</vt:lpstr>
      <vt:lpstr>Deer Flat Dam Caldwell Outlet Works-Cofferdam</vt:lpstr>
      <vt:lpstr>Dewatering</vt:lpstr>
      <vt:lpstr>Bradbury Dam Cachuma Project - California</vt:lpstr>
      <vt:lpstr>Blasting</vt:lpstr>
      <vt:lpstr>Folsom Dam New Spillway Excavation</vt:lpstr>
      <vt:lpstr>Supported Permanent Slopes</vt:lpstr>
      <vt:lpstr>Folsom Dam Slope Stabilization/Support</vt:lpstr>
      <vt:lpstr>Folsom Dam Gate Modifications</vt:lpstr>
      <vt:lpstr>Folsom Dam Gate Rehabilitation</vt:lpstr>
      <vt:lpstr>Wickiup Dam Toe Drain Installation</vt:lpstr>
      <vt:lpstr>Grouting</vt:lpstr>
      <vt:lpstr>Ridges Basin Dam Animas LaPlata Project Durango Colorado</vt:lpstr>
      <vt:lpstr>Foundation Cleanup and Treatment</vt:lpstr>
      <vt:lpstr>Foundation Cleanup and Treatment</vt:lpstr>
      <vt:lpstr>Foundation Approval</vt:lpstr>
      <vt:lpstr>Bradbury Dam Cachuma Project-California</vt:lpstr>
      <vt:lpstr>Slide 78</vt:lpstr>
      <vt:lpstr>Bradbury Dam Cachuma Project - California</vt:lpstr>
      <vt:lpstr>Instrumentation Monitoring During Construction</vt:lpstr>
      <vt:lpstr>Monthly Status Reports</vt:lpstr>
      <vt:lpstr>Monthly Reporting</vt:lpstr>
      <vt:lpstr>Project Phases</vt:lpstr>
      <vt:lpstr>Use of Schedules </vt:lpstr>
      <vt:lpstr>Modifications and Claims</vt:lpstr>
      <vt:lpstr>Construction Debriefing</vt:lpstr>
      <vt:lpstr>New Waddell Dam Central Arizona Project Phoenix Arizona</vt:lpstr>
      <vt:lpstr>Final Construction Report</vt:lpstr>
      <vt:lpstr>Post Implementation Risk Assessment</vt:lpstr>
      <vt:lpstr>Current Observations</vt:lpstr>
      <vt:lpstr>RMC Future Goals Engineering/Construction  </vt:lpstr>
      <vt:lpstr>“Do No Harm”  Quality Integrated Design and Construction</vt:lpstr>
      <vt:lpstr>Questions</vt:lpstr>
    </vt:vector>
  </TitlesOfParts>
  <Company>US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K0RBTJH9</cp:lastModifiedBy>
  <cp:revision>34</cp:revision>
  <dcterms:created xsi:type="dcterms:W3CDTF">2009-05-21T17:19:18Z</dcterms:created>
  <dcterms:modified xsi:type="dcterms:W3CDTF">2013-05-04T09:45:46Z</dcterms:modified>
</cp:coreProperties>
</file>