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46"/>
  </p:notesMasterIdLst>
  <p:sldIdLst>
    <p:sldId id="256" r:id="rId3"/>
    <p:sldId id="259" r:id="rId4"/>
    <p:sldId id="266" r:id="rId5"/>
    <p:sldId id="260" r:id="rId6"/>
    <p:sldId id="268" r:id="rId7"/>
    <p:sldId id="262" r:id="rId8"/>
    <p:sldId id="263" r:id="rId9"/>
    <p:sldId id="264" r:id="rId10"/>
    <p:sldId id="319" r:id="rId11"/>
    <p:sldId id="320" r:id="rId12"/>
    <p:sldId id="321" r:id="rId13"/>
    <p:sldId id="275" r:id="rId14"/>
    <p:sldId id="276" r:id="rId15"/>
    <p:sldId id="277" r:id="rId16"/>
    <p:sldId id="278" r:id="rId17"/>
    <p:sldId id="279" r:id="rId18"/>
    <p:sldId id="280" r:id="rId19"/>
    <p:sldId id="281" r:id="rId20"/>
    <p:sldId id="282" r:id="rId21"/>
    <p:sldId id="283" r:id="rId22"/>
    <p:sldId id="322" r:id="rId23"/>
    <p:sldId id="285" r:id="rId24"/>
    <p:sldId id="286" r:id="rId25"/>
    <p:sldId id="287" r:id="rId26"/>
    <p:sldId id="288" r:id="rId27"/>
    <p:sldId id="289" r:id="rId28"/>
    <p:sldId id="290" r:id="rId29"/>
    <p:sldId id="291" r:id="rId30"/>
    <p:sldId id="295" r:id="rId31"/>
    <p:sldId id="296" r:id="rId32"/>
    <p:sldId id="297" r:id="rId33"/>
    <p:sldId id="298" r:id="rId34"/>
    <p:sldId id="299" r:id="rId35"/>
    <p:sldId id="323" r:id="rId36"/>
    <p:sldId id="308" r:id="rId37"/>
    <p:sldId id="301" r:id="rId38"/>
    <p:sldId id="309" r:id="rId39"/>
    <p:sldId id="302" r:id="rId40"/>
    <p:sldId id="303" r:id="rId41"/>
    <p:sldId id="306" r:id="rId42"/>
    <p:sldId id="307" r:id="rId43"/>
    <p:sldId id="310" r:id="rId44"/>
    <p:sldId id="300"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5" autoAdjust="0"/>
    <p:restoredTop sz="94646" autoAdjust="0"/>
  </p:normalViewPr>
  <p:slideViewPr>
    <p:cSldViewPr>
      <p:cViewPr>
        <p:scale>
          <a:sx n="66" d="100"/>
          <a:sy n="66" d="100"/>
        </p:scale>
        <p:origin x="-250" y="-36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1394F4-CB77-438E-9852-9A6CD553F4B7}" type="datetimeFigureOut">
              <a:rPr lang="en-US" smtClean="0"/>
              <a:pPr/>
              <a:t>4/30/2013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A283B5-7A32-49EF-A183-3686D04E6F6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62F31B-50C7-47BE-83E6-43E3BAE163E7}"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4294967295"/>
          </p:nvPr>
        </p:nvSpPr>
        <p:spPr bwMode="auto">
          <a:xfrm>
            <a:off x="3884027" y="8684926"/>
            <a:ext cx="2972421" cy="457513"/>
          </a:xfrm>
          <a:prstGeom prst="rect">
            <a:avLst/>
          </a:prstGeom>
          <a:noFill/>
          <a:ln>
            <a:miter lim="800000"/>
            <a:headEnd/>
            <a:tailEnd/>
          </a:ln>
        </p:spPr>
        <p:txBody>
          <a:bodyPr lIns="90008" tIns="45004" rIns="90008" bIns="45004"/>
          <a:lstStyle/>
          <a:p>
            <a:fld id="{B84F9073-246A-4157-B573-76A0F4535AB0}" type="slidenum">
              <a:rPr lang="en-US"/>
              <a:pPr/>
              <a:t>11</a:t>
            </a:fld>
            <a:endParaRPr lang="en-US"/>
          </a:p>
        </p:txBody>
      </p:sp>
      <p:sp>
        <p:nvSpPr>
          <p:cNvPr id="34819" name="Rectangle 2"/>
          <p:cNvSpPr>
            <a:spLocks noGrp="1" noRot="1" noChangeAspect="1" noChangeArrowheads="1" noTextEdit="1"/>
          </p:cNvSpPr>
          <p:nvPr>
            <p:ph type="sldImg"/>
          </p:nvPr>
        </p:nvSpPr>
        <p:spPr>
          <a:xfrm>
            <a:off x="1155424" y="683926"/>
            <a:ext cx="4548706" cy="3430562"/>
          </a:xfrm>
          <a:ln/>
        </p:spPr>
      </p:sp>
      <p:sp>
        <p:nvSpPr>
          <p:cNvPr id="34820" name="Rectangle 3"/>
          <p:cNvSpPr>
            <a:spLocks noGrp="1" noChangeArrowheads="1"/>
          </p:cNvSpPr>
          <p:nvPr>
            <p:ph type="body" idx="1"/>
          </p:nvPr>
        </p:nvSpPr>
        <p:spPr>
          <a:xfrm>
            <a:off x="914711" y="4345587"/>
            <a:ext cx="5028579" cy="4114487"/>
          </a:xfrm>
          <a:noFill/>
          <a:ln w="9525"/>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Chapter 7 describes operations.</a:t>
            </a:r>
          </a:p>
          <a:p>
            <a:r>
              <a:rPr lang="en-US" dirty="0" smtClean="0"/>
              <a:t>Projects usually have a conservation elevation that has to be maintained in order to balance the purposes.  </a:t>
            </a:r>
          </a:p>
          <a:p>
            <a:r>
              <a:rPr lang="en-US" dirty="0" smtClean="0"/>
              <a:t>While maintaining that conservation elevation (usually have a +/- band) things such as low flow, rate of change etc must be considered.  </a:t>
            </a:r>
          </a:p>
          <a:p>
            <a:endParaRPr lang="en-US" dirty="0"/>
          </a:p>
        </p:txBody>
      </p:sp>
      <p:sp>
        <p:nvSpPr>
          <p:cNvPr id="4" name="Slide Number Placeholder 3"/>
          <p:cNvSpPr>
            <a:spLocks noGrp="1"/>
          </p:cNvSpPr>
          <p:nvPr>
            <p:ph type="sldNum" sz="quarter" idx="10"/>
          </p:nvPr>
        </p:nvSpPr>
        <p:spPr/>
        <p:txBody>
          <a:bodyPr/>
          <a:lstStyle/>
          <a:p>
            <a:fld id="{3262F31B-50C7-47BE-83E6-43E3BAE163E7}"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type="dt" sz="quarter" idx="1"/>
          </p:nvPr>
        </p:nvSpPr>
        <p:spPr>
          <a:noFill/>
        </p:spPr>
        <p:txBody>
          <a:bodyPr/>
          <a:lstStyle/>
          <a:p>
            <a:r>
              <a:rPr lang="en-US" smtClean="0"/>
              <a:t>12/03/2008</a:t>
            </a:r>
          </a:p>
        </p:txBody>
      </p:sp>
      <p:sp>
        <p:nvSpPr>
          <p:cNvPr id="228355" name="Rectangle 7"/>
          <p:cNvSpPr>
            <a:spLocks noGrp="1" noChangeArrowheads="1"/>
          </p:cNvSpPr>
          <p:nvPr>
            <p:ph type="sldNum" sz="quarter" idx="5"/>
          </p:nvPr>
        </p:nvSpPr>
        <p:spPr>
          <a:noFill/>
        </p:spPr>
        <p:txBody>
          <a:bodyPr/>
          <a:lstStyle/>
          <a:p>
            <a:fld id="{64E1B2E9-8C17-4649-9EE8-29D8657C089F}" type="slidenum">
              <a:rPr lang="en-US" smtClean="0"/>
              <a:pPr/>
              <a:t>13</a:t>
            </a:fld>
            <a:endParaRPr lang="en-US" smtClean="0"/>
          </a:p>
        </p:txBody>
      </p:sp>
      <p:sp>
        <p:nvSpPr>
          <p:cNvPr id="228356" name="Rectangle 2"/>
          <p:cNvSpPr>
            <a:spLocks noGrp="1" noRot="1" noChangeAspect="1" noChangeArrowheads="1" noTextEdit="1"/>
          </p:cNvSpPr>
          <p:nvPr>
            <p:ph type="sldImg"/>
          </p:nvPr>
        </p:nvSpPr>
        <p:spPr>
          <a:ln/>
        </p:spPr>
      </p:sp>
      <p:sp>
        <p:nvSpPr>
          <p:cNvPr id="228357" name="Rectangle 3"/>
          <p:cNvSpPr>
            <a:spLocks noGrp="1" noChangeArrowheads="1"/>
          </p:cNvSpPr>
          <p:nvPr>
            <p:ph type="body" idx="1"/>
          </p:nvPr>
        </p:nvSpPr>
        <p:spPr>
          <a:noFill/>
          <a:ln/>
        </p:spPr>
        <p:txBody>
          <a:bodyPr/>
          <a:lstStyle/>
          <a:p>
            <a:pPr marL="228600" indent="-228600" eaLnBrk="1" hangingPunct="1"/>
            <a:r>
              <a:rPr lang="en-US" smtClean="0"/>
              <a:t>This is an interactive slide viewed in “slide show” format.  It shows a general flood control operation during a storm event.  Click to advance the animation  </a:t>
            </a:r>
          </a:p>
          <a:p>
            <a:pPr marL="228600" indent="-228600" eaLnBrk="1" hangingPunct="1">
              <a:buFontTx/>
              <a:buAutoNum type="arabicPeriod"/>
            </a:pPr>
            <a:r>
              <a:rPr lang="en-US" smtClean="0"/>
              <a:t>A storm moves in and the stream begins to rise.  </a:t>
            </a:r>
          </a:p>
          <a:p>
            <a:pPr marL="228600" indent="-228600" eaLnBrk="1" hangingPunct="1">
              <a:buFontTx/>
              <a:buAutoNum type="arabicPeriod"/>
            </a:pPr>
            <a:r>
              <a:rPr lang="en-US" smtClean="0"/>
              <a:t>Stream elevation approaches control stage.</a:t>
            </a:r>
          </a:p>
          <a:p>
            <a:pPr marL="228600" indent="-228600" eaLnBrk="1" hangingPunct="1">
              <a:buFontTx/>
              <a:buAutoNum type="arabicPeriod"/>
            </a:pPr>
            <a:r>
              <a:rPr lang="en-US" smtClean="0"/>
              <a:t>Outflow is reduced in order to reduce the amount of water downstream in an attempt to keep the stream elevation below the control stage.  The lake begins to store water.  </a:t>
            </a:r>
          </a:p>
          <a:p>
            <a:pPr marL="228600" indent="-228600" eaLnBrk="1" hangingPunct="1">
              <a:buFontTx/>
              <a:buAutoNum type="arabicPeriod"/>
            </a:pPr>
            <a:r>
              <a:rPr lang="en-US" smtClean="0"/>
              <a:t>As the storm moves out of the area and stream elevation starts to fall, the lake begins to release water.</a:t>
            </a:r>
          </a:p>
          <a:p>
            <a:pPr marL="228600" indent="-228600" eaLnBrk="1" hangingPunct="1">
              <a:buFontTx/>
              <a:buAutoNum type="arabicPeriod"/>
            </a:pPr>
            <a:r>
              <a:rPr lang="en-US" smtClean="0"/>
              <a:t>In order to get rid of excess water as quickly as possible, the lake increases the release as stream elevation falls even farther.</a:t>
            </a:r>
          </a:p>
          <a:p>
            <a:pPr marL="228600" indent="-228600" eaLnBrk="1" hangingPunct="1"/>
            <a:endParaRPr lang="en-US" smtClean="0"/>
          </a:p>
          <a:p>
            <a:pPr marL="228600" indent="-228600" eaLnBrk="1" hangingPunct="1"/>
            <a:r>
              <a:rPr lang="en-US" smtClean="0"/>
              <a:t>Notes: 1. A Control Stage is an elevation above which damage occurs.  It is not necessarily flood stage.  It can be higher or lower</a:t>
            </a:r>
          </a:p>
          <a:p>
            <a:pPr marL="228600" indent="-228600" eaLnBrk="1" hangingPunct="1"/>
            <a:r>
              <a:rPr lang="en-US" smtClean="0"/>
              <a:t>Notes: 2. Normal operation is based on rainfall on the ground.  It is not based on forecasted rainfall.</a:t>
            </a:r>
          </a:p>
          <a:p>
            <a:pPr marL="228600" indent="-228600"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previous slide photos to</a:t>
            </a:r>
            <a:r>
              <a:rPr lang="en-US" baseline="0" dirty="0" smtClean="0"/>
              <a:t> these.</a:t>
            </a:r>
          </a:p>
          <a:p>
            <a:endParaRPr lang="en-US" baseline="0" dirty="0" smtClean="0"/>
          </a:p>
          <a:p>
            <a:r>
              <a:rPr lang="en-US" baseline="0" dirty="0" smtClean="0"/>
              <a:t>Once the pool is in flood control, you are balancing inflow, storage and outflow to the best of your ability to reduce downstream damages.</a:t>
            </a:r>
            <a:endParaRPr lang="en-US" dirty="0"/>
          </a:p>
        </p:txBody>
      </p:sp>
      <p:sp>
        <p:nvSpPr>
          <p:cNvPr id="4" name="Slide Number Placeholder 3"/>
          <p:cNvSpPr>
            <a:spLocks noGrp="1"/>
          </p:cNvSpPr>
          <p:nvPr>
            <p:ph type="sldNum" sz="quarter" idx="10"/>
          </p:nvPr>
        </p:nvSpPr>
        <p:spPr/>
        <p:txBody>
          <a:bodyPr/>
          <a:lstStyle/>
          <a:p>
            <a:fld id="{3262F31B-50C7-47BE-83E6-43E3BAE163E7}"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62F31B-50C7-47BE-83E6-43E3BAE163E7}"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photo is of Lake Traverse during</a:t>
            </a:r>
            <a:r>
              <a:rPr lang="en-US" baseline="0" dirty="0" smtClean="0"/>
              <a:t> the drought of the 1930’s.</a:t>
            </a:r>
            <a:endParaRPr lang="en-US" dirty="0"/>
          </a:p>
        </p:txBody>
      </p:sp>
      <p:sp>
        <p:nvSpPr>
          <p:cNvPr id="4" name="Slide Number Placeholder 3"/>
          <p:cNvSpPr>
            <a:spLocks noGrp="1"/>
          </p:cNvSpPr>
          <p:nvPr>
            <p:ph type="sldNum" sz="quarter" idx="10"/>
          </p:nvPr>
        </p:nvSpPr>
        <p:spPr/>
        <p:txBody>
          <a:bodyPr/>
          <a:lstStyle/>
          <a:p>
            <a:fld id="{3262F31B-50C7-47BE-83E6-43E3BAE163E7}"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smtClean="0"/>
          </a:p>
        </p:txBody>
      </p:sp>
      <p:sp>
        <p:nvSpPr>
          <p:cNvPr id="145412" name="Slide Number Placeholder 3"/>
          <p:cNvSpPr>
            <a:spLocks noGrp="1"/>
          </p:cNvSpPr>
          <p:nvPr>
            <p:ph type="sldNum" sz="quarter" idx="5"/>
          </p:nvPr>
        </p:nvSpPr>
        <p:spPr>
          <a:noFill/>
        </p:spPr>
        <p:txBody>
          <a:bodyPr/>
          <a:lstStyle/>
          <a:p>
            <a:fld id="{64E1667C-AFAB-4517-AAFD-F1873FE94151}" type="slidenum">
              <a:rPr lang="en-US" smtClean="0"/>
              <a:pPr/>
              <a:t>17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reservoirs have emergency action plans that lay out what to</a:t>
            </a:r>
            <a:r>
              <a:rPr lang="en-US" baseline="0" dirty="0" smtClean="0"/>
              <a:t> do for different situations that could occur at the dam.  Events are normally classified into a system that will help determine the severity of the problem.  Example:  Lake Darling Dam has three levels:  Level 1 is an unusual event that is a slowly developing situation that may endanger the structural integrity of the dam.  Level 2 is an emergency event that is rapidly developing and could quickly lead to dam failure and flash flooding downstream of the dam.  Level 3 is an emergency event where dam failure or flash flooding downstream of the dam is imminent. </a:t>
            </a:r>
          </a:p>
          <a:p>
            <a:endParaRPr lang="en-US" baseline="0" dirty="0" smtClean="0"/>
          </a:p>
          <a:p>
            <a:r>
              <a:rPr lang="en-US" baseline="0" dirty="0" smtClean="0"/>
              <a:t>Emergencies or special operations can also occur from outside sources and not be a concern of dam failure.  Examples where operations may have to change drastically and differ from the manual include </a:t>
            </a:r>
            <a:r>
              <a:rPr lang="en-US" baseline="0" dirty="0" err="1" smtClean="0"/>
              <a:t>drownings</a:t>
            </a:r>
            <a:r>
              <a:rPr lang="en-US" baseline="0" dirty="0" smtClean="0"/>
              <a:t>/missing people, bridge failure, etc.  The photo is of the collapse of I-35W in the </a:t>
            </a:r>
            <a:r>
              <a:rPr lang="en-US" baseline="0" dirty="0" err="1" smtClean="0"/>
              <a:t>tailwater</a:t>
            </a:r>
            <a:r>
              <a:rPr lang="en-US" baseline="0" dirty="0" smtClean="0"/>
              <a:t> of Lower SAF Lock and Dam.  </a:t>
            </a:r>
            <a:endParaRPr lang="en-US" dirty="0"/>
          </a:p>
        </p:txBody>
      </p:sp>
      <p:sp>
        <p:nvSpPr>
          <p:cNvPr id="4" name="Slide Number Placeholder 3"/>
          <p:cNvSpPr>
            <a:spLocks noGrp="1"/>
          </p:cNvSpPr>
          <p:nvPr>
            <p:ph type="sldNum" sz="quarter" idx="10"/>
          </p:nvPr>
        </p:nvSpPr>
        <p:spPr/>
        <p:txBody>
          <a:bodyPr/>
          <a:lstStyle/>
          <a:p>
            <a:fld id="{3262F31B-50C7-47BE-83E6-43E3BAE163E7}"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B7B635D9-8512-4094-A3D5-6D92C914FF53}" type="slidenum">
              <a:rPr lang="en-US" smtClean="0"/>
              <a:pPr/>
              <a:t>19</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smtClean="0"/>
              <a:t>CWMS must allow for multi-agency exchange of data  and sharing of results.</a:t>
            </a:r>
          </a:p>
          <a:p>
            <a:pPr eaLnBrk="1" hangingPunct="1"/>
            <a:endParaRPr lang="en-US" smtClean="0"/>
          </a:p>
          <a:p>
            <a:pPr eaLnBrk="1" hangingPunct="1"/>
            <a:r>
              <a:rPr lang="en-US" smtClean="0"/>
              <a:t>shown here is as an example is where TVA, Nashville District and LRD work together to manage 64 dams within two river systems to produce primarily peaking hydropower, flood control and navigation.  </a:t>
            </a:r>
          </a:p>
          <a:p>
            <a:pPr eaLnBrk="1" hangingPunct="1"/>
            <a:endParaRPr lang="en-US" smtClean="0"/>
          </a:p>
          <a:p>
            <a:pPr eaLnBrk="1" hangingPunct="1"/>
            <a:r>
              <a:rPr lang="en-US" smtClean="0"/>
              <a:t>Together they produce 125 Billion KW hrs of hydropower annually  (about 65 cents per KW hr)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DEEA6BE0-A869-4D37-9526-6E719BF74DE6}" type="slidenum">
              <a:rPr lang="en-US" smtClean="0"/>
              <a:pPr/>
              <a:t>20</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n-US" smtClean="0"/>
              <a:t>The results of CWMS computation and analyses must be accepted internationally and must handle the complex issues related to the quality and volumes of water crossing back and forth between Canada and the US.</a:t>
            </a:r>
          </a:p>
          <a:p>
            <a:pPr eaLnBrk="1" hangingPunct="1"/>
            <a:endParaRPr lang="en-US" smtClean="0"/>
          </a:p>
          <a:p>
            <a:pPr eaLnBrk="1" hangingPunct="1"/>
            <a:r>
              <a:rPr lang="en-US" smtClean="0"/>
              <a:t>The Columbia River System shown has an inter mingled group of various federal agencies which include Corps &amp; Bureau dams, Private Energy dams and BC Hydro dams </a:t>
            </a:r>
          </a:p>
          <a:p>
            <a:pPr eaLnBrk="1" hangingPunct="1"/>
            <a:endParaRPr lang="en-US" smtClean="0"/>
          </a:p>
          <a:p>
            <a:pPr eaLnBrk="1" hangingPunct="1"/>
            <a:r>
              <a:rPr lang="en-US" smtClean="0"/>
              <a:t>Which all must be operated in accordance complex Canadian and Indian treaties.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pPr eaLnBrk="1" hangingPunct="1"/>
            <a:r>
              <a:rPr lang="en-US" smtClean="0"/>
              <a:t>First, I would like to discuss </a:t>
            </a:r>
            <a:r>
              <a:rPr lang="en-US" b="1" smtClean="0"/>
              <a:t>what Water Management means </a:t>
            </a:r>
            <a:r>
              <a:rPr lang="en-US" smtClean="0"/>
              <a:t>in the Corps.</a:t>
            </a:r>
          </a:p>
        </p:txBody>
      </p:sp>
      <p:sp>
        <p:nvSpPr>
          <p:cNvPr id="41988" name="Slide Number Placeholder 3"/>
          <p:cNvSpPr>
            <a:spLocks noGrp="1"/>
          </p:cNvSpPr>
          <p:nvPr>
            <p:ph type="sldNum" sz="quarter" idx="5"/>
          </p:nvPr>
        </p:nvSpPr>
        <p:spPr>
          <a:noFill/>
        </p:spPr>
        <p:txBody>
          <a:bodyPr/>
          <a:lstStyle/>
          <a:p>
            <a:fld id="{5096495C-F552-472F-B453-2B34EF406938}" type="slidenum">
              <a:rPr lang="en-US" smtClean="0"/>
              <a:pPr/>
              <a:t>3</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62F31B-50C7-47BE-83E6-43E3BAE163E7}"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WCDS is comprised of data, computers, networks, and models.</a:t>
            </a:r>
          </a:p>
          <a:p>
            <a:r>
              <a:rPr lang="en-US" dirty="0" smtClean="0"/>
              <a:t>Maintaining the WCDS is critical to Water Control’s mission.  </a:t>
            </a:r>
          </a:p>
          <a:p>
            <a:r>
              <a:rPr lang="en-US" dirty="0" smtClean="0"/>
              <a:t>Data needs to be received 24/7.  </a:t>
            </a:r>
          </a:p>
          <a:p>
            <a:r>
              <a:rPr lang="en-US" dirty="0" smtClean="0"/>
              <a:t>The data that is received is </a:t>
            </a:r>
          </a:p>
          <a:p>
            <a:pPr lvl="1"/>
            <a:r>
              <a:rPr lang="en-US" dirty="0" smtClean="0"/>
              <a:t>quality controlled</a:t>
            </a:r>
          </a:p>
          <a:p>
            <a:pPr lvl="1"/>
            <a:r>
              <a:rPr lang="en-US" dirty="0" smtClean="0"/>
              <a:t>archived</a:t>
            </a:r>
          </a:p>
          <a:p>
            <a:endParaRPr lang="en-US" dirty="0"/>
          </a:p>
        </p:txBody>
      </p:sp>
      <p:sp>
        <p:nvSpPr>
          <p:cNvPr id="4" name="Slide Number Placeholder 3"/>
          <p:cNvSpPr>
            <a:spLocks noGrp="1"/>
          </p:cNvSpPr>
          <p:nvPr>
            <p:ph type="sldNum" sz="quarter" idx="10"/>
          </p:nvPr>
        </p:nvSpPr>
        <p:spPr/>
        <p:txBody>
          <a:bodyPr/>
          <a:lstStyle/>
          <a:p>
            <a:fld id="{3262F31B-50C7-47BE-83E6-43E3BAE163E7}"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94404407-3F2B-4E4A-B278-F83F96621B57}" type="slidenum">
              <a:rPr lang="en-US" smtClean="0"/>
              <a:pPr/>
              <a:t>23</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smtClean="0"/>
              <a:t>In summary CWMS it is a:</a:t>
            </a:r>
          </a:p>
          <a:p>
            <a:pPr eaLnBrk="1" hangingPunct="1"/>
            <a:endParaRPr lang="en-US" smtClean="0"/>
          </a:p>
          <a:p>
            <a:pPr eaLnBrk="1" hangingPunct="1"/>
            <a:r>
              <a:rPr lang="en-US" smtClean="0"/>
              <a:t>- Comprehensive and integrated system </a:t>
            </a:r>
          </a:p>
          <a:p>
            <a:pPr eaLnBrk="1" hangingPunct="1"/>
            <a:r>
              <a:rPr lang="en-US" smtClean="0"/>
              <a:t>- Capable of data management </a:t>
            </a:r>
          </a:p>
          <a:p>
            <a:pPr eaLnBrk="1" hangingPunct="1"/>
            <a:r>
              <a:rPr lang="en-US" smtClean="0"/>
              <a:t>- A full range of hydrologic modeling</a:t>
            </a:r>
          </a:p>
          <a:p>
            <a:pPr eaLnBrk="1" hangingPunct="1"/>
            <a:r>
              <a:rPr lang="en-US" smtClean="0"/>
              <a:t>- Including "what if" analysis</a:t>
            </a:r>
          </a:p>
          <a:p>
            <a:pPr eaLnBrk="1" hangingPunct="1">
              <a:buFontTx/>
              <a:buChar char="-"/>
            </a:pPr>
            <a:r>
              <a:rPr lang="en-US" smtClean="0"/>
              <a:t>With a complete set of visualization tools </a:t>
            </a:r>
            <a:r>
              <a:rPr lang="en-US" b="1" smtClean="0"/>
              <a:t>for making water control decisions</a:t>
            </a:r>
            <a:r>
              <a:rPr lang="en-US" smtClean="0"/>
              <a:t>.</a:t>
            </a:r>
          </a:p>
          <a:p>
            <a:pPr eaLnBrk="1" hangingPunct="1">
              <a:buFontTx/>
              <a:buChar char="-"/>
            </a:pPr>
            <a:r>
              <a:rPr lang="en-US" smtClean="0"/>
              <a:t>And as an added bonus they provide Comprehensive Training, Manuals and Full Technical Support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7FA681A-48B0-4040-ABF2-B706602FFBD3}" type="slidenum">
              <a:rPr lang="en-US" smtClean="0"/>
              <a:pPr/>
              <a:t>24</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3772" y="4342457"/>
            <a:ext cx="5030456" cy="4116058"/>
          </a:xfrm>
          <a:noFill/>
          <a:ln/>
        </p:spPr>
        <p:txBody>
          <a:bodyPr/>
          <a:lstStyle/>
          <a:p>
            <a:pPr eaLnBrk="1" hangingPunct="1"/>
            <a:r>
              <a:rPr lang="en-US" smtClean="0">
                <a:latin typeface="Comic Sans MS" pitchFamily="66" charset="0"/>
              </a:rPr>
              <a:t>The watershed modeling piece contains </a:t>
            </a:r>
            <a:r>
              <a:rPr lang="en-US" b="1" smtClean="0">
                <a:latin typeface="Comic Sans MS" pitchFamily="66" charset="0"/>
              </a:rPr>
              <a:t>4 independent modeling components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en-US" smtClean="0"/>
              <a:t>It is the most used hydraulic model in the entire world.  It is considered the staple for determining flood elevations on streams and rivers.</a:t>
            </a:r>
          </a:p>
          <a:p>
            <a:endParaRPr lang="en-US" smtClean="0"/>
          </a:p>
          <a:p>
            <a:r>
              <a:rPr lang="en-US" smtClean="0"/>
              <a:t>These flood profiles are then used to develop flood inundation maps.</a:t>
            </a:r>
          </a:p>
          <a:p>
            <a:endParaRPr lang="en-US" smtClean="0"/>
          </a:p>
          <a:p>
            <a:r>
              <a:rPr lang="en-US" smtClean="0"/>
              <a:t>These maps are used by decision makers and emergency managers to safe lives and property during flooding situations.</a:t>
            </a:r>
          </a:p>
        </p:txBody>
      </p:sp>
      <p:sp>
        <p:nvSpPr>
          <p:cNvPr id="67588" name="Slide Number Placeholder 3"/>
          <p:cNvSpPr>
            <a:spLocks noGrp="1"/>
          </p:cNvSpPr>
          <p:nvPr>
            <p:ph type="sldNum" sz="quarter" idx="5"/>
          </p:nvPr>
        </p:nvSpPr>
        <p:spPr>
          <a:noFill/>
        </p:spPr>
        <p:txBody>
          <a:bodyPr/>
          <a:lstStyle/>
          <a:p>
            <a:fld id="{6DD8911B-E6A4-4FEA-84F9-DAFF3BEE03C5}" type="slidenum">
              <a:rPr lang="en-US" smtClean="0"/>
              <a:pPr/>
              <a:t>25</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Often Districts enter into a cooperative</a:t>
            </a:r>
            <a:r>
              <a:rPr lang="en-US" baseline="0" dirty="0" smtClean="0"/>
              <a:t> stream </a:t>
            </a:r>
            <a:r>
              <a:rPr lang="en-US" baseline="0" dirty="0" err="1" smtClean="0"/>
              <a:t>gaging</a:t>
            </a:r>
            <a:r>
              <a:rPr lang="en-US" baseline="0" dirty="0" smtClean="0"/>
              <a:t> agreement with the USGS to maintain our gages and provide ratings.   </a:t>
            </a:r>
          </a:p>
          <a:p>
            <a:r>
              <a:rPr lang="en-US" dirty="0" smtClean="0"/>
              <a:t>Districts may also have their own gage crew.  The</a:t>
            </a:r>
            <a:r>
              <a:rPr lang="en-US" baseline="0" dirty="0" smtClean="0"/>
              <a:t> gage crew takes care of ordering equipment for USGS sites and Corps sites, fixing Corps gages, etc.</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62F31B-50C7-47BE-83E6-43E3BAE163E7}"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endParaRPr lang="en-US" smtClean="0"/>
          </a:p>
        </p:txBody>
      </p:sp>
      <p:sp>
        <p:nvSpPr>
          <p:cNvPr id="183300" name="Slide Number Placeholder 3"/>
          <p:cNvSpPr>
            <a:spLocks noGrp="1"/>
          </p:cNvSpPr>
          <p:nvPr>
            <p:ph type="sldNum" sz="quarter" idx="5"/>
          </p:nvPr>
        </p:nvSpPr>
        <p:spPr>
          <a:noFill/>
        </p:spPr>
        <p:txBody>
          <a:bodyPr/>
          <a:lstStyle/>
          <a:p>
            <a:fld id="{21A33D63-255B-4EA0-A35D-2018966E48F1}" type="slidenum">
              <a:rPr lang="en-US" smtClean="0"/>
              <a:pPr/>
              <a:t>27</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E553C54E-3C2E-49A1-822D-D13075528852}" type="slidenum">
              <a:rPr lang="en-US" smtClean="0"/>
              <a:pPr/>
              <a:t>28</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smtClean="0"/>
              <a:t>HMS is a data hog and requires as much data as can be found including both continuous or intermittent data.</a:t>
            </a:r>
          </a:p>
          <a:p>
            <a:pPr eaLnBrk="1" hangingPunct="1"/>
            <a:endParaRPr lang="en-US" smtClean="0"/>
          </a:p>
          <a:p>
            <a:pPr eaLnBrk="1" hangingPunct="1"/>
            <a:r>
              <a:rPr lang="en-US" smtClean="0"/>
              <a:t>This include data inputs from thousands of gages nationwide as well as NWS radar data , and any other data we can get loaded into our CWMS database.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62F31B-50C7-47BE-83E6-43E3BAE163E7}"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r>
              <a:rPr lang="en-US" smtClean="0"/>
              <a:t>Original national policy until the Clean Water Act of 1972 was the “solution to pollution was dilution”.  The Clean Water Act re-focused addressing the problem of AMD to the source (point and non-point)</a:t>
            </a:r>
          </a:p>
          <a:p>
            <a:endParaRPr lang="en-US" smtClean="0"/>
          </a:p>
        </p:txBody>
      </p:sp>
      <p:sp>
        <p:nvSpPr>
          <p:cNvPr id="139268" name="Slide Number Placeholder 3"/>
          <p:cNvSpPr>
            <a:spLocks noGrp="1"/>
          </p:cNvSpPr>
          <p:nvPr>
            <p:ph type="sldNum" sz="quarter" idx="5"/>
          </p:nvPr>
        </p:nvSpPr>
        <p:spPr>
          <a:noFill/>
        </p:spPr>
        <p:txBody>
          <a:bodyPr/>
          <a:lstStyle/>
          <a:p>
            <a:fld id="{AC2E9340-BF04-4E0A-8E15-6330CB7F4068}" type="slidenum">
              <a:rPr lang="en-US" smtClean="0"/>
              <a:pPr/>
              <a:t>30</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622D2FB2-C84A-4EDC-AA4D-44F9A56B191B}" type="slidenum">
              <a:rPr lang="en-US" smtClean="0"/>
              <a:pPr/>
              <a:t>4</a:t>
            </a:fld>
            <a:endParaRPr lang="en-US" smtClean="0"/>
          </a:p>
        </p:txBody>
      </p:sp>
      <p:sp>
        <p:nvSpPr>
          <p:cNvPr id="105475" name="Rectangle 2"/>
          <p:cNvSpPr>
            <a:spLocks noGrp="1" noRot="1" noChangeAspect="1" noChangeArrowheads="1" noTextEdit="1"/>
          </p:cNvSpPr>
          <p:nvPr>
            <p:ph type="sldImg"/>
          </p:nvPr>
        </p:nvSpPr>
        <p:spPr>
          <a:xfrm>
            <a:off x="1178720" y="684894"/>
            <a:ext cx="4502051" cy="3430512"/>
          </a:xfrm>
          <a:ln/>
        </p:spPr>
      </p:sp>
      <p:sp>
        <p:nvSpPr>
          <p:cNvPr id="105476" name="Rectangle 3"/>
          <p:cNvSpPr>
            <a:spLocks noGrp="1" noChangeArrowheads="1"/>
          </p:cNvSpPr>
          <p:nvPr>
            <p:ph type="body" idx="1"/>
          </p:nvPr>
        </p:nvSpPr>
        <p:spPr>
          <a:xfrm>
            <a:off x="914922" y="4344967"/>
            <a:ext cx="5028160" cy="4114800"/>
          </a:xfrm>
          <a:noFill/>
          <a:ln/>
        </p:spPr>
        <p:txBody>
          <a:bodyPr/>
          <a:lstStyle/>
          <a:p>
            <a:pPr eaLnBrk="1" hangingPunct="1"/>
            <a:r>
              <a:rPr lang="en-US" smtClean="0"/>
              <a:t>Things to check every  year.</a:t>
            </a:r>
          </a:p>
          <a:p>
            <a:pPr eaLnBrk="1" hangingPunct="1"/>
            <a:r>
              <a:rPr lang="en-US" smtClean="0"/>
              <a:t>	Contacts</a:t>
            </a:r>
          </a:p>
          <a:p>
            <a:pPr eaLnBrk="1" hangingPunct="1"/>
            <a:r>
              <a:rPr lang="en-US" smtClean="0"/>
              <a:t>	Phone numbers</a:t>
            </a:r>
          </a:p>
          <a:p>
            <a:pPr eaLnBrk="1" hangingPunct="1"/>
            <a:r>
              <a:rPr lang="en-US" smtClean="0"/>
              <a:t>	Operational requirements (flow augmentation, flood regulation,new physical limitations, etc)</a:t>
            </a:r>
          </a:p>
          <a:p>
            <a:pPr eaLnBrk="1" hangingPunct="1"/>
            <a:r>
              <a:rPr lang="en-US" smtClean="0"/>
              <a:t>	Stage-discharge relationships</a:t>
            </a:r>
          </a:p>
          <a:p>
            <a:pPr eaLnBrk="1" hangingPunct="1"/>
            <a:endParaRPr lang="en-US" smtClean="0"/>
          </a:p>
          <a:p>
            <a:pPr eaLnBrk="1" hangingPunct="1"/>
            <a:r>
              <a:rPr lang="en-US" smtClean="0"/>
              <a:t>Things to update in  the Manual</a:t>
            </a:r>
          </a:p>
          <a:p>
            <a:pPr eaLnBrk="1" hangingPunct="1"/>
            <a:r>
              <a:rPr lang="en-US" smtClean="0"/>
              <a:t>	Operations description</a:t>
            </a:r>
          </a:p>
          <a:p>
            <a:pPr eaLnBrk="1" hangingPunct="1"/>
            <a:r>
              <a:rPr lang="en-US" smtClean="0"/>
              <a:t>	Project configuration (new outlets or new limitations?)</a:t>
            </a:r>
          </a:p>
          <a:p>
            <a:pPr eaLnBrk="1" hangingPunct="1"/>
            <a:r>
              <a:rPr lang="en-US" smtClean="0"/>
              <a:t>	Statistical information</a:t>
            </a:r>
          </a:p>
          <a:p>
            <a:pPr eaLnBrk="1" hangingPunct="1"/>
            <a:r>
              <a:rPr lang="en-US" smtClean="0"/>
              <a:t>	Lake storage-elevation (have you lost storage?)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8870700-8CC6-4698-800A-95EE021C381B}" type="slidenum">
              <a:rPr lang="en-US" smtClean="0"/>
              <a:pPr/>
              <a:t>31</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r>
              <a:rPr lang="en-US" dirty="0" smtClean="0"/>
              <a:t>CWMS must allow the user to Evaluate and Operate our dams as a system -- and to meet “all” authorized project purposes.</a:t>
            </a:r>
          </a:p>
          <a:p>
            <a:pPr eaLnBrk="1" hangingPunct="1"/>
            <a:endParaRPr lang="en-US" dirty="0" smtClean="0"/>
          </a:p>
          <a:p>
            <a:pPr eaLnBrk="1" hangingPunct="1"/>
            <a:r>
              <a:rPr lang="en-US" dirty="0" smtClean="0"/>
              <a:t>Shown is an Example of a typical Corps system where you have headwater and tributary dams storing water for water supply and flood control   --- and navigation dam passing water down the system to generate hydropower while also maintaining navigation pool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99A4E5-E12F-4567-B97F-46D09F24CC70}" type="slidenum">
              <a:rPr lang="en-US" smtClean="0">
                <a:latin typeface="Arial" charset="0"/>
              </a:rPr>
              <a:pPr/>
              <a:t>32</a:t>
            </a:fld>
            <a:endParaRPr 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Function of internal or external variables</a:t>
            </a:r>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C7A58F-5F6C-4096-9C95-337F17FA989C}" type="slidenum">
              <a:rPr lang="en-US" smtClean="0">
                <a:latin typeface="Arial" charset="0"/>
              </a:rPr>
              <a:pPr/>
              <a:t>33</a:t>
            </a:fld>
            <a:endParaRPr lang="en-US"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62F31B-50C7-47BE-83E6-43E3BAE163E7}" type="slidenum">
              <a:rPr lang="en-US" smtClean="0"/>
              <a:pPr/>
              <a:t>34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ER 1110-2-240: “</a:t>
            </a:r>
            <a:r>
              <a:rPr lang="en-US" sz="1200" kern="1200" dirty="0" smtClean="0">
                <a:solidFill>
                  <a:schemeClr val="tx1"/>
                </a:solidFill>
                <a:latin typeface="Arial" charset="0"/>
                <a:ea typeface="+mn-ea"/>
                <a:cs typeface="+mn-cs"/>
              </a:rPr>
              <a:t>Water control plans will be developed for reservoirs, locks and dams, deregulation and major control structures and interrelated systems to conform with objectives and specific provisions of authorizing legislation and applicable Corps of Engineers reports. They will include any applicable authorities established after project construction. The water control plans will be prepared giving appropriate consideration to all applicable Congressional Acts relating to operation of Federal facilities.”</a:t>
            </a:r>
          </a:p>
          <a:p>
            <a:endParaRPr lang="en-US" dirty="0"/>
          </a:p>
        </p:txBody>
      </p:sp>
      <p:sp>
        <p:nvSpPr>
          <p:cNvPr id="4" name="Slide Number Placeholder 3"/>
          <p:cNvSpPr>
            <a:spLocks noGrp="1"/>
          </p:cNvSpPr>
          <p:nvPr>
            <p:ph type="sldNum" sz="quarter" idx="10"/>
          </p:nvPr>
        </p:nvSpPr>
        <p:spPr/>
        <p:txBody>
          <a:bodyPr/>
          <a:lstStyle/>
          <a:p>
            <a:fld id="{3262F31B-50C7-47BE-83E6-43E3BAE163E7}"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A04E3AA-0E2A-4D0E-86E6-75E6570A3EDA}" type="slidenum">
              <a:rPr lang="en-US" smtClean="0"/>
              <a:pPr/>
              <a:t>6</a:t>
            </a:fld>
            <a:endParaRPr lang="en-US" smtClean="0"/>
          </a:p>
        </p:txBody>
      </p:sp>
      <p:sp>
        <p:nvSpPr>
          <p:cNvPr id="108547" name="Rectangle 2"/>
          <p:cNvSpPr>
            <a:spLocks noGrp="1" noRot="1" noChangeAspect="1" noChangeArrowheads="1" noTextEdit="1"/>
          </p:cNvSpPr>
          <p:nvPr>
            <p:ph type="sldImg"/>
          </p:nvPr>
        </p:nvSpPr>
        <p:spPr>
          <a:xfrm>
            <a:off x="1143000" y="684213"/>
            <a:ext cx="4573588" cy="3430587"/>
          </a:xfrm>
          <a:ln/>
        </p:spPr>
      </p:sp>
      <p:sp>
        <p:nvSpPr>
          <p:cNvPr id="108548" name="Rectangle 3"/>
          <p:cNvSpPr>
            <a:spLocks noGrp="1" noChangeArrowheads="1"/>
          </p:cNvSpPr>
          <p:nvPr>
            <p:ph type="body" idx="1"/>
          </p:nvPr>
        </p:nvSpPr>
        <p:spPr>
          <a:xfrm>
            <a:off x="914922" y="4344967"/>
            <a:ext cx="5028160" cy="4114800"/>
          </a:xfrm>
          <a:noFill/>
          <a:ln/>
        </p:spPr>
        <p:txBody>
          <a:bodyPr/>
          <a:lstStyle/>
          <a:p>
            <a:pPr eaLnBrk="1" hangingPunct="1"/>
            <a:r>
              <a:rPr lang="en-US" dirty="0" smtClean="0"/>
              <a:t>A couple of chapters are critical to day-to-day</a:t>
            </a:r>
          </a:p>
          <a:p>
            <a:pPr eaLnBrk="1" hangingPunct="1"/>
            <a:endParaRPr lang="en-US" dirty="0" smtClean="0"/>
          </a:p>
          <a:p>
            <a:pPr eaLnBrk="1" hangingPunct="1"/>
            <a:r>
              <a:rPr lang="en-US" dirty="0" smtClean="0"/>
              <a:t>XI - includes standing orders to dam tenders. What are these? Could also be termed "Emergency Action Procedures" or something similar. They describe the actions to be taken should communications be cut or reduced.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335FD80F-1617-4969-B79D-B79AD11BA67E}" type="slidenum">
              <a:rPr lang="en-US" smtClean="0"/>
              <a:pPr/>
              <a:t>7</a:t>
            </a:fld>
            <a:endParaRPr lang="en-US" smtClean="0"/>
          </a:p>
        </p:txBody>
      </p:sp>
      <p:sp>
        <p:nvSpPr>
          <p:cNvPr id="109571"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109572" name="Rectangle 3"/>
          <p:cNvSpPr>
            <a:spLocks noGrp="1" noChangeArrowheads="1"/>
          </p:cNvSpPr>
          <p:nvPr>
            <p:ph type="body" idx="1"/>
          </p:nvPr>
        </p:nvSpPr>
        <p:spPr>
          <a:xfrm>
            <a:off x="914922" y="4344967"/>
            <a:ext cx="5028160" cy="4114800"/>
          </a:xfrm>
          <a:noFill/>
          <a:ln/>
        </p:spPr>
        <p:txBody>
          <a:bodyPr lIns="91491" tIns="44944" rIns="91491" bIns="44944"/>
          <a:lstStyle/>
          <a:p>
            <a:pPr eaLnBrk="1" hangingPunct="1"/>
            <a:r>
              <a:rPr lang="en-US" smtClean="0"/>
              <a:t>Standing instructions to damtender – Normal conditions, communication outage, unforeseen emergency.</a:t>
            </a:r>
          </a:p>
          <a:p>
            <a:pPr eaLnBrk="1" hangingPunct="1"/>
            <a:r>
              <a:rPr lang="en-US" smtClean="0"/>
              <a:t>Flood control plan – Release schedule, downstream controls, gate operation curves, example floods.</a:t>
            </a:r>
          </a:p>
          <a:p>
            <a:pPr eaLnBrk="1" hangingPunct="1"/>
            <a:r>
              <a:rPr lang="en-US" smtClean="0"/>
              <a:t>Rate of release plan – Safety to downstream populations</a:t>
            </a:r>
          </a:p>
          <a:p>
            <a:pPr eaLnBrk="1" hangingPunct="1"/>
            <a:r>
              <a:rPr lang="en-US" smtClean="0"/>
              <a:t>Planned deviation – Notification requirements</a:t>
            </a:r>
          </a:p>
          <a:p>
            <a:pPr eaLnBrk="1" hangingPunct="1"/>
            <a:r>
              <a:rPr lang="en-US" smtClean="0"/>
              <a:t>Unplanned – Minor deviations</a:t>
            </a:r>
          </a:p>
          <a:p>
            <a:pPr eaLnBrk="1" hangingPunct="1"/>
            <a:r>
              <a:rPr lang="en-US" smtClean="0"/>
              <a:t>Emergency – Drowning, chemical spills, equipment failure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E20F628-A51A-4142-BBC5-BD684996FE02}" type="slidenum">
              <a:rPr lang="en-US" smtClean="0"/>
              <a:pPr/>
              <a:t>8</a:t>
            </a:fld>
            <a:endParaRPr lang="en-US" smtClean="0"/>
          </a:p>
        </p:txBody>
      </p:sp>
      <p:sp>
        <p:nvSpPr>
          <p:cNvPr id="110595" name="Rectangle 2"/>
          <p:cNvSpPr>
            <a:spLocks noGrp="1" noRot="1" noChangeAspect="1" noChangeArrowheads="1" noTextEdit="1"/>
          </p:cNvSpPr>
          <p:nvPr>
            <p:ph type="sldImg"/>
          </p:nvPr>
        </p:nvSpPr>
        <p:spPr>
          <a:xfrm>
            <a:off x="1186160" y="690942"/>
            <a:ext cx="4487168" cy="3418416"/>
          </a:xfrm>
          <a:ln w="12700" cap="flat">
            <a:solidFill>
              <a:schemeClr val="tx1"/>
            </a:solidFill>
          </a:ln>
        </p:spPr>
      </p:sp>
      <p:sp>
        <p:nvSpPr>
          <p:cNvPr id="110596" name="Rectangle 3"/>
          <p:cNvSpPr>
            <a:spLocks noGrp="1" noChangeArrowheads="1"/>
          </p:cNvSpPr>
          <p:nvPr>
            <p:ph type="body" idx="1"/>
          </p:nvPr>
        </p:nvSpPr>
        <p:spPr>
          <a:xfrm>
            <a:off x="914922" y="4344967"/>
            <a:ext cx="5028160" cy="4114800"/>
          </a:xfrm>
          <a:noFill/>
          <a:ln/>
        </p:spPr>
        <p:txBody>
          <a:bodyPr lIns="91491" tIns="44944" rIns="91491" bIns="44944"/>
          <a:lstStyle/>
          <a:p>
            <a:pPr eaLnBrk="1" hangingPunct="1"/>
            <a:r>
              <a:rPr lang="en-US" smtClean="0"/>
              <a:t>Notification – Prioritized list of notifications</a:t>
            </a:r>
          </a:p>
          <a:p>
            <a:pPr eaLnBrk="1" hangingPunct="1"/>
            <a:r>
              <a:rPr lang="en-US" smtClean="0"/>
              <a:t>Emergency detection, evaluation, and classification – Procedures for identifying problems and taking quick and appropriate action</a:t>
            </a:r>
          </a:p>
          <a:p>
            <a:pPr eaLnBrk="1" hangingPunct="1"/>
            <a:r>
              <a:rPr lang="en-US" smtClean="0"/>
              <a:t>Responsibilities – EAP related tasks.  Dam owners develop and maintain EAP, state and local emergency management provide warning and evacuation.</a:t>
            </a:r>
          </a:p>
          <a:p>
            <a:pPr eaLnBrk="1" hangingPunct="1"/>
            <a:r>
              <a:rPr lang="en-US" smtClean="0"/>
              <a:t>Preparedness -  Actions to mitigate or alleviate effects of a failure.</a:t>
            </a:r>
          </a:p>
          <a:p>
            <a:pPr eaLnBrk="1" hangingPunct="1"/>
            <a:r>
              <a:rPr lang="en-US" smtClean="0"/>
              <a:t>Inundation maps – Delineate areas affected by failure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4294967295"/>
          </p:nvPr>
        </p:nvSpPr>
        <p:spPr bwMode="auto">
          <a:xfrm>
            <a:off x="3884027" y="8684926"/>
            <a:ext cx="2972421" cy="457513"/>
          </a:xfrm>
          <a:prstGeom prst="rect">
            <a:avLst/>
          </a:prstGeom>
          <a:noFill/>
          <a:ln>
            <a:miter lim="800000"/>
            <a:headEnd/>
            <a:tailEnd/>
          </a:ln>
        </p:spPr>
        <p:txBody>
          <a:bodyPr lIns="90008" tIns="45004" rIns="90008" bIns="45004"/>
          <a:lstStyle/>
          <a:p>
            <a:fld id="{F7AA26E3-A4BA-4239-BB5C-68EC3BB43B8B}" type="slidenum">
              <a:rPr lang="en-US"/>
              <a:pPr/>
              <a:t>9</a:t>
            </a:fld>
            <a:endParaRPr lang="en-US"/>
          </a:p>
        </p:txBody>
      </p:sp>
      <p:sp>
        <p:nvSpPr>
          <p:cNvPr id="32771" name="Rectangle 2"/>
          <p:cNvSpPr>
            <a:spLocks noGrp="1" noRot="1" noChangeAspect="1" noChangeArrowheads="1" noTextEdit="1"/>
          </p:cNvSpPr>
          <p:nvPr>
            <p:ph type="sldImg"/>
          </p:nvPr>
        </p:nvSpPr>
        <p:spPr>
          <a:xfrm>
            <a:off x="1143000" y="684213"/>
            <a:ext cx="4573588" cy="3430587"/>
          </a:xfrm>
          <a:ln/>
        </p:spPr>
      </p:sp>
      <p:sp>
        <p:nvSpPr>
          <p:cNvPr id="32772" name="Rectangle 3"/>
          <p:cNvSpPr>
            <a:spLocks noGrp="1" noChangeArrowheads="1"/>
          </p:cNvSpPr>
          <p:nvPr>
            <p:ph type="body" idx="1"/>
          </p:nvPr>
        </p:nvSpPr>
        <p:spPr>
          <a:xfrm>
            <a:off x="914711" y="4345587"/>
            <a:ext cx="5028579" cy="4114487"/>
          </a:xfrm>
          <a:noFill/>
          <a:ln w="9525"/>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4294967295"/>
          </p:nvPr>
        </p:nvSpPr>
        <p:spPr bwMode="auto">
          <a:xfrm>
            <a:off x="3884027" y="8684926"/>
            <a:ext cx="2972421" cy="457513"/>
          </a:xfrm>
          <a:prstGeom prst="rect">
            <a:avLst/>
          </a:prstGeom>
          <a:noFill/>
          <a:ln>
            <a:miter lim="800000"/>
            <a:headEnd/>
            <a:tailEnd/>
          </a:ln>
        </p:spPr>
        <p:txBody>
          <a:bodyPr lIns="90008" tIns="45004" rIns="90008" bIns="45004"/>
          <a:lstStyle/>
          <a:p>
            <a:fld id="{07157E93-98A2-4CC0-BCBD-B9DD1F8F5AEB}" type="slidenum">
              <a:rPr lang="en-US"/>
              <a:pPr/>
              <a:t>10</a:t>
            </a:fld>
            <a:endParaRPr lang="en-US"/>
          </a:p>
        </p:txBody>
      </p:sp>
      <p:sp>
        <p:nvSpPr>
          <p:cNvPr id="33795" name="Rectangle 2"/>
          <p:cNvSpPr>
            <a:spLocks noGrp="1" noRot="1" noChangeAspect="1" noChangeArrowheads="1" noTextEdit="1"/>
          </p:cNvSpPr>
          <p:nvPr>
            <p:ph type="sldImg"/>
          </p:nvPr>
        </p:nvSpPr>
        <p:spPr>
          <a:xfrm>
            <a:off x="1155424" y="683926"/>
            <a:ext cx="4548706" cy="3430562"/>
          </a:xfrm>
          <a:ln/>
        </p:spPr>
      </p:sp>
      <p:sp>
        <p:nvSpPr>
          <p:cNvPr id="33796" name="Rectangle 3"/>
          <p:cNvSpPr>
            <a:spLocks noGrp="1" noChangeArrowheads="1"/>
          </p:cNvSpPr>
          <p:nvPr>
            <p:ph type="body" idx="1"/>
          </p:nvPr>
        </p:nvSpPr>
        <p:spPr>
          <a:xfrm>
            <a:off x="914711" y="4345587"/>
            <a:ext cx="5028579" cy="4114487"/>
          </a:xfrm>
          <a:noFill/>
          <a:ln w="9525"/>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62" name="Picture 38"/>
          <p:cNvPicPr>
            <a:picLocks noChangeAspect="1" noChangeArrowheads="1"/>
          </p:cNvPicPr>
          <p:nvPr userDrawn="1"/>
        </p:nvPicPr>
        <p:blipFill>
          <a:blip r:embed="rId13" cstate="print"/>
          <a:stretch>
            <a:fillRect/>
          </a:stretch>
        </p:blipFill>
        <p:spPr bwMode="auto">
          <a:xfrm>
            <a:off x="4038600" y="3276600"/>
            <a:ext cx="5105400" cy="3581400"/>
          </a:xfrm>
          <a:prstGeom prst="rect">
            <a:avLst/>
          </a:prstGeom>
          <a:noFill/>
          <a:ln w="9525">
            <a:noFill/>
            <a:miter lim="800000"/>
            <a:headEnd/>
            <a:tailEnd/>
          </a:ln>
          <a:effectLst/>
        </p:spPr>
      </p:pic>
      <p:pic>
        <p:nvPicPr>
          <p:cNvPr id="1063" name="Picture 39"/>
          <p:cNvPicPr>
            <a:picLocks noChangeAspect="1" noChangeArrowheads="1"/>
          </p:cNvPicPr>
          <p:nvPr userDrawn="1"/>
        </p:nvPicPr>
        <p:blipFill>
          <a:blip r:embed="rId14" cstate="print"/>
          <a:stretch>
            <a:fillRect/>
          </a:stretch>
        </p:blipFill>
        <p:spPr bwMode="auto">
          <a:xfrm>
            <a:off x="4953000" y="1600200"/>
            <a:ext cx="4191000" cy="2324100"/>
          </a:xfrm>
          <a:prstGeom prst="rect">
            <a:avLst/>
          </a:prstGeom>
          <a:noFill/>
          <a:ln w="9525">
            <a:noFill/>
            <a:miter lim="800000"/>
            <a:headEnd/>
            <a:tailEnd/>
          </a:ln>
          <a:effectLst/>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2133600" y="6324600"/>
            <a:ext cx="57150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3" cstate="print"/>
          <a:srcRect/>
          <a:stretch>
            <a:fillRect/>
          </a:stretch>
        </p:blipFill>
        <p:spPr bwMode="auto">
          <a:xfrm>
            <a:off x="8106597" y="5943600"/>
            <a:ext cx="1037403" cy="709613"/>
          </a:xfrm>
          <a:prstGeom prst="rect">
            <a:avLst/>
          </a:prstGeom>
          <a:noFill/>
        </p:spPr>
      </p:pic>
      <p:pic>
        <p:nvPicPr>
          <p:cNvPr id="9" name="Picture 23"/>
          <p:cNvPicPr/>
          <p:nvPr userDrawn="1"/>
        </p:nvPicPr>
        <p:blipFill>
          <a:blip r:embed="rId1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52400" y="5791200"/>
            <a:ext cx="914400" cy="762000"/>
          </a:xfrm>
          <a:prstGeom prst="rect">
            <a:avLst/>
          </a:prstGeom>
          <a:noFill/>
        </p:spPr>
      </p:pic>
      <p:pic>
        <p:nvPicPr>
          <p:cNvPr id="10" name="Picture 25"/>
          <p:cNvPicPr/>
          <p:nvPr userDrawn="1"/>
        </p:nvPicPr>
        <p:blipFill>
          <a:blip r:embed="rId15"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143000" y="5791200"/>
            <a:ext cx="762000" cy="762000"/>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erry.w.webb@usace.army.mi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39.emf"/><Relationship Id="rId18" Type="http://schemas.openxmlformats.org/officeDocument/2006/relationships/image" Target="../media/image43.png"/><Relationship Id="rId3" Type="http://schemas.openxmlformats.org/officeDocument/2006/relationships/notesSlide" Target="../notesSlides/notesSlide21.xml"/><Relationship Id="rId7" Type="http://schemas.openxmlformats.org/officeDocument/2006/relationships/image" Target="../media/image36.png"/><Relationship Id="rId12" Type="http://schemas.openxmlformats.org/officeDocument/2006/relationships/oleObject" Target="../embeddings/oleObject3.bin"/><Relationship Id="rId17" Type="http://schemas.openxmlformats.org/officeDocument/2006/relationships/image" Target="../media/image42.png"/><Relationship Id="rId2" Type="http://schemas.openxmlformats.org/officeDocument/2006/relationships/slideLayout" Target="../slideLayouts/slideLayout13.xml"/><Relationship Id="rId16" Type="http://schemas.openxmlformats.org/officeDocument/2006/relationships/image" Target="../media/image41.png"/><Relationship Id="rId20" Type="http://schemas.openxmlformats.org/officeDocument/2006/relationships/image" Target="../media/image45.wmf"/><Relationship Id="rId1" Type="http://schemas.openxmlformats.org/officeDocument/2006/relationships/vmlDrawing" Target="../drawings/vmlDrawing1.v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5" Type="http://schemas.openxmlformats.org/officeDocument/2006/relationships/oleObject" Target="../embeddings/oleObject4.bin"/><Relationship Id="rId10" Type="http://schemas.openxmlformats.org/officeDocument/2006/relationships/oleObject" Target="../embeddings/oleObject2.bin"/><Relationship Id="rId19" Type="http://schemas.openxmlformats.org/officeDocument/2006/relationships/image" Target="../media/image44.jpeg"/><Relationship Id="rId4" Type="http://schemas.openxmlformats.org/officeDocument/2006/relationships/image" Target="../media/image33.png"/><Relationship Id="rId9" Type="http://schemas.openxmlformats.org/officeDocument/2006/relationships/image" Target="../media/image37.emf"/><Relationship Id="rId1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2.gif"/></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 y="152401"/>
            <a:ext cx="9067800" cy="990600"/>
          </a:xfrm>
        </p:spPr>
        <p:txBody>
          <a:bodyPr/>
          <a:lstStyle/>
          <a:p>
            <a:pPr algn="ctr"/>
            <a:r>
              <a:rPr lang="en-US" dirty="0" smtClean="0"/>
              <a:t>Water Management &amp; Cascading Dams</a:t>
            </a:r>
            <a:endParaRPr lang="en-US" dirty="0"/>
          </a:p>
        </p:txBody>
      </p:sp>
      <p:sp>
        <p:nvSpPr>
          <p:cNvPr id="4100" name="Text Box 4"/>
          <p:cNvSpPr txBox="1">
            <a:spLocks noChangeArrowheads="1"/>
          </p:cNvSpPr>
          <p:nvPr/>
        </p:nvSpPr>
        <p:spPr bwMode="auto">
          <a:xfrm>
            <a:off x="0" y="1752600"/>
            <a:ext cx="6248400" cy="2185214"/>
          </a:xfrm>
          <a:prstGeom prst="rect">
            <a:avLst/>
          </a:prstGeom>
          <a:noFill/>
          <a:ln w="9525">
            <a:noFill/>
            <a:miter lim="800000"/>
            <a:headEnd/>
            <a:tailEnd/>
          </a:ln>
          <a:effectLst/>
        </p:spPr>
        <p:txBody>
          <a:bodyPr wrap="square">
            <a:spAutoFit/>
          </a:bodyPr>
          <a:lstStyle/>
          <a:p>
            <a:r>
              <a:rPr lang="en-US" sz="1600" b="1" dirty="0" smtClean="0"/>
              <a:t>Jerry W. Webb, P.E., D.WRE</a:t>
            </a:r>
          </a:p>
          <a:p>
            <a:r>
              <a:rPr lang="en-US" sz="1600" dirty="0" smtClean="0"/>
              <a:t>Principal Hydrologic &amp; Hydraulic Engineer</a:t>
            </a:r>
          </a:p>
          <a:p>
            <a:r>
              <a:rPr lang="en-US" sz="1600" dirty="0" smtClean="0"/>
              <a:t>Hydrology, Hydraulics &amp; Coastal Community of Practice Leader</a:t>
            </a:r>
          </a:p>
          <a:p>
            <a:r>
              <a:rPr lang="en-US" sz="1600" dirty="0" smtClean="0"/>
              <a:t>US Army Corps of Engineers, Headquarters    </a:t>
            </a:r>
          </a:p>
          <a:p>
            <a:r>
              <a:rPr lang="en-US" sz="1600" dirty="0" smtClean="0">
                <a:hlinkClick r:id="rId2"/>
              </a:rPr>
              <a:t>Jerry.w.webb@usace.army.mil</a:t>
            </a:r>
            <a:endParaRPr lang="en-US" sz="1600" dirty="0" smtClean="0"/>
          </a:p>
          <a:p>
            <a:pPr>
              <a:spcBef>
                <a:spcPts val="0"/>
              </a:spcBef>
            </a:pPr>
            <a:endParaRPr lang="en-US" sz="1400" dirty="0" smtClean="0"/>
          </a:p>
          <a:p>
            <a:pPr>
              <a:spcBef>
                <a:spcPts val="0"/>
              </a:spcBef>
            </a:pPr>
            <a:r>
              <a:rPr lang="en-US" sz="1400" dirty="0" smtClean="0"/>
              <a:t>Dam Safety Workshop</a:t>
            </a:r>
          </a:p>
          <a:p>
            <a:pPr>
              <a:spcBef>
                <a:spcPts val="0"/>
              </a:spcBef>
            </a:pPr>
            <a:r>
              <a:rPr lang="en-US" sz="1400" dirty="0" smtClean="0"/>
              <a:t>Brasília, Brazil</a:t>
            </a:r>
          </a:p>
          <a:p>
            <a:pPr>
              <a:spcBef>
                <a:spcPts val="0"/>
              </a:spcBef>
            </a:pPr>
            <a:r>
              <a:rPr lang="en-US" sz="1400" dirty="0" smtClean="0"/>
              <a:t>20-24 May 2013</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92100"/>
            <a:ext cx="8229600" cy="1003300"/>
          </a:xfrm>
        </p:spPr>
        <p:txBody>
          <a:bodyPr/>
          <a:lstStyle/>
          <a:p>
            <a:pPr eaLnBrk="1" hangingPunct="1"/>
            <a:r>
              <a:rPr lang="en-US" b="1" smtClean="0">
                <a:solidFill>
                  <a:srgbClr val="0033CC"/>
                </a:solidFill>
              </a:rPr>
              <a:t>Reservoir Filling Plan</a:t>
            </a:r>
            <a:endParaRPr lang="en-US" sz="4800" b="1" smtClean="0">
              <a:solidFill>
                <a:srgbClr val="0033CC"/>
              </a:solidFill>
            </a:endParaRPr>
          </a:p>
        </p:txBody>
      </p:sp>
      <p:sp>
        <p:nvSpPr>
          <p:cNvPr id="14339" name="Rectangle 3"/>
          <p:cNvSpPr>
            <a:spLocks noGrp="1" noChangeArrowheads="1"/>
          </p:cNvSpPr>
          <p:nvPr>
            <p:ph type="body" idx="1"/>
          </p:nvPr>
        </p:nvSpPr>
        <p:spPr>
          <a:xfrm>
            <a:off x="457200" y="1524000"/>
            <a:ext cx="8305800" cy="4724400"/>
          </a:xfrm>
        </p:spPr>
        <p:txBody>
          <a:bodyPr/>
          <a:lstStyle/>
          <a:p>
            <a:pPr eaLnBrk="1" hangingPunct="1">
              <a:lnSpc>
                <a:spcPct val="90000"/>
              </a:lnSpc>
            </a:pPr>
            <a:r>
              <a:rPr lang="en-US" smtClean="0"/>
              <a:t>Risk informed</a:t>
            </a:r>
          </a:p>
          <a:p>
            <a:pPr lvl="1" eaLnBrk="1" hangingPunct="1">
              <a:lnSpc>
                <a:spcPct val="90000"/>
              </a:lnSpc>
            </a:pPr>
            <a:r>
              <a:rPr lang="en-US" smtClean="0"/>
              <a:t>Potential failure modes and consequences</a:t>
            </a:r>
          </a:p>
          <a:p>
            <a:pPr eaLnBrk="1" hangingPunct="1">
              <a:lnSpc>
                <a:spcPct val="90000"/>
              </a:lnSpc>
            </a:pPr>
            <a:r>
              <a:rPr lang="en-US" smtClean="0"/>
              <a:t>Water control plan</a:t>
            </a:r>
          </a:p>
          <a:p>
            <a:pPr eaLnBrk="1" hangingPunct="1">
              <a:lnSpc>
                <a:spcPct val="90000"/>
              </a:lnSpc>
            </a:pPr>
            <a:r>
              <a:rPr lang="en-US" smtClean="0"/>
              <a:t>Inspection and monitoring plan</a:t>
            </a:r>
          </a:p>
          <a:p>
            <a:pPr eaLnBrk="1" hangingPunct="1">
              <a:lnSpc>
                <a:spcPct val="90000"/>
              </a:lnSpc>
            </a:pPr>
            <a:r>
              <a:rPr lang="en-US" smtClean="0"/>
              <a:t>Instrumentation plan</a:t>
            </a:r>
          </a:p>
          <a:p>
            <a:pPr eaLnBrk="1" hangingPunct="1">
              <a:lnSpc>
                <a:spcPct val="90000"/>
              </a:lnSpc>
            </a:pPr>
            <a:r>
              <a:rPr lang="en-US" smtClean="0"/>
              <a:t>Observer instructions</a:t>
            </a:r>
          </a:p>
          <a:p>
            <a:pPr eaLnBrk="1" hangingPunct="1">
              <a:lnSpc>
                <a:spcPct val="90000"/>
              </a:lnSpc>
            </a:pPr>
            <a:r>
              <a:rPr lang="en-US" smtClean="0"/>
              <a:t>Public safety and contingency plan</a:t>
            </a:r>
            <a:endParaRPr lang="en-US" sz="3600" smtClean="0"/>
          </a:p>
          <a:p>
            <a:pPr eaLnBrk="1" hangingPunct="1">
              <a:lnSpc>
                <a:spcPct val="90000"/>
              </a:lnSpc>
            </a:pPr>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92100"/>
            <a:ext cx="8229600" cy="1003300"/>
          </a:xfrm>
        </p:spPr>
        <p:txBody>
          <a:bodyPr/>
          <a:lstStyle/>
          <a:p>
            <a:pPr eaLnBrk="1" hangingPunct="1"/>
            <a:r>
              <a:rPr lang="en-US" b="1" smtClean="0">
                <a:solidFill>
                  <a:srgbClr val="0033CC"/>
                </a:solidFill>
              </a:rPr>
              <a:t>Reservoir Filling Plan</a:t>
            </a:r>
            <a:endParaRPr lang="en-US" sz="4800" b="1" smtClean="0">
              <a:solidFill>
                <a:srgbClr val="0033CC"/>
              </a:solidFill>
            </a:endParaRPr>
          </a:p>
        </p:txBody>
      </p:sp>
      <p:sp>
        <p:nvSpPr>
          <p:cNvPr id="15363" name="Rectangle 3"/>
          <p:cNvSpPr>
            <a:spLocks noGrp="1" noChangeArrowheads="1"/>
          </p:cNvSpPr>
          <p:nvPr>
            <p:ph type="body" idx="1"/>
          </p:nvPr>
        </p:nvSpPr>
        <p:spPr>
          <a:xfrm>
            <a:off x="457200" y="1524000"/>
            <a:ext cx="8305800" cy="4724400"/>
          </a:xfrm>
        </p:spPr>
        <p:txBody>
          <a:bodyPr/>
          <a:lstStyle/>
          <a:p>
            <a:pPr eaLnBrk="1" hangingPunct="1">
              <a:lnSpc>
                <a:spcPct val="90000"/>
              </a:lnSpc>
            </a:pPr>
            <a:r>
              <a:rPr lang="en-US" smtClean="0"/>
              <a:t>Approved by District Dam Safety Officer and furnished to MSC Dam Safety Officer for information</a:t>
            </a:r>
          </a:p>
          <a:p>
            <a:pPr eaLnBrk="1" hangingPunct="1">
              <a:lnSpc>
                <a:spcPct val="90000"/>
              </a:lnSpc>
            </a:pPr>
            <a:r>
              <a:rPr lang="en-US" smtClean="0"/>
              <a:t>Water control plan in support of reservoir filling plan developed and approved in accordance with ER 1110-2-240</a:t>
            </a:r>
            <a:endParaRPr lang="en-US" sz="360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Water Control_ Regulation\Western Area\Traverse\Photos_Graphics\rec2.JPG"/>
          <p:cNvPicPr>
            <a:picLocks noChangeAspect="1" noChangeArrowheads="1"/>
          </p:cNvPicPr>
          <p:nvPr/>
        </p:nvPicPr>
        <p:blipFill>
          <a:blip r:embed="rId3" cstate="screen"/>
          <a:srcRect/>
          <a:stretch>
            <a:fillRect/>
          </a:stretch>
        </p:blipFill>
        <p:spPr bwMode="auto">
          <a:xfrm>
            <a:off x="4686300" y="0"/>
            <a:ext cx="4457700" cy="2971800"/>
          </a:xfrm>
          <a:prstGeom prst="rect">
            <a:avLst/>
          </a:prstGeom>
          <a:noFill/>
        </p:spPr>
      </p:pic>
      <p:pic>
        <p:nvPicPr>
          <p:cNvPr id="2052" name="Picture 4" descr="Z:\Water Control_ Regulation\Western Area\Traverse\Photos_Graphics\WhiteRock_DS_2_23Sep2009.jpg"/>
          <p:cNvPicPr>
            <a:picLocks noChangeAspect="1" noChangeArrowheads="1"/>
          </p:cNvPicPr>
          <p:nvPr/>
        </p:nvPicPr>
        <p:blipFill>
          <a:blip r:embed="rId4" cstate="screen"/>
          <a:srcRect/>
          <a:stretch>
            <a:fillRect/>
          </a:stretch>
        </p:blipFill>
        <p:spPr bwMode="auto">
          <a:xfrm>
            <a:off x="0" y="0"/>
            <a:ext cx="4419600" cy="2971800"/>
          </a:xfrm>
          <a:prstGeom prst="rect">
            <a:avLst/>
          </a:prstGeom>
          <a:noFill/>
        </p:spPr>
      </p:pic>
      <p:pic>
        <p:nvPicPr>
          <p:cNvPr id="2053" name="Picture 5" descr="Z:\Water Control_ Regulation\Western Area\Lake Darling\Photos\Lake Darling 25Aug2009 pics\LakeDarling_upstream1.jpg"/>
          <p:cNvPicPr>
            <a:picLocks noChangeAspect="1" noChangeArrowheads="1"/>
          </p:cNvPicPr>
          <p:nvPr/>
        </p:nvPicPr>
        <p:blipFill>
          <a:blip r:embed="rId5" cstate="screen"/>
          <a:srcRect/>
          <a:stretch>
            <a:fillRect/>
          </a:stretch>
        </p:blipFill>
        <p:spPr bwMode="auto">
          <a:xfrm>
            <a:off x="0" y="3600450"/>
            <a:ext cx="4419600" cy="3257550"/>
          </a:xfrm>
          <a:prstGeom prst="rect">
            <a:avLst/>
          </a:prstGeom>
          <a:noFill/>
        </p:spPr>
      </p:pic>
      <p:sp>
        <p:nvSpPr>
          <p:cNvPr id="2" name="Title 1"/>
          <p:cNvSpPr>
            <a:spLocks noGrp="1"/>
          </p:cNvSpPr>
          <p:nvPr>
            <p:ph type="title"/>
          </p:nvPr>
        </p:nvSpPr>
        <p:spPr>
          <a:xfrm>
            <a:off x="457200" y="2743200"/>
            <a:ext cx="8229600" cy="1143000"/>
          </a:xfrm>
        </p:spPr>
        <p:txBody>
          <a:bodyPr/>
          <a:lstStyle/>
          <a:p>
            <a:r>
              <a:rPr lang="en-US" dirty="0" smtClean="0"/>
              <a:t>Normal Operations</a:t>
            </a:r>
            <a:endParaRPr lang="en-US" dirty="0"/>
          </a:p>
        </p:txBody>
      </p:sp>
      <p:pic>
        <p:nvPicPr>
          <p:cNvPr id="2055" name="Picture 7" descr="Z:\Water Control_ Regulation\Western Area\Lake Darling\Photos\Lake Darling 25Aug2009 pics\LakeDarling_1.jpg"/>
          <p:cNvPicPr>
            <a:picLocks noChangeAspect="1" noChangeArrowheads="1"/>
          </p:cNvPicPr>
          <p:nvPr/>
        </p:nvPicPr>
        <p:blipFill>
          <a:blip r:embed="rId6" cstate="screen"/>
          <a:srcRect/>
          <a:stretch>
            <a:fillRect/>
          </a:stretch>
        </p:blipFill>
        <p:spPr bwMode="auto">
          <a:xfrm>
            <a:off x="4648200" y="3600450"/>
            <a:ext cx="4495800" cy="325755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 name="Title 86"/>
          <p:cNvSpPr>
            <a:spLocks noGrp="1"/>
          </p:cNvSpPr>
          <p:nvPr>
            <p:ph type="title"/>
          </p:nvPr>
        </p:nvSpPr>
        <p:spPr/>
        <p:txBody>
          <a:bodyPr/>
          <a:lstStyle/>
          <a:p>
            <a:endParaRPr lang="en-US"/>
          </a:p>
        </p:txBody>
      </p:sp>
      <p:sp>
        <p:nvSpPr>
          <p:cNvPr id="88" name="Content Placeholder 87"/>
          <p:cNvSpPr>
            <a:spLocks noGrp="1"/>
          </p:cNvSpPr>
          <p:nvPr>
            <p:ph idx="1"/>
          </p:nvPr>
        </p:nvSpPr>
        <p:spPr/>
        <p:txBody>
          <a:bodyPr/>
          <a:lstStyle/>
          <a:p>
            <a:endParaRPr lang="en-US"/>
          </a:p>
        </p:txBody>
      </p:sp>
      <p:sp>
        <p:nvSpPr>
          <p:cNvPr id="111618" name="Slide Number Placeholder 5"/>
          <p:cNvSpPr>
            <a:spLocks noGrp="1"/>
          </p:cNvSpPr>
          <p:nvPr>
            <p:ph type="sldNum" sz="quarter" idx="10"/>
          </p:nvPr>
        </p:nvSpPr>
        <p:spPr>
          <a:noFill/>
        </p:spPr>
        <p:txBody>
          <a:bodyPr/>
          <a:lstStyle/>
          <a:p>
            <a:endParaRPr lang="en-US" dirty="0" smtClean="0"/>
          </a:p>
        </p:txBody>
      </p:sp>
      <p:sp>
        <p:nvSpPr>
          <p:cNvPr id="111619" name="Text Box 2"/>
          <p:cNvSpPr txBox="1">
            <a:spLocks noChangeArrowheads="1"/>
          </p:cNvSpPr>
          <p:nvPr/>
        </p:nvSpPr>
        <p:spPr bwMode="auto">
          <a:xfrm>
            <a:off x="2527300" y="914400"/>
            <a:ext cx="5889625" cy="641350"/>
          </a:xfrm>
          <a:prstGeom prst="rect">
            <a:avLst/>
          </a:prstGeom>
          <a:noFill/>
          <a:ln w="9525">
            <a:noFill/>
            <a:miter lim="800000"/>
            <a:headEnd/>
            <a:tailEnd/>
          </a:ln>
        </p:spPr>
        <p:txBody>
          <a:bodyPr>
            <a:spAutoFit/>
          </a:bodyPr>
          <a:lstStyle/>
          <a:p>
            <a:pPr>
              <a:spcBef>
                <a:spcPct val="50000"/>
              </a:spcBef>
            </a:pPr>
            <a:r>
              <a:rPr lang="en-US" sz="3600">
                <a:latin typeface="Arial Black" pitchFamily="34" charset="0"/>
              </a:rPr>
              <a:t>Flood Control</a:t>
            </a:r>
            <a:r>
              <a:rPr lang="en-US" sz="3600" i="1">
                <a:solidFill>
                  <a:srgbClr val="FFFF66"/>
                </a:solidFill>
                <a:latin typeface="Arial Black" pitchFamily="34" charset="0"/>
              </a:rPr>
              <a:t> </a:t>
            </a:r>
          </a:p>
        </p:txBody>
      </p:sp>
      <p:sp>
        <p:nvSpPr>
          <p:cNvPr id="8195" name="Cloud">
            <a:hlinkClick r:id="" action="ppaction://noaction">
              <a:snd r:embed="rId4" name="wind.wav"/>
            </a:hlinkClick>
          </p:cNvPr>
          <p:cNvSpPr>
            <a:spLocks noChangeAspect="1" noEditPoints="1" noChangeArrowheads="1"/>
          </p:cNvSpPr>
          <p:nvPr/>
        </p:nvSpPr>
        <p:spPr bwMode="auto">
          <a:xfrm>
            <a:off x="2438400" y="1447800"/>
            <a:ext cx="4373563" cy="10207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808080"/>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latin typeface="Arial" pitchFamily="34" charset="0"/>
            </a:endParaRPr>
          </a:p>
        </p:txBody>
      </p:sp>
      <p:grpSp>
        <p:nvGrpSpPr>
          <p:cNvPr id="2" name="Group 4"/>
          <p:cNvGrpSpPr>
            <a:grpSpLocks/>
          </p:cNvGrpSpPr>
          <p:nvPr/>
        </p:nvGrpSpPr>
        <p:grpSpPr bwMode="auto">
          <a:xfrm rot="-252219">
            <a:off x="1155700" y="1971675"/>
            <a:ext cx="5170488" cy="1927225"/>
            <a:chOff x="2076" y="2374"/>
            <a:chExt cx="3664" cy="1214"/>
          </a:xfrm>
        </p:grpSpPr>
        <p:grpSp>
          <p:nvGrpSpPr>
            <p:cNvPr id="3" name="Group 5"/>
            <p:cNvGrpSpPr>
              <a:grpSpLocks/>
            </p:cNvGrpSpPr>
            <p:nvPr/>
          </p:nvGrpSpPr>
          <p:grpSpPr bwMode="auto">
            <a:xfrm rot="-1029366">
              <a:off x="3392" y="2484"/>
              <a:ext cx="2348" cy="1104"/>
              <a:chOff x="3168" y="3024"/>
              <a:chExt cx="912" cy="1104"/>
            </a:xfrm>
          </p:grpSpPr>
          <p:sp>
            <p:nvSpPr>
              <p:cNvPr id="111696" name="Line 6"/>
              <p:cNvSpPr>
                <a:spLocks noChangeShapeType="1"/>
              </p:cNvSpPr>
              <p:nvPr/>
            </p:nvSpPr>
            <p:spPr bwMode="auto">
              <a:xfrm flipV="1">
                <a:off x="3168" y="3024"/>
                <a:ext cx="528" cy="720"/>
              </a:xfrm>
              <a:prstGeom prst="line">
                <a:avLst/>
              </a:prstGeom>
              <a:noFill/>
              <a:ln w="9525">
                <a:solidFill>
                  <a:srgbClr val="33CCCC"/>
                </a:solidFill>
                <a:prstDash val="dashDot"/>
                <a:round/>
                <a:headEnd/>
                <a:tailEnd/>
              </a:ln>
            </p:spPr>
            <p:txBody>
              <a:bodyPr/>
              <a:lstStyle/>
              <a:p>
                <a:endParaRPr lang="en-US"/>
              </a:p>
            </p:txBody>
          </p:sp>
          <p:sp>
            <p:nvSpPr>
              <p:cNvPr id="111697" name="Line 7"/>
              <p:cNvSpPr>
                <a:spLocks noChangeShapeType="1"/>
              </p:cNvSpPr>
              <p:nvPr/>
            </p:nvSpPr>
            <p:spPr bwMode="auto">
              <a:xfrm flipV="1">
                <a:off x="3264" y="3120"/>
                <a:ext cx="528" cy="720"/>
              </a:xfrm>
              <a:prstGeom prst="line">
                <a:avLst/>
              </a:prstGeom>
              <a:noFill/>
              <a:ln w="9525">
                <a:solidFill>
                  <a:srgbClr val="33CCCC"/>
                </a:solidFill>
                <a:prstDash val="dashDot"/>
                <a:round/>
                <a:headEnd/>
                <a:tailEnd/>
              </a:ln>
            </p:spPr>
            <p:txBody>
              <a:bodyPr/>
              <a:lstStyle/>
              <a:p>
                <a:endParaRPr lang="en-US"/>
              </a:p>
            </p:txBody>
          </p:sp>
          <p:sp>
            <p:nvSpPr>
              <p:cNvPr id="111698" name="Line 8"/>
              <p:cNvSpPr>
                <a:spLocks noChangeShapeType="1"/>
              </p:cNvSpPr>
              <p:nvPr/>
            </p:nvSpPr>
            <p:spPr bwMode="auto">
              <a:xfrm flipV="1">
                <a:off x="3360" y="3216"/>
                <a:ext cx="528" cy="720"/>
              </a:xfrm>
              <a:prstGeom prst="line">
                <a:avLst/>
              </a:prstGeom>
              <a:noFill/>
              <a:ln w="9525">
                <a:solidFill>
                  <a:srgbClr val="33CCCC"/>
                </a:solidFill>
                <a:prstDash val="dashDot"/>
                <a:round/>
                <a:headEnd/>
                <a:tailEnd/>
              </a:ln>
            </p:spPr>
            <p:txBody>
              <a:bodyPr/>
              <a:lstStyle/>
              <a:p>
                <a:endParaRPr lang="en-US"/>
              </a:p>
            </p:txBody>
          </p:sp>
          <p:sp>
            <p:nvSpPr>
              <p:cNvPr id="111699" name="Line 9"/>
              <p:cNvSpPr>
                <a:spLocks noChangeShapeType="1"/>
              </p:cNvSpPr>
              <p:nvPr/>
            </p:nvSpPr>
            <p:spPr bwMode="auto">
              <a:xfrm flipV="1">
                <a:off x="3456" y="3312"/>
                <a:ext cx="528" cy="720"/>
              </a:xfrm>
              <a:prstGeom prst="line">
                <a:avLst/>
              </a:prstGeom>
              <a:noFill/>
              <a:ln w="9525">
                <a:solidFill>
                  <a:srgbClr val="33CCCC"/>
                </a:solidFill>
                <a:prstDash val="dashDot"/>
                <a:round/>
                <a:headEnd/>
                <a:tailEnd/>
              </a:ln>
            </p:spPr>
            <p:txBody>
              <a:bodyPr/>
              <a:lstStyle/>
              <a:p>
                <a:endParaRPr lang="en-US"/>
              </a:p>
            </p:txBody>
          </p:sp>
          <p:sp>
            <p:nvSpPr>
              <p:cNvPr id="111700" name="Line 10"/>
              <p:cNvSpPr>
                <a:spLocks noChangeShapeType="1"/>
              </p:cNvSpPr>
              <p:nvPr/>
            </p:nvSpPr>
            <p:spPr bwMode="auto">
              <a:xfrm flipV="1">
                <a:off x="3552" y="3408"/>
                <a:ext cx="528" cy="720"/>
              </a:xfrm>
              <a:prstGeom prst="line">
                <a:avLst/>
              </a:prstGeom>
              <a:noFill/>
              <a:ln w="9525">
                <a:solidFill>
                  <a:srgbClr val="33CCCC"/>
                </a:solidFill>
                <a:prstDash val="dashDot"/>
                <a:round/>
                <a:headEnd/>
                <a:tailEnd/>
              </a:ln>
            </p:spPr>
            <p:txBody>
              <a:bodyPr/>
              <a:lstStyle/>
              <a:p>
                <a:endParaRPr lang="en-US"/>
              </a:p>
            </p:txBody>
          </p:sp>
        </p:grpSp>
        <p:grpSp>
          <p:nvGrpSpPr>
            <p:cNvPr id="4" name="Group 11"/>
            <p:cNvGrpSpPr>
              <a:grpSpLocks/>
            </p:cNvGrpSpPr>
            <p:nvPr/>
          </p:nvGrpSpPr>
          <p:grpSpPr bwMode="auto">
            <a:xfrm rot="-1029366">
              <a:off x="2076" y="2374"/>
              <a:ext cx="2348" cy="1104"/>
              <a:chOff x="3168" y="3024"/>
              <a:chExt cx="912" cy="1104"/>
            </a:xfrm>
          </p:grpSpPr>
          <p:sp>
            <p:nvSpPr>
              <p:cNvPr id="111691" name="Line 12"/>
              <p:cNvSpPr>
                <a:spLocks noChangeShapeType="1"/>
              </p:cNvSpPr>
              <p:nvPr/>
            </p:nvSpPr>
            <p:spPr bwMode="auto">
              <a:xfrm flipV="1">
                <a:off x="3168" y="3024"/>
                <a:ext cx="528" cy="720"/>
              </a:xfrm>
              <a:prstGeom prst="line">
                <a:avLst/>
              </a:prstGeom>
              <a:noFill/>
              <a:ln w="9525">
                <a:solidFill>
                  <a:srgbClr val="33CCCC"/>
                </a:solidFill>
                <a:prstDash val="dashDot"/>
                <a:round/>
                <a:headEnd/>
                <a:tailEnd/>
              </a:ln>
            </p:spPr>
            <p:txBody>
              <a:bodyPr/>
              <a:lstStyle/>
              <a:p>
                <a:endParaRPr lang="en-US"/>
              </a:p>
            </p:txBody>
          </p:sp>
          <p:sp>
            <p:nvSpPr>
              <p:cNvPr id="111692" name="Line 13"/>
              <p:cNvSpPr>
                <a:spLocks noChangeShapeType="1"/>
              </p:cNvSpPr>
              <p:nvPr/>
            </p:nvSpPr>
            <p:spPr bwMode="auto">
              <a:xfrm flipV="1">
                <a:off x="3264" y="3120"/>
                <a:ext cx="528" cy="720"/>
              </a:xfrm>
              <a:prstGeom prst="line">
                <a:avLst/>
              </a:prstGeom>
              <a:noFill/>
              <a:ln w="9525">
                <a:solidFill>
                  <a:srgbClr val="33CCCC"/>
                </a:solidFill>
                <a:prstDash val="dashDot"/>
                <a:round/>
                <a:headEnd/>
                <a:tailEnd/>
              </a:ln>
            </p:spPr>
            <p:txBody>
              <a:bodyPr/>
              <a:lstStyle/>
              <a:p>
                <a:endParaRPr lang="en-US"/>
              </a:p>
            </p:txBody>
          </p:sp>
          <p:sp>
            <p:nvSpPr>
              <p:cNvPr id="111693" name="Line 14"/>
              <p:cNvSpPr>
                <a:spLocks noChangeShapeType="1"/>
              </p:cNvSpPr>
              <p:nvPr/>
            </p:nvSpPr>
            <p:spPr bwMode="auto">
              <a:xfrm flipV="1">
                <a:off x="3360" y="3216"/>
                <a:ext cx="528" cy="720"/>
              </a:xfrm>
              <a:prstGeom prst="line">
                <a:avLst/>
              </a:prstGeom>
              <a:noFill/>
              <a:ln w="9525">
                <a:solidFill>
                  <a:srgbClr val="33CCCC"/>
                </a:solidFill>
                <a:prstDash val="dashDot"/>
                <a:round/>
                <a:headEnd/>
                <a:tailEnd/>
              </a:ln>
            </p:spPr>
            <p:txBody>
              <a:bodyPr/>
              <a:lstStyle/>
              <a:p>
                <a:endParaRPr lang="en-US"/>
              </a:p>
            </p:txBody>
          </p:sp>
          <p:sp>
            <p:nvSpPr>
              <p:cNvPr id="111694" name="Line 15"/>
              <p:cNvSpPr>
                <a:spLocks noChangeShapeType="1"/>
              </p:cNvSpPr>
              <p:nvPr/>
            </p:nvSpPr>
            <p:spPr bwMode="auto">
              <a:xfrm flipV="1">
                <a:off x="3456" y="3312"/>
                <a:ext cx="528" cy="720"/>
              </a:xfrm>
              <a:prstGeom prst="line">
                <a:avLst/>
              </a:prstGeom>
              <a:noFill/>
              <a:ln w="9525">
                <a:solidFill>
                  <a:srgbClr val="33CCCC"/>
                </a:solidFill>
                <a:prstDash val="dashDot"/>
                <a:round/>
                <a:headEnd/>
                <a:tailEnd/>
              </a:ln>
            </p:spPr>
            <p:txBody>
              <a:bodyPr/>
              <a:lstStyle/>
              <a:p>
                <a:endParaRPr lang="en-US"/>
              </a:p>
            </p:txBody>
          </p:sp>
          <p:sp>
            <p:nvSpPr>
              <p:cNvPr id="111695" name="Line 16"/>
              <p:cNvSpPr>
                <a:spLocks noChangeShapeType="1"/>
              </p:cNvSpPr>
              <p:nvPr/>
            </p:nvSpPr>
            <p:spPr bwMode="auto">
              <a:xfrm flipV="1">
                <a:off x="3552" y="3408"/>
                <a:ext cx="528" cy="720"/>
              </a:xfrm>
              <a:prstGeom prst="line">
                <a:avLst/>
              </a:prstGeom>
              <a:noFill/>
              <a:ln w="9525">
                <a:solidFill>
                  <a:srgbClr val="33CCCC"/>
                </a:solidFill>
                <a:prstDash val="dashDot"/>
                <a:round/>
                <a:headEnd/>
                <a:tailEnd/>
              </a:ln>
            </p:spPr>
            <p:txBody>
              <a:bodyPr/>
              <a:lstStyle/>
              <a:p>
                <a:endParaRPr lang="en-US"/>
              </a:p>
            </p:txBody>
          </p:sp>
        </p:grpSp>
      </p:grpSp>
      <p:sp>
        <p:nvSpPr>
          <p:cNvPr id="8209" name="AutoShape 17"/>
          <p:cNvSpPr>
            <a:spLocks noChangeArrowheads="1"/>
          </p:cNvSpPr>
          <p:nvPr/>
        </p:nvSpPr>
        <p:spPr bwMode="auto">
          <a:xfrm rot="892783">
            <a:off x="2262188" y="1857375"/>
            <a:ext cx="1084262" cy="1357313"/>
          </a:xfrm>
          <a:prstGeom prst="lightningBolt">
            <a:avLst/>
          </a:prstGeom>
          <a:solidFill>
            <a:srgbClr val="FFFF00">
              <a:alpha val="70195"/>
            </a:srgbClr>
          </a:solidFill>
          <a:ln w="9525">
            <a:noFill/>
            <a:miter lim="800000"/>
            <a:headEnd/>
            <a:tailEnd/>
          </a:ln>
        </p:spPr>
        <p:txBody>
          <a:bodyPr wrap="none" anchor="ctr"/>
          <a:lstStyle/>
          <a:p>
            <a:endParaRPr lang="en-US"/>
          </a:p>
        </p:txBody>
      </p:sp>
      <p:sp>
        <p:nvSpPr>
          <p:cNvPr id="8210" name="AutoShape 18"/>
          <p:cNvSpPr>
            <a:spLocks noChangeArrowheads="1"/>
          </p:cNvSpPr>
          <p:nvPr/>
        </p:nvSpPr>
        <p:spPr bwMode="auto">
          <a:xfrm rot="892783">
            <a:off x="3276600" y="1981200"/>
            <a:ext cx="1084263" cy="1357313"/>
          </a:xfrm>
          <a:prstGeom prst="lightningBolt">
            <a:avLst/>
          </a:prstGeom>
          <a:solidFill>
            <a:srgbClr val="FFFF00">
              <a:alpha val="70195"/>
            </a:srgbClr>
          </a:solidFill>
          <a:ln w="9525">
            <a:noFill/>
            <a:miter lim="800000"/>
            <a:headEnd/>
            <a:tailEnd/>
          </a:ln>
        </p:spPr>
        <p:txBody>
          <a:bodyPr wrap="none" anchor="ctr"/>
          <a:lstStyle/>
          <a:p>
            <a:endParaRPr lang="en-US"/>
          </a:p>
        </p:txBody>
      </p:sp>
      <p:grpSp>
        <p:nvGrpSpPr>
          <p:cNvPr id="5" name="Group 19"/>
          <p:cNvGrpSpPr>
            <a:grpSpLocks/>
          </p:cNvGrpSpPr>
          <p:nvPr/>
        </p:nvGrpSpPr>
        <p:grpSpPr bwMode="auto">
          <a:xfrm>
            <a:off x="8080375" y="1814513"/>
            <a:ext cx="398463" cy="4332287"/>
            <a:chOff x="5929" y="1797"/>
            <a:chExt cx="288" cy="2284"/>
          </a:xfrm>
        </p:grpSpPr>
        <p:sp>
          <p:nvSpPr>
            <p:cNvPr id="111684" name="AutoShape 20"/>
            <p:cNvSpPr>
              <a:spLocks noChangeArrowheads="1"/>
            </p:cNvSpPr>
            <p:nvPr/>
          </p:nvSpPr>
          <p:spPr bwMode="auto">
            <a:xfrm>
              <a:off x="5929" y="1797"/>
              <a:ext cx="288" cy="2284"/>
            </a:xfrm>
            <a:prstGeom prst="cube">
              <a:avLst>
                <a:gd name="adj" fmla="val 25000"/>
              </a:avLst>
            </a:prstGeom>
            <a:solidFill>
              <a:srgbClr val="808080"/>
            </a:solidFill>
            <a:ln w="9525">
              <a:solidFill>
                <a:schemeClr val="tx1"/>
              </a:solidFill>
              <a:miter lim="800000"/>
              <a:headEnd/>
              <a:tailEnd/>
            </a:ln>
          </p:spPr>
          <p:txBody>
            <a:bodyPr wrap="none" anchor="ctr"/>
            <a:lstStyle/>
            <a:p>
              <a:endParaRPr lang="en-US"/>
            </a:p>
          </p:txBody>
        </p:sp>
        <p:sp>
          <p:nvSpPr>
            <p:cNvPr id="111685" name="Line 21"/>
            <p:cNvSpPr>
              <a:spLocks noChangeShapeType="1"/>
            </p:cNvSpPr>
            <p:nvPr/>
          </p:nvSpPr>
          <p:spPr bwMode="auto">
            <a:xfrm>
              <a:off x="5939" y="3615"/>
              <a:ext cx="208" cy="0"/>
            </a:xfrm>
            <a:prstGeom prst="line">
              <a:avLst/>
            </a:prstGeom>
            <a:noFill/>
            <a:ln w="9525">
              <a:solidFill>
                <a:schemeClr val="tx1"/>
              </a:solidFill>
              <a:round/>
              <a:headEnd/>
              <a:tailEnd/>
            </a:ln>
          </p:spPr>
          <p:txBody>
            <a:bodyPr/>
            <a:lstStyle/>
            <a:p>
              <a:endParaRPr lang="en-US"/>
            </a:p>
          </p:txBody>
        </p:sp>
        <p:sp>
          <p:nvSpPr>
            <p:cNvPr id="111686" name="Line 22"/>
            <p:cNvSpPr>
              <a:spLocks noChangeShapeType="1"/>
            </p:cNvSpPr>
            <p:nvPr/>
          </p:nvSpPr>
          <p:spPr bwMode="auto">
            <a:xfrm>
              <a:off x="5939" y="3148"/>
              <a:ext cx="208" cy="0"/>
            </a:xfrm>
            <a:prstGeom prst="line">
              <a:avLst/>
            </a:prstGeom>
            <a:noFill/>
            <a:ln w="9525">
              <a:solidFill>
                <a:schemeClr val="tx1"/>
              </a:solidFill>
              <a:round/>
              <a:headEnd/>
              <a:tailEnd/>
            </a:ln>
          </p:spPr>
          <p:txBody>
            <a:bodyPr/>
            <a:lstStyle/>
            <a:p>
              <a:endParaRPr lang="en-US"/>
            </a:p>
          </p:txBody>
        </p:sp>
        <p:sp>
          <p:nvSpPr>
            <p:cNvPr id="111687" name="Line 23"/>
            <p:cNvSpPr>
              <a:spLocks noChangeShapeType="1"/>
            </p:cNvSpPr>
            <p:nvPr/>
          </p:nvSpPr>
          <p:spPr bwMode="auto">
            <a:xfrm flipV="1">
              <a:off x="5939" y="2711"/>
              <a:ext cx="188" cy="0"/>
            </a:xfrm>
            <a:prstGeom prst="line">
              <a:avLst/>
            </a:prstGeom>
            <a:noFill/>
            <a:ln w="9525">
              <a:solidFill>
                <a:schemeClr val="tx1"/>
              </a:solidFill>
              <a:round/>
              <a:headEnd/>
              <a:tailEnd/>
            </a:ln>
          </p:spPr>
          <p:txBody>
            <a:bodyPr/>
            <a:lstStyle/>
            <a:p>
              <a:endParaRPr lang="en-US"/>
            </a:p>
          </p:txBody>
        </p:sp>
        <p:sp>
          <p:nvSpPr>
            <p:cNvPr id="111688" name="Line 24"/>
            <p:cNvSpPr>
              <a:spLocks noChangeShapeType="1"/>
            </p:cNvSpPr>
            <p:nvPr/>
          </p:nvSpPr>
          <p:spPr bwMode="auto">
            <a:xfrm flipV="1">
              <a:off x="5939" y="2224"/>
              <a:ext cx="198" cy="1"/>
            </a:xfrm>
            <a:prstGeom prst="line">
              <a:avLst/>
            </a:prstGeom>
            <a:noFill/>
            <a:ln w="9525">
              <a:solidFill>
                <a:schemeClr val="tx1"/>
              </a:solidFill>
              <a:round/>
              <a:headEnd/>
              <a:tailEnd/>
            </a:ln>
          </p:spPr>
          <p:txBody>
            <a:bodyPr/>
            <a:lstStyle/>
            <a:p>
              <a:endParaRPr lang="en-US"/>
            </a:p>
          </p:txBody>
        </p:sp>
      </p:grpSp>
      <p:sp>
        <p:nvSpPr>
          <p:cNvPr id="111625" name="Text Box 25"/>
          <p:cNvSpPr txBox="1">
            <a:spLocks noChangeArrowheads="1"/>
          </p:cNvSpPr>
          <p:nvPr/>
        </p:nvSpPr>
        <p:spPr bwMode="auto">
          <a:xfrm>
            <a:off x="8477250" y="5084763"/>
            <a:ext cx="666750" cy="336550"/>
          </a:xfrm>
          <a:prstGeom prst="rect">
            <a:avLst/>
          </a:prstGeom>
          <a:noFill/>
          <a:ln w="9525" algn="ctr">
            <a:noFill/>
            <a:miter lim="800000"/>
            <a:headEnd/>
            <a:tailEnd/>
          </a:ln>
        </p:spPr>
        <p:txBody>
          <a:bodyPr>
            <a:spAutoFit/>
          </a:bodyPr>
          <a:lstStyle/>
          <a:p>
            <a:pPr>
              <a:spcBef>
                <a:spcPct val="50000"/>
              </a:spcBef>
            </a:pPr>
            <a:r>
              <a:rPr lang="en-US" sz="1600"/>
              <a:t> 7 ft</a:t>
            </a:r>
          </a:p>
        </p:txBody>
      </p:sp>
      <p:sp>
        <p:nvSpPr>
          <p:cNvPr id="111626" name="Text Box 26"/>
          <p:cNvSpPr txBox="1">
            <a:spLocks noChangeArrowheads="1"/>
          </p:cNvSpPr>
          <p:nvPr/>
        </p:nvSpPr>
        <p:spPr bwMode="auto">
          <a:xfrm>
            <a:off x="8439150" y="4294188"/>
            <a:ext cx="704850" cy="336550"/>
          </a:xfrm>
          <a:prstGeom prst="rect">
            <a:avLst/>
          </a:prstGeom>
          <a:noFill/>
          <a:ln w="9525" algn="ctr">
            <a:noFill/>
            <a:miter lim="800000"/>
            <a:headEnd/>
            <a:tailEnd/>
          </a:ln>
        </p:spPr>
        <p:txBody>
          <a:bodyPr>
            <a:spAutoFit/>
          </a:bodyPr>
          <a:lstStyle/>
          <a:p>
            <a:pPr>
              <a:spcBef>
                <a:spcPct val="50000"/>
              </a:spcBef>
            </a:pPr>
            <a:r>
              <a:rPr lang="en-US" sz="1600"/>
              <a:t>8 ft</a:t>
            </a:r>
          </a:p>
        </p:txBody>
      </p:sp>
      <p:sp>
        <p:nvSpPr>
          <p:cNvPr id="111627" name="Text Box 27"/>
          <p:cNvSpPr txBox="1">
            <a:spLocks noChangeArrowheads="1"/>
          </p:cNvSpPr>
          <p:nvPr/>
        </p:nvSpPr>
        <p:spPr bwMode="auto">
          <a:xfrm>
            <a:off x="8439150" y="3346450"/>
            <a:ext cx="704850" cy="336550"/>
          </a:xfrm>
          <a:prstGeom prst="rect">
            <a:avLst/>
          </a:prstGeom>
          <a:noFill/>
          <a:ln w="9525" algn="ctr">
            <a:noFill/>
            <a:miter lim="800000"/>
            <a:headEnd/>
            <a:tailEnd/>
          </a:ln>
        </p:spPr>
        <p:txBody>
          <a:bodyPr>
            <a:spAutoFit/>
          </a:bodyPr>
          <a:lstStyle/>
          <a:p>
            <a:pPr>
              <a:spcBef>
                <a:spcPct val="50000"/>
              </a:spcBef>
            </a:pPr>
            <a:r>
              <a:rPr lang="en-US" sz="1600"/>
              <a:t>9 ft</a:t>
            </a:r>
          </a:p>
        </p:txBody>
      </p:sp>
      <p:sp>
        <p:nvSpPr>
          <p:cNvPr id="111628" name="Freeform 28"/>
          <p:cNvSpPr>
            <a:spLocks/>
          </p:cNvSpPr>
          <p:nvPr/>
        </p:nvSpPr>
        <p:spPr bwMode="auto">
          <a:xfrm>
            <a:off x="6026150" y="5149850"/>
            <a:ext cx="2068513" cy="996950"/>
          </a:xfrm>
          <a:custGeom>
            <a:avLst/>
            <a:gdLst>
              <a:gd name="T0" fmla="*/ 2147483647 w 2235"/>
              <a:gd name="T1" fmla="*/ 2147483647 h 235"/>
              <a:gd name="T2" fmla="*/ 2147483647 w 2235"/>
              <a:gd name="T3" fmla="*/ 2147483647 h 235"/>
              <a:gd name="T4" fmla="*/ 2147483647 w 2235"/>
              <a:gd name="T5" fmla="*/ 2147483647 h 235"/>
              <a:gd name="T6" fmla="*/ 2147483647 w 2235"/>
              <a:gd name="T7" fmla="*/ 2147483647 h 235"/>
              <a:gd name="T8" fmla="*/ 2147483647 w 2235"/>
              <a:gd name="T9" fmla="*/ 2147483647 h 235"/>
              <a:gd name="T10" fmla="*/ 2147483647 w 2235"/>
              <a:gd name="T11" fmla="*/ 2147483647 h 235"/>
              <a:gd name="T12" fmla="*/ 2147483647 w 2235"/>
              <a:gd name="T13" fmla="*/ 2147483647 h 235"/>
              <a:gd name="T14" fmla="*/ 2147483647 w 2235"/>
              <a:gd name="T15" fmla="*/ 2147483647 h 235"/>
              <a:gd name="T16" fmla="*/ 2147483647 w 2235"/>
              <a:gd name="T17" fmla="*/ 2147483647 h 235"/>
              <a:gd name="T18" fmla="*/ 2147483647 w 2235"/>
              <a:gd name="T19" fmla="*/ 2147483647 h 235"/>
              <a:gd name="T20" fmla="*/ 2147483647 w 2235"/>
              <a:gd name="T21" fmla="*/ 2147483647 h 235"/>
              <a:gd name="T22" fmla="*/ 2147483647 w 2235"/>
              <a:gd name="T23" fmla="*/ 2147483647 h 235"/>
              <a:gd name="T24" fmla="*/ 2147483647 w 2235"/>
              <a:gd name="T25" fmla="*/ 2147483647 h 235"/>
              <a:gd name="T26" fmla="*/ 2147483647 w 2235"/>
              <a:gd name="T27" fmla="*/ 2147483647 h 235"/>
              <a:gd name="T28" fmla="*/ 2147483647 w 2235"/>
              <a:gd name="T29" fmla="*/ 2147483647 h 235"/>
              <a:gd name="T30" fmla="*/ 2147483647 w 2235"/>
              <a:gd name="T31" fmla="*/ 2147483647 h 235"/>
              <a:gd name="T32" fmla="*/ 2147483647 w 2235"/>
              <a:gd name="T33" fmla="*/ 2147483647 h 235"/>
              <a:gd name="T34" fmla="*/ 2147483647 w 2235"/>
              <a:gd name="T35" fmla="*/ 2147483647 h 235"/>
              <a:gd name="T36" fmla="*/ 2147483647 w 2235"/>
              <a:gd name="T37" fmla="*/ 2147483647 h 235"/>
              <a:gd name="T38" fmla="*/ 2147483647 w 2235"/>
              <a:gd name="T39" fmla="*/ 2147483647 h 235"/>
              <a:gd name="T40" fmla="*/ 2147483647 w 2235"/>
              <a:gd name="T41" fmla="*/ 2147483647 h 235"/>
              <a:gd name="T42" fmla="*/ 2147483647 w 2235"/>
              <a:gd name="T43" fmla="*/ 2147483647 h 235"/>
              <a:gd name="T44" fmla="*/ 2147483647 w 2235"/>
              <a:gd name="T45" fmla="*/ 2147483647 h 235"/>
              <a:gd name="T46" fmla="*/ 2147483647 w 2235"/>
              <a:gd name="T47" fmla="*/ 2147483647 h 235"/>
              <a:gd name="T48" fmla="*/ 2147483647 w 2235"/>
              <a:gd name="T49" fmla="*/ 2147483647 h 235"/>
              <a:gd name="T50" fmla="*/ 2147483647 w 2235"/>
              <a:gd name="T51" fmla="*/ 2147483647 h 235"/>
              <a:gd name="T52" fmla="*/ 2147483647 w 2235"/>
              <a:gd name="T53" fmla="*/ 2147483647 h 235"/>
              <a:gd name="T54" fmla="*/ 2147483647 w 2235"/>
              <a:gd name="T55" fmla="*/ 2147483647 h 235"/>
              <a:gd name="T56" fmla="*/ 2147483647 w 2235"/>
              <a:gd name="T57" fmla="*/ 2147483647 h 235"/>
              <a:gd name="T58" fmla="*/ 2147483647 w 2235"/>
              <a:gd name="T59" fmla="*/ 2147483647 h 235"/>
              <a:gd name="T60" fmla="*/ 2147483647 w 2235"/>
              <a:gd name="T61" fmla="*/ 2147483647 h 235"/>
              <a:gd name="T62" fmla="*/ 2147483647 w 2235"/>
              <a:gd name="T63" fmla="*/ 2147483647 h 235"/>
              <a:gd name="T64" fmla="*/ 2147483647 w 2235"/>
              <a:gd name="T65" fmla="*/ 2147483647 h 235"/>
              <a:gd name="T66" fmla="*/ 2147483647 w 2235"/>
              <a:gd name="T67" fmla="*/ 2147483647 h 235"/>
              <a:gd name="T68" fmla="*/ 2147483647 w 2235"/>
              <a:gd name="T69" fmla="*/ 2147483647 h 235"/>
              <a:gd name="T70" fmla="*/ 2147483647 w 2235"/>
              <a:gd name="T71" fmla="*/ 2147483647 h 235"/>
              <a:gd name="T72" fmla="*/ 2147483647 w 2235"/>
              <a:gd name="T73" fmla="*/ 2147483647 h 235"/>
              <a:gd name="T74" fmla="*/ 2147483647 w 2235"/>
              <a:gd name="T75" fmla="*/ 2147483647 h 235"/>
              <a:gd name="T76" fmla="*/ 2147483647 w 2235"/>
              <a:gd name="T77" fmla="*/ 2147483647 h 235"/>
              <a:gd name="T78" fmla="*/ 2147483647 w 2235"/>
              <a:gd name="T79" fmla="*/ 2147483647 h 235"/>
              <a:gd name="T80" fmla="*/ 2147483647 w 2235"/>
              <a:gd name="T81" fmla="*/ 2147483647 h 235"/>
              <a:gd name="T82" fmla="*/ 2147483647 w 2235"/>
              <a:gd name="T83" fmla="*/ 2147483647 h 235"/>
              <a:gd name="T84" fmla="*/ 2147483647 w 2235"/>
              <a:gd name="T85" fmla="*/ 2147483647 h 235"/>
              <a:gd name="T86" fmla="*/ 2147483647 w 2235"/>
              <a:gd name="T87" fmla="*/ 2147483647 h 235"/>
              <a:gd name="T88" fmla="*/ 2147483647 w 2235"/>
              <a:gd name="T89" fmla="*/ 2147483647 h 235"/>
              <a:gd name="T90" fmla="*/ 2147483647 w 2235"/>
              <a:gd name="T91" fmla="*/ 2147483647 h 235"/>
              <a:gd name="T92" fmla="*/ 2147483647 w 2235"/>
              <a:gd name="T93" fmla="*/ 2147483647 h 235"/>
              <a:gd name="T94" fmla="*/ 2147483647 w 2235"/>
              <a:gd name="T95" fmla="*/ 2147483647 h 235"/>
              <a:gd name="T96" fmla="*/ 0 w 2235"/>
              <a:gd name="T97" fmla="*/ 2147483647 h 235"/>
              <a:gd name="T98" fmla="*/ 2147483647 w 2235"/>
              <a:gd name="T99" fmla="*/ 2147483647 h 235"/>
              <a:gd name="T100" fmla="*/ 2147483647 w 2235"/>
              <a:gd name="T101" fmla="*/ 2147483647 h 235"/>
              <a:gd name="T102" fmla="*/ 2147483647 w 2235"/>
              <a:gd name="T103" fmla="*/ 2147483647 h 2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35"/>
              <a:gd name="T157" fmla="*/ 0 h 235"/>
              <a:gd name="T158" fmla="*/ 2235 w 2235"/>
              <a:gd name="T159" fmla="*/ 235 h 2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35" h="235">
                <a:moveTo>
                  <a:pt x="2210" y="51"/>
                </a:moveTo>
                <a:lnTo>
                  <a:pt x="2203" y="46"/>
                </a:lnTo>
                <a:lnTo>
                  <a:pt x="2197" y="43"/>
                </a:lnTo>
                <a:lnTo>
                  <a:pt x="2190" y="38"/>
                </a:lnTo>
                <a:lnTo>
                  <a:pt x="2183" y="34"/>
                </a:lnTo>
                <a:lnTo>
                  <a:pt x="2176" y="29"/>
                </a:lnTo>
                <a:lnTo>
                  <a:pt x="2170" y="25"/>
                </a:lnTo>
                <a:lnTo>
                  <a:pt x="2167" y="22"/>
                </a:lnTo>
                <a:lnTo>
                  <a:pt x="2164" y="20"/>
                </a:lnTo>
                <a:lnTo>
                  <a:pt x="2154" y="30"/>
                </a:lnTo>
                <a:lnTo>
                  <a:pt x="2142" y="42"/>
                </a:lnTo>
                <a:lnTo>
                  <a:pt x="2127" y="52"/>
                </a:lnTo>
                <a:lnTo>
                  <a:pt x="2108" y="62"/>
                </a:lnTo>
                <a:lnTo>
                  <a:pt x="2086" y="72"/>
                </a:lnTo>
                <a:lnTo>
                  <a:pt x="2062" y="77"/>
                </a:lnTo>
                <a:lnTo>
                  <a:pt x="2033" y="82"/>
                </a:lnTo>
                <a:lnTo>
                  <a:pt x="2001" y="82"/>
                </a:lnTo>
                <a:lnTo>
                  <a:pt x="1964" y="77"/>
                </a:lnTo>
                <a:lnTo>
                  <a:pt x="1932" y="69"/>
                </a:lnTo>
                <a:lnTo>
                  <a:pt x="1904" y="59"/>
                </a:lnTo>
                <a:lnTo>
                  <a:pt x="1882" y="47"/>
                </a:lnTo>
                <a:lnTo>
                  <a:pt x="1864" y="34"/>
                </a:lnTo>
                <a:lnTo>
                  <a:pt x="1849" y="21"/>
                </a:lnTo>
                <a:lnTo>
                  <a:pt x="1839" y="9"/>
                </a:lnTo>
                <a:lnTo>
                  <a:pt x="1832" y="0"/>
                </a:lnTo>
                <a:lnTo>
                  <a:pt x="1827" y="8"/>
                </a:lnTo>
                <a:lnTo>
                  <a:pt x="1818" y="20"/>
                </a:lnTo>
                <a:lnTo>
                  <a:pt x="1804" y="34"/>
                </a:lnTo>
                <a:lnTo>
                  <a:pt x="1786" y="48"/>
                </a:lnTo>
                <a:lnTo>
                  <a:pt x="1763" y="62"/>
                </a:lnTo>
                <a:lnTo>
                  <a:pt x="1733" y="74"/>
                </a:lnTo>
                <a:lnTo>
                  <a:pt x="1697" y="81"/>
                </a:lnTo>
                <a:lnTo>
                  <a:pt x="1655" y="82"/>
                </a:lnTo>
                <a:lnTo>
                  <a:pt x="1622" y="78"/>
                </a:lnTo>
                <a:lnTo>
                  <a:pt x="1592" y="72"/>
                </a:lnTo>
                <a:lnTo>
                  <a:pt x="1567" y="63"/>
                </a:lnTo>
                <a:lnTo>
                  <a:pt x="1546" y="53"/>
                </a:lnTo>
                <a:lnTo>
                  <a:pt x="1529" y="43"/>
                </a:lnTo>
                <a:lnTo>
                  <a:pt x="1515" y="31"/>
                </a:lnTo>
                <a:lnTo>
                  <a:pt x="1505" y="21"/>
                </a:lnTo>
                <a:lnTo>
                  <a:pt x="1496" y="12"/>
                </a:lnTo>
                <a:lnTo>
                  <a:pt x="1493" y="15"/>
                </a:lnTo>
                <a:lnTo>
                  <a:pt x="1490" y="20"/>
                </a:lnTo>
                <a:lnTo>
                  <a:pt x="1485" y="24"/>
                </a:lnTo>
                <a:lnTo>
                  <a:pt x="1478" y="30"/>
                </a:lnTo>
                <a:lnTo>
                  <a:pt x="1471" y="36"/>
                </a:lnTo>
                <a:lnTo>
                  <a:pt x="1463" y="43"/>
                </a:lnTo>
                <a:lnTo>
                  <a:pt x="1453" y="48"/>
                </a:lnTo>
                <a:lnTo>
                  <a:pt x="1442" y="55"/>
                </a:lnTo>
                <a:lnTo>
                  <a:pt x="1431" y="61"/>
                </a:lnTo>
                <a:lnTo>
                  <a:pt x="1417" y="67"/>
                </a:lnTo>
                <a:lnTo>
                  <a:pt x="1403" y="72"/>
                </a:lnTo>
                <a:lnTo>
                  <a:pt x="1387" y="76"/>
                </a:lnTo>
                <a:lnTo>
                  <a:pt x="1370" y="78"/>
                </a:lnTo>
                <a:lnTo>
                  <a:pt x="1351" y="81"/>
                </a:lnTo>
                <a:lnTo>
                  <a:pt x="1332" y="82"/>
                </a:lnTo>
                <a:lnTo>
                  <a:pt x="1310" y="82"/>
                </a:lnTo>
                <a:lnTo>
                  <a:pt x="1278" y="78"/>
                </a:lnTo>
                <a:lnTo>
                  <a:pt x="1249" y="73"/>
                </a:lnTo>
                <a:lnTo>
                  <a:pt x="1225" y="65"/>
                </a:lnTo>
                <a:lnTo>
                  <a:pt x="1205" y="55"/>
                </a:lnTo>
                <a:lnTo>
                  <a:pt x="1188" y="45"/>
                </a:lnTo>
                <a:lnTo>
                  <a:pt x="1174" y="35"/>
                </a:lnTo>
                <a:lnTo>
                  <a:pt x="1162" y="24"/>
                </a:lnTo>
                <a:lnTo>
                  <a:pt x="1154" y="15"/>
                </a:lnTo>
                <a:lnTo>
                  <a:pt x="1151" y="19"/>
                </a:lnTo>
                <a:lnTo>
                  <a:pt x="1147" y="22"/>
                </a:lnTo>
                <a:lnTo>
                  <a:pt x="1143" y="27"/>
                </a:lnTo>
                <a:lnTo>
                  <a:pt x="1136" y="32"/>
                </a:lnTo>
                <a:lnTo>
                  <a:pt x="1129" y="38"/>
                </a:lnTo>
                <a:lnTo>
                  <a:pt x="1120" y="44"/>
                </a:lnTo>
                <a:lnTo>
                  <a:pt x="1110" y="50"/>
                </a:lnTo>
                <a:lnTo>
                  <a:pt x="1100" y="55"/>
                </a:lnTo>
                <a:lnTo>
                  <a:pt x="1087" y="61"/>
                </a:lnTo>
                <a:lnTo>
                  <a:pt x="1074" y="67"/>
                </a:lnTo>
                <a:lnTo>
                  <a:pt x="1059" y="72"/>
                </a:lnTo>
                <a:lnTo>
                  <a:pt x="1044" y="76"/>
                </a:lnTo>
                <a:lnTo>
                  <a:pt x="1025" y="80"/>
                </a:lnTo>
                <a:lnTo>
                  <a:pt x="1007" y="81"/>
                </a:lnTo>
                <a:lnTo>
                  <a:pt x="987" y="82"/>
                </a:lnTo>
                <a:lnTo>
                  <a:pt x="965" y="82"/>
                </a:lnTo>
                <a:lnTo>
                  <a:pt x="931" y="78"/>
                </a:lnTo>
                <a:lnTo>
                  <a:pt x="902" y="72"/>
                </a:lnTo>
                <a:lnTo>
                  <a:pt x="877" y="62"/>
                </a:lnTo>
                <a:lnTo>
                  <a:pt x="855" y="52"/>
                </a:lnTo>
                <a:lnTo>
                  <a:pt x="836" y="42"/>
                </a:lnTo>
                <a:lnTo>
                  <a:pt x="821" y="30"/>
                </a:lnTo>
                <a:lnTo>
                  <a:pt x="810" y="20"/>
                </a:lnTo>
                <a:lnTo>
                  <a:pt x="801" y="9"/>
                </a:lnTo>
                <a:lnTo>
                  <a:pt x="795" y="19"/>
                </a:lnTo>
                <a:lnTo>
                  <a:pt x="786" y="30"/>
                </a:lnTo>
                <a:lnTo>
                  <a:pt x="772" y="44"/>
                </a:lnTo>
                <a:lnTo>
                  <a:pt x="753" y="59"/>
                </a:lnTo>
                <a:lnTo>
                  <a:pt x="730" y="72"/>
                </a:lnTo>
                <a:lnTo>
                  <a:pt x="701" y="82"/>
                </a:lnTo>
                <a:lnTo>
                  <a:pt x="667" y="88"/>
                </a:lnTo>
                <a:lnTo>
                  <a:pt x="627" y="89"/>
                </a:lnTo>
                <a:lnTo>
                  <a:pt x="591" y="85"/>
                </a:lnTo>
                <a:lnTo>
                  <a:pt x="560" y="78"/>
                </a:lnTo>
                <a:lnTo>
                  <a:pt x="533" y="69"/>
                </a:lnTo>
                <a:lnTo>
                  <a:pt x="513" y="58"/>
                </a:lnTo>
                <a:lnTo>
                  <a:pt x="495" y="46"/>
                </a:lnTo>
                <a:lnTo>
                  <a:pt x="481" y="35"/>
                </a:lnTo>
                <a:lnTo>
                  <a:pt x="471" y="24"/>
                </a:lnTo>
                <a:lnTo>
                  <a:pt x="464" y="15"/>
                </a:lnTo>
                <a:lnTo>
                  <a:pt x="462" y="17"/>
                </a:lnTo>
                <a:lnTo>
                  <a:pt x="458" y="21"/>
                </a:lnTo>
                <a:lnTo>
                  <a:pt x="454" y="25"/>
                </a:lnTo>
                <a:lnTo>
                  <a:pt x="448" y="31"/>
                </a:lnTo>
                <a:lnTo>
                  <a:pt x="441" y="37"/>
                </a:lnTo>
                <a:lnTo>
                  <a:pt x="433" y="43"/>
                </a:lnTo>
                <a:lnTo>
                  <a:pt x="424" y="48"/>
                </a:lnTo>
                <a:lnTo>
                  <a:pt x="412" y="55"/>
                </a:lnTo>
                <a:lnTo>
                  <a:pt x="401" y="61"/>
                </a:lnTo>
                <a:lnTo>
                  <a:pt x="387" y="67"/>
                </a:lnTo>
                <a:lnTo>
                  <a:pt x="372" y="72"/>
                </a:lnTo>
                <a:lnTo>
                  <a:pt x="355" y="76"/>
                </a:lnTo>
                <a:lnTo>
                  <a:pt x="337" y="80"/>
                </a:lnTo>
                <a:lnTo>
                  <a:pt x="318" y="82"/>
                </a:lnTo>
                <a:lnTo>
                  <a:pt x="297" y="82"/>
                </a:lnTo>
                <a:lnTo>
                  <a:pt x="274" y="82"/>
                </a:lnTo>
                <a:lnTo>
                  <a:pt x="244" y="78"/>
                </a:lnTo>
                <a:lnTo>
                  <a:pt x="218" y="74"/>
                </a:lnTo>
                <a:lnTo>
                  <a:pt x="195" y="67"/>
                </a:lnTo>
                <a:lnTo>
                  <a:pt x="175" y="58"/>
                </a:lnTo>
                <a:lnTo>
                  <a:pt x="158" y="50"/>
                </a:lnTo>
                <a:lnTo>
                  <a:pt x="144" y="39"/>
                </a:lnTo>
                <a:lnTo>
                  <a:pt x="132" y="30"/>
                </a:lnTo>
                <a:lnTo>
                  <a:pt x="123" y="21"/>
                </a:lnTo>
                <a:lnTo>
                  <a:pt x="127" y="28"/>
                </a:lnTo>
                <a:lnTo>
                  <a:pt x="125" y="29"/>
                </a:lnTo>
                <a:lnTo>
                  <a:pt x="122" y="31"/>
                </a:lnTo>
                <a:lnTo>
                  <a:pt x="117" y="34"/>
                </a:lnTo>
                <a:lnTo>
                  <a:pt x="109" y="38"/>
                </a:lnTo>
                <a:lnTo>
                  <a:pt x="99" y="43"/>
                </a:lnTo>
                <a:lnTo>
                  <a:pt x="85" y="47"/>
                </a:lnTo>
                <a:lnTo>
                  <a:pt x="68" y="54"/>
                </a:lnTo>
                <a:lnTo>
                  <a:pt x="57" y="58"/>
                </a:lnTo>
                <a:lnTo>
                  <a:pt x="48" y="61"/>
                </a:lnTo>
                <a:lnTo>
                  <a:pt x="39" y="63"/>
                </a:lnTo>
                <a:lnTo>
                  <a:pt x="31" y="65"/>
                </a:lnTo>
                <a:lnTo>
                  <a:pt x="22" y="67"/>
                </a:lnTo>
                <a:lnTo>
                  <a:pt x="14" y="68"/>
                </a:lnTo>
                <a:lnTo>
                  <a:pt x="7" y="69"/>
                </a:lnTo>
                <a:lnTo>
                  <a:pt x="0" y="69"/>
                </a:lnTo>
                <a:lnTo>
                  <a:pt x="0" y="235"/>
                </a:lnTo>
                <a:lnTo>
                  <a:pt x="366" y="235"/>
                </a:lnTo>
                <a:lnTo>
                  <a:pt x="875" y="235"/>
                </a:lnTo>
                <a:lnTo>
                  <a:pt x="1973" y="235"/>
                </a:lnTo>
                <a:lnTo>
                  <a:pt x="2235" y="235"/>
                </a:lnTo>
                <a:lnTo>
                  <a:pt x="2235" y="58"/>
                </a:lnTo>
                <a:lnTo>
                  <a:pt x="2227" y="57"/>
                </a:lnTo>
                <a:lnTo>
                  <a:pt x="2221" y="55"/>
                </a:lnTo>
                <a:lnTo>
                  <a:pt x="2214" y="53"/>
                </a:lnTo>
                <a:lnTo>
                  <a:pt x="2210" y="51"/>
                </a:lnTo>
                <a:close/>
              </a:path>
            </a:pathLst>
          </a:custGeom>
          <a:solidFill>
            <a:srgbClr val="3366FF"/>
          </a:solidFill>
          <a:ln w="9525">
            <a:noFill/>
            <a:round/>
            <a:headEnd/>
            <a:tailEnd/>
          </a:ln>
        </p:spPr>
        <p:txBody>
          <a:bodyPr/>
          <a:lstStyle/>
          <a:p>
            <a:endParaRPr lang="en-US"/>
          </a:p>
        </p:txBody>
      </p:sp>
      <p:sp>
        <p:nvSpPr>
          <p:cNvPr id="8221" name="Freeform 29"/>
          <p:cNvSpPr>
            <a:spLocks/>
          </p:cNvSpPr>
          <p:nvPr/>
        </p:nvSpPr>
        <p:spPr bwMode="auto">
          <a:xfrm>
            <a:off x="6026150" y="4540250"/>
            <a:ext cx="2070100" cy="996950"/>
          </a:xfrm>
          <a:custGeom>
            <a:avLst/>
            <a:gdLst>
              <a:gd name="T0" fmla="*/ 2147483647 w 2235"/>
              <a:gd name="T1" fmla="*/ 2147483647 h 235"/>
              <a:gd name="T2" fmla="*/ 2147483647 w 2235"/>
              <a:gd name="T3" fmla="*/ 2147483647 h 235"/>
              <a:gd name="T4" fmla="*/ 2147483647 w 2235"/>
              <a:gd name="T5" fmla="*/ 2147483647 h 235"/>
              <a:gd name="T6" fmla="*/ 2147483647 w 2235"/>
              <a:gd name="T7" fmla="*/ 2147483647 h 235"/>
              <a:gd name="T8" fmla="*/ 2147483647 w 2235"/>
              <a:gd name="T9" fmla="*/ 2147483647 h 235"/>
              <a:gd name="T10" fmla="*/ 2147483647 w 2235"/>
              <a:gd name="T11" fmla="*/ 2147483647 h 235"/>
              <a:gd name="T12" fmla="*/ 2147483647 w 2235"/>
              <a:gd name="T13" fmla="*/ 2147483647 h 235"/>
              <a:gd name="T14" fmla="*/ 2147483647 w 2235"/>
              <a:gd name="T15" fmla="*/ 2147483647 h 235"/>
              <a:gd name="T16" fmla="*/ 2147483647 w 2235"/>
              <a:gd name="T17" fmla="*/ 2147483647 h 235"/>
              <a:gd name="T18" fmla="*/ 2147483647 w 2235"/>
              <a:gd name="T19" fmla="*/ 2147483647 h 235"/>
              <a:gd name="T20" fmla="*/ 2147483647 w 2235"/>
              <a:gd name="T21" fmla="*/ 2147483647 h 235"/>
              <a:gd name="T22" fmla="*/ 2147483647 w 2235"/>
              <a:gd name="T23" fmla="*/ 2147483647 h 235"/>
              <a:gd name="T24" fmla="*/ 2147483647 w 2235"/>
              <a:gd name="T25" fmla="*/ 2147483647 h 235"/>
              <a:gd name="T26" fmla="*/ 2147483647 w 2235"/>
              <a:gd name="T27" fmla="*/ 2147483647 h 235"/>
              <a:gd name="T28" fmla="*/ 2147483647 w 2235"/>
              <a:gd name="T29" fmla="*/ 2147483647 h 235"/>
              <a:gd name="T30" fmla="*/ 2147483647 w 2235"/>
              <a:gd name="T31" fmla="*/ 2147483647 h 235"/>
              <a:gd name="T32" fmla="*/ 2147483647 w 2235"/>
              <a:gd name="T33" fmla="*/ 2147483647 h 235"/>
              <a:gd name="T34" fmla="*/ 2147483647 w 2235"/>
              <a:gd name="T35" fmla="*/ 2147483647 h 235"/>
              <a:gd name="T36" fmla="*/ 2147483647 w 2235"/>
              <a:gd name="T37" fmla="*/ 2147483647 h 235"/>
              <a:gd name="T38" fmla="*/ 2147483647 w 2235"/>
              <a:gd name="T39" fmla="*/ 2147483647 h 235"/>
              <a:gd name="T40" fmla="*/ 2147483647 w 2235"/>
              <a:gd name="T41" fmla="*/ 2147483647 h 235"/>
              <a:gd name="T42" fmla="*/ 2147483647 w 2235"/>
              <a:gd name="T43" fmla="*/ 2147483647 h 235"/>
              <a:gd name="T44" fmla="*/ 2147483647 w 2235"/>
              <a:gd name="T45" fmla="*/ 2147483647 h 235"/>
              <a:gd name="T46" fmla="*/ 2147483647 w 2235"/>
              <a:gd name="T47" fmla="*/ 2147483647 h 235"/>
              <a:gd name="T48" fmla="*/ 2147483647 w 2235"/>
              <a:gd name="T49" fmla="*/ 2147483647 h 235"/>
              <a:gd name="T50" fmla="*/ 2147483647 w 2235"/>
              <a:gd name="T51" fmla="*/ 2147483647 h 235"/>
              <a:gd name="T52" fmla="*/ 2147483647 w 2235"/>
              <a:gd name="T53" fmla="*/ 2147483647 h 235"/>
              <a:gd name="T54" fmla="*/ 2147483647 w 2235"/>
              <a:gd name="T55" fmla="*/ 2147483647 h 235"/>
              <a:gd name="T56" fmla="*/ 2147483647 w 2235"/>
              <a:gd name="T57" fmla="*/ 2147483647 h 235"/>
              <a:gd name="T58" fmla="*/ 2147483647 w 2235"/>
              <a:gd name="T59" fmla="*/ 2147483647 h 235"/>
              <a:gd name="T60" fmla="*/ 2147483647 w 2235"/>
              <a:gd name="T61" fmla="*/ 2147483647 h 235"/>
              <a:gd name="T62" fmla="*/ 2147483647 w 2235"/>
              <a:gd name="T63" fmla="*/ 2147483647 h 235"/>
              <a:gd name="T64" fmla="*/ 2147483647 w 2235"/>
              <a:gd name="T65" fmla="*/ 2147483647 h 235"/>
              <a:gd name="T66" fmla="*/ 2147483647 w 2235"/>
              <a:gd name="T67" fmla="*/ 2147483647 h 235"/>
              <a:gd name="T68" fmla="*/ 2147483647 w 2235"/>
              <a:gd name="T69" fmla="*/ 2147483647 h 235"/>
              <a:gd name="T70" fmla="*/ 2147483647 w 2235"/>
              <a:gd name="T71" fmla="*/ 2147483647 h 235"/>
              <a:gd name="T72" fmla="*/ 2147483647 w 2235"/>
              <a:gd name="T73" fmla="*/ 2147483647 h 235"/>
              <a:gd name="T74" fmla="*/ 2147483647 w 2235"/>
              <a:gd name="T75" fmla="*/ 2147483647 h 235"/>
              <a:gd name="T76" fmla="*/ 2147483647 w 2235"/>
              <a:gd name="T77" fmla="*/ 2147483647 h 235"/>
              <a:gd name="T78" fmla="*/ 2147483647 w 2235"/>
              <a:gd name="T79" fmla="*/ 2147483647 h 235"/>
              <a:gd name="T80" fmla="*/ 2147483647 w 2235"/>
              <a:gd name="T81" fmla="*/ 2147483647 h 235"/>
              <a:gd name="T82" fmla="*/ 2147483647 w 2235"/>
              <a:gd name="T83" fmla="*/ 2147483647 h 235"/>
              <a:gd name="T84" fmla="*/ 2147483647 w 2235"/>
              <a:gd name="T85" fmla="*/ 2147483647 h 235"/>
              <a:gd name="T86" fmla="*/ 2147483647 w 2235"/>
              <a:gd name="T87" fmla="*/ 2147483647 h 235"/>
              <a:gd name="T88" fmla="*/ 2147483647 w 2235"/>
              <a:gd name="T89" fmla="*/ 2147483647 h 235"/>
              <a:gd name="T90" fmla="*/ 2147483647 w 2235"/>
              <a:gd name="T91" fmla="*/ 2147483647 h 235"/>
              <a:gd name="T92" fmla="*/ 2147483647 w 2235"/>
              <a:gd name="T93" fmla="*/ 2147483647 h 235"/>
              <a:gd name="T94" fmla="*/ 2147483647 w 2235"/>
              <a:gd name="T95" fmla="*/ 2147483647 h 235"/>
              <a:gd name="T96" fmla="*/ 0 w 2235"/>
              <a:gd name="T97" fmla="*/ 2147483647 h 235"/>
              <a:gd name="T98" fmla="*/ 2147483647 w 2235"/>
              <a:gd name="T99" fmla="*/ 2147483647 h 235"/>
              <a:gd name="T100" fmla="*/ 2147483647 w 2235"/>
              <a:gd name="T101" fmla="*/ 2147483647 h 235"/>
              <a:gd name="T102" fmla="*/ 2147483647 w 2235"/>
              <a:gd name="T103" fmla="*/ 2147483647 h 2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35"/>
              <a:gd name="T157" fmla="*/ 0 h 235"/>
              <a:gd name="T158" fmla="*/ 2235 w 2235"/>
              <a:gd name="T159" fmla="*/ 235 h 2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35" h="235">
                <a:moveTo>
                  <a:pt x="2210" y="51"/>
                </a:moveTo>
                <a:lnTo>
                  <a:pt x="2203" y="46"/>
                </a:lnTo>
                <a:lnTo>
                  <a:pt x="2197" y="43"/>
                </a:lnTo>
                <a:lnTo>
                  <a:pt x="2190" y="38"/>
                </a:lnTo>
                <a:lnTo>
                  <a:pt x="2183" y="34"/>
                </a:lnTo>
                <a:lnTo>
                  <a:pt x="2176" y="29"/>
                </a:lnTo>
                <a:lnTo>
                  <a:pt x="2170" y="25"/>
                </a:lnTo>
                <a:lnTo>
                  <a:pt x="2167" y="22"/>
                </a:lnTo>
                <a:lnTo>
                  <a:pt x="2164" y="20"/>
                </a:lnTo>
                <a:lnTo>
                  <a:pt x="2154" y="30"/>
                </a:lnTo>
                <a:lnTo>
                  <a:pt x="2142" y="42"/>
                </a:lnTo>
                <a:lnTo>
                  <a:pt x="2127" y="52"/>
                </a:lnTo>
                <a:lnTo>
                  <a:pt x="2108" y="62"/>
                </a:lnTo>
                <a:lnTo>
                  <a:pt x="2086" y="72"/>
                </a:lnTo>
                <a:lnTo>
                  <a:pt x="2062" y="77"/>
                </a:lnTo>
                <a:lnTo>
                  <a:pt x="2033" y="82"/>
                </a:lnTo>
                <a:lnTo>
                  <a:pt x="2001" y="82"/>
                </a:lnTo>
                <a:lnTo>
                  <a:pt x="1964" y="77"/>
                </a:lnTo>
                <a:lnTo>
                  <a:pt x="1932" y="69"/>
                </a:lnTo>
                <a:lnTo>
                  <a:pt x="1904" y="59"/>
                </a:lnTo>
                <a:lnTo>
                  <a:pt x="1882" y="47"/>
                </a:lnTo>
                <a:lnTo>
                  <a:pt x="1864" y="34"/>
                </a:lnTo>
                <a:lnTo>
                  <a:pt x="1849" y="21"/>
                </a:lnTo>
                <a:lnTo>
                  <a:pt x="1839" y="9"/>
                </a:lnTo>
                <a:lnTo>
                  <a:pt x="1832" y="0"/>
                </a:lnTo>
                <a:lnTo>
                  <a:pt x="1827" y="8"/>
                </a:lnTo>
                <a:lnTo>
                  <a:pt x="1818" y="20"/>
                </a:lnTo>
                <a:lnTo>
                  <a:pt x="1804" y="34"/>
                </a:lnTo>
                <a:lnTo>
                  <a:pt x="1786" y="48"/>
                </a:lnTo>
                <a:lnTo>
                  <a:pt x="1763" y="62"/>
                </a:lnTo>
                <a:lnTo>
                  <a:pt x="1733" y="74"/>
                </a:lnTo>
                <a:lnTo>
                  <a:pt x="1697" y="81"/>
                </a:lnTo>
                <a:lnTo>
                  <a:pt x="1655" y="82"/>
                </a:lnTo>
                <a:lnTo>
                  <a:pt x="1622" y="78"/>
                </a:lnTo>
                <a:lnTo>
                  <a:pt x="1592" y="72"/>
                </a:lnTo>
                <a:lnTo>
                  <a:pt x="1567" y="63"/>
                </a:lnTo>
                <a:lnTo>
                  <a:pt x="1546" y="53"/>
                </a:lnTo>
                <a:lnTo>
                  <a:pt x="1529" y="43"/>
                </a:lnTo>
                <a:lnTo>
                  <a:pt x="1515" y="31"/>
                </a:lnTo>
                <a:lnTo>
                  <a:pt x="1505" y="21"/>
                </a:lnTo>
                <a:lnTo>
                  <a:pt x="1496" y="12"/>
                </a:lnTo>
                <a:lnTo>
                  <a:pt x="1493" y="15"/>
                </a:lnTo>
                <a:lnTo>
                  <a:pt x="1490" y="20"/>
                </a:lnTo>
                <a:lnTo>
                  <a:pt x="1485" y="24"/>
                </a:lnTo>
                <a:lnTo>
                  <a:pt x="1478" y="30"/>
                </a:lnTo>
                <a:lnTo>
                  <a:pt x="1471" y="36"/>
                </a:lnTo>
                <a:lnTo>
                  <a:pt x="1463" y="43"/>
                </a:lnTo>
                <a:lnTo>
                  <a:pt x="1453" y="48"/>
                </a:lnTo>
                <a:lnTo>
                  <a:pt x="1442" y="55"/>
                </a:lnTo>
                <a:lnTo>
                  <a:pt x="1431" y="61"/>
                </a:lnTo>
                <a:lnTo>
                  <a:pt x="1417" y="67"/>
                </a:lnTo>
                <a:lnTo>
                  <a:pt x="1403" y="72"/>
                </a:lnTo>
                <a:lnTo>
                  <a:pt x="1387" y="76"/>
                </a:lnTo>
                <a:lnTo>
                  <a:pt x="1370" y="78"/>
                </a:lnTo>
                <a:lnTo>
                  <a:pt x="1351" y="81"/>
                </a:lnTo>
                <a:lnTo>
                  <a:pt x="1332" y="82"/>
                </a:lnTo>
                <a:lnTo>
                  <a:pt x="1310" y="82"/>
                </a:lnTo>
                <a:lnTo>
                  <a:pt x="1278" y="78"/>
                </a:lnTo>
                <a:lnTo>
                  <a:pt x="1249" y="73"/>
                </a:lnTo>
                <a:lnTo>
                  <a:pt x="1225" y="65"/>
                </a:lnTo>
                <a:lnTo>
                  <a:pt x="1205" y="55"/>
                </a:lnTo>
                <a:lnTo>
                  <a:pt x="1188" y="45"/>
                </a:lnTo>
                <a:lnTo>
                  <a:pt x="1174" y="35"/>
                </a:lnTo>
                <a:lnTo>
                  <a:pt x="1162" y="24"/>
                </a:lnTo>
                <a:lnTo>
                  <a:pt x="1154" y="15"/>
                </a:lnTo>
                <a:lnTo>
                  <a:pt x="1151" y="19"/>
                </a:lnTo>
                <a:lnTo>
                  <a:pt x="1147" y="22"/>
                </a:lnTo>
                <a:lnTo>
                  <a:pt x="1143" y="27"/>
                </a:lnTo>
                <a:lnTo>
                  <a:pt x="1136" y="32"/>
                </a:lnTo>
                <a:lnTo>
                  <a:pt x="1129" y="38"/>
                </a:lnTo>
                <a:lnTo>
                  <a:pt x="1120" y="44"/>
                </a:lnTo>
                <a:lnTo>
                  <a:pt x="1110" y="50"/>
                </a:lnTo>
                <a:lnTo>
                  <a:pt x="1100" y="55"/>
                </a:lnTo>
                <a:lnTo>
                  <a:pt x="1087" y="61"/>
                </a:lnTo>
                <a:lnTo>
                  <a:pt x="1074" y="67"/>
                </a:lnTo>
                <a:lnTo>
                  <a:pt x="1059" y="72"/>
                </a:lnTo>
                <a:lnTo>
                  <a:pt x="1044" y="76"/>
                </a:lnTo>
                <a:lnTo>
                  <a:pt x="1025" y="80"/>
                </a:lnTo>
                <a:lnTo>
                  <a:pt x="1007" y="81"/>
                </a:lnTo>
                <a:lnTo>
                  <a:pt x="987" y="82"/>
                </a:lnTo>
                <a:lnTo>
                  <a:pt x="965" y="82"/>
                </a:lnTo>
                <a:lnTo>
                  <a:pt x="931" y="78"/>
                </a:lnTo>
                <a:lnTo>
                  <a:pt x="902" y="72"/>
                </a:lnTo>
                <a:lnTo>
                  <a:pt x="877" y="62"/>
                </a:lnTo>
                <a:lnTo>
                  <a:pt x="855" y="52"/>
                </a:lnTo>
                <a:lnTo>
                  <a:pt x="836" y="42"/>
                </a:lnTo>
                <a:lnTo>
                  <a:pt x="821" y="30"/>
                </a:lnTo>
                <a:lnTo>
                  <a:pt x="810" y="20"/>
                </a:lnTo>
                <a:lnTo>
                  <a:pt x="801" y="9"/>
                </a:lnTo>
                <a:lnTo>
                  <a:pt x="795" y="19"/>
                </a:lnTo>
                <a:lnTo>
                  <a:pt x="786" y="30"/>
                </a:lnTo>
                <a:lnTo>
                  <a:pt x="772" y="44"/>
                </a:lnTo>
                <a:lnTo>
                  <a:pt x="753" y="59"/>
                </a:lnTo>
                <a:lnTo>
                  <a:pt x="730" y="72"/>
                </a:lnTo>
                <a:lnTo>
                  <a:pt x="701" y="82"/>
                </a:lnTo>
                <a:lnTo>
                  <a:pt x="667" y="88"/>
                </a:lnTo>
                <a:lnTo>
                  <a:pt x="627" y="89"/>
                </a:lnTo>
                <a:lnTo>
                  <a:pt x="591" y="85"/>
                </a:lnTo>
                <a:lnTo>
                  <a:pt x="560" y="78"/>
                </a:lnTo>
                <a:lnTo>
                  <a:pt x="533" y="69"/>
                </a:lnTo>
                <a:lnTo>
                  <a:pt x="513" y="58"/>
                </a:lnTo>
                <a:lnTo>
                  <a:pt x="495" y="46"/>
                </a:lnTo>
                <a:lnTo>
                  <a:pt x="481" y="35"/>
                </a:lnTo>
                <a:lnTo>
                  <a:pt x="471" y="24"/>
                </a:lnTo>
                <a:lnTo>
                  <a:pt x="464" y="15"/>
                </a:lnTo>
                <a:lnTo>
                  <a:pt x="462" y="17"/>
                </a:lnTo>
                <a:lnTo>
                  <a:pt x="458" y="21"/>
                </a:lnTo>
                <a:lnTo>
                  <a:pt x="454" y="25"/>
                </a:lnTo>
                <a:lnTo>
                  <a:pt x="448" y="31"/>
                </a:lnTo>
                <a:lnTo>
                  <a:pt x="441" y="37"/>
                </a:lnTo>
                <a:lnTo>
                  <a:pt x="433" y="43"/>
                </a:lnTo>
                <a:lnTo>
                  <a:pt x="424" y="48"/>
                </a:lnTo>
                <a:lnTo>
                  <a:pt x="412" y="55"/>
                </a:lnTo>
                <a:lnTo>
                  <a:pt x="401" y="61"/>
                </a:lnTo>
                <a:lnTo>
                  <a:pt x="387" y="67"/>
                </a:lnTo>
                <a:lnTo>
                  <a:pt x="372" y="72"/>
                </a:lnTo>
                <a:lnTo>
                  <a:pt x="355" y="76"/>
                </a:lnTo>
                <a:lnTo>
                  <a:pt x="337" y="80"/>
                </a:lnTo>
                <a:lnTo>
                  <a:pt x="318" y="82"/>
                </a:lnTo>
                <a:lnTo>
                  <a:pt x="297" y="82"/>
                </a:lnTo>
                <a:lnTo>
                  <a:pt x="274" y="82"/>
                </a:lnTo>
                <a:lnTo>
                  <a:pt x="244" y="78"/>
                </a:lnTo>
                <a:lnTo>
                  <a:pt x="218" y="74"/>
                </a:lnTo>
                <a:lnTo>
                  <a:pt x="195" y="67"/>
                </a:lnTo>
                <a:lnTo>
                  <a:pt x="175" y="58"/>
                </a:lnTo>
                <a:lnTo>
                  <a:pt x="158" y="50"/>
                </a:lnTo>
                <a:lnTo>
                  <a:pt x="144" y="39"/>
                </a:lnTo>
                <a:lnTo>
                  <a:pt x="132" y="30"/>
                </a:lnTo>
                <a:lnTo>
                  <a:pt x="123" y="21"/>
                </a:lnTo>
                <a:lnTo>
                  <a:pt x="127" y="28"/>
                </a:lnTo>
                <a:lnTo>
                  <a:pt x="125" y="29"/>
                </a:lnTo>
                <a:lnTo>
                  <a:pt x="122" y="31"/>
                </a:lnTo>
                <a:lnTo>
                  <a:pt x="117" y="34"/>
                </a:lnTo>
                <a:lnTo>
                  <a:pt x="109" y="38"/>
                </a:lnTo>
                <a:lnTo>
                  <a:pt x="99" y="43"/>
                </a:lnTo>
                <a:lnTo>
                  <a:pt x="85" y="47"/>
                </a:lnTo>
                <a:lnTo>
                  <a:pt x="68" y="54"/>
                </a:lnTo>
                <a:lnTo>
                  <a:pt x="57" y="58"/>
                </a:lnTo>
                <a:lnTo>
                  <a:pt x="48" y="61"/>
                </a:lnTo>
                <a:lnTo>
                  <a:pt x="39" y="63"/>
                </a:lnTo>
                <a:lnTo>
                  <a:pt x="31" y="65"/>
                </a:lnTo>
                <a:lnTo>
                  <a:pt x="22" y="67"/>
                </a:lnTo>
                <a:lnTo>
                  <a:pt x="14" y="68"/>
                </a:lnTo>
                <a:lnTo>
                  <a:pt x="7" y="69"/>
                </a:lnTo>
                <a:lnTo>
                  <a:pt x="0" y="69"/>
                </a:lnTo>
                <a:lnTo>
                  <a:pt x="0" y="235"/>
                </a:lnTo>
                <a:lnTo>
                  <a:pt x="366" y="235"/>
                </a:lnTo>
                <a:lnTo>
                  <a:pt x="875" y="235"/>
                </a:lnTo>
                <a:lnTo>
                  <a:pt x="1973" y="235"/>
                </a:lnTo>
                <a:lnTo>
                  <a:pt x="2235" y="235"/>
                </a:lnTo>
                <a:lnTo>
                  <a:pt x="2235" y="58"/>
                </a:lnTo>
                <a:lnTo>
                  <a:pt x="2227" y="57"/>
                </a:lnTo>
                <a:lnTo>
                  <a:pt x="2221" y="55"/>
                </a:lnTo>
                <a:lnTo>
                  <a:pt x="2214" y="53"/>
                </a:lnTo>
                <a:lnTo>
                  <a:pt x="2210" y="51"/>
                </a:lnTo>
                <a:close/>
              </a:path>
            </a:pathLst>
          </a:custGeom>
          <a:solidFill>
            <a:srgbClr val="3366FF"/>
          </a:solidFill>
          <a:ln w="9525">
            <a:noFill/>
            <a:round/>
            <a:headEnd/>
            <a:tailEnd/>
          </a:ln>
        </p:spPr>
        <p:txBody>
          <a:bodyPr/>
          <a:lstStyle/>
          <a:p>
            <a:endParaRPr lang="en-US"/>
          </a:p>
        </p:txBody>
      </p:sp>
      <p:sp>
        <p:nvSpPr>
          <p:cNvPr id="8222" name="Freeform 30"/>
          <p:cNvSpPr>
            <a:spLocks/>
          </p:cNvSpPr>
          <p:nvPr/>
        </p:nvSpPr>
        <p:spPr bwMode="auto">
          <a:xfrm>
            <a:off x="6019800" y="4495800"/>
            <a:ext cx="2070100" cy="458788"/>
          </a:xfrm>
          <a:custGeom>
            <a:avLst/>
            <a:gdLst>
              <a:gd name="T0" fmla="*/ 2147483647 w 2235"/>
              <a:gd name="T1" fmla="*/ 2147483647 h 235"/>
              <a:gd name="T2" fmla="*/ 2147483647 w 2235"/>
              <a:gd name="T3" fmla="*/ 2147483647 h 235"/>
              <a:gd name="T4" fmla="*/ 2147483647 w 2235"/>
              <a:gd name="T5" fmla="*/ 2147483647 h 235"/>
              <a:gd name="T6" fmla="*/ 2147483647 w 2235"/>
              <a:gd name="T7" fmla="*/ 2147483647 h 235"/>
              <a:gd name="T8" fmla="*/ 2147483647 w 2235"/>
              <a:gd name="T9" fmla="*/ 2147483647 h 235"/>
              <a:gd name="T10" fmla="*/ 2147483647 w 2235"/>
              <a:gd name="T11" fmla="*/ 2147483647 h 235"/>
              <a:gd name="T12" fmla="*/ 2147483647 w 2235"/>
              <a:gd name="T13" fmla="*/ 2147483647 h 235"/>
              <a:gd name="T14" fmla="*/ 2147483647 w 2235"/>
              <a:gd name="T15" fmla="*/ 2147483647 h 235"/>
              <a:gd name="T16" fmla="*/ 2147483647 w 2235"/>
              <a:gd name="T17" fmla="*/ 2147483647 h 235"/>
              <a:gd name="T18" fmla="*/ 2147483647 w 2235"/>
              <a:gd name="T19" fmla="*/ 2147483647 h 235"/>
              <a:gd name="T20" fmla="*/ 2147483647 w 2235"/>
              <a:gd name="T21" fmla="*/ 2147483647 h 235"/>
              <a:gd name="T22" fmla="*/ 2147483647 w 2235"/>
              <a:gd name="T23" fmla="*/ 2147483647 h 235"/>
              <a:gd name="T24" fmla="*/ 2147483647 w 2235"/>
              <a:gd name="T25" fmla="*/ 2147483647 h 235"/>
              <a:gd name="T26" fmla="*/ 2147483647 w 2235"/>
              <a:gd name="T27" fmla="*/ 2147483647 h 235"/>
              <a:gd name="T28" fmla="*/ 2147483647 w 2235"/>
              <a:gd name="T29" fmla="*/ 2147483647 h 235"/>
              <a:gd name="T30" fmla="*/ 2147483647 w 2235"/>
              <a:gd name="T31" fmla="*/ 2147483647 h 235"/>
              <a:gd name="T32" fmla="*/ 2147483647 w 2235"/>
              <a:gd name="T33" fmla="*/ 2147483647 h 235"/>
              <a:gd name="T34" fmla="*/ 2147483647 w 2235"/>
              <a:gd name="T35" fmla="*/ 2147483647 h 235"/>
              <a:gd name="T36" fmla="*/ 2147483647 w 2235"/>
              <a:gd name="T37" fmla="*/ 2147483647 h 235"/>
              <a:gd name="T38" fmla="*/ 2147483647 w 2235"/>
              <a:gd name="T39" fmla="*/ 2147483647 h 235"/>
              <a:gd name="T40" fmla="*/ 2147483647 w 2235"/>
              <a:gd name="T41" fmla="*/ 2147483647 h 235"/>
              <a:gd name="T42" fmla="*/ 2147483647 w 2235"/>
              <a:gd name="T43" fmla="*/ 2147483647 h 235"/>
              <a:gd name="T44" fmla="*/ 2147483647 w 2235"/>
              <a:gd name="T45" fmla="*/ 2147483647 h 235"/>
              <a:gd name="T46" fmla="*/ 2147483647 w 2235"/>
              <a:gd name="T47" fmla="*/ 2147483647 h 235"/>
              <a:gd name="T48" fmla="*/ 2147483647 w 2235"/>
              <a:gd name="T49" fmla="*/ 2147483647 h 235"/>
              <a:gd name="T50" fmla="*/ 2147483647 w 2235"/>
              <a:gd name="T51" fmla="*/ 2147483647 h 235"/>
              <a:gd name="T52" fmla="*/ 2147483647 w 2235"/>
              <a:gd name="T53" fmla="*/ 2147483647 h 235"/>
              <a:gd name="T54" fmla="*/ 2147483647 w 2235"/>
              <a:gd name="T55" fmla="*/ 2147483647 h 235"/>
              <a:gd name="T56" fmla="*/ 2147483647 w 2235"/>
              <a:gd name="T57" fmla="*/ 2147483647 h 235"/>
              <a:gd name="T58" fmla="*/ 2147483647 w 2235"/>
              <a:gd name="T59" fmla="*/ 2147483647 h 235"/>
              <a:gd name="T60" fmla="*/ 2147483647 w 2235"/>
              <a:gd name="T61" fmla="*/ 2147483647 h 235"/>
              <a:gd name="T62" fmla="*/ 2147483647 w 2235"/>
              <a:gd name="T63" fmla="*/ 2147483647 h 235"/>
              <a:gd name="T64" fmla="*/ 2147483647 w 2235"/>
              <a:gd name="T65" fmla="*/ 2147483647 h 235"/>
              <a:gd name="T66" fmla="*/ 2147483647 w 2235"/>
              <a:gd name="T67" fmla="*/ 2147483647 h 235"/>
              <a:gd name="T68" fmla="*/ 2147483647 w 2235"/>
              <a:gd name="T69" fmla="*/ 2147483647 h 235"/>
              <a:gd name="T70" fmla="*/ 2147483647 w 2235"/>
              <a:gd name="T71" fmla="*/ 2147483647 h 235"/>
              <a:gd name="T72" fmla="*/ 2147483647 w 2235"/>
              <a:gd name="T73" fmla="*/ 2147483647 h 235"/>
              <a:gd name="T74" fmla="*/ 2147483647 w 2235"/>
              <a:gd name="T75" fmla="*/ 2147483647 h 235"/>
              <a:gd name="T76" fmla="*/ 2147483647 w 2235"/>
              <a:gd name="T77" fmla="*/ 2147483647 h 235"/>
              <a:gd name="T78" fmla="*/ 2147483647 w 2235"/>
              <a:gd name="T79" fmla="*/ 2147483647 h 235"/>
              <a:gd name="T80" fmla="*/ 2147483647 w 2235"/>
              <a:gd name="T81" fmla="*/ 2147483647 h 235"/>
              <a:gd name="T82" fmla="*/ 2147483647 w 2235"/>
              <a:gd name="T83" fmla="*/ 2147483647 h 235"/>
              <a:gd name="T84" fmla="*/ 2147483647 w 2235"/>
              <a:gd name="T85" fmla="*/ 2147483647 h 235"/>
              <a:gd name="T86" fmla="*/ 2147483647 w 2235"/>
              <a:gd name="T87" fmla="*/ 2147483647 h 235"/>
              <a:gd name="T88" fmla="*/ 2147483647 w 2235"/>
              <a:gd name="T89" fmla="*/ 2147483647 h 235"/>
              <a:gd name="T90" fmla="*/ 2147483647 w 2235"/>
              <a:gd name="T91" fmla="*/ 2147483647 h 235"/>
              <a:gd name="T92" fmla="*/ 2147483647 w 2235"/>
              <a:gd name="T93" fmla="*/ 2147483647 h 235"/>
              <a:gd name="T94" fmla="*/ 2147483647 w 2235"/>
              <a:gd name="T95" fmla="*/ 2147483647 h 235"/>
              <a:gd name="T96" fmla="*/ 0 w 2235"/>
              <a:gd name="T97" fmla="*/ 2147483647 h 235"/>
              <a:gd name="T98" fmla="*/ 2147483647 w 2235"/>
              <a:gd name="T99" fmla="*/ 2147483647 h 235"/>
              <a:gd name="T100" fmla="*/ 2147483647 w 2235"/>
              <a:gd name="T101" fmla="*/ 2147483647 h 235"/>
              <a:gd name="T102" fmla="*/ 2147483647 w 2235"/>
              <a:gd name="T103" fmla="*/ 2147483647 h 2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35"/>
              <a:gd name="T157" fmla="*/ 0 h 235"/>
              <a:gd name="T158" fmla="*/ 2235 w 2235"/>
              <a:gd name="T159" fmla="*/ 235 h 2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35" h="235">
                <a:moveTo>
                  <a:pt x="2210" y="51"/>
                </a:moveTo>
                <a:lnTo>
                  <a:pt x="2203" y="46"/>
                </a:lnTo>
                <a:lnTo>
                  <a:pt x="2197" y="43"/>
                </a:lnTo>
                <a:lnTo>
                  <a:pt x="2190" y="38"/>
                </a:lnTo>
                <a:lnTo>
                  <a:pt x="2183" y="34"/>
                </a:lnTo>
                <a:lnTo>
                  <a:pt x="2176" y="29"/>
                </a:lnTo>
                <a:lnTo>
                  <a:pt x="2170" y="25"/>
                </a:lnTo>
                <a:lnTo>
                  <a:pt x="2167" y="22"/>
                </a:lnTo>
                <a:lnTo>
                  <a:pt x="2164" y="20"/>
                </a:lnTo>
                <a:lnTo>
                  <a:pt x="2154" y="30"/>
                </a:lnTo>
                <a:lnTo>
                  <a:pt x="2142" y="42"/>
                </a:lnTo>
                <a:lnTo>
                  <a:pt x="2127" y="52"/>
                </a:lnTo>
                <a:lnTo>
                  <a:pt x="2108" y="62"/>
                </a:lnTo>
                <a:lnTo>
                  <a:pt x="2086" y="72"/>
                </a:lnTo>
                <a:lnTo>
                  <a:pt x="2062" y="77"/>
                </a:lnTo>
                <a:lnTo>
                  <a:pt x="2033" y="82"/>
                </a:lnTo>
                <a:lnTo>
                  <a:pt x="2001" y="82"/>
                </a:lnTo>
                <a:lnTo>
                  <a:pt x="1964" y="77"/>
                </a:lnTo>
                <a:lnTo>
                  <a:pt x="1932" y="69"/>
                </a:lnTo>
                <a:lnTo>
                  <a:pt x="1904" y="59"/>
                </a:lnTo>
                <a:lnTo>
                  <a:pt x="1882" y="47"/>
                </a:lnTo>
                <a:lnTo>
                  <a:pt x="1864" y="34"/>
                </a:lnTo>
                <a:lnTo>
                  <a:pt x="1849" y="21"/>
                </a:lnTo>
                <a:lnTo>
                  <a:pt x="1839" y="9"/>
                </a:lnTo>
                <a:lnTo>
                  <a:pt x="1832" y="0"/>
                </a:lnTo>
                <a:lnTo>
                  <a:pt x="1827" y="8"/>
                </a:lnTo>
                <a:lnTo>
                  <a:pt x="1818" y="20"/>
                </a:lnTo>
                <a:lnTo>
                  <a:pt x="1804" y="34"/>
                </a:lnTo>
                <a:lnTo>
                  <a:pt x="1786" y="48"/>
                </a:lnTo>
                <a:lnTo>
                  <a:pt x="1763" y="62"/>
                </a:lnTo>
                <a:lnTo>
                  <a:pt x="1733" y="74"/>
                </a:lnTo>
                <a:lnTo>
                  <a:pt x="1697" y="81"/>
                </a:lnTo>
                <a:lnTo>
                  <a:pt x="1655" y="82"/>
                </a:lnTo>
                <a:lnTo>
                  <a:pt x="1622" y="78"/>
                </a:lnTo>
                <a:lnTo>
                  <a:pt x="1592" y="72"/>
                </a:lnTo>
                <a:lnTo>
                  <a:pt x="1567" y="63"/>
                </a:lnTo>
                <a:lnTo>
                  <a:pt x="1546" y="53"/>
                </a:lnTo>
                <a:lnTo>
                  <a:pt x="1529" y="43"/>
                </a:lnTo>
                <a:lnTo>
                  <a:pt x="1515" y="31"/>
                </a:lnTo>
                <a:lnTo>
                  <a:pt x="1505" y="21"/>
                </a:lnTo>
                <a:lnTo>
                  <a:pt x="1496" y="12"/>
                </a:lnTo>
                <a:lnTo>
                  <a:pt x="1493" y="15"/>
                </a:lnTo>
                <a:lnTo>
                  <a:pt x="1490" y="20"/>
                </a:lnTo>
                <a:lnTo>
                  <a:pt x="1485" y="24"/>
                </a:lnTo>
                <a:lnTo>
                  <a:pt x="1478" y="30"/>
                </a:lnTo>
                <a:lnTo>
                  <a:pt x="1471" y="36"/>
                </a:lnTo>
                <a:lnTo>
                  <a:pt x="1463" y="43"/>
                </a:lnTo>
                <a:lnTo>
                  <a:pt x="1453" y="48"/>
                </a:lnTo>
                <a:lnTo>
                  <a:pt x="1442" y="55"/>
                </a:lnTo>
                <a:lnTo>
                  <a:pt x="1431" y="61"/>
                </a:lnTo>
                <a:lnTo>
                  <a:pt x="1417" y="67"/>
                </a:lnTo>
                <a:lnTo>
                  <a:pt x="1403" y="72"/>
                </a:lnTo>
                <a:lnTo>
                  <a:pt x="1387" y="76"/>
                </a:lnTo>
                <a:lnTo>
                  <a:pt x="1370" y="78"/>
                </a:lnTo>
                <a:lnTo>
                  <a:pt x="1351" y="81"/>
                </a:lnTo>
                <a:lnTo>
                  <a:pt x="1332" y="82"/>
                </a:lnTo>
                <a:lnTo>
                  <a:pt x="1310" y="82"/>
                </a:lnTo>
                <a:lnTo>
                  <a:pt x="1278" y="78"/>
                </a:lnTo>
                <a:lnTo>
                  <a:pt x="1249" y="73"/>
                </a:lnTo>
                <a:lnTo>
                  <a:pt x="1225" y="65"/>
                </a:lnTo>
                <a:lnTo>
                  <a:pt x="1205" y="55"/>
                </a:lnTo>
                <a:lnTo>
                  <a:pt x="1188" y="45"/>
                </a:lnTo>
                <a:lnTo>
                  <a:pt x="1174" y="35"/>
                </a:lnTo>
                <a:lnTo>
                  <a:pt x="1162" y="24"/>
                </a:lnTo>
                <a:lnTo>
                  <a:pt x="1154" y="15"/>
                </a:lnTo>
                <a:lnTo>
                  <a:pt x="1151" y="19"/>
                </a:lnTo>
                <a:lnTo>
                  <a:pt x="1147" y="22"/>
                </a:lnTo>
                <a:lnTo>
                  <a:pt x="1143" y="27"/>
                </a:lnTo>
                <a:lnTo>
                  <a:pt x="1136" y="32"/>
                </a:lnTo>
                <a:lnTo>
                  <a:pt x="1129" y="38"/>
                </a:lnTo>
                <a:lnTo>
                  <a:pt x="1120" y="44"/>
                </a:lnTo>
                <a:lnTo>
                  <a:pt x="1110" y="50"/>
                </a:lnTo>
                <a:lnTo>
                  <a:pt x="1100" y="55"/>
                </a:lnTo>
                <a:lnTo>
                  <a:pt x="1087" y="61"/>
                </a:lnTo>
                <a:lnTo>
                  <a:pt x="1074" y="67"/>
                </a:lnTo>
                <a:lnTo>
                  <a:pt x="1059" y="72"/>
                </a:lnTo>
                <a:lnTo>
                  <a:pt x="1044" y="76"/>
                </a:lnTo>
                <a:lnTo>
                  <a:pt x="1025" y="80"/>
                </a:lnTo>
                <a:lnTo>
                  <a:pt x="1007" y="81"/>
                </a:lnTo>
                <a:lnTo>
                  <a:pt x="987" y="82"/>
                </a:lnTo>
                <a:lnTo>
                  <a:pt x="965" y="82"/>
                </a:lnTo>
                <a:lnTo>
                  <a:pt x="931" y="78"/>
                </a:lnTo>
                <a:lnTo>
                  <a:pt x="902" y="72"/>
                </a:lnTo>
                <a:lnTo>
                  <a:pt x="877" y="62"/>
                </a:lnTo>
                <a:lnTo>
                  <a:pt x="855" y="52"/>
                </a:lnTo>
                <a:lnTo>
                  <a:pt x="836" y="42"/>
                </a:lnTo>
                <a:lnTo>
                  <a:pt x="821" y="30"/>
                </a:lnTo>
                <a:lnTo>
                  <a:pt x="810" y="20"/>
                </a:lnTo>
                <a:lnTo>
                  <a:pt x="801" y="9"/>
                </a:lnTo>
                <a:lnTo>
                  <a:pt x="795" y="19"/>
                </a:lnTo>
                <a:lnTo>
                  <a:pt x="786" y="30"/>
                </a:lnTo>
                <a:lnTo>
                  <a:pt x="772" y="44"/>
                </a:lnTo>
                <a:lnTo>
                  <a:pt x="753" y="59"/>
                </a:lnTo>
                <a:lnTo>
                  <a:pt x="730" y="72"/>
                </a:lnTo>
                <a:lnTo>
                  <a:pt x="701" y="82"/>
                </a:lnTo>
                <a:lnTo>
                  <a:pt x="667" y="88"/>
                </a:lnTo>
                <a:lnTo>
                  <a:pt x="627" y="89"/>
                </a:lnTo>
                <a:lnTo>
                  <a:pt x="591" y="85"/>
                </a:lnTo>
                <a:lnTo>
                  <a:pt x="560" y="78"/>
                </a:lnTo>
                <a:lnTo>
                  <a:pt x="533" y="69"/>
                </a:lnTo>
                <a:lnTo>
                  <a:pt x="513" y="58"/>
                </a:lnTo>
                <a:lnTo>
                  <a:pt x="495" y="46"/>
                </a:lnTo>
                <a:lnTo>
                  <a:pt x="481" y="35"/>
                </a:lnTo>
                <a:lnTo>
                  <a:pt x="471" y="24"/>
                </a:lnTo>
                <a:lnTo>
                  <a:pt x="464" y="15"/>
                </a:lnTo>
                <a:lnTo>
                  <a:pt x="462" y="17"/>
                </a:lnTo>
                <a:lnTo>
                  <a:pt x="458" y="21"/>
                </a:lnTo>
                <a:lnTo>
                  <a:pt x="454" y="25"/>
                </a:lnTo>
                <a:lnTo>
                  <a:pt x="448" y="31"/>
                </a:lnTo>
                <a:lnTo>
                  <a:pt x="441" y="37"/>
                </a:lnTo>
                <a:lnTo>
                  <a:pt x="433" y="43"/>
                </a:lnTo>
                <a:lnTo>
                  <a:pt x="424" y="48"/>
                </a:lnTo>
                <a:lnTo>
                  <a:pt x="412" y="55"/>
                </a:lnTo>
                <a:lnTo>
                  <a:pt x="401" y="61"/>
                </a:lnTo>
                <a:lnTo>
                  <a:pt x="387" y="67"/>
                </a:lnTo>
                <a:lnTo>
                  <a:pt x="372" y="72"/>
                </a:lnTo>
                <a:lnTo>
                  <a:pt x="355" y="76"/>
                </a:lnTo>
                <a:lnTo>
                  <a:pt x="337" y="80"/>
                </a:lnTo>
                <a:lnTo>
                  <a:pt x="318" y="82"/>
                </a:lnTo>
                <a:lnTo>
                  <a:pt x="297" y="82"/>
                </a:lnTo>
                <a:lnTo>
                  <a:pt x="274" y="82"/>
                </a:lnTo>
                <a:lnTo>
                  <a:pt x="244" y="78"/>
                </a:lnTo>
                <a:lnTo>
                  <a:pt x="218" y="74"/>
                </a:lnTo>
                <a:lnTo>
                  <a:pt x="195" y="67"/>
                </a:lnTo>
                <a:lnTo>
                  <a:pt x="175" y="58"/>
                </a:lnTo>
                <a:lnTo>
                  <a:pt x="158" y="50"/>
                </a:lnTo>
                <a:lnTo>
                  <a:pt x="144" y="39"/>
                </a:lnTo>
                <a:lnTo>
                  <a:pt x="132" y="30"/>
                </a:lnTo>
                <a:lnTo>
                  <a:pt x="123" y="21"/>
                </a:lnTo>
                <a:lnTo>
                  <a:pt x="127" y="28"/>
                </a:lnTo>
                <a:lnTo>
                  <a:pt x="125" y="29"/>
                </a:lnTo>
                <a:lnTo>
                  <a:pt x="122" y="31"/>
                </a:lnTo>
                <a:lnTo>
                  <a:pt x="117" y="34"/>
                </a:lnTo>
                <a:lnTo>
                  <a:pt x="109" y="38"/>
                </a:lnTo>
                <a:lnTo>
                  <a:pt x="99" y="43"/>
                </a:lnTo>
                <a:lnTo>
                  <a:pt x="85" y="47"/>
                </a:lnTo>
                <a:lnTo>
                  <a:pt x="68" y="54"/>
                </a:lnTo>
                <a:lnTo>
                  <a:pt x="57" y="58"/>
                </a:lnTo>
                <a:lnTo>
                  <a:pt x="48" y="61"/>
                </a:lnTo>
                <a:lnTo>
                  <a:pt x="39" y="63"/>
                </a:lnTo>
                <a:lnTo>
                  <a:pt x="31" y="65"/>
                </a:lnTo>
                <a:lnTo>
                  <a:pt x="22" y="67"/>
                </a:lnTo>
                <a:lnTo>
                  <a:pt x="14" y="68"/>
                </a:lnTo>
                <a:lnTo>
                  <a:pt x="7" y="69"/>
                </a:lnTo>
                <a:lnTo>
                  <a:pt x="0" y="69"/>
                </a:lnTo>
                <a:lnTo>
                  <a:pt x="0" y="235"/>
                </a:lnTo>
                <a:lnTo>
                  <a:pt x="366" y="235"/>
                </a:lnTo>
                <a:lnTo>
                  <a:pt x="875" y="235"/>
                </a:lnTo>
                <a:lnTo>
                  <a:pt x="1973" y="235"/>
                </a:lnTo>
                <a:lnTo>
                  <a:pt x="2235" y="235"/>
                </a:lnTo>
                <a:lnTo>
                  <a:pt x="2235" y="58"/>
                </a:lnTo>
                <a:lnTo>
                  <a:pt x="2227" y="57"/>
                </a:lnTo>
                <a:lnTo>
                  <a:pt x="2221" y="55"/>
                </a:lnTo>
                <a:lnTo>
                  <a:pt x="2214" y="53"/>
                </a:lnTo>
                <a:lnTo>
                  <a:pt x="2210" y="51"/>
                </a:lnTo>
                <a:close/>
              </a:path>
            </a:pathLst>
          </a:custGeom>
          <a:solidFill>
            <a:srgbClr val="3366FF"/>
          </a:solidFill>
          <a:ln w="9525">
            <a:noFill/>
            <a:round/>
            <a:headEnd/>
            <a:tailEnd/>
          </a:ln>
        </p:spPr>
        <p:txBody>
          <a:bodyPr/>
          <a:lstStyle/>
          <a:p>
            <a:endParaRPr lang="en-US"/>
          </a:p>
        </p:txBody>
      </p:sp>
      <p:grpSp>
        <p:nvGrpSpPr>
          <p:cNvPr id="6" name="Group 31"/>
          <p:cNvGrpSpPr>
            <a:grpSpLocks/>
          </p:cNvGrpSpPr>
          <p:nvPr/>
        </p:nvGrpSpPr>
        <p:grpSpPr bwMode="auto">
          <a:xfrm>
            <a:off x="2209800" y="4191000"/>
            <a:ext cx="1204913" cy="2054225"/>
            <a:chOff x="4360" y="2463"/>
            <a:chExt cx="961" cy="1294"/>
          </a:xfrm>
        </p:grpSpPr>
        <p:sp>
          <p:nvSpPr>
            <p:cNvPr id="111681" name="Freeform 32"/>
            <p:cNvSpPr>
              <a:spLocks/>
            </p:cNvSpPr>
            <p:nvPr/>
          </p:nvSpPr>
          <p:spPr bwMode="auto">
            <a:xfrm>
              <a:off x="4386" y="2469"/>
              <a:ext cx="935" cy="1281"/>
            </a:xfrm>
            <a:custGeom>
              <a:avLst/>
              <a:gdLst>
                <a:gd name="T0" fmla="*/ 0 w 570"/>
                <a:gd name="T1" fmla="*/ 8624 h 1002"/>
                <a:gd name="T2" fmla="*/ 21349 w 570"/>
                <a:gd name="T3" fmla="*/ 7820 h 1002"/>
                <a:gd name="T4" fmla="*/ 72216 w 570"/>
                <a:gd name="T5" fmla="*/ 6541 h 1002"/>
                <a:gd name="T6" fmla="*/ 219781 w 570"/>
                <a:gd name="T7" fmla="*/ 4817 h 1002"/>
                <a:gd name="T8" fmla="*/ 507311 w 570"/>
                <a:gd name="T9" fmla="*/ 2790 h 1002"/>
                <a:gd name="T10" fmla="*/ 957921 w 570"/>
                <a:gd name="T11" fmla="*/ 1313 h 1002"/>
                <a:gd name="T12" fmla="*/ 1352363 w 570"/>
                <a:gd name="T13" fmla="*/ 593 h 1002"/>
                <a:gd name="T14" fmla="*/ 1824195 w 570"/>
                <a:gd name="T15" fmla="*/ 0 h 1002"/>
                <a:gd name="T16" fmla="*/ 2307762 w 570"/>
                <a:gd name="T17" fmla="*/ 201 h 1002"/>
                <a:gd name="T18" fmla="*/ 2723889 w 570"/>
                <a:gd name="T19" fmla="*/ 329 h 1002"/>
                <a:gd name="T20" fmla="*/ 3137225 w 570"/>
                <a:gd name="T21" fmla="*/ 1143 h 1002"/>
                <a:gd name="T22" fmla="*/ 3462860 w 570"/>
                <a:gd name="T23" fmla="*/ 2025 h 1002"/>
                <a:gd name="T24" fmla="*/ 3753969 w 570"/>
                <a:gd name="T25" fmla="*/ 3310 h 1002"/>
                <a:gd name="T26" fmla="*/ 3970505 w 570"/>
                <a:gd name="T27" fmla="*/ 4990 h 1002"/>
                <a:gd name="T28" fmla="*/ 4154264 w 570"/>
                <a:gd name="T29" fmla="*/ 7102 h 1002"/>
                <a:gd name="T30" fmla="*/ 4183232 w 570"/>
                <a:gd name="T31" fmla="*/ 8624 h 1002"/>
                <a:gd name="T32" fmla="*/ 4203953 w 570"/>
                <a:gd name="T33" fmla="*/ 71937 h 1002"/>
                <a:gd name="T34" fmla="*/ 4166714 w 570"/>
                <a:gd name="T35" fmla="*/ 74119 h 1002"/>
                <a:gd name="T36" fmla="*/ 3978484 w 570"/>
                <a:gd name="T37" fmla="*/ 76560 h 1002"/>
                <a:gd name="T38" fmla="*/ 3638872 w 570"/>
                <a:gd name="T39" fmla="*/ 79529 h 1002"/>
                <a:gd name="T40" fmla="*/ 3141244 w 570"/>
                <a:gd name="T41" fmla="*/ 81675 h 1002"/>
                <a:gd name="T42" fmla="*/ 2588109 w 570"/>
                <a:gd name="T43" fmla="*/ 83057 h 1002"/>
                <a:gd name="T44" fmla="*/ 2020340 w 570"/>
                <a:gd name="T45" fmla="*/ 83326 h 1002"/>
                <a:gd name="T46" fmla="*/ 1604237 w 570"/>
                <a:gd name="T47" fmla="*/ 83057 h 1002"/>
                <a:gd name="T48" fmla="*/ 1085774 w 570"/>
                <a:gd name="T49" fmla="*/ 81884 h 1002"/>
                <a:gd name="T50" fmla="*/ 760973 w 570"/>
                <a:gd name="T51" fmla="*/ 80703 h 1002"/>
                <a:gd name="T52" fmla="*/ 381777 w 570"/>
                <a:gd name="T53" fmla="*/ 78508 h 1002"/>
                <a:gd name="T54" fmla="*/ 111980 w 570"/>
                <a:gd name="T55" fmla="*/ 75285 h 1002"/>
                <a:gd name="T56" fmla="*/ 7934 w 570"/>
                <a:gd name="T57" fmla="*/ 72070 h 1002"/>
                <a:gd name="T58" fmla="*/ 0 w 570"/>
                <a:gd name="T59" fmla="*/ 8624 h 10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70"/>
                <a:gd name="T91" fmla="*/ 0 h 1002"/>
                <a:gd name="T92" fmla="*/ 570 w 570"/>
                <a:gd name="T93" fmla="*/ 1002 h 10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70" h="1002">
                  <a:moveTo>
                    <a:pt x="0" y="104"/>
                  </a:moveTo>
                  <a:lnTo>
                    <a:pt x="3" y="94"/>
                  </a:lnTo>
                  <a:lnTo>
                    <a:pt x="10" y="78"/>
                  </a:lnTo>
                  <a:lnTo>
                    <a:pt x="30" y="58"/>
                  </a:lnTo>
                  <a:lnTo>
                    <a:pt x="69" y="34"/>
                  </a:lnTo>
                  <a:lnTo>
                    <a:pt x="130" y="16"/>
                  </a:lnTo>
                  <a:lnTo>
                    <a:pt x="183" y="7"/>
                  </a:lnTo>
                  <a:lnTo>
                    <a:pt x="247" y="0"/>
                  </a:lnTo>
                  <a:lnTo>
                    <a:pt x="312" y="2"/>
                  </a:lnTo>
                  <a:lnTo>
                    <a:pt x="368" y="4"/>
                  </a:lnTo>
                  <a:lnTo>
                    <a:pt x="424" y="14"/>
                  </a:lnTo>
                  <a:lnTo>
                    <a:pt x="468" y="24"/>
                  </a:lnTo>
                  <a:lnTo>
                    <a:pt x="508" y="40"/>
                  </a:lnTo>
                  <a:lnTo>
                    <a:pt x="537" y="60"/>
                  </a:lnTo>
                  <a:lnTo>
                    <a:pt x="562" y="85"/>
                  </a:lnTo>
                  <a:lnTo>
                    <a:pt x="566" y="104"/>
                  </a:lnTo>
                  <a:lnTo>
                    <a:pt x="569" y="864"/>
                  </a:lnTo>
                  <a:lnTo>
                    <a:pt x="563" y="891"/>
                  </a:lnTo>
                  <a:lnTo>
                    <a:pt x="538" y="920"/>
                  </a:lnTo>
                  <a:lnTo>
                    <a:pt x="492" y="955"/>
                  </a:lnTo>
                  <a:lnTo>
                    <a:pt x="425" y="982"/>
                  </a:lnTo>
                  <a:lnTo>
                    <a:pt x="350" y="998"/>
                  </a:lnTo>
                  <a:lnTo>
                    <a:pt x="273" y="1001"/>
                  </a:lnTo>
                  <a:lnTo>
                    <a:pt x="217" y="998"/>
                  </a:lnTo>
                  <a:lnTo>
                    <a:pt x="147" y="984"/>
                  </a:lnTo>
                  <a:lnTo>
                    <a:pt x="103" y="970"/>
                  </a:lnTo>
                  <a:lnTo>
                    <a:pt x="52" y="943"/>
                  </a:lnTo>
                  <a:lnTo>
                    <a:pt x="15" y="904"/>
                  </a:lnTo>
                  <a:lnTo>
                    <a:pt x="1" y="866"/>
                  </a:lnTo>
                  <a:lnTo>
                    <a:pt x="0" y="104"/>
                  </a:lnTo>
                </a:path>
              </a:pathLst>
            </a:custGeom>
            <a:noFill/>
            <a:ln w="0" cap="flat" cmpd="sng">
              <a:solidFill>
                <a:schemeClr val="tx1"/>
              </a:solidFill>
              <a:prstDash val="solid"/>
              <a:round/>
              <a:headEnd type="none" w="med" len="med"/>
              <a:tailEnd type="none" w="med" len="med"/>
            </a:ln>
          </p:spPr>
          <p:txBody>
            <a:bodyPr/>
            <a:lstStyle/>
            <a:p>
              <a:endParaRPr lang="en-US"/>
            </a:p>
          </p:txBody>
        </p:sp>
        <p:sp>
          <p:nvSpPr>
            <p:cNvPr id="111682" name="Freeform 33"/>
            <p:cNvSpPr>
              <a:spLocks/>
            </p:cNvSpPr>
            <p:nvPr/>
          </p:nvSpPr>
          <p:spPr bwMode="auto">
            <a:xfrm>
              <a:off x="4360" y="2600"/>
              <a:ext cx="940" cy="145"/>
            </a:xfrm>
            <a:custGeom>
              <a:avLst/>
              <a:gdLst>
                <a:gd name="T0" fmla="*/ 57489 w 573"/>
                <a:gd name="T1" fmla="*/ 785 h 113"/>
                <a:gd name="T2" fmla="*/ 118596 w 573"/>
                <a:gd name="T3" fmla="*/ 2432 h 113"/>
                <a:gd name="T4" fmla="*/ 245465 w 573"/>
                <a:gd name="T5" fmla="*/ 3820 h 113"/>
                <a:gd name="T6" fmla="*/ 424250 w 573"/>
                <a:gd name="T7" fmla="*/ 5327 h 113"/>
                <a:gd name="T8" fmla="*/ 649355 w 573"/>
                <a:gd name="T9" fmla="*/ 6374 h 113"/>
                <a:gd name="T10" fmla="*/ 924215 w 573"/>
                <a:gd name="T11" fmla="*/ 7403 h 113"/>
                <a:gd name="T12" fmla="*/ 1235903 w 573"/>
                <a:gd name="T13" fmla="*/ 8246 h 113"/>
                <a:gd name="T14" fmla="*/ 1571286 w 573"/>
                <a:gd name="T15" fmla="*/ 8796 h 113"/>
                <a:gd name="T16" fmla="*/ 1924995 w 573"/>
                <a:gd name="T17" fmla="*/ 9028 h 113"/>
                <a:gd name="T18" fmla="*/ 2140096 w 573"/>
                <a:gd name="T19" fmla="*/ 9093 h 113"/>
                <a:gd name="T20" fmla="*/ 2487250 w 573"/>
                <a:gd name="T21" fmla="*/ 8821 h 113"/>
                <a:gd name="T22" fmla="*/ 2833678 w 573"/>
                <a:gd name="T23" fmla="*/ 8549 h 113"/>
                <a:gd name="T24" fmla="*/ 3157932 w 573"/>
                <a:gd name="T25" fmla="*/ 7871 h 113"/>
                <a:gd name="T26" fmla="*/ 3448540 w 573"/>
                <a:gd name="T27" fmla="*/ 6874 h 113"/>
                <a:gd name="T28" fmla="*/ 3700237 w 573"/>
                <a:gd name="T29" fmla="*/ 5900 h 113"/>
                <a:gd name="T30" fmla="*/ 3909567 w 573"/>
                <a:gd name="T31" fmla="*/ 4496 h 113"/>
                <a:gd name="T32" fmla="*/ 4059383 w 573"/>
                <a:gd name="T33" fmla="*/ 3121 h 113"/>
                <a:gd name="T34" fmla="*/ 4150850 w 573"/>
                <a:gd name="T35" fmla="*/ 1610 h 113"/>
                <a:gd name="T36" fmla="*/ 4185228 w 573"/>
                <a:gd name="T37" fmla="*/ 0 h 113"/>
                <a:gd name="T38" fmla="*/ 4222024 w 573"/>
                <a:gd name="T39" fmla="*/ 1007 h 113"/>
                <a:gd name="T40" fmla="*/ 4162819 w 573"/>
                <a:gd name="T41" fmla="*/ 2731 h 113"/>
                <a:gd name="T42" fmla="*/ 4037174 w 573"/>
                <a:gd name="T43" fmla="*/ 4365 h 113"/>
                <a:gd name="T44" fmla="*/ 3849203 w 573"/>
                <a:gd name="T45" fmla="*/ 5769 h 113"/>
                <a:gd name="T46" fmla="*/ 3615968 w 573"/>
                <a:gd name="T47" fmla="*/ 7123 h 113"/>
                <a:gd name="T48" fmla="*/ 3332923 w 573"/>
                <a:gd name="T49" fmla="*/ 8246 h 113"/>
                <a:gd name="T50" fmla="*/ 3006810 w 573"/>
                <a:gd name="T51" fmla="*/ 9093 h 113"/>
                <a:gd name="T52" fmla="*/ 2668684 w 573"/>
                <a:gd name="T53" fmla="*/ 9715 h 113"/>
                <a:gd name="T54" fmla="*/ 2297320 w 573"/>
                <a:gd name="T55" fmla="*/ 9967 h 113"/>
                <a:gd name="T56" fmla="*/ 2116345 w 573"/>
                <a:gd name="T57" fmla="*/ 9967 h 113"/>
                <a:gd name="T58" fmla="*/ 1747545 w 573"/>
                <a:gd name="T59" fmla="*/ 9855 h 113"/>
                <a:gd name="T60" fmla="*/ 1400388 w 573"/>
                <a:gd name="T61" fmla="*/ 9490 h 113"/>
                <a:gd name="T62" fmla="*/ 1061550 w 573"/>
                <a:gd name="T63" fmla="*/ 8772 h 113"/>
                <a:gd name="T64" fmla="*/ 753375 w 573"/>
                <a:gd name="T65" fmla="*/ 7767 h 113"/>
                <a:gd name="T66" fmla="*/ 505968 w 573"/>
                <a:gd name="T67" fmla="*/ 6528 h 113"/>
                <a:gd name="T68" fmla="*/ 288760 w 573"/>
                <a:gd name="T69" fmla="*/ 5139 h 113"/>
                <a:gd name="T70" fmla="*/ 134080 w 573"/>
                <a:gd name="T71" fmla="*/ 3504 h 113"/>
                <a:gd name="T72" fmla="*/ 35044 w 573"/>
                <a:gd name="T73" fmla="*/ 1965 h 113"/>
                <a:gd name="T74" fmla="*/ 0 w 573"/>
                <a:gd name="T75" fmla="*/ 208 h 1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3"/>
                <a:gd name="T116" fmla="*/ 573 w 573"/>
                <a:gd name="T117" fmla="*/ 113 h 1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3">
                  <a:moveTo>
                    <a:pt x="7" y="0"/>
                  </a:moveTo>
                  <a:lnTo>
                    <a:pt x="8" y="9"/>
                  </a:lnTo>
                  <a:lnTo>
                    <a:pt x="11" y="18"/>
                  </a:lnTo>
                  <a:lnTo>
                    <a:pt x="16" y="27"/>
                  </a:lnTo>
                  <a:lnTo>
                    <a:pt x="24" y="35"/>
                  </a:lnTo>
                  <a:lnTo>
                    <a:pt x="33" y="43"/>
                  </a:lnTo>
                  <a:lnTo>
                    <a:pt x="44" y="51"/>
                  </a:lnTo>
                  <a:lnTo>
                    <a:pt x="57" y="59"/>
                  </a:lnTo>
                  <a:lnTo>
                    <a:pt x="72" y="66"/>
                  </a:lnTo>
                  <a:lnTo>
                    <a:pt x="88" y="72"/>
                  </a:lnTo>
                  <a:lnTo>
                    <a:pt x="106" y="78"/>
                  </a:lnTo>
                  <a:lnTo>
                    <a:pt x="125" y="83"/>
                  </a:lnTo>
                  <a:lnTo>
                    <a:pt x="145" y="89"/>
                  </a:lnTo>
                  <a:lnTo>
                    <a:pt x="167" y="93"/>
                  </a:lnTo>
                  <a:lnTo>
                    <a:pt x="189" y="96"/>
                  </a:lnTo>
                  <a:lnTo>
                    <a:pt x="212" y="99"/>
                  </a:lnTo>
                  <a:lnTo>
                    <a:pt x="235" y="100"/>
                  </a:lnTo>
                  <a:lnTo>
                    <a:pt x="260" y="101"/>
                  </a:lnTo>
                  <a:lnTo>
                    <a:pt x="283" y="102"/>
                  </a:lnTo>
                  <a:lnTo>
                    <a:pt x="289" y="102"/>
                  </a:lnTo>
                  <a:lnTo>
                    <a:pt x="312" y="101"/>
                  </a:lnTo>
                  <a:lnTo>
                    <a:pt x="336" y="100"/>
                  </a:lnTo>
                  <a:lnTo>
                    <a:pt x="360" y="99"/>
                  </a:lnTo>
                  <a:lnTo>
                    <a:pt x="383" y="96"/>
                  </a:lnTo>
                  <a:lnTo>
                    <a:pt x="405" y="93"/>
                  </a:lnTo>
                  <a:lnTo>
                    <a:pt x="427" y="89"/>
                  </a:lnTo>
                  <a:lnTo>
                    <a:pt x="447" y="83"/>
                  </a:lnTo>
                  <a:lnTo>
                    <a:pt x="466" y="78"/>
                  </a:lnTo>
                  <a:lnTo>
                    <a:pt x="484" y="72"/>
                  </a:lnTo>
                  <a:lnTo>
                    <a:pt x="500" y="66"/>
                  </a:lnTo>
                  <a:lnTo>
                    <a:pt x="515" y="59"/>
                  </a:lnTo>
                  <a:lnTo>
                    <a:pt x="528" y="51"/>
                  </a:lnTo>
                  <a:lnTo>
                    <a:pt x="539" y="43"/>
                  </a:lnTo>
                  <a:lnTo>
                    <a:pt x="548" y="35"/>
                  </a:lnTo>
                  <a:lnTo>
                    <a:pt x="556" y="27"/>
                  </a:lnTo>
                  <a:lnTo>
                    <a:pt x="561" y="18"/>
                  </a:lnTo>
                  <a:lnTo>
                    <a:pt x="564" y="9"/>
                  </a:lnTo>
                  <a:lnTo>
                    <a:pt x="565" y="0"/>
                  </a:lnTo>
                  <a:lnTo>
                    <a:pt x="572" y="2"/>
                  </a:lnTo>
                  <a:lnTo>
                    <a:pt x="570" y="12"/>
                  </a:lnTo>
                  <a:lnTo>
                    <a:pt x="567" y="22"/>
                  </a:lnTo>
                  <a:lnTo>
                    <a:pt x="562" y="31"/>
                  </a:lnTo>
                  <a:lnTo>
                    <a:pt x="554" y="40"/>
                  </a:lnTo>
                  <a:lnTo>
                    <a:pt x="545" y="49"/>
                  </a:lnTo>
                  <a:lnTo>
                    <a:pt x="533" y="58"/>
                  </a:lnTo>
                  <a:lnTo>
                    <a:pt x="520" y="65"/>
                  </a:lnTo>
                  <a:lnTo>
                    <a:pt x="504" y="73"/>
                  </a:lnTo>
                  <a:lnTo>
                    <a:pt x="488" y="80"/>
                  </a:lnTo>
                  <a:lnTo>
                    <a:pt x="470" y="87"/>
                  </a:lnTo>
                  <a:lnTo>
                    <a:pt x="450" y="93"/>
                  </a:lnTo>
                  <a:lnTo>
                    <a:pt x="429" y="98"/>
                  </a:lnTo>
                  <a:lnTo>
                    <a:pt x="406" y="102"/>
                  </a:lnTo>
                  <a:lnTo>
                    <a:pt x="383" y="106"/>
                  </a:lnTo>
                  <a:lnTo>
                    <a:pt x="360" y="109"/>
                  </a:lnTo>
                  <a:lnTo>
                    <a:pt x="335" y="111"/>
                  </a:lnTo>
                  <a:lnTo>
                    <a:pt x="310" y="112"/>
                  </a:lnTo>
                  <a:lnTo>
                    <a:pt x="286" y="112"/>
                  </a:lnTo>
                  <a:lnTo>
                    <a:pt x="262" y="112"/>
                  </a:lnTo>
                  <a:lnTo>
                    <a:pt x="236" y="111"/>
                  </a:lnTo>
                  <a:lnTo>
                    <a:pt x="212" y="109"/>
                  </a:lnTo>
                  <a:lnTo>
                    <a:pt x="189" y="106"/>
                  </a:lnTo>
                  <a:lnTo>
                    <a:pt x="165" y="102"/>
                  </a:lnTo>
                  <a:lnTo>
                    <a:pt x="143" y="98"/>
                  </a:lnTo>
                  <a:lnTo>
                    <a:pt x="122" y="93"/>
                  </a:lnTo>
                  <a:lnTo>
                    <a:pt x="102" y="87"/>
                  </a:lnTo>
                  <a:lnTo>
                    <a:pt x="84" y="80"/>
                  </a:lnTo>
                  <a:lnTo>
                    <a:pt x="68" y="73"/>
                  </a:lnTo>
                  <a:lnTo>
                    <a:pt x="52" y="65"/>
                  </a:lnTo>
                  <a:lnTo>
                    <a:pt x="39" y="58"/>
                  </a:lnTo>
                  <a:lnTo>
                    <a:pt x="27" y="49"/>
                  </a:lnTo>
                  <a:lnTo>
                    <a:pt x="18" y="40"/>
                  </a:lnTo>
                  <a:lnTo>
                    <a:pt x="10" y="31"/>
                  </a:lnTo>
                  <a:lnTo>
                    <a:pt x="5" y="22"/>
                  </a:lnTo>
                  <a:lnTo>
                    <a:pt x="2" y="12"/>
                  </a:lnTo>
                  <a:lnTo>
                    <a:pt x="0" y="2"/>
                  </a:lnTo>
                  <a:lnTo>
                    <a:pt x="7" y="0"/>
                  </a:lnTo>
                </a:path>
              </a:pathLst>
            </a:custGeom>
            <a:noFill/>
            <a:ln w="0" cap="flat" cmpd="sng">
              <a:solidFill>
                <a:schemeClr val="tx1"/>
              </a:solidFill>
              <a:prstDash val="solid"/>
              <a:round/>
              <a:headEnd type="none" w="med" len="med"/>
              <a:tailEnd type="none" w="med" len="med"/>
            </a:ln>
          </p:spPr>
          <p:txBody>
            <a:bodyPr/>
            <a:lstStyle/>
            <a:p>
              <a:endParaRPr lang="en-US"/>
            </a:p>
          </p:txBody>
        </p:sp>
        <p:sp>
          <p:nvSpPr>
            <p:cNvPr id="111683" name="Freeform 34"/>
            <p:cNvSpPr>
              <a:spLocks/>
            </p:cNvSpPr>
            <p:nvPr/>
          </p:nvSpPr>
          <p:spPr bwMode="auto">
            <a:xfrm>
              <a:off x="4370" y="2463"/>
              <a:ext cx="940" cy="1294"/>
            </a:xfrm>
            <a:custGeom>
              <a:avLst/>
              <a:gdLst>
                <a:gd name="T0" fmla="*/ 2311576 w 573"/>
                <a:gd name="T1" fmla="*/ 83628 h 1012"/>
                <a:gd name="T2" fmla="*/ 2833678 w 573"/>
                <a:gd name="T3" fmla="*/ 82966 h 1012"/>
                <a:gd name="T4" fmla="*/ 3307390 w 573"/>
                <a:gd name="T5" fmla="*/ 81701 h 1012"/>
                <a:gd name="T6" fmla="*/ 3700237 w 573"/>
                <a:gd name="T7" fmla="*/ 79668 h 1012"/>
                <a:gd name="T8" fmla="*/ 3990653 w 573"/>
                <a:gd name="T9" fmla="*/ 77028 h 1012"/>
                <a:gd name="T10" fmla="*/ 4150850 w 573"/>
                <a:gd name="T11" fmla="*/ 74235 h 1012"/>
                <a:gd name="T12" fmla="*/ 4235036 w 573"/>
                <a:gd name="T13" fmla="*/ 72409 h 1012"/>
                <a:gd name="T14" fmla="*/ 4162819 w 573"/>
                <a:gd name="T15" fmla="*/ 75535 h 1012"/>
                <a:gd name="T16" fmla="*/ 3953824 w 573"/>
                <a:gd name="T17" fmla="*/ 78430 h 1012"/>
                <a:gd name="T18" fmla="*/ 3615968 w 573"/>
                <a:gd name="T19" fmla="*/ 80823 h 1012"/>
                <a:gd name="T20" fmla="*/ 3178238 w 573"/>
                <a:gd name="T21" fmla="*/ 82798 h 1012"/>
                <a:gd name="T22" fmla="*/ 2668684 w 573"/>
                <a:gd name="T23" fmla="*/ 83945 h 1012"/>
                <a:gd name="T24" fmla="*/ 2233793 w 573"/>
                <a:gd name="T25" fmla="*/ 84391 h 1012"/>
                <a:gd name="T26" fmla="*/ 2192159 w 573"/>
                <a:gd name="T27" fmla="*/ 84391 h 1012"/>
                <a:gd name="T28" fmla="*/ 1940639 w 573"/>
                <a:gd name="T29" fmla="*/ 84391 h 1012"/>
                <a:gd name="T30" fmla="*/ 1400388 w 573"/>
                <a:gd name="T31" fmla="*/ 83689 h 1012"/>
                <a:gd name="T32" fmla="*/ 902946 w 573"/>
                <a:gd name="T33" fmla="*/ 82230 h 1012"/>
                <a:gd name="T34" fmla="*/ 505968 w 573"/>
                <a:gd name="T35" fmla="*/ 80208 h 1012"/>
                <a:gd name="T36" fmla="*/ 198181 w 573"/>
                <a:gd name="T37" fmla="*/ 77547 h 1012"/>
                <a:gd name="T38" fmla="*/ 35044 w 573"/>
                <a:gd name="T39" fmla="*/ 74526 h 1012"/>
                <a:gd name="T40" fmla="*/ 0 w 573"/>
                <a:gd name="T41" fmla="*/ 72395 h 1012"/>
                <a:gd name="T42" fmla="*/ 35044 w 573"/>
                <a:gd name="T43" fmla="*/ 7717 h 1012"/>
                <a:gd name="T44" fmla="*/ 198181 w 573"/>
                <a:gd name="T45" fmla="*/ 5351 h 1012"/>
                <a:gd name="T46" fmla="*/ 505968 w 573"/>
                <a:gd name="T47" fmla="*/ 3310 h 1012"/>
                <a:gd name="T48" fmla="*/ 902946 w 573"/>
                <a:gd name="T49" fmla="*/ 1679 h 1012"/>
                <a:gd name="T50" fmla="*/ 1400388 w 573"/>
                <a:gd name="T51" fmla="*/ 593 h 1012"/>
                <a:gd name="T52" fmla="*/ 1940639 w 573"/>
                <a:gd name="T53" fmla="*/ 1 h 1012"/>
                <a:gd name="T54" fmla="*/ 2297320 w 573"/>
                <a:gd name="T55" fmla="*/ 1 h 1012"/>
                <a:gd name="T56" fmla="*/ 2833678 w 573"/>
                <a:gd name="T57" fmla="*/ 593 h 1012"/>
                <a:gd name="T58" fmla="*/ 3332923 w 573"/>
                <a:gd name="T59" fmla="*/ 1679 h 1012"/>
                <a:gd name="T60" fmla="*/ 3733834 w 573"/>
                <a:gd name="T61" fmla="*/ 3310 h 1012"/>
                <a:gd name="T62" fmla="*/ 4037174 w 573"/>
                <a:gd name="T63" fmla="*/ 5351 h 1012"/>
                <a:gd name="T64" fmla="*/ 4197859 w 573"/>
                <a:gd name="T65" fmla="*/ 7717 h 1012"/>
                <a:gd name="T66" fmla="*/ 4235036 w 573"/>
                <a:gd name="T67" fmla="*/ 72395 h 1012"/>
                <a:gd name="T68" fmla="*/ 4174450 w 573"/>
                <a:gd name="T69" fmla="*/ 8484 h 1012"/>
                <a:gd name="T70" fmla="*/ 4059383 w 573"/>
                <a:gd name="T71" fmla="*/ 6389 h 1012"/>
                <a:gd name="T72" fmla="*/ 3813473 w 573"/>
                <a:gd name="T73" fmla="*/ 4454 h 1012"/>
                <a:gd name="T74" fmla="*/ 3448540 w 573"/>
                <a:gd name="T75" fmla="*/ 2745 h 1012"/>
                <a:gd name="T76" fmla="*/ 2995944 w 573"/>
                <a:gd name="T77" fmla="*/ 1584 h 1012"/>
                <a:gd name="T78" fmla="*/ 2487250 w 573"/>
                <a:gd name="T79" fmla="*/ 894 h 1012"/>
                <a:gd name="T80" fmla="*/ 2092819 w 573"/>
                <a:gd name="T81" fmla="*/ 758 h 1012"/>
                <a:gd name="T82" fmla="*/ 1571286 w 573"/>
                <a:gd name="T83" fmla="*/ 1125 h 1012"/>
                <a:gd name="T84" fmla="*/ 1074093 w 573"/>
                <a:gd name="T85" fmla="*/ 1869 h 1012"/>
                <a:gd name="T86" fmla="*/ 649355 w 573"/>
                <a:gd name="T87" fmla="*/ 3273 h 1012"/>
                <a:gd name="T88" fmla="*/ 325114 w 573"/>
                <a:gd name="T89" fmla="*/ 4997 h 1012"/>
                <a:gd name="T90" fmla="*/ 118596 w 573"/>
                <a:gd name="T91" fmla="*/ 7125 h 1012"/>
                <a:gd name="T92" fmla="*/ 49822 w 573"/>
                <a:gd name="T93" fmla="*/ 9311 h 1012"/>
                <a:gd name="T94" fmla="*/ 81732 w 573"/>
                <a:gd name="T95" fmla="*/ 74235 h 1012"/>
                <a:gd name="T96" fmla="*/ 245465 w 573"/>
                <a:gd name="T97" fmla="*/ 77028 h 1012"/>
                <a:gd name="T98" fmla="*/ 533346 w 573"/>
                <a:gd name="T99" fmla="*/ 79668 h 1012"/>
                <a:gd name="T100" fmla="*/ 924215 w 573"/>
                <a:gd name="T101" fmla="*/ 81701 h 1012"/>
                <a:gd name="T102" fmla="*/ 1400388 w 573"/>
                <a:gd name="T103" fmla="*/ 82966 h 1012"/>
                <a:gd name="T104" fmla="*/ 1924995 w 573"/>
                <a:gd name="T105" fmla="*/ 83628 h 1012"/>
                <a:gd name="T106" fmla="*/ 2192159 w 573"/>
                <a:gd name="T107" fmla="*/ 83628 h 10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3"/>
                <a:gd name="T163" fmla="*/ 0 h 1012"/>
                <a:gd name="T164" fmla="*/ 573 w 573"/>
                <a:gd name="T165" fmla="*/ 1012 h 10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3" h="1012">
                  <a:moveTo>
                    <a:pt x="296" y="1002"/>
                  </a:moveTo>
                  <a:lnTo>
                    <a:pt x="305" y="1002"/>
                  </a:lnTo>
                  <a:lnTo>
                    <a:pt x="312" y="1002"/>
                  </a:lnTo>
                  <a:lnTo>
                    <a:pt x="336" y="1000"/>
                  </a:lnTo>
                  <a:lnTo>
                    <a:pt x="360" y="998"/>
                  </a:lnTo>
                  <a:lnTo>
                    <a:pt x="383" y="994"/>
                  </a:lnTo>
                  <a:lnTo>
                    <a:pt x="405" y="990"/>
                  </a:lnTo>
                  <a:lnTo>
                    <a:pt x="427" y="984"/>
                  </a:lnTo>
                  <a:lnTo>
                    <a:pt x="447" y="978"/>
                  </a:lnTo>
                  <a:lnTo>
                    <a:pt x="466" y="970"/>
                  </a:lnTo>
                  <a:lnTo>
                    <a:pt x="484" y="962"/>
                  </a:lnTo>
                  <a:lnTo>
                    <a:pt x="500" y="954"/>
                  </a:lnTo>
                  <a:lnTo>
                    <a:pt x="515" y="944"/>
                  </a:lnTo>
                  <a:lnTo>
                    <a:pt x="528" y="934"/>
                  </a:lnTo>
                  <a:lnTo>
                    <a:pt x="539" y="923"/>
                  </a:lnTo>
                  <a:lnTo>
                    <a:pt x="548" y="912"/>
                  </a:lnTo>
                  <a:lnTo>
                    <a:pt x="556" y="901"/>
                  </a:lnTo>
                  <a:lnTo>
                    <a:pt x="561" y="889"/>
                  </a:lnTo>
                  <a:lnTo>
                    <a:pt x="564" y="877"/>
                  </a:lnTo>
                  <a:lnTo>
                    <a:pt x="565" y="865"/>
                  </a:lnTo>
                  <a:lnTo>
                    <a:pt x="572" y="868"/>
                  </a:lnTo>
                  <a:lnTo>
                    <a:pt x="570" y="881"/>
                  </a:lnTo>
                  <a:lnTo>
                    <a:pt x="567" y="893"/>
                  </a:lnTo>
                  <a:lnTo>
                    <a:pt x="562" y="905"/>
                  </a:lnTo>
                  <a:lnTo>
                    <a:pt x="555" y="917"/>
                  </a:lnTo>
                  <a:lnTo>
                    <a:pt x="545" y="929"/>
                  </a:lnTo>
                  <a:lnTo>
                    <a:pt x="534" y="939"/>
                  </a:lnTo>
                  <a:lnTo>
                    <a:pt x="520" y="950"/>
                  </a:lnTo>
                  <a:lnTo>
                    <a:pt x="504" y="961"/>
                  </a:lnTo>
                  <a:lnTo>
                    <a:pt x="488" y="969"/>
                  </a:lnTo>
                  <a:lnTo>
                    <a:pt x="470" y="978"/>
                  </a:lnTo>
                  <a:lnTo>
                    <a:pt x="450" y="985"/>
                  </a:lnTo>
                  <a:lnTo>
                    <a:pt x="429" y="992"/>
                  </a:lnTo>
                  <a:lnTo>
                    <a:pt x="406" y="998"/>
                  </a:lnTo>
                  <a:lnTo>
                    <a:pt x="383" y="1003"/>
                  </a:lnTo>
                  <a:lnTo>
                    <a:pt x="360" y="1006"/>
                  </a:lnTo>
                  <a:lnTo>
                    <a:pt x="335" y="1009"/>
                  </a:lnTo>
                  <a:lnTo>
                    <a:pt x="310" y="1011"/>
                  </a:lnTo>
                  <a:lnTo>
                    <a:pt x="302" y="1011"/>
                  </a:lnTo>
                  <a:lnTo>
                    <a:pt x="300" y="1011"/>
                  </a:lnTo>
                  <a:lnTo>
                    <a:pt x="296" y="1011"/>
                  </a:lnTo>
                  <a:lnTo>
                    <a:pt x="286" y="1011"/>
                  </a:lnTo>
                  <a:lnTo>
                    <a:pt x="262" y="1011"/>
                  </a:lnTo>
                  <a:lnTo>
                    <a:pt x="237" y="1009"/>
                  </a:lnTo>
                  <a:lnTo>
                    <a:pt x="212" y="1006"/>
                  </a:lnTo>
                  <a:lnTo>
                    <a:pt x="189" y="1003"/>
                  </a:lnTo>
                  <a:lnTo>
                    <a:pt x="166" y="998"/>
                  </a:lnTo>
                  <a:lnTo>
                    <a:pt x="143" y="992"/>
                  </a:lnTo>
                  <a:lnTo>
                    <a:pt x="122" y="985"/>
                  </a:lnTo>
                  <a:lnTo>
                    <a:pt x="102" y="978"/>
                  </a:lnTo>
                  <a:lnTo>
                    <a:pt x="84" y="969"/>
                  </a:lnTo>
                  <a:lnTo>
                    <a:pt x="68" y="961"/>
                  </a:lnTo>
                  <a:lnTo>
                    <a:pt x="52" y="950"/>
                  </a:lnTo>
                  <a:lnTo>
                    <a:pt x="39" y="939"/>
                  </a:lnTo>
                  <a:lnTo>
                    <a:pt x="27" y="929"/>
                  </a:lnTo>
                  <a:lnTo>
                    <a:pt x="18" y="917"/>
                  </a:lnTo>
                  <a:lnTo>
                    <a:pt x="10" y="905"/>
                  </a:lnTo>
                  <a:lnTo>
                    <a:pt x="5" y="893"/>
                  </a:lnTo>
                  <a:lnTo>
                    <a:pt x="2" y="881"/>
                  </a:lnTo>
                  <a:lnTo>
                    <a:pt x="0" y="868"/>
                  </a:lnTo>
                  <a:lnTo>
                    <a:pt x="0" y="867"/>
                  </a:lnTo>
                  <a:lnTo>
                    <a:pt x="0" y="110"/>
                  </a:lnTo>
                  <a:lnTo>
                    <a:pt x="2" y="101"/>
                  </a:lnTo>
                  <a:lnTo>
                    <a:pt x="5" y="92"/>
                  </a:lnTo>
                  <a:lnTo>
                    <a:pt x="10" y="82"/>
                  </a:lnTo>
                  <a:lnTo>
                    <a:pt x="18" y="73"/>
                  </a:lnTo>
                  <a:lnTo>
                    <a:pt x="27" y="64"/>
                  </a:lnTo>
                  <a:lnTo>
                    <a:pt x="39" y="55"/>
                  </a:lnTo>
                  <a:lnTo>
                    <a:pt x="52" y="48"/>
                  </a:lnTo>
                  <a:lnTo>
                    <a:pt x="68" y="40"/>
                  </a:lnTo>
                  <a:lnTo>
                    <a:pt x="84" y="33"/>
                  </a:lnTo>
                  <a:lnTo>
                    <a:pt x="102" y="26"/>
                  </a:lnTo>
                  <a:lnTo>
                    <a:pt x="122" y="20"/>
                  </a:lnTo>
                  <a:lnTo>
                    <a:pt x="143" y="15"/>
                  </a:lnTo>
                  <a:lnTo>
                    <a:pt x="165" y="11"/>
                  </a:lnTo>
                  <a:lnTo>
                    <a:pt x="189" y="7"/>
                  </a:lnTo>
                  <a:lnTo>
                    <a:pt x="212" y="5"/>
                  </a:lnTo>
                  <a:lnTo>
                    <a:pt x="236" y="3"/>
                  </a:lnTo>
                  <a:lnTo>
                    <a:pt x="262" y="1"/>
                  </a:lnTo>
                  <a:lnTo>
                    <a:pt x="286" y="0"/>
                  </a:lnTo>
                  <a:lnTo>
                    <a:pt x="310" y="1"/>
                  </a:lnTo>
                  <a:lnTo>
                    <a:pt x="335" y="3"/>
                  </a:lnTo>
                  <a:lnTo>
                    <a:pt x="360" y="5"/>
                  </a:lnTo>
                  <a:lnTo>
                    <a:pt x="383" y="7"/>
                  </a:lnTo>
                  <a:lnTo>
                    <a:pt x="406" y="11"/>
                  </a:lnTo>
                  <a:lnTo>
                    <a:pt x="429" y="15"/>
                  </a:lnTo>
                  <a:lnTo>
                    <a:pt x="450" y="20"/>
                  </a:lnTo>
                  <a:lnTo>
                    <a:pt x="470" y="26"/>
                  </a:lnTo>
                  <a:lnTo>
                    <a:pt x="488" y="33"/>
                  </a:lnTo>
                  <a:lnTo>
                    <a:pt x="504" y="40"/>
                  </a:lnTo>
                  <a:lnTo>
                    <a:pt x="520" y="48"/>
                  </a:lnTo>
                  <a:lnTo>
                    <a:pt x="533" y="55"/>
                  </a:lnTo>
                  <a:lnTo>
                    <a:pt x="545" y="64"/>
                  </a:lnTo>
                  <a:lnTo>
                    <a:pt x="554" y="73"/>
                  </a:lnTo>
                  <a:lnTo>
                    <a:pt x="562" y="82"/>
                  </a:lnTo>
                  <a:lnTo>
                    <a:pt x="567" y="92"/>
                  </a:lnTo>
                  <a:lnTo>
                    <a:pt x="570" y="101"/>
                  </a:lnTo>
                  <a:lnTo>
                    <a:pt x="572" y="110"/>
                  </a:lnTo>
                  <a:lnTo>
                    <a:pt x="572" y="867"/>
                  </a:lnTo>
                  <a:lnTo>
                    <a:pt x="565" y="865"/>
                  </a:lnTo>
                  <a:lnTo>
                    <a:pt x="565" y="111"/>
                  </a:lnTo>
                  <a:lnTo>
                    <a:pt x="564" y="102"/>
                  </a:lnTo>
                  <a:lnTo>
                    <a:pt x="561" y="93"/>
                  </a:lnTo>
                  <a:lnTo>
                    <a:pt x="556" y="85"/>
                  </a:lnTo>
                  <a:lnTo>
                    <a:pt x="548" y="77"/>
                  </a:lnTo>
                  <a:lnTo>
                    <a:pt x="539" y="68"/>
                  </a:lnTo>
                  <a:lnTo>
                    <a:pt x="528" y="60"/>
                  </a:lnTo>
                  <a:lnTo>
                    <a:pt x="515" y="53"/>
                  </a:lnTo>
                  <a:lnTo>
                    <a:pt x="500" y="45"/>
                  </a:lnTo>
                  <a:lnTo>
                    <a:pt x="484" y="39"/>
                  </a:lnTo>
                  <a:lnTo>
                    <a:pt x="466" y="33"/>
                  </a:lnTo>
                  <a:lnTo>
                    <a:pt x="447" y="28"/>
                  </a:lnTo>
                  <a:lnTo>
                    <a:pt x="427" y="23"/>
                  </a:lnTo>
                  <a:lnTo>
                    <a:pt x="405" y="19"/>
                  </a:lnTo>
                  <a:lnTo>
                    <a:pt x="383" y="15"/>
                  </a:lnTo>
                  <a:lnTo>
                    <a:pt x="360" y="13"/>
                  </a:lnTo>
                  <a:lnTo>
                    <a:pt x="336" y="11"/>
                  </a:lnTo>
                  <a:lnTo>
                    <a:pt x="312" y="10"/>
                  </a:lnTo>
                  <a:lnTo>
                    <a:pt x="289" y="9"/>
                  </a:lnTo>
                  <a:lnTo>
                    <a:pt x="283" y="9"/>
                  </a:lnTo>
                  <a:lnTo>
                    <a:pt x="260" y="10"/>
                  </a:lnTo>
                  <a:lnTo>
                    <a:pt x="235" y="11"/>
                  </a:lnTo>
                  <a:lnTo>
                    <a:pt x="212" y="13"/>
                  </a:lnTo>
                  <a:lnTo>
                    <a:pt x="189" y="15"/>
                  </a:lnTo>
                  <a:lnTo>
                    <a:pt x="167" y="19"/>
                  </a:lnTo>
                  <a:lnTo>
                    <a:pt x="145" y="23"/>
                  </a:lnTo>
                  <a:lnTo>
                    <a:pt x="125" y="28"/>
                  </a:lnTo>
                  <a:lnTo>
                    <a:pt x="106" y="33"/>
                  </a:lnTo>
                  <a:lnTo>
                    <a:pt x="88" y="39"/>
                  </a:lnTo>
                  <a:lnTo>
                    <a:pt x="72" y="45"/>
                  </a:lnTo>
                  <a:lnTo>
                    <a:pt x="57" y="53"/>
                  </a:lnTo>
                  <a:lnTo>
                    <a:pt x="44" y="60"/>
                  </a:lnTo>
                  <a:lnTo>
                    <a:pt x="33" y="68"/>
                  </a:lnTo>
                  <a:lnTo>
                    <a:pt x="24" y="77"/>
                  </a:lnTo>
                  <a:lnTo>
                    <a:pt x="16" y="85"/>
                  </a:lnTo>
                  <a:lnTo>
                    <a:pt x="11" y="93"/>
                  </a:lnTo>
                  <a:lnTo>
                    <a:pt x="8" y="102"/>
                  </a:lnTo>
                  <a:lnTo>
                    <a:pt x="7" y="111"/>
                  </a:lnTo>
                  <a:lnTo>
                    <a:pt x="7" y="865"/>
                  </a:lnTo>
                  <a:lnTo>
                    <a:pt x="8" y="877"/>
                  </a:lnTo>
                  <a:lnTo>
                    <a:pt x="11" y="889"/>
                  </a:lnTo>
                  <a:lnTo>
                    <a:pt x="16" y="901"/>
                  </a:lnTo>
                  <a:lnTo>
                    <a:pt x="24" y="912"/>
                  </a:lnTo>
                  <a:lnTo>
                    <a:pt x="33" y="923"/>
                  </a:lnTo>
                  <a:lnTo>
                    <a:pt x="44" y="934"/>
                  </a:lnTo>
                  <a:lnTo>
                    <a:pt x="57" y="944"/>
                  </a:lnTo>
                  <a:lnTo>
                    <a:pt x="72" y="954"/>
                  </a:lnTo>
                  <a:lnTo>
                    <a:pt x="88" y="962"/>
                  </a:lnTo>
                  <a:lnTo>
                    <a:pt x="106" y="970"/>
                  </a:lnTo>
                  <a:lnTo>
                    <a:pt x="125" y="978"/>
                  </a:lnTo>
                  <a:lnTo>
                    <a:pt x="145" y="984"/>
                  </a:lnTo>
                  <a:lnTo>
                    <a:pt x="167" y="990"/>
                  </a:lnTo>
                  <a:lnTo>
                    <a:pt x="189" y="994"/>
                  </a:lnTo>
                  <a:lnTo>
                    <a:pt x="212" y="998"/>
                  </a:lnTo>
                  <a:lnTo>
                    <a:pt x="236" y="1000"/>
                  </a:lnTo>
                  <a:lnTo>
                    <a:pt x="260" y="1002"/>
                  </a:lnTo>
                  <a:lnTo>
                    <a:pt x="284" y="1003"/>
                  </a:lnTo>
                  <a:lnTo>
                    <a:pt x="296" y="1003"/>
                  </a:lnTo>
                  <a:lnTo>
                    <a:pt x="296" y="1002"/>
                  </a:lnTo>
                </a:path>
              </a:pathLst>
            </a:custGeom>
            <a:noFill/>
            <a:ln w="0" cap="flat" cmpd="sng">
              <a:solidFill>
                <a:schemeClr val="tx1"/>
              </a:solidFill>
              <a:prstDash val="solid"/>
              <a:round/>
              <a:headEnd type="none" w="med" len="med"/>
              <a:tailEnd type="none" w="med" len="med"/>
            </a:ln>
          </p:spPr>
          <p:txBody>
            <a:bodyPr/>
            <a:lstStyle/>
            <a:p>
              <a:endParaRPr lang="en-US"/>
            </a:p>
          </p:txBody>
        </p:sp>
      </p:grpSp>
      <p:grpSp>
        <p:nvGrpSpPr>
          <p:cNvPr id="7" name="Group 35"/>
          <p:cNvGrpSpPr>
            <a:grpSpLocks/>
          </p:cNvGrpSpPr>
          <p:nvPr/>
        </p:nvGrpSpPr>
        <p:grpSpPr bwMode="auto">
          <a:xfrm>
            <a:off x="2209800" y="5638800"/>
            <a:ext cx="1220788" cy="614363"/>
            <a:chOff x="4360" y="2463"/>
            <a:chExt cx="961" cy="1294"/>
          </a:xfrm>
        </p:grpSpPr>
        <p:sp>
          <p:nvSpPr>
            <p:cNvPr id="111678" name="Freeform 36"/>
            <p:cNvSpPr>
              <a:spLocks/>
            </p:cNvSpPr>
            <p:nvPr/>
          </p:nvSpPr>
          <p:spPr bwMode="auto">
            <a:xfrm>
              <a:off x="4386" y="2469"/>
              <a:ext cx="935" cy="1281"/>
            </a:xfrm>
            <a:custGeom>
              <a:avLst/>
              <a:gdLst>
                <a:gd name="T0" fmla="*/ 0 w 570"/>
                <a:gd name="T1" fmla="*/ 8624 h 1002"/>
                <a:gd name="T2" fmla="*/ 21349 w 570"/>
                <a:gd name="T3" fmla="*/ 7820 h 1002"/>
                <a:gd name="T4" fmla="*/ 72216 w 570"/>
                <a:gd name="T5" fmla="*/ 6541 h 1002"/>
                <a:gd name="T6" fmla="*/ 219781 w 570"/>
                <a:gd name="T7" fmla="*/ 4817 h 1002"/>
                <a:gd name="T8" fmla="*/ 507311 w 570"/>
                <a:gd name="T9" fmla="*/ 2790 h 1002"/>
                <a:gd name="T10" fmla="*/ 957921 w 570"/>
                <a:gd name="T11" fmla="*/ 1313 h 1002"/>
                <a:gd name="T12" fmla="*/ 1352363 w 570"/>
                <a:gd name="T13" fmla="*/ 593 h 1002"/>
                <a:gd name="T14" fmla="*/ 1824195 w 570"/>
                <a:gd name="T15" fmla="*/ 0 h 1002"/>
                <a:gd name="T16" fmla="*/ 2307762 w 570"/>
                <a:gd name="T17" fmla="*/ 201 h 1002"/>
                <a:gd name="T18" fmla="*/ 2723889 w 570"/>
                <a:gd name="T19" fmla="*/ 329 h 1002"/>
                <a:gd name="T20" fmla="*/ 3137225 w 570"/>
                <a:gd name="T21" fmla="*/ 1143 h 1002"/>
                <a:gd name="T22" fmla="*/ 3462860 w 570"/>
                <a:gd name="T23" fmla="*/ 2025 h 1002"/>
                <a:gd name="T24" fmla="*/ 3753969 w 570"/>
                <a:gd name="T25" fmla="*/ 3310 h 1002"/>
                <a:gd name="T26" fmla="*/ 3970505 w 570"/>
                <a:gd name="T27" fmla="*/ 4990 h 1002"/>
                <a:gd name="T28" fmla="*/ 4154264 w 570"/>
                <a:gd name="T29" fmla="*/ 7102 h 1002"/>
                <a:gd name="T30" fmla="*/ 4183232 w 570"/>
                <a:gd name="T31" fmla="*/ 8624 h 1002"/>
                <a:gd name="T32" fmla="*/ 4203953 w 570"/>
                <a:gd name="T33" fmla="*/ 71937 h 1002"/>
                <a:gd name="T34" fmla="*/ 4166714 w 570"/>
                <a:gd name="T35" fmla="*/ 74119 h 1002"/>
                <a:gd name="T36" fmla="*/ 3978484 w 570"/>
                <a:gd name="T37" fmla="*/ 76560 h 1002"/>
                <a:gd name="T38" fmla="*/ 3638872 w 570"/>
                <a:gd name="T39" fmla="*/ 79529 h 1002"/>
                <a:gd name="T40" fmla="*/ 3141244 w 570"/>
                <a:gd name="T41" fmla="*/ 81675 h 1002"/>
                <a:gd name="T42" fmla="*/ 2588109 w 570"/>
                <a:gd name="T43" fmla="*/ 83057 h 1002"/>
                <a:gd name="T44" fmla="*/ 2020340 w 570"/>
                <a:gd name="T45" fmla="*/ 83326 h 1002"/>
                <a:gd name="T46" fmla="*/ 1604237 w 570"/>
                <a:gd name="T47" fmla="*/ 83057 h 1002"/>
                <a:gd name="T48" fmla="*/ 1085774 w 570"/>
                <a:gd name="T49" fmla="*/ 81884 h 1002"/>
                <a:gd name="T50" fmla="*/ 760973 w 570"/>
                <a:gd name="T51" fmla="*/ 80703 h 1002"/>
                <a:gd name="T52" fmla="*/ 381777 w 570"/>
                <a:gd name="T53" fmla="*/ 78508 h 1002"/>
                <a:gd name="T54" fmla="*/ 111980 w 570"/>
                <a:gd name="T55" fmla="*/ 75285 h 1002"/>
                <a:gd name="T56" fmla="*/ 7934 w 570"/>
                <a:gd name="T57" fmla="*/ 72070 h 1002"/>
                <a:gd name="T58" fmla="*/ 0 w 570"/>
                <a:gd name="T59" fmla="*/ 8624 h 10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70"/>
                <a:gd name="T91" fmla="*/ 0 h 1002"/>
                <a:gd name="T92" fmla="*/ 570 w 570"/>
                <a:gd name="T93" fmla="*/ 1002 h 10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70" h="1002">
                  <a:moveTo>
                    <a:pt x="0" y="104"/>
                  </a:moveTo>
                  <a:lnTo>
                    <a:pt x="3" y="94"/>
                  </a:lnTo>
                  <a:lnTo>
                    <a:pt x="10" y="78"/>
                  </a:lnTo>
                  <a:lnTo>
                    <a:pt x="30" y="58"/>
                  </a:lnTo>
                  <a:lnTo>
                    <a:pt x="69" y="34"/>
                  </a:lnTo>
                  <a:lnTo>
                    <a:pt x="130" y="16"/>
                  </a:lnTo>
                  <a:lnTo>
                    <a:pt x="183" y="7"/>
                  </a:lnTo>
                  <a:lnTo>
                    <a:pt x="247" y="0"/>
                  </a:lnTo>
                  <a:lnTo>
                    <a:pt x="312" y="2"/>
                  </a:lnTo>
                  <a:lnTo>
                    <a:pt x="368" y="4"/>
                  </a:lnTo>
                  <a:lnTo>
                    <a:pt x="424" y="14"/>
                  </a:lnTo>
                  <a:lnTo>
                    <a:pt x="468" y="24"/>
                  </a:lnTo>
                  <a:lnTo>
                    <a:pt x="508" y="40"/>
                  </a:lnTo>
                  <a:lnTo>
                    <a:pt x="537" y="60"/>
                  </a:lnTo>
                  <a:lnTo>
                    <a:pt x="562" y="85"/>
                  </a:lnTo>
                  <a:lnTo>
                    <a:pt x="566" y="104"/>
                  </a:lnTo>
                  <a:lnTo>
                    <a:pt x="569" y="864"/>
                  </a:lnTo>
                  <a:lnTo>
                    <a:pt x="563" y="891"/>
                  </a:lnTo>
                  <a:lnTo>
                    <a:pt x="538" y="920"/>
                  </a:lnTo>
                  <a:lnTo>
                    <a:pt x="492" y="955"/>
                  </a:lnTo>
                  <a:lnTo>
                    <a:pt x="425" y="982"/>
                  </a:lnTo>
                  <a:lnTo>
                    <a:pt x="350" y="998"/>
                  </a:lnTo>
                  <a:lnTo>
                    <a:pt x="273" y="1001"/>
                  </a:lnTo>
                  <a:lnTo>
                    <a:pt x="217" y="998"/>
                  </a:lnTo>
                  <a:lnTo>
                    <a:pt x="147" y="984"/>
                  </a:lnTo>
                  <a:lnTo>
                    <a:pt x="103" y="970"/>
                  </a:lnTo>
                  <a:lnTo>
                    <a:pt x="52" y="943"/>
                  </a:lnTo>
                  <a:lnTo>
                    <a:pt x="15" y="904"/>
                  </a:lnTo>
                  <a:lnTo>
                    <a:pt x="1" y="866"/>
                  </a:lnTo>
                  <a:lnTo>
                    <a:pt x="0" y="104"/>
                  </a:lnTo>
                </a:path>
              </a:pathLst>
            </a:custGeom>
            <a:solidFill>
              <a:srgbClr val="0000FF"/>
            </a:solidFill>
            <a:ln w="0" cap="flat" cmpd="sng">
              <a:solidFill>
                <a:schemeClr val="bg1"/>
              </a:solidFill>
              <a:prstDash val="solid"/>
              <a:round/>
              <a:headEnd type="none" w="med" len="med"/>
              <a:tailEnd type="none" w="med" len="med"/>
            </a:ln>
          </p:spPr>
          <p:txBody>
            <a:bodyPr/>
            <a:lstStyle/>
            <a:p>
              <a:endParaRPr lang="en-US"/>
            </a:p>
          </p:txBody>
        </p:sp>
        <p:sp>
          <p:nvSpPr>
            <p:cNvPr id="111679" name="Freeform 37"/>
            <p:cNvSpPr>
              <a:spLocks/>
            </p:cNvSpPr>
            <p:nvPr/>
          </p:nvSpPr>
          <p:spPr bwMode="auto">
            <a:xfrm>
              <a:off x="4360" y="2600"/>
              <a:ext cx="940" cy="145"/>
            </a:xfrm>
            <a:custGeom>
              <a:avLst/>
              <a:gdLst>
                <a:gd name="T0" fmla="*/ 57489 w 573"/>
                <a:gd name="T1" fmla="*/ 785 h 113"/>
                <a:gd name="T2" fmla="*/ 118596 w 573"/>
                <a:gd name="T3" fmla="*/ 2432 h 113"/>
                <a:gd name="T4" fmla="*/ 245465 w 573"/>
                <a:gd name="T5" fmla="*/ 3820 h 113"/>
                <a:gd name="T6" fmla="*/ 424250 w 573"/>
                <a:gd name="T7" fmla="*/ 5327 h 113"/>
                <a:gd name="T8" fmla="*/ 649355 w 573"/>
                <a:gd name="T9" fmla="*/ 6374 h 113"/>
                <a:gd name="T10" fmla="*/ 924215 w 573"/>
                <a:gd name="T11" fmla="*/ 7403 h 113"/>
                <a:gd name="T12" fmla="*/ 1235903 w 573"/>
                <a:gd name="T13" fmla="*/ 8246 h 113"/>
                <a:gd name="T14" fmla="*/ 1571286 w 573"/>
                <a:gd name="T15" fmla="*/ 8796 h 113"/>
                <a:gd name="T16" fmla="*/ 1924995 w 573"/>
                <a:gd name="T17" fmla="*/ 9028 h 113"/>
                <a:gd name="T18" fmla="*/ 2140096 w 573"/>
                <a:gd name="T19" fmla="*/ 9093 h 113"/>
                <a:gd name="T20" fmla="*/ 2487250 w 573"/>
                <a:gd name="T21" fmla="*/ 8821 h 113"/>
                <a:gd name="T22" fmla="*/ 2833678 w 573"/>
                <a:gd name="T23" fmla="*/ 8549 h 113"/>
                <a:gd name="T24" fmla="*/ 3157932 w 573"/>
                <a:gd name="T25" fmla="*/ 7871 h 113"/>
                <a:gd name="T26" fmla="*/ 3448540 w 573"/>
                <a:gd name="T27" fmla="*/ 6874 h 113"/>
                <a:gd name="T28" fmla="*/ 3700237 w 573"/>
                <a:gd name="T29" fmla="*/ 5900 h 113"/>
                <a:gd name="T30" fmla="*/ 3909567 w 573"/>
                <a:gd name="T31" fmla="*/ 4496 h 113"/>
                <a:gd name="T32" fmla="*/ 4059383 w 573"/>
                <a:gd name="T33" fmla="*/ 3121 h 113"/>
                <a:gd name="T34" fmla="*/ 4150850 w 573"/>
                <a:gd name="T35" fmla="*/ 1610 h 113"/>
                <a:gd name="T36" fmla="*/ 4185228 w 573"/>
                <a:gd name="T37" fmla="*/ 0 h 113"/>
                <a:gd name="T38" fmla="*/ 4222024 w 573"/>
                <a:gd name="T39" fmla="*/ 1007 h 113"/>
                <a:gd name="T40" fmla="*/ 4162819 w 573"/>
                <a:gd name="T41" fmla="*/ 2731 h 113"/>
                <a:gd name="T42" fmla="*/ 4037174 w 573"/>
                <a:gd name="T43" fmla="*/ 4365 h 113"/>
                <a:gd name="T44" fmla="*/ 3849203 w 573"/>
                <a:gd name="T45" fmla="*/ 5769 h 113"/>
                <a:gd name="T46" fmla="*/ 3615968 w 573"/>
                <a:gd name="T47" fmla="*/ 7123 h 113"/>
                <a:gd name="T48" fmla="*/ 3332923 w 573"/>
                <a:gd name="T49" fmla="*/ 8246 h 113"/>
                <a:gd name="T50" fmla="*/ 3006810 w 573"/>
                <a:gd name="T51" fmla="*/ 9093 h 113"/>
                <a:gd name="T52" fmla="*/ 2668684 w 573"/>
                <a:gd name="T53" fmla="*/ 9715 h 113"/>
                <a:gd name="T54" fmla="*/ 2297320 w 573"/>
                <a:gd name="T55" fmla="*/ 9967 h 113"/>
                <a:gd name="T56" fmla="*/ 2116345 w 573"/>
                <a:gd name="T57" fmla="*/ 9967 h 113"/>
                <a:gd name="T58" fmla="*/ 1747545 w 573"/>
                <a:gd name="T59" fmla="*/ 9855 h 113"/>
                <a:gd name="T60" fmla="*/ 1400388 w 573"/>
                <a:gd name="T61" fmla="*/ 9490 h 113"/>
                <a:gd name="T62" fmla="*/ 1061550 w 573"/>
                <a:gd name="T63" fmla="*/ 8772 h 113"/>
                <a:gd name="T64" fmla="*/ 753375 w 573"/>
                <a:gd name="T65" fmla="*/ 7767 h 113"/>
                <a:gd name="T66" fmla="*/ 505968 w 573"/>
                <a:gd name="T67" fmla="*/ 6528 h 113"/>
                <a:gd name="T68" fmla="*/ 288760 w 573"/>
                <a:gd name="T69" fmla="*/ 5139 h 113"/>
                <a:gd name="T70" fmla="*/ 134080 w 573"/>
                <a:gd name="T71" fmla="*/ 3504 h 113"/>
                <a:gd name="T72" fmla="*/ 35044 w 573"/>
                <a:gd name="T73" fmla="*/ 1965 h 113"/>
                <a:gd name="T74" fmla="*/ 0 w 573"/>
                <a:gd name="T75" fmla="*/ 208 h 1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3"/>
                <a:gd name="T116" fmla="*/ 573 w 573"/>
                <a:gd name="T117" fmla="*/ 113 h 1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3">
                  <a:moveTo>
                    <a:pt x="7" y="0"/>
                  </a:moveTo>
                  <a:lnTo>
                    <a:pt x="8" y="9"/>
                  </a:lnTo>
                  <a:lnTo>
                    <a:pt x="11" y="18"/>
                  </a:lnTo>
                  <a:lnTo>
                    <a:pt x="16" y="27"/>
                  </a:lnTo>
                  <a:lnTo>
                    <a:pt x="24" y="35"/>
                  </a:lnTo>
                  <a:lnTo>
                    <a:pt x="33" y="43"/>
                  </a:lnTo>
                  <a:lnTo>
                    <a:pt x="44" y="51"/>
                  </a:lnTo>
                  <a:lnTo>
                    <a:pt x="57" y="59"/>
                  </a:lnTo>
                  <a:lnTo>
                    <a:pt x="72" y="66"/>
                  </a:lnTo>
                  <a:lnTo>
                    <a:pt x="88" y="72"/>
                  </a:lnTo>
                  <a:lnTo>
                    <a:pt x="106" y="78"/>
                  </a:lnTo>
                  <a:lnTo>
                    <a:pt x="125" y="83"/>
                  </a:lnTo>
                  <a:lnTo>
                    <a:pt x="145" y="89"/>
                  </a:lnTo>
                  <a:lnTo>
                    <a:pt x="167" y="93"/>
                  </a:lnTo>
                  <a:lnTo>
                    <a:pt x="189" y="96"/>
                  </a:lnTo>
                  <a:lnTo>
                    <a:pt x="212" y="99"/>
                  </a:lnTo>
                  <a:lnTo>
                    <a:pt x="235" y="100"/>
                  </a:lnTo>
                  <a:lnTo>
                    <a:pt x="260" y="101"/>
                  </a:lnTo>
                  <a:lnTo>
                    <a:pt x="283" y="102"/>
                  </a:lnTo>
                  <a:lnTo>
                    <a:pt x="289" y="102"/>
                  </a:lnTo>
                  <a:lnTo>
                    <a:pt x="312" y="101"/>
                  </a:lnTo>
                  <a:lnTo>
                    <a:pt x="336" y="100"/>
                  </a:lnTo>
                  <a:lnTo>
                    <a:pt x="360" y="99"/>
                  </a:lnTo>
                  <a:lnTo>
                    <a:pt x="383" y="96"/>
                  </a:lnTo>
                  <a:lnTo>
                    <a:pt x="405" y="93"/>
                  </a:lnTo>
                  <a:lnTo>
                    <a:pt x="427" y="89"/>
                  </a:lnTo>
                  <a:lnTo>
                    <a:pt x="447" y="83"/>
                  </a:lnTo>
                  <a:lnTo>
                    <a:pt x="466" y="78"/>
                  </a:lnTo>
                  <a:lnTo>
                    <a:pt x="484" y="72"/>
                  </a:lnTo>
                  <a:lnTo>
                    <a:pt x="500" y="66"/>
                  </a:lnTo>
                  <a:lnTo>
                    <a:pt x="515" y="59"/>
                  </a:lnTo>
                  <a:lnTo>
                    <a:pt x="528" y="51"/>
                  </a:lnTo>
                  <a:lnTo>
                    <a:pt x="539" y="43"/>
                  </a:lnTo>
                  <a:lnTo>
                    <a:pt x="548" y="35"/>
                  </a:lnTo>
                  <a:lnTo>
                    <a:pt x="556" y="27"/>
                  </a:lnTo>
                  <a:lnTo>
                    <a:pt x="561" y="18"/>
                  </a:lnTo>
                  <a:lnTo>
                    <a:pt x="564" y="9"/>
                  </a:lnTo>
                  <a:lnTo>
                    <a:pt x="565" y="0"/>
                  </a:lnTo>
                  <a:lnTo>
                    <a:pt x="572" y="2"/>
                  </a:lnTo>
                  <a:lnTo>
                    <a:pt x="570" y="12"/>
                  </a:lnTo>
                  <a:lnTo>
                    <a:pt x="567" y="22"/>
                  </a:lnTo>
                  <a:lnTo>
                    <a:pt x="562" y="31"/>
                  </a:lnTo>
                  <a:lnTo>
                    <a:pt x="554" y="40"/>
                  </a:lnTo>
                  <a:lnTo>
                    <a:pt x="545" y="49"/>
                  </a:lnTo>
                  <a:lnTo>
                    <a:pt x="533" y="58"/>
                  </a:lnTo>
                  <a:lnTo>
                    <a:pt x="520" y="65"/>
                  </a:lnTo>
                  <a:lnTo>
                    <a:pt x="504" y="73"/>
                  </a:lnTo>
                  <a:lnTo>
                    <a:pt x="488" y="80"/>
                  </a:lnTo>
                  <a:lnTo>
                    <a:pt x="470" y="87"/>
                  </a:lnTo>
                  <a:lnTo>
                    <a:pt x="450" y="93"/>
                  </a:lnTo>
                  <a:lnTo>
                    <a:pt x="429" y="98"/>
                  </a:lnTo>
                  <a:lnTo>
                    <a:pt x="406" y="102"/>
                  </a:lnTo>
                  <a:lnTo>
                    <a:pt x="383" y="106"/>
                  </a:lnTo>
                  <a:lnTo>
                    <a:pt x="360" y="109"/>
                  </a:lnTo>
                  <a:lnTo>
                    <a:pt x="335" y="111"/>
                  </a:lnTo>
                  <a:lnTo>
                    <a:pt x="310" y="112"/>
                  </a:lnTo>
                  <a:lnTo>
                    <a:pt x="286" y="112"/>
                  </a:lnTo>
                  <a:lnTo>
                    <a:pt x="262" y="112"/>
                  </a:lnTo>
                  <a:lnTo>
                    <a:pt x="236" y="111"/>
                  </a:lnTo>
                  <a:lnTo>
                    <a:pt x="212" y="109"/>
                  </a:lnTo>
                  <a:lnTo>
                    <a:pt x="189" y="106"/>
                  </a:lnTo>
                  <a:lnTo>
                    <a:pt x="165" y="102"/>
                  </a:lnTo>
                  <a:lnTo>
                    <a:pt x="143" y="98"/>
                  </a:lnTo>
                  <a:lnTo>
                    <a:pt x="122" y="93"/>
                  </a:lnTo>
                  <a:lnTo>
                    <a:pt x="102" y="87"/>
                  </a:lnTo>
                  <a:lnTo>
                    <a:pt x="84" y="80"/>
                  </a:lnTo>
                  <a:lnTo>
                    <a:pt x="68" y="73"/>
                  </a:lnTo>
                  <a:lnTo>
                    <a:pt x="52" y="65"/>
                  </a:lnTo>
                  <a:lnTo>
                    <a:pt x="39" y="58"/>
                  </a:lnTo>
                  <a:lnTo>
                    <a:pt x="27" y="49"/>
                  </a:lnTo>
                  <a:lnTo>
                    <a:pt x="18" y="40"/>
                  </a:lnTo>
                  <a:lnTo>
                    <a:pt x="10" y="31"/>
                  </a:lnTo>
                  <a:lnTo>
                    <a:pt x="5" y="22"/>
                  </a:lnTo>
                  <a:lnTo>
                    <a:pt x="2" y="12"/>
                  </a:lnTo>
                  <a:lnTo>
                    <a:pt x="0" y="2"/>
                  </a:lnTo>
                  <a:lnTo>
                    <a:pt x="7" y="0"/>
                  </a:lnTo>
                </a:path>
              </a:pathLst>
            </a:custGeom>
            <a:solidFill>
              <a:srgbClr val="0000FF"/>
            </a:solidFill>
            <a:ln w="0" cap="flat" cmpd="sng">
              <a:solidFill>
                <a:schemeClr val="bg1"/>
              </a:solidFill>
              <a:prstDash val="solid"/>
              <a:round/>
              <a:headEnd type="none" w="med" len="med"/>
              <a:tailEnd type="none" w="med" len="med"/>
            </a:ln>
          </p:spPr>
          <p:txBody>
            <a:bodyPr/>
            <a:lstStyle/>
            <a:p>
              <a:endParaRPr lang="en-US"/>
            </a:p>
          </p:txBody>
        </p:sp>
        <p:sp>
          <p:nvSpPr>
            <p:cNvPr id="111680" name="Freeform 38"/>
            <p:cNvSpPr>
              <a:spLocks/>
            </p:cNvSpPr>
            <p:nvPr/>
          </p:nvSpPr>
          <p:spPr bwMode="auto">
            <a:xfrm>
              <a:off x="4370" y="2463"/>
              <a:ext cx="940" cy="1294"/>
            </a:xfrm>
            <a:custGeom>
              <a:avLst/>
              <a:gdLst>
                <a:gd name="T0" fmla="*/ 2311576 w 573"/>
                <a:gd name="T1" fmla="*/ 83628 h 1012"/>
                <a:gd name="T2" fmla="*/ 2833678 w 573"/>
                <a:gd name="T3" fmla="*/ 82966 h 1012"/>
                <a:gd name="T4" fmla="*/ 3307390 w 573"/>
                <a:gd name="T5" fmla="*/ 81701 h 1012"/>
                <a:gd name="T6" fmla="*/ 3700237 w 573"/>
                <a:gd name="T7" fmla="*/ 79668 h 1012"/>
                <a:gd name="T8" fmla="*/ 3990653 w 573"/>
                <a:gd name="T9" fmla="*/ 77028 h 1012"/>
                <a:gd name="T10" fmla="*/ 4150850 w 573"/>
                <a:gd name="T11" fmla="*/ 74235 h 1012"/>
                <a:gd name="T12" fmla="*/ 4235036 w 573"/>
                <a:gd name="T13" fmla="*/ 72409 h 1012"/>
                <a:gd name="T14" fmla="*/ 4162819 w 573"/>
                <a:gd name="T15" fmla="*/ 75535 h 1012"/>
                <a:gd name="T16" fmla="*/ 3953824 w 573"/>
                <a:gd name="T17" fmla="*/ 78430 h 1012"/>
                <a:gd name="T18" fmla="*/ 3615968 w 573"/>
                <a:gd name="T19" fmla="*/ 80823 h 1012"/>
                <a:gd name="T20" fmla="*/ 3178238 w 573"/>
                <a:gd name="T21" fmla="*/ 82798 h 1012"/>
                <a:gd name="T22" fmla="*/ 2668684 w 573"/>
                <a:gd name="T23" fmla="*/ 83945 h 1012"/>
                <a:gd name="T24" fmla="*/ 2233793 w 573"/>
                <a:gd name="T25" fmla="*/ 84391 h 1012"/>
                <a:gd name="T26" fmla="*/ 2192159 w 573"/>
                <a:gd name="T27" fmla="*/ 84391 h 1012"/>
                <a:gd name="T28" fmla="*/ 1940639 w 573"/>
                <a:gd name="T29" fmla="*/ 84391 h 1012"/>
                <a:gd name="T30" fmla="*/ 1400388 w 573"/>
                <a:gd name="T31" fmla="*/ 83689 h 1012"/>
                <a:gd name="T32" fmla="*/ 902946 w 573"/>
                <a:gd name="T33" fmla="*/ 82230 h 1012"/>
                <a:gd name="T34" fmla="*/ 505968 w 573"/>
                <a:gd name="T35" fmla="*/ 80208 h 1012"/>
                <a:gd name="T36" fmla="*/ 198181 w 573"/>
                <a:gd name="T37" fmla="*/ 77547 h 1012"/>
                <a:gd name="T38" fmla="*/ 35044 w 573"/>
                <a:gd name="T39" fmla="*/ 74526 h 1012"/>
                <a:gd name="T40" fmla="*/ 0 w 573"/>
                <a:gd name="T41" fmla="*/ 72395 h 1012"/>
                <a:gd name="T42" fmla="*/ 35044 w 573"/>
                <a:gd name="T43" fmla="*/ 7717 h 1012"/>
                <a:gd name="T44" fmla="*/ 198181 w 573"/>
                <a:gd name="T45" fmla="*/ 5351 h 1012"/>
                <a:gd name="T46" fmla="*/ 505968 w 573"/>
                <a:gd name="T47" fmla="*/ 3310 h 1012"/>
                <a:gd name="T48" fmla="*/ 902946 w 573"/>
                <a:gd name="T49" fmla="*/ 1679 h 1012"/>
                <a:gd name="T50" fmla="*/ 1400388 w 573"/>
                <a:gd name="T51" fmla="*/ 593 h 1012"/>
                <a:gd name="T52" fmla="*/ 1940639 w 573"/>
                <a:gd name="T53" fmla="*/ 1 h 1012"/>
                <a:gd name="T54" fmla="*/ 2297320 w 573"/>
                <a:gd name="T55" fmla="*/ 1 h 1012"/>
                <a:gd name="T56" fmla="*/ 2833678 w 573"/>
                <a:gd name="T57" fmla="*/ 593 h 1012"/>
                <a:gd name="T58" fmla="*/ 3332923 w 573"/>
                <a:gd name="T59" fmla="*/ 1679 h 1012"/>
                <a:gd name="T60" fmla="*/ 3733834 w 573"/>
                <a:gd name="T61" fmla="*/ 3310 h 1012"/>
                <a:gd name="T62" fmla="*/ 4037174 w 573"/>
                <a:gd name="T63" fmla="*/ 5351 h 1012"/>
                <a:gd name="T64" fmla="*/ 4197859 w 573"/>
                <a:gd name="T65" fmla="*/ 7717 h 1012"/>
                <a:gd name="T66" fmla="*/ 4235036 w 573"/>
                <a:gd name="T67" fmla="*/ 72395 h 1012"/>
                <a:gd name="T68" fmla="*/ 4174450 w 573"/>
                <a:gd name="T69" fmla="*/ 8484 h 1012"/>
                <a:gd name="T70" fmla="*/ 4059383 w 573"/>
                <a:gd name="T71" fmla="*/ 6389 h 1012"/>
                <a:gd name="T72" fmla="*/ 3813473 w 573"/>
                <a:gd name="T73" fmla="*/ 4454 h 1012"/>
                <a:gd name="T74" fmla="*/ 3448540 w 573"/>
                <a:gd name="T75" fmla="*/ 2745 h 1012"/>
                <a:gd name="T76" fmla="*/ 2995944 w 573"/>
                <a:gd name="T77" fmla="*/ 1584 h 1012"/>
                <a:gd name="T78" fmla="*/ 2487250 w 573"/>
                <a:gd name="T79" fmla="*/ 894 h 1012"/>
                <a:gd name="T80" fmla="*/ 2092819 w 573"/>
                <a:gd name="T81" fmla="*/ 758 h 1012"/>
                <a:gd name="T82" fmla="*/ 1571286 w 573"/>
                <a:gd name="T83" fmla="*/ 1125 h 1012"/>
                <a:gd name="T84" fmla="*/ 1074093 w 573"/>
                <a:gd name="T85" fmla="*/ 1869 h 1012"/>
                <a:gd name="T86" fmla="*/ 649355 w 573"/>
                <a:gd name="T87" fmla="*/ 3273 h 1012"/>
                <a:gd name="T88" fmla="*/ 325114 w 573"/>
                <a:gd name="T89" fmla="*/ 4997 h 1012"/>
                <a:gd name="T90" fmla="*/ 118596 w 573"/>
                <a:gd name="T91" fmla="*/ 7125 h 1012"/>
                <a:gd name="T92" fmla="*/ 49822 w 573"/>
                <a:gd name="T93" fmla="*/ 9311 h 1012"/>
                <a:gd name="T94" fmla="*/ 81732 w 573"/>
                <a:gd name="T95" fmla="*/ 74235 h 1012"/>
                <a:gd name="T96" fmla="*/ 245465 w 573"/>
                <a:gd name="T97" fmla="*/ 77028 h 1012"/>
                <a:gd name="T98" fmla="*/ 533346 w 573"/>
                <a:gd name="T99" fmla="*/ 79668 h 1012"/>
                <a:gd name="T100" fmla="*/ 924215 w 573"/>
                <a:gd name="T101" fmla="*/ 81701 h 1012"/>
                <a:gd name="T102" fmla="*/ 1400388 w 573"/>
                <a:gd name="T103" fmla="*/ 82966 h 1012"/>
                <a:gd name="T104" fmla="*/ 1924995 w 573"/>
                <a:gd name="T105" fmla="*/ 83628 h 1012"/>
                <a:gd name="T106" fmla="*/ 2192159 w 573"/>
                <a:gd name="T107" fmla="*/ 83628 h 10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3"/>
                <a:gd name="T163" fmla="*/ 0 h 1012"/>
                <a:gd name="T164" fmla="*/ 573 w 573"/>
                <a:gd name="T165" fmla="*/ 1012 h 10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3" h="1012">
                  <a:moveTo>
                    <a:pt x="296" y="1002"/>
                  </a:moveTo>
                  <a:lnTo>
                    <a:pt x="305" y="1002"/>
                  </a:lnTo>
                  <a:lnTo>
                    <a:pt x="312" y="1002"/>
                  </a:lnTo>
                  <a:lnTo>
                    <a:pt x="336" y="1000"/>
                  </a:lnTo>
                  <a:lnTo>
                    <a:pt x="360" y="998"/>
                  </a:lnTo>
                  <a:lnTo>
                    <a:pt x="383" y="994"/>
                  </a:lnTo>
                  <a:lnTo>
                    <a:pt x="405" y="990"/>
                  </a:lnTo>
                  <a:lnTo>
                    <a:pt x="427" y="984"/>
                  </a:lnTo>
                  <a:lnTo>
                    <a:pt x="447" y="978"/>
                  </a:lnTo>
                  <a:lnTo>
                    <a:pt x="466" y="970"/>
                  </a:lnTo>
                  <a:lnTo>
                    <a:pt x="484" y="962"/>
                  </a:lnTo>
                  <a:lnTo>
                    <a:pt x="500" y="954"/>
                  </a:lnTo>
                  <a:lnTo>
                    <a:pt x="515" y="944"/>
                  </a:lnTo>
                  <a:lnTo>
                    <a:pt x="528" y="934"/>
                  </a:lnTo>
                  <a:lnTo>
                    <a:pt x="539" y="923"/>
                  </a:lnTo>
                  <a:lnTo>
                    <a:pt x="548" y="912"/>
                  </a:lnTo>
                  <a:lnTo>
                    <a:pt x="556" y="901"/>
                  </a:lnTo>
                  <a:lnTo>
                    <a:pt x="561" y="889"/>
                  </a:lnTo>
                  <a:lnTo>
                    <a:pt x="564" y="877"/>
                  </a:lnTo>
                  <a:lnTo>
                    <a:pt x="565" y="865"/>
                  </a:lnTo>
                  <a:lnTo>
                    <a:pt x="572" y="868"/>
                  </a:lnTo>
                  <a:lnTo>
                    <a:pt x="570" y="881"/>
                  </a:lnTo>
                  <a:lnTo>
                    <a:pt x="567" y="893"/>
                  </a:lnTo>
                  <a:lnTo>
                    <a:pt x="562" y="905"/>
                  </a:lnTo>
                  <a:lnTo>
                    <a:pt x="555" y="917"/>
                  </a:lnTo>
                  <a:lnTo>
                    <a:pt x="545" y="929"/>
                  </a:lnTo>
                  <a:lnTo>
                    <a:pt x="534" y="939"/>
                  </a:lnTo>
                  <a:lnTo>
                    <a:pt x="520" y="950"/>
                  </a:lnTo>
                  <a:lnTo>
                    <a:pt x="504" y="961"/>
                  </a:lnTo>
                  <a:lnTo>
                    <a:pt x="488" y="969"/>
                  </a:lnTo>
                  <a:lnTo>
                    <a:pt x="470" y="978"/>
                  </a:lnTo>
                  <a:lnTo>
                    <a:pt x="450" y="985"/>
                  </a:lnTo>
                  <a:lnTo>
                    <a:pt x="429" y="992"/>
                  </a:lnTo>
                  <a:lnTo>
                    <a:pt x="406" y="998"/>
                  </a:lnTo>
                  <a:lnTo>
                    <a:pt x="383" y="1003"/>
                  </a:lnTo>
                  <a:lnTo>
                    <a:pt x="360" y="1006"/>
                  </a:lnTo>
                  <a:lnTo>
                    <a:pt x="335" y="1009"/>
                  </a:lnTo>
                  <a:lnTo>
                    <a:pt x="310" y="1011"/>
                  </a:lnTo>
                  <a:lnTo>
                    <a:pt x="302" y="1011"/>
                  </a:lnTo>
                  <a:lnTo>
                    <a:pt x="300" y="1011"/>
                  </a:lnTo>
                  <a:lnTo>
                    <a:pt x="296" y="1011"/>
                  </a:lnTo>
                  <a:lnTo>
                    <a:pt x="286" y="1011"/>
                  </a:lnTo>
                  <a:lnTo>
                    <a:pt x="262" y="1011"/>
                  </a:lnTo>
                  <a:lnTo>
                    <a:pt x="237" y="1009"/>
                  </a:lnTo>
                  <a:lnTo>
                    <a:pt x="212" y="1006"/>
                  </a:lnTo>
                  <a:lnTo>
                    <a:pt x="189" y="1003"/>
                  </a:lnTo>
                  <a:lnTo>
                    <a:pt x="166" y="998"/>
                  </a:lnTo>
                  <a:lnTo>
                    <a:pt x="143" y="992"/>
                  </a:lnTo>
                  <a:lnTo>
                    <a:pt x="122" y="985"/>
                  </a:lnTo>
                  <a:lnTo>
                    <a:pt x="102" y="978"/>
                  </a:lnTo>
                  <a:lnTo>
                    <a:pt x="84" y="969"/>
                  </a:lnTo>
                  <a:lnTo>
                    <a:pt x="68" y="961"/>
                  </a:lnTo>
                  <a:lnTo>
                    <a:pt x="52" y="950"/>
                  </a:lnTo>
                  <a:lnTo>
                    <a:pt x="39" y="939"/>
                  </a:lnTo>
                  <a:lnTo>
                    <a:pt x="27" y="929"/>
                  </a:lnTo>
                  <a:lnTo>
                    <a:pt x="18" y="917"/>
                  </a:lnTo>
                  <a:lnTo>
                    <a:pt x="10" y="905"/>
                  </a:lnTo>
                  <a:lnTo>
                    <a:pt x="5" y="893"/>
                  </a:lnTo>
                  <a:lnTo>
                    <a:pt x="2" y="881"/>
                  </a:lnTo>
                  <a:lnTo>
                    <a:pt x="0" y="868"/>
                  </a:lnTo>
                  <a:lnTo>
                    <a:pt x="0" y="867"/>
                  </a:lnTo>
                  <a:lnTo>
                    <a:pt x="0" y="110"/>
                  </a:lnTo>
                  <a:lnTo>
                    <a:pt x="2" y="101"/>
                  </a:lnTo>
                  <a:lnTo>
                    <a:pt x="5" y="92"/>
                  </a:lnTo>
                  <a:lnTo>
                    <a:pt x="10" y="82"/>
                  </a:lnTo>
                  <a:lnTo>
                    <a:pt x="18" y="73"/>
                  </a:lnTo>
                  <a:lnTo>
                    <a:pt x="27" y="64"/>
                  </a:lnTo>
                  <a:lnTo>
                    <a:pt x="39" y="55"/>
                  </a:lnTo>
                  <a:lnTo>
                    <a:pt x="52" y="48"/>
                  </a:lnTo>
                  <a:lnTo>
                    <a:pt x="68" y="40"/>
                  </a:lnTo>
                  <a:lnTo>
                    <a:pt x="84" y="33"/>
                  </a:lnTo>
                  <a:lnTo>
                    <a:pt x="102" y="26"/>
                  </a:lnTo>
                  <a:lnTo>
                    <a:pt x="122" y="20"/>
                  </a:lnTo>
                  <a:lnTo>
                    <a:pt x="143" y="15"/>
                  </a:lnTo>
                  <a:lnTo>
                    <a:pt x="165" y="11"/>
                  </a:lnTo>
                  <a:lnTo>
                    <a:pt x="189" y="7"/>
                  </a:lnTo>
                  <a:lnTo>
                    <a:pt x="212" y="5"/>
                  </a:lnTo>
                  <a:lnTo>
                    <a:pt x="236" y="3"/>
                  </a:lnTo>
                  <a:lnTo>
                    <a:pt x="262" y="1"/>
                  </a:lnTo>
                  <a:lnTo>
                    <a:pt x="286" y="0"/>
                  </a:lnTo>
                  <a:lnTo>
                    <a:pt x="310" y="1"/>
                  </a:lnTo>
                  <a:lnTo>
                    <a:pt x="335" y="3"/>
                  </a:lnTo>
                  <a:lnTo>
                    <a:pt x="360" y="5"/>
                  </a:lnTo>
                  <a:lnTo>
                    <a:pt x="383" y="7"/>
                  </a:lnTo>
                  <a:lnTo>
                    <a:pt x="406" y="11"/>
                  </a:lnTo>
                  <a:lnTo>
                    <a:pt x="429" y="15"/>
                  </a:lnTo>
                  <a:lnTo>
                    <a:pt x="450" y="20"/>
                  </a:lnTo>
                  <a:lnTo>
                    <a:pt x="470" y="26"/>
                  </a:lnTo>
                  <a:lnTo>
                    <a:pt x="488" y="33"/>
                  </a:lnTo>
                  <a:lnTo>
                    <a:pt x="504" y="40"/>
                  </a:lnTo>
                  <a:lnTo>
                    <a:pt x="520" y="48"/>
                  </a:lnTo>
                  <a:lnTo>
                    <a:pt x="533" y="55"/>
                  </a:lnTo>
                  <a:lnTo>
                    <a:pt x="545" y="64"/>
                  </a:lnTo>
                  <a:lnTo>
                    <a:pt x="554" y="73"/>
                  </a:lnTo>
                  <a:lnTo>
                    <a:pt x="562" y="82"/>
                  </a:lnTo>
                  <a:lnTo>
                    <a:pt x="567" y="92"/>
                  </a:lnTo>
                  <a:lnTo>
                    <a:pt x="570" y="101"/>
                  </a:lnTo>
                  <a:lnTo>
                    <a:pt x="572" y="110"/>
                  </a:lnTo>
                  <a:lnTo>
                    <a:pt x="572" y="867"/>
                  </a:lnTo>
                  <a:lnTo>
                    <a:pt x="565" y="865"/>
                  </a:lnTo>
                  <a:lnTo>
                    <a:pt x="565" y="111"/>
                  </a:lnTo>
                  <a:lnTo>
                    <a:pt x="564" y="102"/>
                  </a:lnTo>
                  <a:lnTo>
                    <a:pt x="561" y="93"/>
                  </a:lnTo>
                  <a:lnTo>
                    <a:pt x="556" y="85"/>
                  </a:lnTo>
                  <a:lnTo>
                    <a:pt x="548" y="77"/>
                  </a:lnTo>
                  <a:lnTo>
                    <a:pt x="539" y="68"/>
                  </a:lnTo>
                  <a:lnTo>
                    <a:pt x="528" y="60"/>
                  </a:lnTo>
                  <a:lnTo>
                    <a:pt x="515" y="53"/>
                  </a:lnTo>
                  <a:lnTo>
                    <a:pt x="500" y="45"/>
                  </a:lnTo>
                  <a:lnTo>
                    <a:pt x="484" y="39"/>
                  </a:lnTo>
                  <a:lnTo>
                    <a:pt x="466" y="33"/>
                  </a:lnTo>
                  <a:lnTo>
                    <a:pt x="447" y="28"/>
                  </a:lnTo>
                  <a:lnTo>
                    <a:pt x="427" y="23"/>
                  </a:lnTo>
                  <a:lnTo>
                    <a:pt x="405" y="19"/>
                  </a:lnTo>
                  <a:lnTo>
                    <a:pt x="383" y="15"/>
                  </a:lnTo>
                  <a:lnTo>
                    <a:pt x="360" y="13"/>
                  </a:lnTo>
                  <a:lnTo>
                    <a:pt x="336" y="11"/>
                  </a:lnTo>
                  <a:lnTo>
                    <a:pt x="312" y="10"/>
                  </a:lnTo>
                  <a:lnTo>
                    <a:pt x="289" y="9"/>
                  </a:lnTo>
                  <a:lnTo>
                    <a:pt x="283" y="9"/>
                  </a:lnTo>
                  <a:lnTo>
                    <a:pt x="260" y="10"/>
                  </a:lnTo>
                  <a:lnTo>
                    <a:pt x="235" y="11"/>
                  </a:lnTo>
                  <a:lnTo>
                    <a:pt x="212" y="13"/>
                  </a:lnTo>
                  <a:lnTo>
                    <a:pt x="189" y="15"/>
                  </a:lnTo>
                  <a:lnTo>
                    <a:pt x="167" y="19"/>
                  </a:lnTo>
                  <a:lnTo>
                    <a:pt x="145" y="23"/>
                  </a:lnTo>
                  <a:lnTo>
                    <a:pt x="125" y="28"/>
                  </a:lnTo>
                  <a:lnTo>
                    <a:pt x="106" y="33"/>
                  </a:lnTo>
                  <a:lnTo>
                    <a:pt x="88" y="39"/>
                  </a:lnTo>
                  <a:lnTo>
                    <a:pt x="72" y="45"/>
                  </a:lnTo>
                  <a:lnTo>
                    <a:pt x="57" y="53"/>
                  </a:lnTo>
                  <a:lnTo>
                    <a:pt x="44" y="60"/>
                  </a:lnTo>
                  <a:lnTo>
                    <a:pt x="33" y="68"/>
                  </a:lnTo>
                  <a:lnTo>
                    <a:pt x="24" y="77"/>
                  </a:lnTo>
                  <a:lnTo>
                    <a:pt x="16" y="85"/>
                  </a:lnTo>
                  <a:lnTo>
                    <a:pt x="11" y="93"/>
                  </a:lnTo>
                  <a:lnTo>
                    <a:pt x="8" y="102"/>
                  </a:lnTo>
                  <a:lnTo>
                    <a:pt x="7" y="111"/>
                  </a:lnTo>
                  <a:lnTo>
                    <a:pt x="7" y="865"/>
                  </a:lnTo>
                  <a:lnTo>
                    <a:pt x="8" y="877"/>
                  </a:lnTo>
                  <a:lnTo>
                    <a:pt x="11" y="889"/>
                  </a:lnTo>
                  <a:lnTo>
                    <a:pt x="16" y="901"/>
                  </a:lnTo>
                  <a:lnTo>
                    <a:pt x="24" y="912"/>
                  </a:lnTo>
                  <a:lnTo>
                    <a:pt x="33" y="923"/>
                  </a:lnTo>
                  <a:lnTo>
                    <a:pt x="44" y="934"/>
                  </a:lnTo>
                  <a:lnTo>
                    <a:pt x="57" y="944"/>
                  </a:lnTo>
                  <a:lnTo>
                    <a:pt x="72" y="954"/>
                  </a:lnTo>
                  <a:lnTo>
                    <a:pt x="88" y="962"/>
                  </a:lnTo>
                  <a:lnTo>
                    <a:pt x="106" y="970"/>
                  </a:lnTo>
                  <a:lnTo>
                    <a:pt x="125" y="978"/>
                  </a:lnTo>
                  <a:lnTo>
                    <a:pt x="145" y="984"/>
                  </a:lnTo>
                  <a:lnTo>
                    <a:pt x="167" y="990"/>
                  </a:lnTo>
                  <a:lnTo>
                    <a:pt x="189" y="994"/>
                  </a:lnTo>
                  <a:lnTo>
                    <a:pt x="212" y="998"/>
                  </a:lnTo>
                  <a:lnTo>
                    <a:pt x="236" y="1000"/>
                  </a:lnTo>
                  <a:lnTo>
                    <a:pt x="260" y="1002"/>
                  </a:lnTo>
                  <a:lnTo>
                    <a:pt x="284" y="1003"/>
                  </a:lnTo>
                  <a:lnTo>
                    <a:pt x="296" y="1003"/>
                  </a:lnTo>
                  <a:lnTo>
                    <a:pt x="296" y="1002"/>
                  </a:lnTo>
                </a:path>
              </a:pathLst>
            </a:custGeom>
            <a:solidFill>
              <a:srgbClr val="0000FF"/>
            </a:solidFill>
            <a:ln w="0" cap="flat" cmpd="sng">
              <a:solidFill>
                <a:schemeClr val="bg1"/>
              </a:solidFill>
              <a:prstDash val="solid"/>
              <a:round/>
              <a:headEnd type="none" w="med" len="med"/>
              <a:tailEnd type="none" w="med" len="med"/>
            </a:ln>
          </p:spPr>
          <p:txBody>
            <a:bodyPr/>
            <a:lstStyle/>
            <a:p>
              <a:endParaRPr lang="en-US"/>
            </a:p>
          </p:txBody>
        </p:sp>
      </p:grpSp>
      <p:grpSp>
        <p:nvGrpSpPr>
          <p:cNvPr id="8" name="Group 39"/>
          <p:cNvGrpSpPr>
            <a:grpSpLocks/>
          </p:cNvGrpSpPr>
          <p:nvPr/>
        </p:nvGrpSpPr>
        <p:grpSpPr bwMode="auto">
          <a:xfrm>
            <a:off x="3544888" y="5613400"/>
            <a:ext cx="1355725" cy="790575"/>
            <a:chOff x="2890" y="2933"/>
            <a:chExt cx="1098" cy="687"/>
          </a:xfrm>
        </p:grpSpPr>
        <p:sp>
          <p:nvSpPr>
            <p:cNvPr id="111666" name="Freeform 40"/>
            <p:cNvSpPr>
              <a:spLocks/>
            </p:cNvSpPr>
            <p:nvPr/>
          </p:nvSpPr>
          <p:spPr bwMode="auto">
            <a:xfrm>
              <a:off x="3515" y="2933"/>
              <a:ext cx="118" cy="147"/>
            </a:xfrm>
            <a:custGeom>
              <a:avLst/>
              <a:gdLst>
                <a:gd name="T0" fmla="*/ 0 w 72"/>
                <a:gd name="T1" fmla="*/ 9517 h 115"/>
                <a:gd name="T2" fmla="*/ 0 w 72"/>
                <a:gd name="T3" fmla="*/ 3263 h 115"/>
                <a:gd name="T4" fmla="*/ 514275 w 72"/>
                <a:gd name="T5" fmla="*/ 0 h 115"/>
                <a:gd name="T6" fmla="*/ 514275 w 72"/>
                <a:gd name="T7" fmla="*/ 9517 h 115"/>
                <a:gd name="T8" fmla="*/ 0 w 72"/>
                <a:gd name="T9" fmla="*/ 9517 h 115"/>
                <a:gd name="T10" fmla="*/ 0 60000 65536"/>
                <a:gd name="T11" fmla="*/ 0 60000 65536"/>
                <a:gd name="T12" fmla="*/ 0 60000 65536"/>
                <a:gd name="T13" fmla="*/ 0 60000 65536"/>
                <a:gd name="T14" fmla="*/ 0 60000 65536"/>
                <a:gd name="T15" fmla="*/ 0 w 72"/>
                <a:gd name="T16" fmla="*/ 0 h 115"/>
                <a:gd name="T17" fmla="*/ 72 w 72"/>
                <a:gd name="T18" fmla="*/ 115 h 115"/>
              </a:gdLst>
              <a:ahLst/>
              <a:cxnLst>
                <a:cxn ang="T10">
                  <a:pos x="T0" y="T1"/>
                </a:cxn>
                <a:cxn ang="T11">
                  <a:pos x="T2" y="T3"/>
                </a:cxn>
                <a:cxn ang="T12">
                  <a:pos x="T4" y="T5"/>
                </a:cxn>
                <a:cxn ang="T13">
                  <a:pos x="T6" y="T7"/>
                </a:cxn>
                <a:cxn ang="T14">
                  <a:pos x="T8" y="T9"/>
                </a:cxn>
              </a:cxnLst>
              <a:rect l="T15" t="T16" r="T17" b="T18"/>
              <a:pathLst>
                <a:path w="72" h="115">
                  <a:moveTo>
                    <a:pt x="0" y="114"/>
                  </a:moveTo>
                  <a:lnTo>
                    <a:pt x="0" y="39"/>
                  </a:lnTo>
                  <a:lnTo>
                    <a:pt x="71" y="0"/>
                  </a:lnTo>
                  <a:lnTo>
                    <a:pt x="71" y="114"/>
                  </a:lnTo>
                  <a:lnTo>
                    <a:pt x="0" y="114"/>
                  </a:lnTo>
                </a:path>
              </a:pathLst>
            </a:custGeom>
            <a:solidFill>
              <a:srgbClr val="3366FF"/>
            </a:solidFill>
            <a:ln w="0" cap="flat" cmpd="sng">
              <a:solidFill>
                <a:schemeClr val="bg1"/>
              </a:solidFill>
              <a:prstDash val="solid"/>
              <a:round/>
              <a:headEnd type="none" w="med" len="med"/>
              <a:tailEnd type="none" w="med" len="med"/>
            </a:ln>
          </p:spPr>
          <p:txBody>
            <a:bodyPr/>
            <a:lstStyle/>
            <a:p>
              <a:endParaRPr lang="en-US"/>
            </a:p>
          </p:txBody>
        </p:sp>
        <p:sp>
          <p:nvSpPr>
            <p:cNvPr id="111667" name="Freeform 41"/>
            <p:cNvSpPr>
              <a:spLocks/>
            </p:cNvSpPr>
            <p:nvPr/>
          </p:nvSpPr>
          <p:spPr bwMode="auto">
            <a:xfrm>
              <a:off x="3515" y="3424"/>
              <a:ext cx="118" cy="196"/>
            </a:xfrm>
            <a:custGeom>
              <a:avLst/>
              <a:gdLst>
                <a:gd name="T0" fmla="*/ 0 w 72"/>
                <a:gd name="T1" fmla="*/ 3023 h 154"/>
                <a:gd name="T2" fmla="*/ 0 w 72"/>
                <a:gd name="T3" fmla="*/ 11783 h 154"/>
                <a:gd name="T4" fmla="*/ 514275 w 72"/>
                <a:gd name="T5" fmla="*/ 8754 h 154"/>
                <a:gd name="T6" fmla="*/ 514275 w 72"/>
                <a:gd name="T7" fmla="*/ 0 h 154"/>
                <a:gd name="T8" fmla="*/ 0 w 72"/>
                <a:gd name="T9" fmla="*/ 3023 h 154"/>
                <a:gd name="T10" fmla="*/ 0 60000 65536"/>
                <a:gd name="T11" fmla="*/ 0 60000 65536"/>
                <a:gd name="T12" fmla="*/ 0 60000 65536"/>
                <a:gd name="T13" fmla="*/ 0 60000 65536"/>
                <a:gd name="T14" fmla="*/ 0 60000 65536"/>
                <a:gd name="T15" fmla="*/ 0 w 72"/>
                <a:gd name="T16" fmla="*/ 0 h 154"/>
                <a:gd name="T17" fmla="*/ 72 w 72"/>
                <a:gd name="T18" fmla="*/ 154 h 154"/>
              </a:gdLst>
              <a:ahLst/>
              <a:cxnLst>
                <a:cxn ang="T10">
                  <a:pos x="T0" y="T1"/>
                </a:cxn>
                <a:cxn ang="T11">
                  <a:pos x="T2" y="T3"/>
                </a:cxn>
                <a:cxn ang="T12">
                  <a:pos x="T4" y="T5"/>
                </a:cxn>
                <a:cxn ang="T13">
                  <a:pos x="T6" y="T7"/>
                </a:cxn>
                <a:cxn ang="T14">
                  <a:pos x="T8" y="T9"/>
                </a:cxn>
              </a:cxnLst>
              <a:rect l="T15" t="T16" r="T17" b="T18"/>
              <a:pathLst>
                <a:path w="72" h="154">
                  <a:moveTo>
                    <a:pt x="0" y="39"/>
                  </a:moveTo>
                  <a:lnTo>
                    <a:pt x="0" y="153"/>
                  </a:lnTo>
                  <a:lnTo>
                    <a:pt x="71" y="114"/>
                  </a:lnTo>
                  <a:lnTo>
                    <a:pt x="71" y="0"/>
                  </a:lnTo>
                  <a:lnTo>
                    <a:pt x="0" y="39"/>
                  </a:lnTo>
                </a:path>
              </a:pathLst>
            </a:custGeom>
            <a:solidFill>
              <a:srgbClr val="3366FF"/>
            </a:solidFill>
            <a:ln w="0" cap="flat" cmpd="sng">
              <a:solidFill>
                <a:schemeClr val="bg1"/>
              </a:solidFill>
              <a:prstDash val="solid"/>
              <a:round/>
              <a:headEnd type="none" w="med" len="med"/>
              <a:tailEnd type="none" w="med" len="med"/>
            </a:ln>
          </p:spPr>
          <p:txBody>
            <a:bodyPr/>
            <a:lstStyle/>
            <a:p>
              <a:endParaRPr lang="en-US"/>
            </a:p>
          </p:txBody>
        </p:sp>
        <p:sp>
          <p:nvSpPr>
            <p:cNvPr id="111668" name="Freeform 42"/>
            <p:cNvSpPr>
              <a:spLocks/>
            </p:cNvSpPr>
            <p:nvPr/>
          </p:nvSpPr>
          <p:spPr bwMode="auto">
            <a:xfrm>
              <a:off x="2890" y="3424"/>
              <a:ext cx="743" cy="51"/>
            </a:xfrm>
            <a:custGeom>
              <a:avLst/>
              <a:gdLst>
                <a:gd name="T0" fmla="*/ 0 w 453"/>
                <a:gd name="T1" fmla="*/ 3151 h 40"/>
                <a:gd name="T2" fmla="*/ 2811281 w 453"/>
                <a:gd name="T3" fmla="*/ 3151 h 40"/>
                <a:gd name="T4" fmla="*/ 3333674 w 453"/>
                <a:gd name="T5" fmla="*/ 0 h 40"/>
                <a:gd name="T6" fmla="*/ 522293 w 453"/>
                <a:gd name="T7" fmla="*/ 0 h 40"/>
                <a:gd name="T8" fmla="*/ 0 w 453"/>
                <a:gd name="T9" fmla="*/ 3151 h 40"/>
                <a:gd name="T10" fmla="*/ 0 60000 65536"/>
                <a:gd name="T11" fmla="*/ 0 60000 65536"/>
                <a:gd name="T12" fmla="*/ 0 60000 65536"/>
                <a:gd name="T13" fmla="*/ 0 60000 65536"/>
                <a:gd name="T14" fmla="*/ 0 60000 65536"/>
                <a:gd name="T15" fmla="*/ 0 w 453"/>
                <a:gd name="T16" fmla="*/ 0 h 40"/>
                <a:gd name="T17" fmla="*/ 453 w 453"/>
                <a:gd name="T18" fmla="*/ 40 h 40"/>
              </a:gdLst>
              <a:ahLst/>
              <a:cxnLst>
                <a:cxn ang="T10">
                  <a:pos x="T0" y="T1"/>
                </a:cxn>
                <a:cxn ang="T11">
                  <a:pos x="T2" y="T3"/>
                </a:cxn>
                <a:cxn ang="T12">
                  <a:pos x="T4" y="T5"/>
                </a:cxn>
                <a:cxn ang="T13">
                  <a:pos x="T6" y="T7"/>
                </a:cxn>
                <a:cxn ang="T14">
                  <a:pos x="T8" y="T9"/>
                </a:cxn>
              </a:cxnLst>
              <a:rect l="T15" t="T16" r="T17" b="T18"/>
              <a:pathLst>
                <a:path w="453" h="40">
                  <a:moveTo>
                    <a:pt x="0" y="39"/>
                  </a:moveTo>
                  <a:lnTo>
                    <a:pt x="381" y="39"/>
                  </a:lnTo>
                  <a:lnTo>
                    <a:pt x="452" y="0"/>
                  </a:lnTo>
                  <a:lnTo>
                    <a:pt x="71" y="0"/>
                  </a:lnTo>
                  <a:lnTo>
                    <a:pt x="0" y="39"/>
                  </a:lnTo>
                </a:path>
              </a:pathLst>
            </a:custGeom>
            <a:solidFill>
              <a:srgbClr val="3366FF"/>
            </a:solidFill>
            <a:ln w="0" cap="flat" cmpd="sng">
              <a:solidFill>
                <a:schemeClr val="bg1"/>
              </a:solidFill>
              <a:prstDash val="solid"/>
              <a:round/>
              <a:headEnd type="none" w="med" len="med"/>
              <a:tailEnd type="none" w="med" len="med"/>
            </a:ln>
          </p:spPr>
          <p:txBody>
            <a:bodyPr/>
            <a:lstStyle/>
            <a:p>
              <a:endParaRPr lang="en-US"/>
            </a:p>
          </p:txBody>
        </p:sp>
        <p:sp>
          <p:nvSpPr>
            <p:cNvPr id="111669" name="Freeform 43"/>
            <p:cNvSpPr>
              <a:spLocks/>
            </p:cNvSpPr>
            <p:nvPr/>
          </p:nvSpPr>
          <p:spPr bwMode="auto">
            <a:xfrm>
              <a:off x="3006" y="2933"/>
              <a:ext cx="982" cy="638"/>
            </a:xfrm>
            <a:custGeom>
              <a:avLst/>
              <a:gdLst>
                <a:gd name="T0" fmla="*/ 0 w 598"/>
                <a:gd name="T1" fmla="*/ 9538 h 499"/>
                <a:gd name="T2" fmla="*/ 2874268 w 598"/>
                <a:gd name="T3" fmla="*/ 9538 h 499"/>
                <a:gd name="T4" fmla="*/ 2874268 w 598"/>
                <a:gd name="T5" fmla="*/ 0 h 499"/>
                <a:gd name="T6" fmla="*/ 4498893 w 598"/>
                <a:gd name="T7" fmla="*/ 20745 h 499"/>
                <a:gd name="T8" fmla="*/ 2874268 w 598"/>
                <a:gd name="T9" fmla="*/ 41528 h 499"/>
                <a:gd name="T10" fmla="*/ 2874268 w 598"/>
                <a:gd name="T11" fmla="*/ 32046 h 499"/>
                <a:gd name="T12" fmla="*/ 0 w 598"/>
                <a:gd name="T13" fmla="*/ 32046 h 499"/>
                <a:gd name="T14" fmla="*/ 0 w 598"/>
                <a:gd name="T15" fmla="*/ 9538 h 499"/>
                <a:gd name="T16" fmla="*/ 0 60000 65536"/>
                <a:gd name="T17" fmla="*/ 0 60000 65536"/>
                <a:gd name="T18" fmla="*/ 0 60000 65536"/>
                <a:gd name="T19" fmla="*/ 0 60000 65536"/>
                <a:gd name="T20" fmla="*/ 0 60000 65536"/>
                <a:gd name="T21" fmla="*/ 0 60000 65536"/>
                <a:gd name="T22" fmla="*/ 0 60000 65536"/>
                <a:gd name="T23" fmla="*/ 0 60000 65536"/>
                <a:gd name="T24" fmla="*/ 0 w 598"/>
                <a:gd name="T25" fmla="*/ 0 h 499"/>
                <a:gd name="T26" fmla="*/ 598 w 598"/>
                <a:gd name="T27" fmla="*/ 499 h 4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8" h="499">
                  <a:moveTo>
                    <a:pt x="0" y="114"/>
                  </a:moveTo>
                  <a:lnTo>
                    <a:pt x="381" y="114"/>
                  </a:lnTo>
                  <a:lnTo>
                    <a:pt x="381" y="0"/>
                  </a:lnTo>
                  <a:lnTo>
                    <a:pt x="597" y="249"/>
                  </a:lnTo>
                  <a:lnTo>
                    <a:pt x="381" y="498"/>
                  </a:lnTo>
                  <a:lnTo>
                    <a:pt x="381" y="384"/>
                  </a:lnTo>
                  <a:lnTo>
                    <a:pt x="0" y="384"/>
                  </a:lnTo>
                  <a:lnTo>
                    <a:pt x="0" y="114"/>
                  </a:lnTo>
                </a:path>
              </a:pathLst>
            </a:custGeom>
            <a:solidFill>
              <a:srgbClr val="3366FF"/>
            </a:solidFill>
            <a:ln w="0" cap="flat" cmpd="sng">
              <a:solidFill>
                <a:schemeClr val="bg1"/>
              </a:solidFill>
              <a:prstDash val="solid"/>
              <a:round/>
              <a:headEnd type="none" w="med" len="med"/>
              <a:tailEnd type="none" w="med" len="med"/>
            </a:ln>
          </p:spPr>
          <p:txBody>
            <a:bodyPr/>
            <a:lstStyle/>
            <a:p>
              <a:endParaRPr lang="en-US"/>
            </a:p>
          </p:txBody>
        </p:sp>
        <p:sp>
          <p:nvSpPr>
            <p:cNvPr id="111670" name="Freeform 44"/>
            <p:cNvSpPr>
              <a:spLocks/>
            </p:cNvSpPr>
            <p:nvPr/>
          </p:nvSpPr>
          <p:spPr bwMode="auto">
            <a:xfrm>
              <a:off x="2890" y="3078"/>
              <a:ext cx="118" cy="397"/>
            </a:xfrm>
            <a:custGeom>
              <a:avLst/>
              <a:gdLst>
                <a:gd name="T0" fmla="*/ 514275 w 72"/>
                <a:gd name="T1" fmla="*/ 23172 h 310"/>
                <a:gd name="T2" fmla="*/ 0 w 72"/>
                <a:gd name="T3" fmla="*/ 26536 h 310"/>
                <a:gd name="T4" fmla="*/ 0 w 72"/>
                <a:gd name="T5" fmla="*/ 3346 h 310"/>
                <a:gd name="T6" fmla="*/ 514275 w 72"/>
                <a:gd name="T7" fmla="*/ 0 h 310"/>
                <a:gd name="T8" fmla="*/ 514275 w 72"/>
                <a:gd name="T9" fmla="*/ 23172 h 310"/>
                <a:gd name="T10" fmla="*/ 0 60000 65536"/>
                <a:gd name="T11" fmla="*/ 0 60000 65536"/>
                <a:gd name="T12" fmla="*/ 0 60000 65536"/>
                <a:gd name="T13" fmla="*/ 0 60000 65536"/>
                <a:gd name="T14" fmla="*/ 0 60000 65536"/>
                <a:gd name="T15" fmla="*/ 0 w 72"/>
                <a:gd name="T16" fmla="*/ 0 h 310"/>
                <a:gd name="T17" fmla="*/ 72 w 72"/>
                <a:gd name="T18" fmla="*/ 310 h 310"/>
              </a:gdLst>
              <a:ahLst/>
              <a:cxnLst>
                <a:cxn ang="T10">
                  <a:pos x="T0" y="T1"/>
                </a:cxn>
                <a:cxn ang="T11">
                  <a:pos x="T2" y="T3"/>
                </a:cxn>
                <a:cxn ang="T12">
                  <a:pos x="T4" y="T5"/>
                </a:cxn>
                <a:cxn ang="T13">
                  <a:pos x="T6" y="T7"/>
                </a:cxn>
                <a:cxn ang="T14">
                  <a:pos x="T8" y="T9"/>
                </a:cxn>
              </a:cxnLst>
              <a:rect l="T15" t="T16" r="T17" b="T18"/>
              <a:pathLst>
                <a:path w="72" h="310">
                  <a:moveTo>
                    <a:pt x="71" y="270"/>
                  </a:moveTo>
                  <a:lnTo>
                    <a:pt x="0" y="309"/>
                  </a:lnTo>
                  <a:lnTo>
                    <a:pt x="0" y="39"/>
                  </a:lnTo>
                  <a:lnTo>
                    <a:pt x="71" y="0"/>
                  </a:lnTo>
                  <a:lnTo>
                    <a:pt x="71" y="270"/>
                  </a:lnTo>
                </a:path>
              </a:pathLst>
            </a:custGeom>
            <a:solidFill>
              <a:srgbClr val="3366FF"/>
            </a:solidFill>
            <a:ln w="0" cap="flat" cmpd="sng">
              <a:solidFill>
                <a:schemeClr val="bg1"/>
              </a:solidFill>
              <a:prstDash val="solid"/>
              <a:round/>
              <a:headEnd type="none" w="med" len="med"/>
              <a:tailEnd type="none" w="med" len="med"/>
            </a:ln>
          </p:spPr>
          <p:txBody>
            <a:bodyPr/>
            <a:lstStyle/>
            <a:p>
              <a:endParaRPr lang="en-US"/>
            </a:p>
          </p:txBody>
        </p:sp>
        <p:sp>
          <p:nvSpPr>
            <p:cNvPr id="111671" name="Freeform 45"/>
            <p:cNvSpPr>
              <a:spLocks/>
            </p:cNvSpPr>
            <p:nvPr/>
          </p:nvSpPr>
          <p:spPr bwMode="auto">
            <a:xfrm>
              <a:off x="3075" y="3197"/>
              <a:ext cx="87" cy="108"/>
            </a:xfrm>
            <a:custGeom>
              <a:avLst/>
              <a:gdLst>
                <a:gd name="T0" fmla="*/ 7965 w 53"/>
                <a:gd name="T1" fmla="*/ 4711 h 84"/>
                <a:gd name="T2" fmla="*/ 21463 w 53"/>
                <a:gd name="T3" fmla="*/ 5787 h 84"/>
                <a:gd name="T4" fmla="*/ 50071 w 53"/>
                <a:gd name="T5" fmla="*/ 6693 h 84"/>
                <a:gd name="T6" fmla="*/ 94935 w 53"/>
                <a:gd name="T7" fmla="*/ 7181 h 84"/>
                <a:gd name="T8" fmla="*/ 150817 w 53"/>
                <a:gd name="T9" fmla="*/ 7557 h 84"/>
                <a:gd name="T10" fmla="*/ 220156 w 53"/>
                <a:gd name="T11" fmla="*/ 7557 h 84"/>
                <a:gd name="T12" fmla="*/ 269019 w 53"/>
                <a:gd name="T13" fmla="*/ 7401 h 84"/>
                <a:gd name="T14" fmla="*/ 325065 w 53"/>
                <a:gd name="T15" fmla="*/ 6816 h 84"/>
                <a:gd name="T16" fmla="*/ 361388 w 53"/>
                <a:gd name="T17" fmla="*/ 6057 h 84"/>
                <a:gd name="T18" fmla="*/ 375812 w 53"/>
                <a:gd name="T19" fmla="*/ 5063 h 84"/>
                <a:gd name="T20" fmla="*/ 389683 w 53"/>
                <a:gd name="T21" fmla="*/ 3847 h 84"/>
                <a:gd name="T22" fmla="*/ 375812 w 53"/>
                <a:gd name="T23" fmla="*/ 2561 h 84"/>
                <a:gd name="T24" fmla="*/ 361388 w 53"/>
                <a:gd name="T25" fmla="*/ 1549 h 84"/>
                <a:gd name="T26" fmla="*/ 328154 w 53"/>
                <a:gd name="T27" fmla="*/ 937 h 84"/>
                <a:gd name="T28" fmla="*/ 211659 w 53"/>
                <a:gd name="T29" fmla="*/ 811 h 84"/>
                <a:gd name="T30" fmla="*/ 247568 w 53"/>
                <a:gd name="T31" fmla="*/ 1012 h 84"/>
                <a:gd name="T32" fmla="*/ 282766 w 53"/>
                <a:gd name="T33" fmla="*/ 1517 h 84"/>
                <a:gd name="T34" fmla="*/ 306683 w 53"/>
                <a:gd name="T35" fmla="*/ 1992 h 84"/>
                <a:gd name="T36" fmla="*/ 325065 w 53"/>
                <a:gd name="T37" fmla="*/ 2850 h 84"/>
                <a:gd name="T38" fmla="*/ 328154 w 53"/>
                <a:gd name="T39" fmla="*/ 3847 h 84"/>
                <a:gd name="T40" fmla="*/ 325065 w 53"/>
                <a:gd name="T41" fmla="*/ 4837 h 84"/>
                <a:gd name="T42" fmla="*/ 290999 w 53"/>
                <a:gd name="T43" fmla="*/ 6042 h 84"/>
                <a:gd name="T44" fmla="*/ 260634 w 53"/>
                <a:gd name="T45" fmla="*/ 6485 h 84"/>
                <a:gd name="T46" fmla="*/ 221471 w 53"/>
                <a:gd name="T47" fmla="*/ 6777 h 84"/>
                <a:gd name="T48" fmla="*/ 177275 w 53"/>
                <a:gd name="T49" fmla="*/ 6816 h 84"/>
                <a:gd name="T50" fmla="*/ 134919 w 53"/>
                <a:gd name="T51" fmla="*/ 6693 h 84"/>
                <a:gd name="T52" fmla="*/ 104940 w 53"/>
                <a:gd name="T53" fmla="*/ 6219 h 84"/>
                <a:gd name="T54" fmla="*/ 82192 w 53"/>
                <a:gd name="T55" fmla="*/ 5585 h 84"/>
                <a:gd name="T56" fmla="*/ 69336 w 53"/>
                <a:gd name="T57" fmla="*/ 4837 h 84"/>
                <a:gd name="T58" fmla="*/ 57834 w 53"/>
                <a:gd name="T59" fmla="*/ 3847 h 84"/>
                <a:gd name="T60" fmla="*/ 69336 w 53"/>
                <a:gd name="T61" fmla="*/ 2561 h 84"/>
                <a:gd name="T62" fmla="*/ 91877 w 53"/>
                <a:gd name="T63" fmla="*/ 1810 h 84"/>
                <a:gd name="T64" fmla="*/ 113816 w 53"/>
                <a:gd name="T65" fmla="*/ 1301 h 84"/>
                <a:gd name="T66" fmla="*/ 150817 w 53"/>
                <a:gd name="T67" fmla="*/ 937 h 84"/>
                <a:gd name="T68" fmla="*/ 198028 w 53"/>
                <a:gd name="T69" fmla="*/ 811 h 84"/>
                <a:gd name="T70" fmla="*/ 306683 w 53"/>
                <a:gd name="T71" fmla="*/ 567 h 84"/>
                <a:gd name="T72" fmla="*/ 255808 w 53"/>
                <a:gd name="T73" fmla="*/ 208 h 84"/>
                <a:gd name="T74" fmla="*/ 198028 w 53"/>
                <a:gd name="T75" fmla="*/ 0 h 84"/>
                <a:gd name="T76" fmla="*/ 134919 w 53"/>
                <a:gd name="T77" fmla="*/ 208 h 84"/>
                <a:gd name="T78" fmla="*/ 82192 w 53"/>
                <a:gd name="T79" fmla="*/ 567 h 84"/>
                <a:gd name="T80" fmla="*/ 50071 w 53"/>
                <a:gd name="T81" fmla="*/ 1012 h 84"/>
                <a:gd name="T82" fmla="*/ 21463 w 53"/>
                <a:gd name="T83" fmla="*/ 1810 h 84"/>
                <a:gd name="T84" fmla="*/ 7965 w 53"/>
                <a:gd name="T85" fmla="*/ 2929 h 84"/>
                <a:gd name="T86" fmla="*/ 0 w 53"/>
                <a:gd name="T87" fmla="*/ 3847 h 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
                <a:gd name="T133" fmla="*/ 0 h 84"/>
                <a:gd name="T134" fmla="*/ 53 w 53"/>
                <a:gd name="T135" fmla="*/ 84 h 8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 h="84">
                  <a:moveTo>
                    <a:pt x="0" y="42"/>
                  </a:moveTo>
                  <a:lnTo>
                    <a:pt x="0" y="46"/>
                  </a:lnTo>
                  <a:lnTo>
                    <a:pt x="1" y="51"/>
                  </a:lnTo>
                  <a:lnTo>
                    <a:pt x="1" y="55"/>
                  </a:lnTo>
                  <a:lnTo>
                    <a:pt x="2" y="59"/>
                  </a:lnTo>
                  <a:lnTo>
                    <a:pt x="3" y="63"/>
                  </a:lnTo>
                  <a:lnTo>
                    <a:pt x="4" y="66"/>
                  </a:lnTo>
                  <a:lnTo>
                    <a:pt x="6" y="69"/>
                  </a:lnTo>
                  <a:lnTo>
                    <a:pt x="7" y="72"/>
                  </a:lnTo>
                  <a:lnTo>
                    <a:pt x="9" y="74"/>
                  </a:lnTo>
                  <a:lnTo>
                    <a:pt x="11" y="77"/>
                  </a:lnTo>
                  <a:lnTo>
                    <a:pt x="13" y="78"/>
                  </a:lnTo>
                  <a:lnTo>
                    <a:pt x="15" y="80"/>
                  </a:lnTo>
                  <a:lnTo>
                    <a:pt x="18" y="81"/>
                  </a:lnTo>
                  <a:lnTo>
                    <a:pt x="20" y="82"/>
                  </a:lnTo>
                  <a:lnTo>
                    <a:pt x="23" y="82"/>
                  </a:lnTo>
                  <a:lnTo>
                    <a:pt x="26" y="83"/>
                  </a:lnTo>
                  <a:lnTo>
                    <a:pt x="29" y="82"/>
                  </a:lnTo>
                  <a:lnTo>
                    <a:pt x="32" y="82"/>
                  </a:lnTo>
                  <a:lnTo>
                    <a:pt x="34" y="81"/>
                  </a:lnTo>
                  <a:lnTo>
                    <a:pt x="36" y="80"/>
                  </a:lnTo>
                  <a:lnTo>
                    <a:pt x="39" y="78"/>
                  </a:lnTo>
                  <a:lnTo>
                    <a:pt x="41" y="77"/>
                  </a:lnTo>
                  <a:lnTo>
                    <a:pt x="43" y="74"/>
                  </a:lnTo>
                  <a:lnTo>
                    <a:pt x="45" y="72"/>
                  </a:lnTo>
                  <a:lnTo>
                    <a:pt x="46" y="69"/>
                  </a:lnTo>
                  <a:lnTo>
                    <a:pt x="48" y="66"/>
                  </a:lnTo>
                  <a:lnTo>
                    <a:pt x="49" y="63"/>
                  </a:lnTo>
                  <a:lnTo>
                    <a:pt x="50" y="59"/>
                  </a:lnTo>
                  <a:lnTo>
                    <a:pt x="50" y="55"/>
                  </a:lnTo>
                  <a:lnTo>
                    <a:pt x="51" y="51"/>
                  </a:lnTo>
                  <a:lnTo>
                    <a:pt x="52" y="46"/>
                  </a:lnTo>
                  <a:lnTo>
                    <a:pt x="52" y="42"/>
                  </a:lnTo>
                  <a:lnTo>
                    <a:pt x="52" y="37"/>
                  </a:lnTo>
                  <a:lnTo>
                    <a:pt x="51" y="32"/>
                  </a:lnTo>
                  <a:lnTo>
                    <a:pt x="50" y="28"/>
                  </a:lnTo>
                  <a:lnTo>
                    <a:pt x="50" y="24"/>
                  </a:lnTo>
                  <a:lnTo>
                    <a:pt x="49" y="20"/>
                  </a:lnTo>
                  <a:lnTo>
                    <a:pt x="48" y="17"/>
                  </a:lnTo>
                  <a:lnTo>
                    <a:pt x="46" y="14"/>
                  </a:lnTo>
                  <a:lnTo>
                    <a:pt x="45" y="11"/>
                  </a:lnTo>
                  <a:lnTo>
                    <a:pt x="44" y="10"/>
                  </a:lnTo>
                  <a:lnTo>
                    <a:pt x="44" y="9"/>
                  </a:lnTo>
                  <a:lnTo>
                    <a:pt x="26" y="9"/>
                  </a:lnTo>
                  <a:lnTo>
                    <a:pt x="28" y="9"/>
                  </a:lnTo>
                  <a:lnTo>
                    <a:pt x="30" y="10"/>
                  </a:lnTo>
                  <a:lnTo>
                    <a:pt x="32" y="10"/>
                  </a:lnTo>
                  <a:lnTo>
                    <a:pt x="33" y="11"/>
                  </a:lnTo>
                  <a:lnTo>
                    <a:pt x="35" y="13"/>
                  </a:lnTo>
                  <a:lnTo>
                    <a:pt x="36" y="14"/>
                  </a:lnTo>
                  <a:lnTo>
                    <a:pt x="38" y="16"/>
                  </a:lnTo>
                  <a:lnTo>
                    <a:pt x="39" y="18"/>
                  </a:lnTo>
                  <a:lnTo>
                    <a:pt x="40" y="20"/>
                  </a:lnTo>
                  <a:lnTo>
                    <a:pt x="41" y="22"/>
                  </a:lnTo>
                  <a:lnTo>
                    <a:pt x="42" y="25"/>
                  </a:lnTo>
                  <a:lnTo>
                    <a:pt x="42" y="28"/>
                  </a:lnTo>
                  <a:lnTo>
                    <a:pt x="43" y="31"/>
                  </a:lnTo>
                  <a:lnTo>
                    <a:pt x="44" y="34"/>
                  </a:lnTo>
                  <a:lnTo>
                    <a:pt x="44" y="38"/>
                  </a:lnTo>
                  <a:lnTo>
                    <a:pt x="44" y="42"/>
                  </a:lnTo>
                  <a:lnTo>
                    <a:pt x="44" y="45"/>
                  </a:lnTo>
                  <a:lnTo>
                    <a:pt x="44" y="49"/>
                  </a:lnTo>
                  <a:lnTo>
                    <a:pt x="43" y="52"/>
                  </a:lnTo>
                  <a:lnTo>
                    <a:pt x="42" y="55"/>
                  </a:lnTo>
                  <a:lnTo>
                    <a:pt x="41" y="61"/>
                  </a:lnTo>
                  <a:lnTo>
                    <a:pt x="39" y="65"/>
                  </a:lnTo>
                  <a:lnTo>
                    <a:pt x="38" y="67"/>
                  </a:lnTo>
                  <a:lnTo>
                    <a:pt x="36" y="69"/>
                  </a:lnTo>
                  <a:lnTo>
                    <a:pt x="35" y="70"/>
                  </a:lnTo>
                  <a:lnTo>
                    <a:pt x="33" y="72"/>
                  </a:lnTo>
                  <a:lnTo>
                    <a:pt x="32" y="72"/>
                  </a:lnTo>
                  <a:lnTo>
                    <a:pt x="30" y="73"/>
                  </a:lnTo>
                  <a:lnTo>
                    <a:pt x="28" y="74"/>
                  </a:lnTo>
                  <a:lnTo>
                    <a:pt x="26" y="74"/>
                  </a:lnTo>
                  <a:lnTo>
                    <a:pt x="24" y="74"/>
                  </a:lnTo>
                  <a:lnTo>
                    <a:pt x="22" y="73"/>
                  </a:lnTo>
                  <a:lnTo>
                    <a:pt x="20" y="72"/>
                  </a:lnTo>
                  <a:lnTo>
                    <a:pt x="18" y="72"/>
                  </a:lnTo>
                  <a:lnTo>
                    <a:pt x="17" y="70"/>
                  </a:lnTo>
                  <a:lnTo>
                    <a:pt x="15" y="69"/>
                  </a:lnTo>
                  <a:lnTo>
                    <a:pt x="14" y="67"/>
                  </a:lnTo>
                  <a:lnTo>
                    <a:pt x="13" y="65"/>
                  </a:lnTo>
                  <a:lnTo>
                    <a:pt x="12" y="63"/>
                  </a:lnTo>
                  <a:lnTo>
                    <a:pt x="11" y="61"/>
                  </a:lnTo>
                  <a:lnTo>
                    <a:pt x="10" y="58"/>
                  </a:lnTo>
                  <a:lnTo>
                    <a:pt x="9" y="55"/>
                  </a:lnTo>
                  <a:lnTo>
                    <a:pt x="9" y="52"/>
                  </a:lnTo>
                  <a:lnTo>
                    <a:pt x="8" y="49"/>
                  </a:lnTo>
                  <a:lnTo>
                    <a:pt x="8" y="45"/>
                  </a:lnTo>
                  <a:lnTo>
                    <a:pt x="8" y="42"/>
                  </a:lnTo>
                  <a:lnTo>
                    <a:pt x="8" y="34"/>
                  </a:lnTo>
                  <a:lnTo>
                    <a:pt x="9" y="31"/>
                  </a:lnTo>
                  <a:lnTo>
                    <a:pt x="9" y="28"/>
                  </a:lnTo>
                  <a:lnTo>
                    <a:pt x="10" y="25"/>
                  </a:lnTo>
                  <a:lnTo>
                    <a:pt x="11" y="22"/>
                  </a:lnTo>
                  <a:lnTo>
                    <a:pt x="12" y="20"/>
                  </a:lnTo>
                  <a:lnTo>
                    <a:pt x="13" y="18"/>
                  </a:lnTo>
                  <a:lnTo>
                    <a:pt x="14" y="16"/>
                  </a:lnTo>
                  <a:lnTo>
                    <a:pt x="15" y="14"/>
                  </a:lnTo>
                  <a:lnTo>
                    <a:pt x="17" y="13"/>
                  </a:lnTo>
                  <a:lnTo>
                    <a:pt x="18" y="11"/>
                  </a:lnTo>
                  <a:lnTo>
                    <a:pt x="20" y="10"/>
                  </a:lnTo>
                  <a:lnTo>
                    <a:pt x="22" y="10"/>
                  </a:lnTo>
                  <a:lnTo>
                    <a:pt x="24" y="9"/>
                  </a:lnTo>
                  <a:lnTo>
                    <a:pt x="26" y="9"/>
                  </a:lnTo>
                  <a:lnTo>
                    <a:pt x="44" y="9"/>
                  </a:lnTo>
                  <a:lnTo>
                    <a:pt x="43" y="8"/>
                  </a:lnTo>
                  <a:lnTo>
                    <a:pt x="41" y="6"/>
                  </a:lnTo>
                  <a:lnTo>
                    <a:pt x="39" y="4"/>
                  </a:lnTo>
                  <a:lnTo>
                    <a:pt x="36" y="3"/>
                  </a:lnTo>
                  <a:lnTo>
                    <a:pt x="34" y="2"/>
                  </a:lnTo>
                  <a:lnTo>
                    <a:pt x="32" y="1"/>
                  </a:lnTo>
                  <a:lnTo>
                    <a:pt x="29" y="0"/>
                  </a:lnTo>
                  <a:lnTo>
                    <a:pt x="26" y="0"/>
                  </a:lnTo>
                  <a:lnTo>
                    <a:pt x="23" y="0"/>
                  </a:lnTo>
                  <a:lnTo>
                    <a:pt x="20" y="1"/>
                  </a:lnTo>
                  <a:lnTo>
                    <a:pt x="18" y="2"/>
                  </a:lnTo>
                  <a:lnTo>
                    <a:pt x="15" y="3"/>
                  </a:lnTo>
                  <a:lnTo>
                    <a:pt x="13" y="4"/>
                  </a:lnTo>
                  <a:lnTo>
                    <a:pt x="11" y="6"/>
                  </a:lnTo>
                  <a:lnTo>
                    <a:pt x="9" y="8"/>
                  </a:lnTo>
                  <a:lnTo>
                    <a:pt x="8" y="10"/>
                  </a:lnTo>
                  <a:lnTo>
                    <a:pt x="7" y="11"/>
                  </a:lnTo>
                  <a:lnTo>
                    <a:pt x="6" y="14"/>
                  </a:lnTo>
                  <a:lnTo>
                    <a:pt x="4" y="17"/>
                  </a:lnTo>
                  <a:lnTo>
                    <a:pt x="3" y="20"/>
                  </a:lnTo>
                  <a:lnTo>
                    <a:pt x="2" y="24"/>
                  </a:lnTo>
                  <a:lnTo>
                    <a:pt x="1" y="28"/>
                  </a:lnTo>
                  <a:lnTo>
                    <a:pt x="1" y="32"/>
                  </a:lnTo>
                  <a:lnTo>
                    <a:pt x="0" y="37"/>
                  </a:lnTo>
                  <a:lnTo>
                    <a:pt x="0" y="42"/>
                  </a:lnTo>
                </a:path>
              </a:pathLst>
            </a:custGeom>
            <a:solidFill>
              <a:srgbClr val="3366FF"/>
            </a:solidFill>
            <a:ln w="9525">
              <a:solidFill>
                <a:schemeClr val="bg1"/>
              </a:solidFill>
              <a:round/>
              <a:headEnd/>
              <a:tailEnd/>
            </a:ln>
          </p:spPr>
          <p:txBody>
            <a:bodyPr/>
            <a:lstStyle/>
            <a:p>
              <a:endParaRPr lang="en-US"/>
            </a:p>
          </p:txBody>
        </p:sp>
        <p:sp>
          <p:nvSpPr>
            <p:cNvPr id="111672" name="Freeform 46"/>
            <p:cNvSpPr>
              <a:spLocks/>
            </p:cNvSpPr>
            <p:nvPr/>
          </p:nvSpPr>
          <p:spPr bwMode="auto">
            <a:xfrm>
              <a:off x="3184" y="3200"/>
              <a:ext cx="70" cy="105"/>
            </a:xfrm>
            <a:custGeom>
              <a:avLst/>
              <a:gdLst>
                <a:gd name="T0" fmla="*/ 0 w 43"/>
                <a:gd name="T1" fmla="*/ 4527 h 82"/>
                <a:gd name="T2" fmla="*/ 0 w 43"/>
                <a:gd name="T3" fmla="*/ 5204 h 82"/>
                <a:gd name="T4" fmla="*/ 7234 w 43"/>
                <a:gd name="T5" fmla="*/ 5694 h 82"/>
                <a:gd name="T6" fmla="*/ 19170 w 43"/>
                <a:gd name="T7" fmla="*/ 6114 h 82"/>
                <a:gd name="T8" fmla="*/ 38508 w 43"/>
                <a:gd name="T9" fmla="*/ 6393 h 82"/>
                <a:gd name="T10" fmla="*/ 58045 w 43"/>
                <a:gd name="T11" fmla="*/ 6675 h 82"/>
                <a:gd name="T12" fmla="*/ 82701 w 43"/>
                <a:gd name="T13" fmla="*/ 6835 h 82"/>
                <a:gd name="T14" fmla="*/ 112163 w 43"/>
                <a:gd name="T15" fmla="*/ 6835 h 82"/>
                <a:gd name="T16" fmla="*/ 142982 w 43"/>
                <a:gd name="T17" fmla="*/ 6835 h 82"/>
                <a:gd name="T18" fmla="*/ 174232 w 43"/>
                <a:gd name="T19" fmla="*/ 6835 h 82"/>
                <a:gd name="T20" fmla="*/ 197545 w 43"/>
                <a:gd name="T21" fmla="*/ 6675 h 82"/>
                <a:gd name="T22" fmla="*/ 219165 w 43"/>
                <a:gd name="T23" fmla="*/ 6393 h 82"/>
                <a:gd name="T24" fmla="*/ 245368 w 43"/>
                <a:gd name="T25" fmla="*/ 6114 h 82"/>
                <a:gd name="T26" fmla="*/ 258814 w 43"/>
                <a:gd name="T27" fmla="*/ 5694 h 82"/>
                <a:gd name="T28" fmla="*/ 264325 w 43"/>
                <a:gd name="T29" fmla="*/ 5204 h 82"/>
                <a:gd name="T30" fmla="*/ 270438 w 43"/>
                <a:gd name="T31" fmla="*/ 4527 h 82"/>
                <a:gd name="T32" fmla="*/ 270438 w 43"/>
                <a:gd name="T33" fmla="*/ 0 h 82"/>
                <a:gd name="T34" fmla="*/ 219165 w 43"/>
                <a:gd name="T35" fmla="*/ 4227 h 82"/>
                <a:gd name="T36" fmla="*/ 219165 w 43"/>
                <a:gd name="T37" fmla="*/ 4811 h 82"/>
                <a:gd name="T38" fmla="*/ 206358 w 43"/>
                <a:gd name="T39" fmla="*/ 5251 h 82"/>
                <a:gd name="T40" fmla="*/ 194789 w 43"/>
                <a:gd name="T41" fmla="*/ 5694 h 82"/>
                <a:gd name="T42" fmla="*/ 166126 w 43"/>
                <a:gd name="T43" fmla="*/ 5941 h 82"/>
                <a:gd name="T44" fmla="*/ 153824 w 43"/>
                <a:gd name="T45" fmla="*/ 6003 h 82"/>
                <a:gd name="T46" fmla="*/ 121349 w 43"/>
                <a:gd name="T47" fmla="*/ 6003 h 82"/>
                <a:gd name="T48" fmla="*/ 102049 w 43"/>
                <a:gd name="T49" fmla="*/ 6003 h 82"/>
                <a:gd name="T50" fmla="*/ 82701 w 43"/>
                <a:gd name="T51" fmla="*/ 5941 h 82"/>
                <a:gd name="T52" fmla="*/ 70195 w 43"/>
                <a:gd name="T53" fmla="*/ 5694 h 82"/>
                <a:gd name="T54" fmla="*/ 58045 w 43"/>
                <a:gd name="T55" fmla="*/ 5482 h 82"/>
                <a:gd name="T56" fmla="*/ 50802 w 43"/>
                <a:gd name="T57" fmla="*/ 5204 h 82"/>
                <a:gd name="T58" fmla="*/ 43120 w 43"/>
                <a:gd name="T59" fmla="*/ 4811 h 82"/>
                <a:gd name="T60" fmla="*/ 43120 w 43"/>
                <a:gd name="T61" fmla="*/ 4507 h 82"/>
                <a:gd name="T62" fmla="*/ 43120 w 43"/>
                <a:gd name="T63" fmla="*/ 0 h 82"/>
                <a:gd name="T64" fmla="*/ 0 w 43"/>
                <a:gd name="T65" fmla="*/ 4227 h 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82"/>
                <a:gd name="T101" fmla="*/ 43 w 43"/>
                <a:gd name="T102" fmla="*/ 82 h 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82">
                  <a:moveTo>
                    <a:pt x="0" y="49"/>
                  </a:moveTo>
                  <a:lnTo>
                    <a:pt x="0" y="53"/>
                  </a:lnTo>
                  <a:lnTo>
                    <a:pt x="0" y="56"/>
                  </a:lnTo>
                  <a:lnTo>
                    <a:pt x="0" y="60"/>
                  </a:lnTo>
                  <a:lnTo>
                    <a:pt x="1" y="63"/>
                  </a:lnTo>
                  <a:lnTo>
                    <a:pt x="1" y="66"/>
                  </a:lnTo>
                  <a:lnTo>
                    <a:pt x="2" y="68"/>
                  </a:lnTo>
                  <a:lnTo>
                    <a:pt x="3" y="71"/>
                  </a:lnTo>
                  <a:lnTo>
                    <a:pt x="4" y="73"/>
                  </a:lnTo>
                  <a:lnTo>
                    <a:pt x="6" y="75"/>
                  </a:lnTo>
                  <a:lnTo>
                    <a:pt x="7" y="76"/>
                  </a:lnTo>
                  <a:lnTo>
                    <a:pt x="9" y="78"/>
                  </a:lnTo>
                  <a:lnTo>
                    <a:pt x="11" y="79"/>
                  </a:lnTo>
                  <a:lnTo>
                    <a:pt x="13" y="80"/>
                  </a:lnTo>
                  <a:lnTo>
                    <a:pt x="15" y="80"/>
                  </a:lnTo>
                  <a:lnTo>
                    <a:pt x="17" y="80"/>
                  </a:lnTo>
                  <a:lnTo>
                    <a:pt x="20" y="81"/>
                  </a:lnTo>
                  <a:lnTo>
                    <a:pt x="22" y="80"/>
                  </a:lnTo>
                  <a:lnTo>
                    <a:pt x="25" y="80"/>
                  </a:lnTo>
                  <a:lnTo>
                    <a:pt x="27" y="80"/>
                  </a:lnTo>
                  <a:lnTo>
                    <a:pt x="29" y="79"/>
                  </a:lnTo>
                  <a:lnTo>
                    <a:pt x="31" y="78"/>
                  </a:lnTo>
                  <a:lnTo>
                    <a:pt x="33" y="76"/>
                  </a:lnTo>
                  <a:lnTo>
                    <a:pt x="34" y="75"/>
                  </a:lnTo>
                  <a:lnTo>
                    <a:pt x="36" y="73"/>
                  </a:lnTo>
                  <a:lnTo>
                    <a:pt x="38" y="71"/>
                  </a:lnTo>
                  <a:lnTo>
                    <a:pt x="38" y="68"/>
                  </a:lnTo>
                  <a:lnTo>
                    <a:pt x="40" y="66"/>
                  </a:lnTo>
                  <a:lnTo>
                    <a:pt x="40" y="63"/>
                  </a:lnTo>
                  <a:lnTo>
                    <a:pt x="41" y="60"/>
                  </a:lnTo>
                  <a:lnTo>
                    <a:pt x="41" y="56"/>
                  </a:lnTo>
                  <a:lnTo>
                    <a:pt x="42" y="53"/>
                  </a:lnTo>
                  <a:lnTo>
                    <a:pt x="42" y="49"/>
                  </a:lnTo>
                  <a:lnTo>
                    <a:pt x="42" y="0"/>
                  </a:lnTo>
                  <a:lnTo>
                    <a:pt x="34" y="0"/>
                  </a:lnTo>
                  <a:lnTo>
                    <a:pt x="34" y="49"/>
                  </a:lnTo>
                  <a:lnTo>
                    <a:pt x="34" y="54"/>
                  </a:lnTo>
                  <a:lnTo>
                    <a:pt x="34" y="56"/>
                  </a:lnTo>
                  <a:lnTo>
                    <a:pt x="33" y="58"/>
                  </a:lnTo>
                  <a:lnTo>
                    <a:pt x="32" y="62"/>
                  </a:lnTo>
                  <a:lnTo>
                    <a:pt x="31" y="65"/>
                  </a:lnTo>
                  <a:lnTo>
                    <a:pt x="30" y="66"/>
                  </a:lnTo>
                  <a:lnTo>
                    <a:pt x="29" y="68"/>
                  </a:lnTo>
                  <a:lnTo>
                    <a:pt x="26" y="69"/>
                  </a:lnTo>
                  <a:lnTo>
                    <a:pt x="25" y="70"/>
                  </a:lnTo>
                  <a:lnTo>
                    <a:pt x="24" y="70"/>
                  </a:lnTo>
                  <a:lnTo>
                    <a:pt x="20" y="70"/>
                  </a:lnTo>
                  <a:lnTo>
                    <a:pt x="19" y="70"/>
                  </a:lnTo>
                  <a:lnTo>
                    <a:pt x="17" y="70"/>
                  </a:lnTo>
                  <a:lnTo>
                    <a:pt x="16" y="70"/>
                  </a:lnTo>
                  <a:lnTo>
                    <a:pt x="14" y="69"/>
                  </a:lnTo>
                  <a:lnTo>
                    <a:pt x="13" y="69"/>
                  </a:lnTo>
                  <a:lnTo>
                    <a:pt x="12" y="68"/>
                  </a:lnTo>
                  <a:lnTo>
                    <a:pt x="11" y="66"/>
                  </a:lnTo>
                  <a:lnTo>
                    <a:pt x="10" y="65"/>
                  </a:lnTo>
                  <a:lnTo>
                    <a:pt x="9" y="64"/>
                  </a:lnTo>
                  <a:lnTo>
                    <a:pt x="9" y="62"/>
                  </a:lnTo>
                  <a:lnTo>
                    <a:pt x="8" y="60"/>
                  </a:lnTo>
                  <a:lnTo>
                    <a:pt x="8" y="58"/>
                  </a:lnTo>
                  <a:lnTo>
                    <a:pt x="7" y="56"/>
                  </a:lnTo>
                  <a:lnTo>
                    <a:pt x="7" y="54"/>
                  </a:lnTo>
                  <a:lnTo>
                    <a:pt x="7" y="52"/>
                  </a:lnTo>
                  <a:lnTo>
                    <a:pt x="7" y="49"/>
                  </a:lnTo>
                  <a:lnTo>
                    <a:pt x="7" y="0"/>
                  </a:lnTo>
                  <a:lnTo>
                    <a:pt x="0" y="0"/>
                  </a:lnTo>
                  <a:lnTo>
                    <a:pt x="0" y="49"/>
                  </a:lnTo>
                </a:path>
              </a:pathLst>
            </a:custGeom>
            <a:solidFill>
              <a:srgbClr val="3366FF"/>
            </a:solidFill>
            <a:ln w="9525">
              <a:solidFill>
                <a:schemeClr val="bg1"/>
              </a:solidFill>
              <a:round/>
              <a:headEnd/>
              <a:tailEnd/>
            </a:ln>
          </p:spPr>
          <p:txBody>
            <a:bodyPr/>
            <a:lstStyle/>
            <a:p>
              <a:endParaRPr lang="en-US"/>
            </a:p>
          </p:txBody>
        </p:sp>
        <p:sp>
          <p:nvSpPr>
            <p:cNvPr id="111673" name="Freeform 47"/>
            <p:cNvSpPr>
              <a:spLocks/>
            </p:cNvSpPr>
            <p:nvPr/>
          </p:nvSpPr>
          <p:spPr bwMode="auto">
            <a:xfrm>
              <a:off x="3271" y="3200"/>
              <a:ext cx="69" cy="102"/>
            </a:xfrm>
            <a:custGeom>
              <a:avLst/>
              <a:gdLst>
                <a:gd name="T0" fmla="*/ 130326 w 42"/>
                <a:gd name="T1" fmla="*/ 6254 h 80"/>
                <a:gd name="T2" fmla="*/ 179773 w 42"/>
                <a:gd name="T3" fmla="*/ 6254 h 80"/>
                <a:gd name="T4" fmla="*/ 179773 w 42"/>
                <a:gd name="T5" fmla="*/ 857 h 80"/>
                <a:gd name="T6" fmla="*/ 310107 w 42"/>
                <a:gd name="T7" fmla="*/ 857 h 80"/>
                <a:gd name="T8" fmla="*/ 310107 w 42"/>
                <a:gd name="T9" fmla="*/ 0 h 80"/>
                <a:gd name="T10" fmla="*/ 0 w 42"/>
                <a:gd name="T11" fmla="*/ 0 h 80"/>
                <a:gd name="T12" fmla="*/ 0 w 42"/>
                <a:gd name="T13" fmla="*/ 857 h 80"/>
                <a:gd name="T14" fmla="*/ 130326 w 42"/>
                <a:gd name="T15" fmla="*/ 857 h 80"/>
                <a:gd name="T16" fmla="*/ 130326 w 42"/>
                <a:gd name="T17" fmla="*/ 6254 h 80"/>
                <a:gd name="T18" fmla="*/ 130326 w 42"/>
                <a:gd name="T19" fmla="*/ 6254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80"/>
                <a:gd name="T32" fmla="*/ 42 w 42"/>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80">
                  <a:moveTo>
                    <a:pt x="17" y="79"/>
                  </a:moveTo>
                  <a:lnTo>
                    <a:pt x="24" y="79"/>
                  </a:lnTo>
                  <a:lnTo>
                    <a:pt x="24" y="10"/>
                  </a:lnTo>
                  <a:lnTo>
                    <a:pt x="41" y="10"/>
                  </a:lnTo>
                  <a:lnTo>
                    <a:pt x="41" y="0"/>
                  </a:lnTo>
                  <a:lnTo>
                    <a:pt x="0" y="0"/>
                  </a:lnTo>
                  <a:lnTo>
                    <a:pt x="0" y="10"/>
                  </a:lnTo>
                  <a:lnTo>
                    <a:pt x="17" y="10"/>
                  </a:lnTo>
                  <a:lnTo>
                    <a:pt x="17" y="79"/>
                  </a:lnTo>
                </a:path>
              </a:pathLst>
            </a:custGeom>
            <a:solidFill>
              <a:srgbClr val="3366FF"/>
            </a:solidFill>
            <a:ln w="9525">
              <a:solidFill>
                <a:schemeClr val="bg1"/>
              </a:solidFill>
              <a:round/>
              <a:headEnd/>
              <a:tailEnd/>
            </a:ln>
          </p:spPr>
          <p:txBody>
            <a:bodyPr/>
            <a:lstStyle/>
            <a:p>
              <a:endParaRPr lang="en-US"/>
            </a:p>
          </p:txBody>
        </p:sp>
        <p:sp>
          <p:nvSpPr>
            <p:cNvPr id="111674" name="Freeform 48"/>
            <p:cNvSpPr>
              <a:spLocks/>
            </p:cNvSpPr>
            <p:nvPr/>
          </p:nvSpPr>
          <p:spPr bwMode="auto">
            <a:xfrm>
              <a:off x="3356" y="3200"/>
              <a:ext cx="62" cy="102"/>
            </a:xfrm>
            <a:custGeom>
              <a:avLst/>
              <a:gdLst>
                <a:gd name="T0" fmla="*/ 0 w 38"/>
                <a:gd name="T1" fmla="*/ 6254 h 80"/>
                <a:gd name="T2" fmla="*/ 52424 w 38"/>
                <a:gd name="T3" fmla="*/ 6254 h 80"/>
                <a:gd name="T4" fmla="*/ 52424 w 38"/>
                <a:gd name="T5" fmla="*/ 3406 h 80"/>
                <a:gd name="T6" fmla="*/ 222464 w 38"/>
                <a:gd name="T7" fmla="*/ 3406 h 80"/>
                <a:gd name="T8" fmla="*/ 222464 w 38"/>
                <a:gd name="T9" fmla="*/ 2671 h 80"/>
                <a:gd name="T10" fmla="*/ 52424 w 38"/>
                <a:gd name="T11" fmla="*/ 2671 h 80"/>
                <a:gd name="T12" fmla="*/ 52424 w 38"/>
                <a:gd name="T13" fmla="*/ 857 h 80"/>
                <a:gd name="T14" fmla="*/ 247284 w 38"/>
                <a:gd name="T15" fmla="*/ 857 h 80"/>
                <a:gd name="T16" fmla="*/ 247284 w 38"/>
                <a:gd name="T17" fmla="*/ 0 h 80"/>
                <a:gd name="T18" fmla="*/ 0 w 38"/>
                <a:gd name="T19" fmla="*/ 0 h 80"/>
                <a:gd name="T20" fmla="*/ 0 w 38"/>
                <a:gd name="T21" fmla="*/ 6254 h 80"/>
                <a:gd name="T22" fmla="*/ 0 w 38"/>
                <a:gd name="T23" fmla="*/ 6254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80"/>
                <a:gd name="T38" fmla="*/ 38 w 38"/>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80">
                  <a:moveTo>
                    <a:pt x="0" y="79"/>
                  </a:moveTo>
                  <a:lnTo>
                    <a:pt x="8" y="79"/>
                  </a:lnTo>
                  <a:lnTo>
                    <a:pt x="8" y="43"/>
                  </a:lnTo>
                  <a:lnTo>
                    <a:pt x="33" y="43"/>
                  </a:lnTo>
                  <a:lnTo>
                    <a:pt x="33" y="34"/>
                  </a:lnTo>
                  <a:lnTo>
                    <a:pt x="8" y="34"/>
                  </a:lnTo>
                  <a:lnTo>
                    <a:pt x="8" y="10"/>
                  </a:lnTo>
                  <a:lnTo>
                    <a:pt x="37" y="10"/>
                  </a:lnTo>
                  <a:lnTo>
                    <a:pt x="37" y="0"/>
                  </a:lnTo>
                  <a:lnTo>
                    <a:pt x="0" y="0"/>
                  </a:lnTo>
                  <a:lnTo>
                    <a:pt x="0" y="79"/>
                  </a:lnTo>
                </a:path>
              </a:pathLst>
            </a:custGeom>
            <a:solidFill>
              <a:srgbClr val="3366FF"/>
            </a:solidFill>
            <a:ln w="9525">
              <a:solidFill>
                <a:schemeClr val="bg1"/>
              </a:solidFill>
              <a:round/>
              <a:headEnd/>
              <a:tailEnd/>
            </a:ln>
          </p:spPr>
          <p:txBody>
            <a:bodyPr/>
            <a:lstStyle/>
            <a:p>
              <a:endParaRPr lang="en-US"/>
            </a:p>
          </p:txBody>
        </p:sp>
        <p:sp>
          <p:nvSpPr>
            <p:cNvPr id="111675" name="Freeform 49"/>
            <p:cNvSpPr>
              <a:spLocks/>
            </p:cNvSpPr>
            <p:nvPr/>
          </p:nvSpPr>
          <p:spPr bwMode="auto">
            <a:xfrm>
              <a:off x="3436" y="3200"/>
              <a:ext cx="58" cy="102"/>
            </a:xfrm>
            <a:custGeom>
              <a:avLst/>
              <a:gdLst>
                <a:gd name="T0" fmla="*/ 0 w 35"/>
                <a:gd name="T1" fmla="*/ 6254 h 80"/>
                <a:gd name="T2" fmla="*/ 300834 w 35"/>
                <a:gd name="T3" fmla="*/ 6254 h 80"/>
                <a:gd name="T4" fmla="*/ 300834 w 35"/>
                <a:gd name="T5" fmla="*/ 5462 h 80"/>
                <a:gd name="T6" fmla="*/ 70405 w 35"/>
                <a:gd name="T7" fmla="*/ 5462 h 80"/>
                <a:gd name="T8" fmla="*/ 70405 w 35"/>
                <a:gd name="T9" fmla="*/ 0 h 80"/>
                <a:gd name="T10" fmla="*/ 0 w 35"/>
                <a:gd name="T11" fmla="*/ 0 h 80"/>
                <a:gd name="T12" fmla="*/ 0 w 35"/>
                <a:gd name="T13" fmla="*/ 6254 h 80"/>
                <a:gd name="T14" fmla="*/ 0 w 35"/>
                <a:gd name="T15" fmla="*/ 6254 h 80"/>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80"/>
                <a:gd name="T26" fmla="*/ 35 w 35"/>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80">
                  <a:moveTo>
                    <a:pt x="0" y="79"/>
                  </a:moveTo>
                  <a:lnTo>
                    <a:pt x="34" y="79"/>
                  </a:lnTo>
                  <a:lnTo>
                    <a:pt x="34" y="69"/>
                  </a:lnTo>
                  <a:lnTo>
                    <a:pt x="8" y="69"/>
                  </a:lnTo>
                  <a:lnTo>
                    <a:pt x="8" y="0"/>
                  </a:lnTo>
                  <a:lnTo>
                    <a:pt x="0" y="0"/>
                  </a:lnTo>
                  <a:lnTo>
                    <a:pt x="0" y="79"/>
                  </a:lnTo>
                </a:path>
              </a:pathLst>
            </a:custGeom>
            <a:solidFill>
              <a:srgbClr val="3366FF"/>
            </a:solidFill>
            <a:ln w="9525">
              <a:solidFill>
                <a:schemeClr val="bg1"/>
              </a:solidFill>
              <a:round/>
              <a:headEnd/>
              <a:tailEnd/>
            </a:ln>
          </p:spPr>
          <p:txBody>
            <a:bodyPr/>
            <a:lstStyle/>
            <a:p>
              <a:endParaRPr lang="en-US"/>
            </a:p>
          </p:txBody>
        </p:sp>
        <p:sp>
          <p:nvSpPr>
            <p:cNvPr id="111676" name="Freeform 50"/>
            <p:cNvSpPr>
              <a:spLocks/>
            </p:cNvSpPr>
            <p:nvPr/>
          </p:nvSpPr>
          <p:spPr bwMode="auto">
            <a:xfrm>
              <a:off x="3502" y="3197"/>
              <a:ext cx="85" cy="108"/>
            </a:xfrm>
            <a:custGeom>
              <a:avLst/>
              <a:gdLst>
                <a:gd name="T0" fmla="*/ 0 w 52"/>
                <a:gd name="T1" fmla="*/ 4711 h 84"/>
                <a:gd name="T2" fmla="*/ 20387 w 52"/>
                <a:gd name="T3" fmla="*/ 5787 h 84"/>
                <a:gd name="T4" fmla="*/ 45934 w 52"/>
                <a:gd name="T5" fmla="*/ 6693 h 84"/>
                <a:gd name="T6" fmla="*/ 85602 w 52"/>
                <a:gd name="T7" fmla="*/ 7181 h 84"/>
                <a:gd name="T8" fmla="*/ 139926 w 52"/>
                <a:gd name="T9" fmla="*/ 7557 h 84"/>
                <a:gd name="T10" fmla="*/ 195719 w 52"/>
                <a:gd name="T11" fmla="*/ 7557 h 84"/>
                <a:gd name="T12" fmla="*/ 250008 w 52"/>
                <a:gd name="T13" fmla="*/ 7401 h 84"/>
                <a:gd name="T14" fmla="*/ 293588 w 52"/>
                <a:gd name="T15" fmla="*/ 6816 h 84"/>
                <a:gd name="T16" fmla="*/ 327938 w 52"/>
                <a:gd name="T17" fmla="*/ 6057 h 84"/>
                <a:gd name="T18" fmla="*/ 347930 w 52"/>
                <a:gd name="T19" fmla="*/ 5063 h 84"/>
                <a:gd name="T20" fmla="*/ 352601 w 52"/>
                <a:gd name="T21" fmla="*/ 3847 h 84"/>
                <a:gd name="T22" fmla="*/ 347930 w 52"/>
                <a:gd name="T23" fmla="*/ 2561 h 84"/>
                <a:gd name="T24" fmla="*/ 327938 w 52"/>
                <a:gd name="T25" fmla="*/ 1549 h 84"/>
                <a:gd name="T26" fmla="*/ 306271 w 52"/>
                <a:gd name="T27" fmla="*/ 937 h 84"/>
                <a:gd name="T28" fmla="*/ 195719 w 52"/>
                <a:gd name="T29" fmla="*/ 811 h 84"/>
                <a:gd name="T30" fmla="*/ 228725 w 52"/>
                <a:gd name="T31" fmla="*/ 1012 h 84"/>
                <a:gd name="T32" fmla="*/ 262473 w 52"/>
                <a:gd name="T33" fmla="*/ 1517 h 84"/>
                <a:gd name="T34" fmla="*/ 286028 w 52"/>
                <a:gd name="T35" fmla="*/ 1992 h 84"/>
                <a:gd name="T36" fmla="*/ 295391 w 52"/>
                <a:gd name="T37" fmla="*/ 2850 h 84"/>
                <a:gd name="T38" fmla="*/ 306271 w 52"/>
                <a:gd name="T39" fmla="*/ 3847 h 84"/>
                <a:gd name="T40" fmla="*/ 295391 w 52"/>
                <a:gd name="T41" fmla="*/ 4837 h 84"/>
                <a:gd name="T42" fmla="*/ 272938 w 52"/>
                <a:gd name="T43" fmla="*/ 6042 h 84"/>
                <a:gd name="T44" fmla="*/ 237923 w 52"/>
                <a:gd name="T45" fmla="*/ 6485 h 84"/>
                <a:gd name="T46" fmla="*/ 208101 w 52"/>
                <a:gd name="T47" fmla="*/ 6777 h 84"/>
                <a:gd name="T48" fmla="*/ 166974 w 52"/>
                <a:gd name="T49" fmla="*/ 6816 h 84"/>
                <a:gd name="T50" fmla="*/ 122733 w 52"/>
                <a:gd name="T51" fmla="*/ 6693 h 84"/>
                <a:gd name="T52" fmla="*/ 98232 w 52"/>
                <a:gd name="T53" fmla="*/ 6219 h 84"/>
                <a:gd name="T54" fmla="*/ 67632 w 52"/>
                <a:gd name="T55" fmla="*/ 5585 h 84"/>
                <a:gd name="T56" fmla="*/ 54474 w 52"/>
                <a:gd name="T57" fmla="*/ 4837 h 84"/>
                <a:gd name="T58" fmla="*/ 54474 w 52"/>
                <a:gd name="T59" fmla="*/ 3847 h 84"/>
                <a:gd name="T60" fmla="*/ 65488 w 52"/>
                <a:gd name="T61" fmla="*/ 2561 h 84"/>
                <a:gd name="T62" fmla="*/ 75084 w 52"/>
                <a:gd name="T63" fmla="*/ 1810 h 84"/>
                <a:gd name="T64" fmla="*/ 107048 w 52"/>
                <a:gd name="T65" fmla="*/ 1301 h 84"/>
                <a:gd name="T66" fmla="*/ 139926 w 52"/>
                <a:gd name="T67" fmla="*/ 937 h 84"/>
                <a:gd name="T68" fmla="*/ 180710 w 52"/>
                <a:gd name="T69" fmla="*/ 811 h 84"/>
                <a:gd name="T70" fmla="*/ 275343 w 52"/>
                <a:gd name="T71" fmla="*/ 567 h 84"/>
                <a:gd name="T72" fmla="*/ 237923 w 52"/>
                <a:gd name="T73" fmla="*/ 208 h 84"/>
                <a:gd name="T74" fmla="*/ 180710 w 52"/>
                <a:gd name="T75" fmla="*/ 0 h 84"/>
                <a:gd name="T76" fmla="*/ 119734 w 52"/>
                <a:gd name="T77" fmla="*/ 208 h 84"/>
                <a:gd name="T78" fmla="*/ 67632 w 52"/>
                <a:gd name="T79" fmla="*/ 567 h 84"/>
                <a:gd name="T80" fmla="*/ 45934 w 52"/>
                <a:gd name="T81" fmla="*/ 1012 h 84"/>
                <a:gd name="T82" fmla="*/ 20387 w 52"/>
                <a:gd name="T83" fmla="*/ 1810 h 84"/>
                <a:gd name="T84" fmla="*/ 0 w 52"/>
                <a:gd name="T85" fmla="*/ 2929 h 84"/>
                <a:gd name="T86" fmla="*/ 0 w 52"/>
                <a:gd name="T87" fmla="*/ 3847 h 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
                <a:gd name="T133" fmla="*/ 0 h 84"/>
                <a:gd name="T134" fmla="*/ 52 w 52"/>
                <a:gd name="T135" fmla="*/ 84 h 8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 h="84">
                  <a:moveTo>
                    <a:pt x="0" y="42"/>
                  </a:moveTo>
                  <a:lnTo>
                    <a:pt x="0" y="46"/>
                  </a:lnTo>
                  <a:lnTo>
                    <a:pt x="0" y="51"/>
                  </a:lnTo>
                  <a:lnTo>
                    <a:pt x="1" y="55"/>
                  </a:lnTo>
                  <a:lnTo>
                    <a:pt x="2" y="59"/>
                  </a:lnTo>
                  <a:lnTo>
                    <a:pt x="3" y="63"/>
                  </a:lnTo>
                  <a:lnTo>
                    <a:pt x="4" y="66"/>
                  </a:lnTo>
                  <a:lnTo>
                    <a:pt x="5" y="69"/>
                  </a:lnTo>
                  <a:lnTo>
                    <a:pt x="7" y="72"/>
                  </a:lnTo>
                  <a:lnTo>
                    <a:pt x="8" y="74"/>
                  </a:lnTo>
                  <a:lnTo>
                    <a:pt x="10" y="77"/>
                  </a:lnTo>
                  <a:lnTo>
                    <a:pt x="12" y="78"/>
                  </a:lnTo>
                  <a:lnTo>
                    <a:pt x="15" y="80"/>
                  </a:lnTo>
                  <a:lnTo>
                    <a:pt x="17" y="81"/>
                  </a:lnTo>
                  <a:lnTo>
                    <a:pt x="20" y="82"/>
                  </a:lnTo>
                  <a:lnTo>
                    <a:pt x="22" y="82"/>
                  </a:lnTo>
                  <a:lnTo>
                    <a:pt x="26" y="83"/>
                  </a:lnTo>
                  <a:lnTo>
                    <a:pt x="28" y="82"/>
                  </a:lnTo>
                  <a:lnTo>
                    <a:pt x="31" y="82"/>
                  </a:lnTo>
                  <a:lnTo>
                    <a:pt x="34" y="81"/>
                  </a:lnTo>
                  <a:lnTo>
                    <a:pt x="36" y="80"/>
                  </a:lnTo>
                  <a:lnTo>
                    <a:pt x="38" y="78"/>
                  </a:lnTo>
                  <a:lnTo>
                    <a:pt x="40" y="77"/>
                  </a:lnTo>
                  <a:lnTo>
                    <a:pt x="42" y="74"/>
                  </a:lnTo>
                  <a:lnTo>
                    <a:pt x="44" y="72"/>
                  </a:lnTo>
                  <a:lnTo>
                    <a:pt x="46" y="69"/>
                  </a:lnTo>
                  <a:lnTo>
                    <a:pt x="47" y="66"/>
                  </a:lnTo>
                  <a:lnTo>
                    <a:pt x="48" y="63"/>
                  </a:lnTo>
                  <a:lnTo>
                    <a:pt x="50" y="59"/>
                  </a:lnTo>
                  <a:lnTo>
                    <a:pt x="50" y="55"/>
                  </a:lnTo>
                  <a:lnTo>
                    <a:pt x="51" y="51"/>
                  </a:lnTo>
                  <a:lnTo>
                    <a:pt x="51" y="46"/>
                  </a:lnTo>
                  <a:lnTo>
                    <a:pt x="51" y="42"/>
                  </a:lnTo>
                  <a:lnTo>
                    <a:pt x="51" y="37"/>
                  </a:lnTo>
                  <a:lnTo>
                    <a:pt x="51" y="32"/>
                  </a:lnTo>
                  <a:lnTo>
                    <a:pt x="50" y="28"/>
                  </a:lnTo>
                  <a:lnTo>
                    <a:pt x="50" y="24"/>
                  </a:lnTo>
                  <a:lnTo>
                    <a:pt x="48" y="20"/>
                  </a:lnTo>
                  <a:lnTo>
                    <a:pt x="47" y="17"/>
                  </a:lnTo>
                  <a:lnTo>
                    <a:pt x="46" y="14"/>
                  </a:lnTo>
                  <a:lnTo>
                    <a:pt x="44" y="11"/>
                  </a:lnTo>
                  <a:lnTo>
                    <a:pt x="44" y="10"/>
                  </a:lnTo>
                  <a:lnTo>
                    <a:pt x="43" y="9"/>
                  </a:lnTo>
                  <a:lnTo>
                    <a:pt x="26" y="9"/>
                  </a:lnTo>
                  <a:lnTo>
                    <a:pt x="28" y="9"/>
                  </a:lnTo>
                  <a:lnTo>
                    <a:pt x="30" y="10"/>
                  </a:lnTo>
                  <a:lnTo>
                    <a:pt x="31" y="10"/>
                  </a:lnTo>
                  <a:lnTo>
                    <a:pt x="33" y="11"/>
                  </a:lnTo>
                  <a:lnTo>
                    <a:pt x="34" y="13"/>
                  </a:lnTo>
                  <a:lnTo>
                    <a:pt x="36" y="14"/>
                  </a:lnTo>
                  <a:lnTo>
                    <a:pt x="38" y="16"/>
                  </a:lnTo>
                  <a:lnTo>
                    <a:pt x="39" y="18"/>
                  </a:lnTo>
                  <a:lnTo>
                    <a:pt x="40" y="20"/>
                  </a:lnTo>
                  <a:lnTo>
                    <a:pt x="41" y="22"/>
                  </a:lnTo>
                  <a:lnTo>
                    <a:pt x="42" y="25"/>
                  </a:lnTo>
                  <a:lnTo>
                    <a:pt x="42" y="28"/>
                  </a:lnTo>
                  <a:lnTo>
                    <a:pt x="43" y="31"/>
                  </a:lnTo>
                  <a:lnTo>
                    <a:pt x="43" y="34"/>
                  </a:lnTo>
                  <a:lnTo>
                    <a:pt x="44" y="38"/>
                  </a:lnTo>
                  <a:lnTo>
                    <a:pt x="44" y="42"/>
                  </a:lnTo>
                  <a:lnTo>
                    <a:pt x="44" y="45"/>
                  </a:lnTo>
                  <a:lnTo>
                    <a:pt x="43" y="49"/>
                  </a:lnTo>
                  <a:lnTo>
                    <a:pt x="43" y="52"/>
                  </a:lnTo>
                  <a:lnTo>
                    <a:pt x="42" y="55"/>
                  </a:lnTo>
                  <a:lnTo>
                    <a:pt x="41" y="61"/>
                  </a:lnTo>
                  <a:lnTo>
                    <a:pt x="39" y="65"/>
                  </a:lnTo>
                  <a:lnTo>
                    <a:pt x="38" y="67"/>
                  </a:lnTo>
                  <a:lnTo>
                    <a:pt x="36" y="69"/>
                  </a:lnTo>
                  <a:lnTo>
                    <a:pt x="34" y="70"/>
                  </a:lnTo>
                  <a:lnTo>
                    <a:pt x="33" y="72"/>
                  </a:lnTo>
                  <a:lnTo>
                    <a:pt x="31" y="72"/>
                  </a:lnTo>
                  <a:lnTo>
                    <a:pt x="30" y="73"/>
                  </a:lnTo>
                  <a:lnTo>
                    <a:pt x="28" y="74"/>
                  </a:lnTo>
                  <a:lnTo>
                    <a:pt x="26" y="74"/>
                  </a:lnTo>
                  <a:lnTo>
                    <a:pt x="24" y="74"/>
                  </a:lnTo>
                  <a:lnTo>
                    <a:pt x="22" y="73"/>
                  </a:lnTo>
                  <a:lnTo>
                    <a:pt x="20" y="72"/>
                  </a:lnTo>
                  <a:lnTo>
                    <a:pt x="18" y="72"/>
                  </a:lnTo>
                  <a:lnTo>
                    <a:pt x="16" y="70"/>
                  </a:lnTo>
                  <a:lnTo>
                    <a:pt x="15" y="69"/>
                  </a:lnTo>
                  <a:lnTo>
                    <a:pt x="14" y="67"/>
                  </a:lnTo>
                  <a:lnTo>
                    <a:pt x="12" y="65"/>
                  </a:lnTo>
                  <a:lnTo>
                    <a:pt x="11" y="63"/>
                  </a:lnTo>
                  <a:lnTo>
                    <a:pt x="10" y="61"/>
                  </a:lnTo>
                  <a:lnTo>
                    <a:pt x="10" y="58"/>
                  </a:lnTo>
                  <a:lnTo>
                    <a:pt x="9" y="55"/>
                  </a:lnTo>
                  <a:lnTo>
                    <a:pt x="8" y="52"/>
                  </a:lnTo>
                  <a:lnTo>
                    <a:pt x="8" y="49"/>
                  </a:lnTo>
                  <a:lnTo>
                    <a:pt x="8" y="45"/>
                  </a:lnTo>
                  <a:lnTo>
                    <a:pt x="8" y="42"/>
                  </a:lnTo>
                  <a:lnTo>
                    <a:pt x="8" y="34"/>
                  </a:lnTo>
                  <a:lnTo>
                    <a:pt x="8" y="31"/>
                  </a:lnTo>
                  <a:lnTo>
                    <a:pt x="9" y="28"/>
                  </a:lnTo>
                  <a:lnTo>
                    <a:pt x="10" y="25"/>
                  </a:lnTo>
                  <a:lnTo>
                    <a:pt x="10" y="22"/>
                  </a:lnTo>
                  <a:lnTo>
                    <a:pt x="11" y="20"/>
                  </a:lnTo>
                  <a:lnTo>
                    <a:pt x="12" y="18"/>
                  </a:lnTo>
                  <a:lnTo>
                    <a:pt x="14" y="16"/>
                  </a:lnTo>
                  <a:lnTo>
                    <a:pt x="15" y="14"/>
                  </a:lnTo>
                  <a:lnTo>
                    <a:pt x="16" y="13"/>
                  </a:lnTo>
                  <a:lnTo>
                    <a:pt x="18" y="11"/>
                  </a:lnTo>
                  <a:lnTo>
                    <a:pt x="20" y="10"/>
                  </a:lnTo>
                  <a:lnTo>
                    <a:pt x="22" y="10"/>
                  </a:lnTo>
                  <a:lnTo>
                    <a:pt x="24" y="9"/>
                  </a:lnTo>
                  <a:lnTo>
                    <a:pt x="26" y="9"/>
                  </a:lnTo>
                  <a:lnTo>
                    <a:pt x="43" y="9"/>
                  </a:lnTo>
                  <a:lnTo>
                    <a:pt x="42" y="8"/>
                  </a:lnTo>
                  <a:lnTo>
                    <a:pt x="40" y="6"/>
                  </a:lnTo>
                  <a:lnTo>
                    <a:pt x="38" y="4"/>
                  </a:lnTo>
                  <a:lnTo>
                    <a:pt x="36" y="3"/>
                  </a:lnTo>
                  <a:lnTo>
                    <a:pt x="34" y="2"/>
                  </a:lnTo>
                  <a:lnTo>
                    <a:pt x="31" y="1"/>
                  </a:lnTo>
                  <a:lnTo>
                    <a:pt x="28" y="0"/>
                  </a:lnTo>
                  <a:lnTo>
                    <a:pt x="26" y="0"/>
                  </a:lnTo>
                  <a:lnTo>
                    <a:pt x="22" y="0"/>
                  </a:lnTo>
                  <a:lnTo>
                    <a:pt x="20" y="1"/>
                  </a:lnTo>
                  <a:lnTo>
                    <a:pt x="17" y="2"/>
                  </a:lnTo>
                  <a:lnTo>
                    <a:pt x="15" y="3"/>
                  </a:lnTo>
                  <a:lnTo>
                    <a:pt x="12" y="4"/>
                  </a:lnTo>
                  <a:lnTo>
                    <a:pt x="10" y="6"/>
                  </a:lnTo>
                  <a:lnTo>
                    <a:pt x="8" y="8"/>
                  </a:lnTo>
                  <a:lnTo>
                    <a:pt x="8" y="10"/>
                  </a:lnTo>
                  <a:lnTo>
                    <a:pt x="7" y="11"/>
                  </a:lnTo>
                  <a:lnTo>
                    <a:pt x="5" y="14"/>
                  </a:lnTo>
                  <a:lnTo>
                    <a:pt x="4" y="17"/>
                  </a:lnTo>
                  <a:lnTo>
                    <a:pt x="3" y="20"/>
                  </a:lnTo>
                  <a:lnTo>
                    <a:pt x="2" y="24"/>
                  </a:lnTo>
                  <a:lnTo>
                    <a:pt x="1" y="28"/>
                  </a:lnTo>
                  <a:lnTo>
                    <a:pt x="0" y="32"/>
                  </a:lnTo>
                  <a:lnTo>
                    <a:pt x="0" y="37"/>
                  </a:lnTo>
                  <a:lnTo>
                    <a:pt x="0" y="42"/>
                  </a:lnTo>
                </a:path>
              </a:pathLst>
            </a:custGeom>
            <a:solidFill>
              <a:srgbClr val="3366FF"/>
            </a:solidFill>
            <a:ln w="9525">
              <a:solidFill>
                <a:schemeClr val="bg1"/>
              </a:solidFill>
              <a:round/>
              <a:headEnd/>
              <a:tailEnd/>
            </a:ln>
          </p:spPr>
          <p:txBody>
            <a:bodyPr/>
            <a:lstStyle/>
            <a:p>
              <a:endParaRPr lang="en-US"/>
            </a:p>
          </p:txBody>
        </p:sp>
        <p:sp>
          <p:nvSpPr>
            <p:cNvPr id="111677" name="Freeform 51"/>
            <p:cNvSpPr>
              <a:spLocks/>
            </p:cNvSpPr>
            <p:nvPr/>
          </p:nvSpPr>
          <p:spPr bwMode="auto">
            <a:xfrm>
              <a:off x="3601" y="3200"/>
              <a:ext cx="111" cy="102"/>
            </a:xfrm>
            <a:custGeom>
              <a:avLst/>
              <a:gdLst>
                <a:gd name="T0" fmla="*/ 96297 w 68"/>
                <a:gd name="T1" fmla="*/ 6254 h 80"/>
                <a:gd name="T2" fmla="*/ 142113 w 68"/>
                <a:gd name="T3" fmla="*/ 6254 h 80"/>
                <a:gd name="T4" fmla="*/ 224318 w 68"/>
                <a:gd name="T5" fmla="*/ 1099 h 80"/>
                <a:gd name="T6" fmla="*/ 310338 w 68"/>
                <a:gd name="T7" fmla="*/ 6254 h 80"/>
                <a:gd name="T8" fmla="*/ 361586 w 68"/>
                <a:gd name="T9" fmla="*/ 6254 h 80"/>
                <a:gd name="T10" fmla="*/ 452808 w 68"/>
                <a:gd name="T11" fmla="*/ 0 h 80"/>
                <a:gd name="T12" fmla="*/ 405741 w 68"/>
                <a:gd name="T13" fmla="*/ 0 h 80"/>
                <a:gd name="T14" fmla="*/ 332830 w 68"/>
                <a:gd name="T15" fmla="*/ 4984 h 80"/>
                <a:gd name="T16" fmla="*/ 248562 w 68"/>
                <a:gd name="T17" fmla="*/ 0 h 80"/>
                <a:gd name="T18" fmla="*/ 196254 w 68"/>
                <a:gd name="T19" fmla="*/ 0 h 80"/>
                <a:gd name="T20" fmla="*/ 120228 w 68"/>
                <a:gd name="T21" fmla="*/ 4984 h 80"/>
                <a:gd name="T22" fmla="*/ 45121 w 68"/>
                <a:gd name="T23" fmla="*/ 0 h 80"/>
                <a:gd name="T24" fmla="*/ 0 w 68"/>
                <a:gd name="T25" fmla="*/ 0 h 80"/>
                <a:gd name="T26" fmla="*/ 96297 w 68"/>
                <a:gd name="T27" fmla="*/ 6254 h 80"/>
                <a:gd name="T28" fmla="*/ 96297 w 68"/>
                <a:gd name="T29" fmla="*/ 6254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80"/>
                <a:gd name="T47" fmla="*/ 68 w 68"/>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80">
                  <a:moveTo>
                    <a:pt x="14" y="79"/>
                  </a:moveTo>
                  <a:lnTo>
                    <a:pt x="21" y="79"/>
                  </a:lnTo>
                  <a:lnTo>
                    <a:pt x="33" y="14"/>
                  </a:lnTo>
                  <a:lnTo>
                    <a:pt x="46" y="79"/>
                  </a:lnTo>
                  <a:lnTo>
                    <a:pt x="53" y="79"/>
                  </a:lnTo>
                  <a:lnTo>
                    <a:pt x="67" y="0"/>
                  </a:lnTo>
                  <a:lnTo>
                    <a:pt x="60" y="0"/>
                  </a:lnTo>
                  <a:lnTo>
                    <a:pt x="49" y="63"/>
                  </a:lnTo>
                  <a:lnTo>
                    <a:pt x="37" y="0"/>
                  </a:lnTo>
                  <a:lnTo>
                    <a:pt x="29" y="0"/>
                  </a:lnTo>
                  <a:lnTo>
                    <a:pt x="18" y="63"/>
                  </a:lnTo>
                  <a:lnTo>
                    <a:pt x="7" y="0"/>
                  </a:lnTo>
                  <a:lnTo>
                    <a:pt x="0" y="0"/>
                  </a:lnTo>
                  <a:lnTo>
                    <a:pt x="14" y="79"/>
                  </a:lnTo>
                </a:path>
              </a:pathLst>
            </a:custGeom>
            <a:solidFill>
              <a:srgbClr val="3366FF"/>
            </a:solidFill>
            <a:ln w="9525">
              <a:solidFill>
                <a:schemeClr val="bg1"/>
              </a:solidFill>
              <a:round/>
              <a:headEnd/>
              <a:tailEnd/>
            </a:ln>
          </p:spPr>
          <p:txBody>
            <a:bodyPr/>
            <a:lstStyle/>
            <a:p>
              <a:endParaRPr lang="en-US"/>
            </a:p>
          </p:txBody>
        </p:sp>
      </p:grpSp>
      <p:grpSp>
        <p:nvGrpSpPr>
          <p:cNvPr id="9" name="Group 52"/>
          <p:cNvGrpSpPr>
            <a:grpSpLocks/>
          </p:cNvGrpSpPr>
          <p:nvPr/>
        </p:nvGrpSpPr>
        <p:grpSpPr bwMode="auto">
          <a:xfrm>
            <a:off x="636588" y="4308475"/>
            <a:ext cx="1325562" cy="803275"/>
            <a:chOff x="713" y="2364"/>
            <a:chExt cx="956" cy="624"/>
          </a:xfrm>
        </p:grpSpPr>
        <p:sp>
          <p:nvSpPr>
            <p:cNvPr id="111655" name="Freeform 53"/>
            <p:cNvSpPr>
              <a:spLocks/>
            </p:cNvSpPr>
            <p:nvPr/>
          </p:nvSpPr>
          <p:spPr bwMode="auto">
            <a:xfrm>
              <a:off x="1256" y="2364"/>
              <a:ext cx="104" cy="133"/>
            </a:xfrm>
            <a:custGeom>
              <a:avLst/>
              <a:gdLst>
                <a:gd name="T0" fmla="*/ 0 w 63"/>
                <a:gd name="T1" fmla="*/ 8640 h 104"/>
                <a:gd name="T2" fmla="*/ 0 w 63"/>
                <a:gd name="T3" fmla="*/ 2962 h 104"/>
                <a:gd name="T4" fmla="*/ 509742 w 63"/>
                <a:gd name="T5" fmla="*/ 0 h 104"/>
                <a:gd name="T6" fmla="*/ 509742 w 63"/>
                <a:gd name="T7" fmla="*/ 8640 h 104"/>
                <a:gd name="T8" fmla="*/ 0 w 63"/>
                <a:gd name="T9" fmla="*/ 8640 h 104"/>
                <a:gd name="T10" fmla="*/ 0 60000 65536"/>
                <a:gd name="T11" fmla="*/ 0 60000 65536"/>
                <a:gd name="T12" fmla="*/ 0 60000 65536"/>
                <a:gd name="T13" fmla="*/ 0 60000 65536"/>
                <a:gd name="T14" fmla="*/ 0 60000 65536"/>
                <a:gd name="T15" fmla="*/ 0 w 63"/>
                <a:gd name="T16" fmla="*/ 0 h 104"/>
                <a:gd name="T17" fmla="*/ 63 w 63"/>
                <a:gd name="T18" fmla="*/ 104 h 104"/>
              </a:gdLst>
              <a:ahLst/>
              <a:cxnLst>
                <a:cxn ang="T10">
                  <a:pos x="T0" y="T1"/>
                </a:cxn>
                <a:cxn ang="T11">
                  <a:pos x="T2" y="T3"/>
                </a:cxn>
                <a:cxn ang="T12">
                  <a:pos x="T4" y="T5"/>
                </a:cxn>
                <a:cxn ang="T13">
                  <a:pos x="T6" y="T7"/>
                </a:cxn>
                <a:cxn ang="T14">
                  <a:pos x="T8" y="T9"/>
                </a:cxn>
              </a:cxnLst>
              <a:rect l="T15" t="T16" r="T17" b="T18"/>
              <a:pathLst>
                <a:path w="63" h="104">
                  <a:moveTo>
                    <a:pt x="0" y="103"/>
                  </a:moveTo>
                  <a:lnTo>
                    <a:pt x="0" y="35"/>
                  </a:lnTo>
                  <a:lnTo>
                    <a:pt x="62" y="0"/>
                  </a:lnTo>
                  <a:lnTo>
                    <a:pt x="62" y="103"/>
                  </a:lnTo>
                  <a:lnTo>
                    <a:pt x="0" y="103"/>
                  </a:lnTo>
                </a:path>
              </a:pathLst>
            </a:custGeom>
            <a:solidFill>
              <a:srgbClr val="3366FF"/>
            </a:solidFill>
            <a:ln w="0" cap="flat" cmpd="sng">
              <a:solidFill>
                <a:schemeClr val="tx1"/>
              </a:solidFill>
              <a:prstDash val="solid"/>
              <a:round/>
              <a:headEnd type="none" w="med" len="med"/>
              <a:tailEnd type="none" w="med" len="med"/>
            </a:ln>
          </p:spPr>
          <p:txBody>
            <a:bodyPr/>
            <a:lstStyle/>
            <a:p>
              <a:endParaRPr lang="en-US"/>
            </a:p>
          </p:txBody>
        </p:sp>
        <p:sp>
          <p:nvSpPr>
            <p:cNvPr id="111656" name="Freeform 54"/>
            <p:cNvSpPr>
              <a:spLocks/>
            </p:cNvSpPr>
            <p:nvPr/>
          </p:nvSpPr>
          <p:spPr bwMode="auto">
            <a:xfrm>
              <a:off x="1256" y="2809"/>
              <a:ext cx="104" cy="179"/>
            </a:xfrm>
            <a:custGeom>
              <a:avLst/>
              <a:gdLst>
                <a:gd name="T0" fmla="*/ 0 w 63"/>
                <a:gd name="T1" fmla="*/ 3006 h 140"/>
                <a:gd name="T2" fmla="*/ 0 w 63"/>
                <a:gd name="T3" fmla="*/ 11639 h 140"/>
                <a:gd name="T4" fmla="*/ 509742 w 63"/>
                <a:gd name="T5" fmla="*/ 8643 h 140"/>
                <a:gd name="T6" fmla="*/ 509742 w 63"/>
                <a:gd name="T7" fmla="*/ 0 h 140"/>
                <a:gd name="T8" fmla="*/ 0 w 63"/>
                <a:gd name="T9" fmla="*/ 3006 h 140"/>
                <a:gd name="T10" fmla="*/ 0 60000 65536"/>
                <a:gd name="T11" fmla="*/ 0 60000 65536"/>
                <a:gd name="T12" fmla="*/ 0 60000 65536"/>
                <a:gd name="T13" fmla="*/ 0 60000 65536"/>
                <a:gd name="T14" fmla="*/ 0 60000 65536"/>
                <a:gd name="T15" fmla="*/ 0 w 63"/>
                <a:gd name="T16" fmla="*/ 0 h 140"/>
                <a:gd name="T17" fmla="*/ 63 w 63"/>
                <a:gd name="T18" fmla="*/ 140 h 140"/>
              </a:gdLst>
              <a:ahLst/>
              <a:cxnLst>
                <a:cxn ang="T10">
                  <a:pos x="T0" y="T1"/>
                </a:cxn>
                <a:cxn ang="T11">
                  <a:pos x="T2" y="T3"/>
                </a:cxn>
                <a:cxn ang="T12">
                  <a:pos x="T4" y="T5"/>
                </a:cxn>
                <a:cxn ang="T13">
                  <a:pos x="T6" y="T7"/>
                </a:cxn>
                <a:cxn ang="T14">
                  <a:pos x="T8" y="T9"/>
                </a:cxn>
              </a:cxnLst>
              <a:rect l="T15" t="T16" r="T17" b="T18"/>
              <a:pathLst>
                <a:path w="63" h="140">
                  <a:moveTo>
                    <a:pt x="0" y="36"/>
                  </a:moveTo>
                  <a:lnTo>
                    <a:pt x="0" y="139"/>
                  </a:lnTo>
                  <a:lnTo>
                    <a:pt x="62" y="104"/>
                  </a:lnTo>
                  <a:lnTo>
                    <a:pt x="62" y="0"/>
                  </a:lnTo>
                  <a:lnTo>
                    <a:pt x="0" y="36"/>
                  </a:lnTo>
                </a:path>
              </a:pathLst>
            </a:custGeom>
            <a:solidFill>
              <a:srgbClr val="3366FF"/>
            </a:solidFill>
            <a:ln w="0" cap="flat" cmpd="sng">
              <a:solidFill>
                <a:schemeClr val="tx1"/>
              </a:solidFill>
              <a:prstDash val="solid"/>
              <a:round/>
              <a:headEnd type="none" w="med" len="med"/>
              <a:tailEnd type="none" w="med" len="med"/>
            </a:ln>
          </p:spPr>
          <p:txBody>
            <a:bodyPr/>
            <a:lstStyle/>
            <a:p>
              <a:endParaRPr lang="en-US"/>
            </a:p>
          </p:txBody>
        </p:sp>
        <p:sp>
          <p:nvSpPr>
            <p:cNvPr id="111657" name="Freeform 55"/>
            <p:cNvSpPr>
              <a:spLocks/>
            </p:cNvSpPr>
            <p:nvPr/>
          </p:nvSpPr>
          <p:spPr bwMode="auto">
            <a:xfrm>
              <a:off x="713" y="2809"/>
              <a:ext cx="647" cy="47"/>
            </a:xfrm>
            <a:custGeom>
              <a:avLst/>
              <a:gdLst>
                <a:gd name="T0" fmla="*/ 0 w 394"/>
                <a:gd name="T1" fmla="*/ 2669 h 37"/>
                <a:gd name="T2" fmla="*/ 2495655 w 394"/>
                <a:gd name="T3" fmla="*/ 2669 h 37"/>
                <a:gd name="T4" fmla="*/ 2961541 w 394"/>
                <a:gd name="T5" fmla="*/ 0 h 37"/>
                <a:gd name="T6" fmla="*/ 458270 w 394"/>
                <a:gd name="T7" fmla="*/ 0 h 37"/>
                <a:gd name="T8" fmla="*/ 0 w 394"/>
                <a:gd name="T9" fmla="*/ 2669 h 37"/>
                <a:gd name="T10" fmla="*/ 0 60000 65536"/>
                <a:gd name="T11" fmla="*/ 0 60000 65536"/>
                <a:gd name="T12" fmla="*/ 0 60000 65536"/>
                <a:gd name="T13" fmla="*/ 0 60000 65536"/>
                <a:gd name="T14" fmla="*/ 0 60000 65536"/>
                <a:gd name="T15" fmla="*/ 0 w 394"/>
                <a:gd name="T16" fmla="*/ 0 h 37"/>
                <a:gd name="T17" fmla="*/ 394 w 394"/>
                <a:gd name="T18" fmla="*/ 37 h 37"/>
              </a:gdLst>
              <a:ahLst/>
              <a:cxnLst>
                <a:cxn ang="T10">
                  <a:pos x="T0" y="T1"/>
                </a:cxn>
                <a:cxn ang="T11">
                  <a:pos x="T2" y="T3"/>
                </a:cxn>
                <a:cxn ang="T12">
                  <a:pos x="T4" y="T5"/>
                </a:cxn>
                <a:cxn ang="T13">
                  <a:pos x="T6" y="T7"/>
                </a:cxn>
                <a:cxn ang="T14">
                  <a:pos x="T8" y="T9"/>
                </a:cxn>
              </a:cxnLst>
              <a:rect l="T15" t="T16" r="T17" b="T18"/>
              <a:pathLst>
                <a:path w="394" h="37">
                  <a:moveTo>
                    <a:pt x="0" y="36"/>
                  </a:moveTo>
                  <a:lnTo>
                    <a:pt x="331" y="36"/>
                  </a:lnTo>
                  <a:lnTo>
                    <a:pt x="393" y="0"/>
                  </a:lnTo>
                  <a:lnTo>
                    <a:pt x="61" y="0"/>
                  </a:lnTo>
                  <a:lnTo>
                    <a:pt x="0" y="36"/>
                  </a:lnTo>
                </a:path>
              </a:pathLst>
            </a:custGeom>
            <a:solidFill>
              <a:srgbClr val="3366FF"/>
            </a:solidFill>
            <a:ln w="0" cap="flat" cmpd="sng">
              <a:solidFill>
                <a:schemeClr val="tx1"/>
              </a:solidFill>
              <a:prstDash val="solid"/>
              <a:round/>
              <a:headEnd type="none" w="med" len="med"/>
              <a:tailEnd type="none" w="med" len="med"/>
            </a:ln>
          </p:spPr>
          <p:txBody>
            <a:bodyPr/>
            <a:lstStyle/>
            <a:p>
              <a:endParaRPr lang="en-US"/>
            </a:p>
          </p:txBody>
        </p:sp>
        <p:sp>
          <p:nvSpPr>
            <p:cNvPr id="111658" name="Freeform 56"/>
            <p:cNvSpPr>
              <a:spLocks/>
            </p:cNvSpPr>
            <p:nvPr/>
          </p:nvSpPr>
          <p:spPr bwMode="auto">
            <a:xfrm>
              <a:off x="813" y="2364"/>
              <a:ext cx="856" cy="579"/>
            </a:xfrm>
            <a:custGeom>
              <a:avLst/>
              <a:gdLst>
                <a:gd name="T0" fmla="*/ 0 w 521"/>
                <a:gd name="T1" fmla="*/ 8571 h 453"/>
                <a:gd name="T2" fmla="*/ 2522433 w 521"/>
                <a:gd name="T3" fmla="*/ 8571 h 453"/>
                <a:gd name="T4" fmla="*/ 2522433 w 521"/>
                <a:gd name="T5" fmla="*/ 0 h 453"/>
                <a:gd name="T6" fmla="*/ 3955531 w 521"/>
                <a:gd name="T7" fmla="*/ 18729 h 453"/>
                <a:gd name="T8" fmla="*/ 2522433 w 521"/>
                <a:gd name="T9" fmla="*/ 37500 h 453"/>
                <a:gd name="T10" fmla="*/ 2522433 w 521"/>
                <a:gd name="T11" fmla="*/ 28832 h 453"/>
                <a:gd name="T12" fmla="*/ 0 w 521"/>
                <a:gd name="T13" fmla="*/ 28832 h 453"/>
                <a:gd name="T14" fmla="*/ 0 w 521"/>
                <a:gd name="T15" fmla="*/ 8571 h 453"/>
                <a:gd name="T16" fmla="*/ 0 60000 65536"/>
                <a:gd name="T17" fmla="*/ 0 60000 65536"/>
                <a:gd name="T18" fmla="*/ 0 60000 65536"/>
                <a:gd name="T19" fmla="*/ 0 60000 65536"/>
                <a:gd name="T20" fmla="*/ 0 60000 65536"/>
                <a:gd name="T21" fmla="*/ 0 60000 65536"/>
                <a:gd name="T22" fmla="*/ 0 60000 65536"/>
                <a:gd name="T23" fmla="*/ 0 60000 65536"/>
                <a:gd name="T24" fmla="*/ 0 w 521"/>
                <a:gd name="T25" fmla="*/ 0 h 453"/>
                <a:gd name="T26" fmla="*/ 521 w 521"/>
                <a:gd name="T27" fmla="*/ 453 h 4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1" h="453">
                  <a:moveTo>
                    <a:pt x="0" y="103"/>
                  </a:moveTo>
                  <a:lnTo>
                    <a:pt x="332" y="103"/>
                  </a:lnTo>
                  <a:lnTo>
                    <a:pt x="332" y="0"/>
                  </a:lnTo>
                  <a:lnTo>
                    <a:pt x="520" y="226"/>
                  </a:lnTo>
                  <a:lnTo>
                    <a:pt x="332" y="452"/>
                  </a:lnTo>
                  <a:lnTo>
                    <a:pt x="332" y="348"/>
                  </a:lnTo>
                  <a:lnTo>
                    <a:pt x="0" y="348"/>
                  </a:lnTo>
                  <a:lnTo>
                    <a:pt x="0" y="103"/>
                  </a:lnTo>
                </a:path>
              </a:pathLst>
            </a:custGeom>
            <a:solidFill>
              <a:srgbClr val="3366FF"/>
            </a:solidFill>
            <a:ln w="0" cap="flat" cmpd="sng">
              <a:solidFill>
                <a:schemeClr val="tx1"/>
              </a:solidFill>
              <a:prstDash val="solid"/>
              <a:round/>
              <a:headEnd type="none" w="med" len="med"/>
              <a:tailEnd type="none" w="med" len="med"/>
            </a:ln>
          </p:spPr>
          <p:txBody>
            <a:bodyPr/>
            <a:lstStyle/>
            <a:p>
              <a:endParaRPr lang="en-US"/>
            </a:p>
          </p:txBody>
        </p:sp>
        <p:sp>
          <p:nvSpPr>
            <p:cNvPr id="111659" name="Freeform 57"/>
            <p:cNvSpPr>
              <a:spLocks/>
            </p:cNvSpPr>
            <p:nvPr/>
          </p:nvSpPr>
          <p:spPr bwMode="auto">
            <a:xfrm>
              <a:off x="713" y="2496"/>
              <a:ext cx="102" cy="360"/>
            </a:xfrm>
            <a:custGeom>
              <a:avLst/>
              <a:gdLst>
                <a:gd name="T0" fmla="*/ 474790 w 62"/>
                <a:gd name="T1" fmla="*/ 19897 h 282"/>
                <a:gd name="T2" fmla="*/ 0 w 62"/>
                <a:gd name="T3" fmla="*/ 22815 h 282"/>
                <a:gd name="T4" fmla="*/ 0 w 62"/>
                <a:gd name="T5" fmla="*/ 2858 h 282"/>
                <a:gd name="T6" fmla="*/ 474790 w 62"/>
                <a:gd name="T7" fmla="*/ 0 h 282"/>
                <a:gd name="T8" fmla="*/ 474790 w 62"/>
                <a:gd name="T9" fmla="*/ 19897 h 282"/>
                <a:gd name="T10" fmla="*/ 0 60000 65536"/>
                <a:gd name="T11" fmla="*/ 0 60000 65536"/>
                <a:gd name="T12" fmla="*/ 0 60000 65536"/>
                <a:gd name="T13" fmla="*/ 0 60000 65536"/>
                <a:gd name="T14" fmla="*/ 0 60000 65536"/>
                <a:gd name="T15" fmla="*/ 0 w 62"/>
                <a:gd name="T16" fmla="*/ 0 h 282"/>
                <a:gd name="T17" fmla="*/ 62 w 62"/>
                <a:gd name="T18" fmla="*/ 282 h 282"/>
              </a:gdLst>
              <a:ahLst/>
              <a:cxnLst>
                <a:cxn ang="T10">
                  <a:pos x="T0" y="T1"/>
                </a:cxn>
                <a:cxn ang="T11">
                  <a:pos x="T2" y="T3"/>
                </a:cxn>
                <a:cxn ang="T12">
                  <a:pos x="T4" y="T5"/>
                </a:cxn>
                <a:cxn ang="T13">
                  <a:pos x="T6" y="T7"/>
                </a:cxn>
                <a:cxn ang="T14">
                  <a:pos x="T8" y="T9"/>
                </a:cxn>
              </a:cxnLst>
              <a:rect l="T15" t="T16" r="T17" b="T18"/>
              <a:pathLst>
                <a:path w="62" h="282">
                  <a:moveTo>
                    <a:pt x="61" y="245"/>
                  </a:moveTo>
                  <a:lnTo>
                    <a:pt x="0" y="281"/>
                  </a:lnTo>
                  <a:lnTo>
                    <a:pt x="0" y="35"/>
                  </a:lnTo>
                  <a:lnTo>
                    <a:pt x="61" y="0"/>
                  </a:lnTo>
                  <a:lnTo>
                    <a:pt x="61" y="245"/>
                  </a:lnTo>
                </a:path>
              </a:pathLst>
            </a:custGeom>
            <a:solidFill>
              <a:srgbClr val="3366FF"/>
            </a:solidFill>
            <a:ln w="0" cap="flat" cmpd="sng">
              <a:solidFill>
                <a:schemeClr val="tx1"/>
              </a:solidFill>
              <a:prstDash val="solid"/>
              <a:round/>
              <a:headEnd type="none" w="med" len="med"/>
              <a:tailEnd type="none" w="med" len="med"/>
            </a:ln>
          </p:spPr>
          <p:txBody>
            <a:bodyPr/>
            <a:lstStyle/>
            <a:p>
              <a:endParaRPr lang="en-US"/>
            </a:p>
          </p:txBody>
        </p:sp>
        <p:sp>
          <p:nvSpPr>
            <p:cNvPr id="111660" name="Freeform 58"/>
            <p:cNvSpPr>
              <a:spLocks/>
            </p:cNvSpPr>
            <p:nvPr/>
          </p:nvSpPr>
          <p:spPr bwMode="auto">
            <a:xfrm>
              <a:off x="889" y="2621"/>
              <a:ext cx="15" cy="83"/>
            </a:xfrm>
            <a:custGeom>
              <a:avLst/>
              <a:gdLst>
                <a:gd name="T0" fmla="*/ 0 w 9"/>
                <a:gd name="T1" fmla="*/ 5212 h 65"/>
                <a:gd name="T2" fmla="*/ 79050 w 9"/>
                <a:gd name="T3" fmla="*/ 5212 h 65"/>
                <a:gd name="T4" fmla="*/ 79050 w 9"/>
                <a:gd name="T5" fmla="*/ 0 h 65"/>
                <a:gd name="T6" fmla="*/ 0 w 9"/>
                <a:gd name="T7" fmla="*/ 0 h 65"/>
                <a:gd name="T8" fmla="*/ 0 w 9"/>
                <a:gd name="T9" fmla="*/ 5212 h 65"/>
                <a:gd name="T10" fmla="*/ 0 w 9"/>
                <a:gd name="T11" fmla="*/ 5212 h 65"/>
                <a:gd name="T12" fmla="*/ 0 60000 65536"/>
                <a:gd name="T13" fmla="*/ 0 60000 65536"/>
                <a:gd name="T14" fmla="*/ 0 60000 65536"/>
                <a:gd name="T15" fmla="*/ 0 60000 65536"/>
                <a:gd name="T16" fmla="*/ 0 60000 65536"/>
                <a:gd name="T17" fmla="*/ 0 60000 65536"/>
                <a:gd name="T18" fmla="*/ 0 w 9"/>
                <a:gd name="T19" fmla="*/ 0 h 65"/>
                <a:gd name="T20" fmla="*/ 9 w 9"/>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9" h="65">
                  <a:moveTo>
                    <a:pt x="0" y="64"/>
                  </a:moveTo>
                  <a:lnTo>
                    <a:pt x="8" y="64"/>
                  </a:lnTo>
                  <a:lnTo>
                    <a:pt x="8" y="0"/>
                  </a:lnTo>
                  <a:lnTo>
                    <a:pt x="0" y="0"/>
                  </a:lnTo>
                  <a:lnTo>
                    <a:pt x="0" y="64"/>
                  </a:lnTo>
                </a:path>
              </a:pathLst>
            </a:custGeom>
            <a:solidFill>
              <a:srgbClr val="3366FF"/>
            </a:solidFill>
            <a:ln w="9525">
              <a:solidFill>
                <a:schemeClr val="tx1"/>
              </a:solidFill>
              <a:round/>
              <a:headEnd/>
              <a:tailEnd/>
            </a:ln>
          </p:spPr>
          <p:txBody>
            <a:bodyPr/>
            <a:lstStyle/>
            <a:p>
              <a:endParaRPr lang="en-US"/>
            </a:p>
          </p:txBody>
        </p:sp>
        <p:sp>
          <p:nvSpPr>
            <p:cNvPr id="111661" name="Freeform 59"/>
            <p:cNvSpPr>
              <a:spLocks/>
            </p:cNvSpPr>
            <p:nvPr/>
          </p:nvSpPr>
          <p:spPr bwMode="auto">
            <a:xfrm>
              <a:off x="930" y="2621"/>
              <a:ext cx="79" cy="83"/>
            </a:xfrm>
            <a:custGeom>
              <a:avLst/>
              <a:gdLst>
                <a:gd name="T0" fmla="*/ 0 w 48"/>
                <a:gd name="T1" fmla="*/ 5212 h 65"/>
                <a:gd name="T2" fmla="*/ 61701 w 48"/>
                <a:gd name="T3" fmla="*/ 5212 h 65"/>
                <a:gd name="T4" fmla="*/ 61701 w 48"/>
                <a:gd name="T5" fmla="*/ 954 h 65"/>
                <a:gd name="T6" fmla="*/ 71452 w 48"/>
                <a:gd name="T7" fmla="*/ 1218 h 65"/>
                <a:gd name="T8" fmla="*/ 76289 w 48"/>
                <a:gd name="T9" fmla="*/ 1412 h 65"/>
                <a:gd name="T10" fmla="*/ 300299 w 48"/>
                <a:gd name="T11" fmla="*/ 5212 h 65"/>
                <a:gd name="T12" fmla="*/ 368227 w 48"/>
                <a:gd name="T13" fmla="*/ 5212 h 65"/>
                <a:gd name="T14" fmla="*/ 368227 w 48"/>
                <a:gd name="T15" fmla="*/ 0 h 65"/>
                <a:gd name="T16" fmla="*/ 305105 w 48"/>
                <a:gd name="T17" fmla="*/ 0 h 65"/>
                <a:gd name="T18" fmla="*/ 305105 w 48"/>
                <a:gd name="T19" fmla="*/ 4196 h 65"/>
                <a:gd name="T20" fmla="*/ 300299 w 48"/>
                <a:gd name="T21" fmla="*/ 3984 h 65"/>
                <a:gd name="T22" fmla="*/ 281582 w 48"/>
                <a:gd name="T23" fmla="*/ 3822 h 65"/>
                <a:gd name="T24" fmla="*/ 71452 w 48"/>
                <a:gd name="T25" fmla="*/ 0 h 65"/>
                <a:gd name="T26" fmla="*/ 0 w 48"/>
                <a:gd name="T27" fmla="*/ 0 h 65"/>
                <a:gd name="T28" fmla="*/ 0 w 48"/>
                <a:gd name="T29" fmla="*/ 5212 h 65"/>
                <a:gd name="T30" fmla="*/ 0 w 48"/>
                <a:gd name="T31" fmla="*/ 5212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
                <a:gd name="T49" fmla="*/ 0 h 65"/>
                <a:gd name="T50" fmla="*/ 48 w 48"/>
                <a:gd name="T51" fmla="*/ 65 h 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 h="65">
                  <a:moveTo>
                    <a:pt x="0" y="64"/>
                  </a:moveTo>
                  <a:lnTo>
                    <a:pt x="8" y="64"/>
                  </a:lnTo>
                  <a:lnTo>
                    <a:pt x="8" y="12"/>
                  </a:lnTo>
                  <a:lnTo>
                    <a:pt x="9" y="15"/>
                  </a:lnTo>
                  <a:lnTo>
                    <a:pt x="10" y="17"/>
                  </a:lnTo>
                  <a:lnTo>
                    <a:pt x="38" y="64"/>
                  </a:lnTo>
                  <a:lnTo>
                    <a:pt x="47" y="64"/>
                  </a:lnTo>
                  <a:lnTo>
                    <a:pt x="47" y="0"/>
                  </a:lnTo>
                  <a:lnTo>
                    <a:pt x="39" y="0"/>
                  </a:lnTo>
                  <a:lnTo>
                    <a:pt x="39" y="52"/>
                  </a:lnTo>
                  <a:lnTo>
                    <a:pt x="38" y="49"/>
                  </a:lnTo>
                  <a:lnTo>
                    <a:pt x="36" y="47"/>
                  </a:lnTo>
                  <a:lnTo>
                    <a:pt x="9" y="0"/>
                  </a:lnTo>
                  <a:lnTo>
                    <a:pt x="0" y="0"/>
                  </a:lnTo>
                  <a:lnTo>
                    <a:pt x="0" y="64"/>
                  </a:lnTo>
                </a:path>
              </a:pathLst>
            </a:custGeom>
            <a:solidFill>
              <a:srgbClr val="3366FF"/>
            </a:solidFill>
            <a:ln w="9525">
              <a:solidFill>
                <a:schemeClr val="tx1"/>
              </a:solidFill>
              <a:round/>
              <a:headEnd/>
              <a:tailEnd/>
            </a:ln>
          </p:spPr>
          <p:txBody>
            <a:bodyPr/>
            <a:lstStyle/>
            <a:p>
              <a:endParaRPr lang="en-US"/>
            </a:p>
          </p:txBody>
        </p:sp>
        <p:sp>
          <p:nvSpPr>
            <p:cNvPr id="111662" name="Freeform 60"/>
            <p:cNvSpPr>
              <a:spLocks/>
            </p:cNvSpPr>
            <p:nvPr/>
          </p:nvSpPr>
          <p:spPr bwMode="auto">
            <a:xfrm>
              <a:off x="1033" y="2621"/>
              <a:ext cx="66" cy="83"/>
            </a:xfrm>
            <a:custGeom>
              <a:avLst/>
              <a:gdLst>
                <a:gd name="T0" fmla="*/ 0 w 40"/>
                <a:gd name="T1" fmla="*/ 5212 h 65"/>
                <a:gd name="T2" fmla="*/ 64426 w 40"/>
                <a:gd name="T3" fmla="*/ 5212 h 65"/>
                <a:gd name="T4" fmla="*/ 64426 w 40"/>
                <a:gd name="T5" fmla="*/ 2860 h 65"/>
                <a:gd name="T6" fmla="*/ 289410 w 40"/>
                <a:gd name="T7" fmla="*/ 2860 h 65"/>
                <a:gd name="T8" fmla="*/ 289410 w 40"/>
                <a:gd name="T9" fmla="*/ 2144 h 65"/>
                <a:gd name="T10" fmla="*/ 64426 w 40"/>
                <a:gd name="T11" fmla="*/ 2144 h 65"/>
                <a:gd name="T12" fmla="*/ 64426 w 40"/>
                <a:gd name="T13" fmla="*/ 678 h 65"/>
                <a:gd name="T14" fmla="*/ 320509 w 40"/>
                <a:gd name="T15" fmla="*/ 678 h 65"/>
                <a:gd name="T16" fmla="*/ 320509 w 40"/>
                <a:gd name="T17" fmla="*/ 0 h 65"/>
                <a:gd name="T18" fmla="*/ 0 w 40"/>
                <a:gd name="T19" fmla="*/ 0 h 65"/>
                <a:gd name="T20" fmla="*/ 0 w 40"/>
                <a:gd name="T21" fmla="*/ 5212 h 65"/>
                <a:gd name="T22" fmla="*/ 0 w 40"/>
                <a:gd name="T23" fmla="*/ 5212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65"/>
                <a:gd name="T38" fmla="*/ 40 w 40"/>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65">
                  <a:moveTo>
                    <a:pt x="0" y="64"/>
                  </a:moveTo>
                  <a:lnTo>
                    <a:pt x="8" y="64"/>
                  </a:lnTo>
                  <a:lnTo>
                    <a:pt x="8" y="35"/>
                  </a:lnTo>
                  <a:lnTo>
                    <a:pt x="35" y="35"/>
                  </a:lnTo>
                  <a:lnTo>
                    <a:pt x="35" y="27"/>
                  </a:lnTo>
                  <a:lnTo>
                    <a:pt x="8" y="27"/>
                  </a:lnTo>
                  <a:lnTo>
                    <a:pt x="8" y="8"/>
                  </a:lnTo>
                  <a:lnTo>
                    <a:pt x="39" y="8"/>
                  </a:lnTo>
                  <a:lnTo>
                    <a:pt x="39" y="0"/>
                  </a:lnTo>
                  <a:lnTo>
                    <a:pt x="0" y="0"/>
                  </a:lnTo>
                  <a:lnTo>
                    <a:pt x="0" y="64"/>
                  </a:lnTo>
                </a:path>
              </a:pathLst>
            </a:custGeom>
            <a:solidFill>
              <a:srgbClr val="3366FF"/>
            </a:solidFill>
            <a:ln w="9525">
              <a:solidFill>
                <a:schemeClr val="tx1"/>
              </a:solidFill>
              <a:round/>
              <a:headEnd/>
              <a:tailEnd/>
            </a:ln>
          </p:spPr>
          <p:txBody>
            <a:bodyPr/>
            <a:lstStyle/>
            <a:p>
              <a:endParaRPr lang="en-US"/>
            </a:p>
          </p:txBody>
        </p:sp>
        <p:sp>
          <p:nvSpPr>
            <p:cNvPr id="111663" name="Freeform 61"/>
            <p:cNvSpPr>
              <a:spLocks/>
            </p:cNvSpPr>
            <p:nvPr/>
          </p:nvSpPr>
          <p:spPr bwMode="auto">
            <a:xfrm>
              <a:off x="1119" y="2621"/>
              <a:ext cx="62" cy="83"/>
            </a:xfrm>
            <a:custGeom>
              <a:avLst/>
              <a:gdLst>
                <a:gd name="T0" fmla="*/ 0 w 38"/>
                <a:gd name="T1" fmla="*/ 5212 h 65"/>
                <a:gd name="T2" fmla="*/ 247284 w 38"/>
                <a:gd name="T3" fmla="*/ 5212 h 65"/>
                <a:gd name="T4" fmla="*/ 247284 w 38"/>
                <a:gd name="T5" fmla="*/ 4564 h 65"/>
                <a:gd name="T6" fmla="*/ 52424 w 38"/>
                <a:gd name="T7" fmla="*/ 4564 h 65"/>
                <a:gd name="T8" fmla="*/ 52424 w 38"/>
                <a:gd name="T9" fmla="*/ 0 h 65"/>
                <a:gd name="T10" fmla="*/ 0 w 38"/>
                <a:gd name="T11" fmla="*/ 0 h 65"/>
                <a:gd name="T12" fmla="*/ 0 w 38"/>
                <a:gd name="T13" fmla="*/ 5212 h 65"/>
                <a:gd name="T14" fmla="*/ 0 w 38"/>
                <a:gd name="T15" fmla="*/ 5212 h 6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65"/>
                <a:gd name="T26" fmla="*/ 38 w 38"/>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65">
                  <a:moveTo>
                    <a:pt x="0" y="64"/>
                  </a:moveTo>
                  <a:lnTo>
                    <a:pt x="37" y="64"/>
                  </a:lnTo>
                  <a:lnTo>
                    <a:pt x="37" y="56"/>
                  </a:lnTo>
                  <a:lnTo>
                    <a:pt x="8" y="56"/>
                  </a:lnTo>
                  <a:lnTo>
                    <a:pt x="8" y="0"/>
                  </a:lnTo>
                  <a:lnTo>
                    <a:pt x="0" y="0"/>
                  </a:lnTo>
                  <a:lnTo>
                    <a:pt x="0" y="64"/>
                  </a:lnTo>
                </a:path>
              </a:pathLst>
            </a:custGeom>
            <a:solidFill>
              <a:srgbClr val="3366FF"/>
            </a:solidFill>
            <a:ln w="9525">
              <a:solidFill>
                <a:schemeClr val="tx1"/>
              </a:solidFill>
              <a:round/>
              <a:headEnd/>
              <a:tailEnd/>
            </a:ln>
          </p:spPr>
          <p:txBody>
            <a:bodyPr/>
            <a:lstStyle/>
            <a:p>
              <a:endParaRPr lang="en-US"/>
            </a:p>
          </p:txBody>
        </p:sp>
        <p:sp>
          <p:nvSpPr>
            <p:cNvPr id="111664" name="Freeform 62"/>
            <p:cNvSpPr>
              <a:spLocks/>
            </p:cNvSpPr>
            <p:nvPr/>
          </p:nvSpPr>
          <p:spPr bwMode="auto">
            <a:xfrm>
              <a:off x="1188" y="2618"/>
              <a:ext cx="91" cy="89"/>
            </a:xfrm>
            <a:custGeom>
              <a:avLst/>
              <a:gdLst>
                <a:gd name="T0" fmla="*/ 0 w 56"/>
                <a:gd name="T1" fmla="*/ 4094 h 69"/>
                <a:gd name="T2" fmla="*/ 18619 w 56"/>
                <a:gd name="T3" fmla="*/ 5003 h 69"/>
                <a:gd name="T4" fmla="*/ 41949 w 56"/>
                <a:gd name="T5" fmla="*/ 5755 h 69"/>
                <a:gd name="T6" fmla="*/ 87133 w 56"/>
                <a:gd name="T7" fmla="*/ 6309 h 69"/>
                <a:gd name="T8" fmla="*/ 139937 w 56"/>
                <a:gd name="T9" fmla="*/ 6493 h 69"/>
                <a:gd name="T10" fmla="*/ 192250 w 56"/>
                <a:gd name="T11" fmla="*/ 6705 h 69"/>
                <a:gd name="T12" fmla="*/ 241808 w 56"/>
                <a:gd name="T13" fmla="*/ 6453 h 69"/>
                <a:gd name="T14" fmla="*/ 288150 w 56"/>
                <a:gd name="T15" fmla="*/ 5989 h 69"/>
                <a:gd name="T16" fmla="*/ 319038 w 56"/>
                <a:gd name="T17" fmla="*/ 5281 h 69"/>
                <a:gd name="T18" fmla="*/ 337553 w 56"/>
                <a:gd name="T19" fmla="*/ 4406 h 69"/>
                <a:gd name="T20" fmla="*/ 342830 w 56"/>
                <a:gd name="T21" fmla="*/ 3374 h 69"/>
                <a:gd name="T22" fmla="*/ 337553 w 56"/>
                <a:gd name="T23" fmla="*/ 2274 h 69"/>
                <a:gd name="T24" fmla="*/ 319038 w 56"/>
                <a:gd name="T25" fmla="*/ 1367 h 69"/>
                <a:gd name="T26" fmla="*/ 292505 w 56"/>
                <a:gd name="T27" fmla="*/ 751 h 69"/>
                <a:gd name="T28" fmla="*/ 200717 w 56"/>
                <a:gd name="T29" fmla="*/ 751 h 69"/>
                <a:gd name="T30" fmla="*/ 230085 w 56"/>
                <a:gd name="T31" fmla="*/ 969 h 69"/>
                <a:gd name="T32" fmla="*/ 262077 w 56"/>
                <a:gd name="T33" fmla="*/ 1456 h 69"/>
                <a:gd name="T34" fmla="*/ 281058 w 56"/>
                <a:gd name="T35" fmla="*/ 2053 h 69"/>
                <a:gd name="T36" fmla="*/ 292505 w 56"/>
                <a:gd name="T37" fmla="*/ 2682 h 69"/>
                <a:gd name="T38" fmla="*/ 292505 w 56"/>
                <a:gd name="T39" fmla="*/ 3649 h 69"/>
                <a:gd name="T40" fmla="*/ 288150 w 56"/>
                <a:gd name="T41" fmla="*/ 4406 h 69"/>
                <a:gd name="T42" fmla="*/ 269656 w 56"/>
                <a:gd name="T43" fmla="*/ 5034 h 69"/>
                <a:gd name="T44" fmla="*/ 241808 w 56"/>
                <a:gd name="T45" fmla="*/ 5613 h 69"/>
                <a:gd name="T46" fmla="*/ 210972 w 56"/>
                <a:gd name="T47" fmla="*/ 5755 h 69"/>
                <a:gd name="T48" fmla="*/ 177323 w 56"/>
                <a:gd name="T49" fmla="*/ 5842 h 69"/>
                <a:gd name="T50" fmla="*/ 129829 w 56"/>
                <a:gd name="T51" fmla="*/ 5755 h 69"/>
                <a:gd name="T52" fmla="*/ 99248 w 56"/>
                <a:gd name="T53" fmla="*/ 5613 h 69"/>
                <a:gd name="T54" fmla="*/ 78665 w 56"/>
                <a:gd name="T55" fmla="*/ 5034 h 69"/>
                <a:gd name="T56" fmla="*/ 56352 w 56"/>
                <a:gd name="T57" fmla="*/ 4180 h 69"/>
                <a:gd name="T58" fmla="*/ 49166 w 56"/>
                <a:gd name="T59" fmla="*/ 2682 h 69"/>
                <a:gd name="T60" fmla="*/ 68167 w 56"/>
                <a:gd name="T61" fmla="*/ 1763 h 69"/>
                <a:gd name="T62" fmla="*/ 87133 w 56"/>
                <a:gd name="T63" fmla="*/ 1250 h 69"/>
                <a:gd name="T64" fmla="*/ 127831 w 56"/>
                <a:gd name="T65" fmla="*/ 875 h 69"/>
                <a:gd name="T66" fmla="*/ 158556 w 56"/>
                <a:gd name="T67" fmla="*/ 751 h 69"/>
                <a:gd name="T68" fmla="*/ 288150 w 56"/>
                <a:gd name="T69" fmla="*/ 678 h 69"/>
                <a:gd name="T70" fmla="*/ 241808 w 56"/>
                <a:gd name="T71" fmla="*/ 210 h 69"/>
                <a:gd name="T72" fmla="*/ 192250 w 56"/>
                <a:gd name="T73" fmla="*/ 0 h 69"/>
                <a:gd name="T74" fmla="*/ 139937 w 56"/>
                <a:gd name="T75" fmla="*/ 1 h 69"/>
                <a:gd name="T76" fmla="*/ 87133 w 56"/>
                <a:gd name="T77" fmla="*/ 271 h 69"/>
                <a:gd name="T78" fmla="*/ 41949 w 56"/>
                <a:gd name="T79" fmla="*/ 875 h 69"/>
                <a:gd name="T80" fmla="*/ 18619 w 56"/>
                <a:gd name="T81" fmla="*/ 1612 h 69"/>
                <a:gd name="T82" fmla="*/ 0 w 56"/>
                <a:gd name="T83" fmla="*/ 2648 h 69"/>
                <a:gd name="T84" fmla="*/ 0 w 56"/>
                <a:gd name="T85" fmla="*/ 3374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
                <a:gd name="T130" fmla="*/ 0 h 69"/>
                <a:gd name="T131" fmla="*/ 56 w 56"/>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 h="69">
                  <a:moveTo>
                    <a:pt x="0" y="34"/>
                  </a:moveTo>
                  <a:lnTo>
                    <a:pt x="0" y="38"/>
                  </a:lnTo>
                  <a:lnTo>
                    <a:pt x="0" y="42"/>
                  </a:lnTo>
                  <a:lnTo>
                    <a:pt x="1" y="45"/>
                  </a:lnTo>
                  <a:lnTo>
                    <a:pt x="2" y="49"/>
                  </a:lnTo>
                  <a:lnTo>
                    <a:pt x="3" y="51"/>
                  </a:lnTo>
                  <a:lnTo>
                    <a:pt x="4" y="54"/>
                  </a:lnTo>
                  <a:lnTo>
                    <a:pt x="6" y="57"/>
                  </a:lnTo>
                  <a:lnTo>
                    <a:pt x="7" y="59"/>
                  </a:lnTo>
                  <a:lnTo>
                    <a:pt x="9" y="61"/>
                  </a:lnTo>
                  <a:lnTo>
                    <a:pt x="11" y="63"/>
                  </a:lnTo>
                  <a:lnTo>
                    <a:pt x="14" y="65"/>
                  </a:lnTo>
                  <a:lnTo>
                    <a:pt x="16" y="66"/>
                  </a:lnTo>
                  <a:lnTo>
                    <a:pt x="19" y="67"/>
                  </a:lnTo>
                  <a:lnTo>
                    <a:pt x="22" y="67"/>
                  </a:lnTo>
                  <a:lnTo>
                    <a:pt x="24" y="68"/>
                  </a:lnTo>
                  <a:lnTo>
                    <a:pt x="28" y="68"/>
                  </a:lnTo>
                  <a:lnTo>
                    <a:pt x="31" y="68"/>
                  </a:lnTo>
                  <a:lnTo>
                    <a:pt x="34" y="67"/>
                  </a:lnTo>
                  <a:lnTo>
                    <a:pt x="36" y="67"/>
                  </a:lnTo>
                  <a:lnTo>
                    <a:pt x="39" y="66"/>
                  </a:lnTo>
                  <a:lnTo>
                    <a:pt x="42" y="65"/>
                  </a:lnTo>
                  <a:lnTo>
                    <a:pt x="44" y="63"/>
                  </a:lnTo>
                  <a:lnTo>
                    <a:pt x="46" y="61"/>
                  </a:lnTo>
                  <a:lnTo>
                    <a:pt x="48" y="59"/>
                  </a:lnTo>
                  <a:lnTo>
                    <a:pt x="50" y="57"/>
                  </a:lnTo>
                  <a:lnTo>
                    <a:pt x="51" y="54"/>
                  </a:lnTo>
                  <a:lnTo>
                    <a:pt x="52" y="51"/>
                  </a:lnTo>
                  <a:lnTo>
                    <a:pt x="53" y="49"/>
                  </a:lnTo>
                  <a:lnTo>
                    <a:pt x="54" y="45"/>
                  </a:lnTo>
                  <a:lnTo>
                    <a:pt x="55" y="42"/>
                  </a:lnTo>
                  <a:lnTo>
                    <a:pt x="55" y="38"/>
                  </a:lnTo>
                  <a:lnTo>
                    <a:pt x="55" y="34"/>
                  </a:lnTo>
                  <a:lnTo>
                    <a:pt x="55" y="30"/>
                  </a:lnTo>
                  <a:lnTo>
                    <a:pt x="55" y="27"/>
                  </a:lnTo>
                  <a:lnTo>
                    <a:pt x="54" y="23"/>
                  </a:lnTo>
                  <a:lnTo>
                    <a:pt x="53" y="19"/>
                  </a:lnTo>
                  <a:lnTo>
                    <a:pt x="52" y="17"/>
                  </a:lnTo>
                  <a:lnTo>
                    <a:pt x="51" y="14"/>
                  </a:lnTo>
                  <a:lnTo>
                    <a:pt x="50" y="11"/>
                  </a:lnTo>
                  <a:lnTo>
                    <a:pt x="48" y="9"/>
                  </a:lnTo>
                  <a:lnTo>
                    <a:pt x="47" y="8"/>
                  </a:lnTo>
                  <a:lnTo>
                    <a:pt x="28" y="8"/>
                  </a:lnTo>
                  <a:lnTo>
                    <a:pt x="30" y="8"/>
                  </a:lnTo>
                  <a:lnTo>
                    <a:pt x="32" y="8"/>
                  </a:lnTo>
                  <a:lnTo>
                    <a:pt x="34" y="9"/>
                  </a:lnTo>
                  <a:lnTo>
                    <a:pt x="36" y="9"/>
                  </a:lnTo>
                  <a:lnTo>
                    <a:pt x="37" y="10"/>
                  </a:lnTo>
                  <a:lnTo>
                    <a:pt x="39" y="11"/>
                  </a:lnTo>
                  <a:lnTo>
                    <a:pt x="40" y="13"/>
                  </a:lnTo>
                  <a:lnTo>
                    <a:pt x="42" y="15"/>
                  </a:lnTo>
                  <a:lnTo>
                    <a:pt x="43" y="16"/>
                  </a:lnTo>
                  <a:lnTo>
                    <a:pt x="44" y="18"/>
                  </a:lnTo>
                  <a:lnTo>
                    <a:pt x="45" y="21"/>
                  </a:lnTo>
                  <a:lnTo>
                    <a:pt x="46" y="23"/>
                  </a:lnTo>
                  <a:lnTo>
                    <a:pt x="46" y="25"/>
                  </a:lnTo>
                  <a:lnTo>
                    <a:pt x="47" y="28"/>
                  </a:lnTo>
                  <a:lnTo>
                    <a:pt x="47" y="31"/>
                  </a:lnTo>
                  <a:lnTo>
                    <a:pt x="47" y="34"/>
                  </a:lnTo>
                  <a:lnTo>
                    <a:pt x="47" y="37"/>
                  </a:lnTo>
                  <a:lnTo>
                    <a:pt x="47" y="40"/>
                  </a:lnTo>
                  <a:lnTo>
                    <a:pt x="46" y="43"/>
                  </a:lnTo>
                  <a:lnTo>
                    <a:pt x="46" y="45"/>
                  </a:lnTo>
                  <a:lnTo>
                    <a:pt x="45" y="48"/>
                  </a:lnTo>
                  <a:lnTo>
                    <a:pt x="44" y="50"/>
                  </a:lnTo>
                  <a:lnTo>
                    <a:pt x="43" y="52"/>
                  </a:lnTo>
                  <a:lnTo>
                    <a:pt x="42" y="53"/>
                  </a:lnTo>
                  <a:lnTo>
                    <a:pt x="40" y="55"/>
                  </a:lnTo>
                  <a:lnTo>
                    <a:pt x="39" y="57"/>
                  </a:lnTo>
                  <a:lnTo>
                    <a:pt x="37" y="58"/>
                  </a:lnTo>
                  <a:lnTo>
                    <a:pt x="36" y="59"/>
                  </a:lnTo>
                  <a:lnTo>
                    <a:pt x="34" y="59"/>
                  </a:lnTo>
                  <a:lnTo>
                    <a:pt x="32" y="60"/>
                  </a:lnTo>
                  <a:lnTo>
                    <a:pt x="30" y="60"/>
                  </a:lnTo>
                  <a:lnTo>
                    <a:pt x="28" y="60"/>
                  </a:lnTo>
                  <a:lnTo>
                    <a:pt x="25" y="60"/>
                  </a:lnTo>
                  <a:lnTo>
                    <a:pt x="23" y="60"/>
                  </a:lnTo>
                  <a:lnTo>
                    <a:pt x="21" y="59"/>
                  </a:lnTo>
                  <a:lnTo>
                    <a:pt x="20" y="59"/>
                  </a:lnTo>
                  <a:lnTo>
                    <a:pt x="18" y="58"/>
                  </a:lnTo>
                  <a:lnTo>
                    <a:pt x="16" y="57"/>
                  </a:lnTo>
                  <a:lnTo>
                    <a:pt x="14" y="55"/>
                  </a:lnTo>
                  <a:lnTo>
                    <a:pt x="13" y="53"/>
                  </a:lnTo>
                  <a:lnTo>
                    <a:pt x="12" y="52"/>
                  </a:lnTo>
                  <a:lnTo>
                    <a:pt x="11" y="50"/>
                  </a:lnTo>
                  <a:lnTo>
                    <a:pt x="10" y="45"/>
                  </a:lnTo>
                  <a:lnTo>
                    <a:pt x="9" y="43"/>
                  </a:lnTo>
                  <a:lnTo>
                    <a:pt x="8" y="40"/>
                  </a:lnTo>
                  <a:lnTo>
                    <a:pt x="8" y="34"/>
                  </a:lnTo>
                  <a:lnTo>
                    <a:pt x="8" y="28"/>
                  </a:lnTo>
                  <a:lnTo>
                    <a:pt x="9" y="25"/>
                  </a:lnTo>
                  <a:lnTo>
                    <a:pt x="10" y="23"/>
                  </a:lnTo>
                  <a:lnTo>
                    <a:pt x="11" y="18"/>
                  </a:lnTo>
                  <a:lnTo>
                    <a:pt x="12" y="16"/>
                  </a:lnTo>
                  <a:lnTo>
                    <a:pt x="13" y="15"/>
                  </a:lnTo>
                  <a:lnTo>
                    <a:pt x="14" y="13"/>
                  </a:lnTo>
                  <a:lnTo>
                    <a:pt x="16" y="11"/>
                  </a:lnTo>
                  <a:lnTo>
                    <a:pt x="18" y="10"/>
                  </a:lnTo>
                  <a:lnTo>
                    <a:pt x="20" y="9"/>
                  </a:lnTo>
                  <a:lnTo>
                    <a:pt x="21" y="9"/>
                  </a:lnTo>
                  <a:lnTo>
                    <a:pt x="23" y="8"/>
                  </a:lnTo>
                  <a:lnTo>
                    <a:pt x="25" y="8"/>
                  </a:lnTo>
                  <a:lnTo>
                    <a:pt x="28" y="8"/>
                  </a:lnTo>
                  <a:lnTo>
                    <a:pt x="47" y="8"/>
                  </a:lnTo>
                  <a:lnTo>
                    <a:pt x="46" y="7"/>
                  </a:lnTo>
                  <a:lnTo>
                    <a:pt x="44" y="5"/>
                  </a:lnTo>
                  <a:lnTo>
                    <a:pt x="42" y="3"/>
                  </a:lnTo>
                  <a:lnTo>
                    <a:pt x="39" y="2"/>
                  </a:lnTo>
                  <a:lnTo>
                    <a:pt x="36" y="1"/>
                  </a:lnTo>
                  <a:lnTo>
                    <a:pt x="34" y="1"/>
                  </a:lnTo>
                  <a:lnTo>
                    <a:pt x="31" y="0"/>
                  </a:lnTo>
                  <a:lnTo>
                    <a:pt x="28" y="0"/>
                  </a:lnTo>
                  <a:lnTo>
                    <a:pt x="24" y="0"/>
                  </a:lnTo>
                  <a:lnTo>
                    <a:pt x="22" y="1"/>
                  </a:lnTo>
                  <a:lnTo>
                    <a:pt x="19" y="1"/>
                  </a:lnTo>
                  <a:lnTo>
                    <a:pt x="16" y="2"/>
                  </a:lnTo>
                  <a:lnTo>
                    <a:pt x="14" y="3"/>
                  </a:lnTo>
                  <a:lnTo>
                    <a:pt x="11" y="5"/>
                  </a:lnTo>
                  <a:lnTo>
                    <a:pt x="9" y="7"/>
                  </a:lnTo>
                  <a:lnTo>
                    <a:pt x="7" y="9"/>
                  </a:lnTo>
                  <a:lnTo>
                    <a:pt x="6" y="11"/>
                  </a:lnTo>
                  <a:lnTo>
                    <a:pt x="4" y="14"/>
                  </a:lnTo>
                  <a:lnTo>
                    <a:pt x="3" y="17"/>
                  </a:lnTo>
                  <a:lnTo>
                    <a:pt x="2" y="19"/>
                  </a:lnTo>
                  <a:lnTo>
                    <a:pt x="1" y="23"/>
                  </a:lnTo>
                  <a:lnTo>
                    <a:pt x="0" y="27"/>
                  </a:lnTo>
                  <a:lnTo>
                    <a:pt x="0" y="30"/>
                  </a:lnTo>
                  <a:lnTo>
                    <a:pt x="0" y="34"/>
                  </a:lnTo>
                </a:path>
              </a:pathLst>
            </a:custGeom>
            <a:solidFill>
              <a:srgbClr val="3366FF"/>
            </a:solidFill>
            <a:ln w="9525">
              <a:solidFill>
                <a:schemeClr val="tx1"/>
              </a:solidFill>
              <a:round/>
              <a:headEnd/>
              <a:tailEnd/>
            </a:ln>
          </p:spPr>
          <p:txBody>
            <a:bodyPr/>
            <a:lstStyle/>
            <a:p>
              <a:endParaRPr lang="en-US"/>
            </a:p>
          </p:txBody>
        </p:sp>
        <p:sp>
          <p:nvSpPr>
            <p:cNvPr id="111665" name="Freeform 63"/>
            <p:cNvSpPr>
              <a:spLocks/>
            </p:cNvSpPr>
            <p:nvPr/>
          </p:nvSpPr>
          <p:spPr bwMode="auto">
            <a:xfrm>
              <a:off x="1293" y="2621"/>
              <a:ext cx="119" cy="83"/>
            </a:xfrm>
            <a:custGeom>
              <a:avLst/>
              <a:gdLst>
                <a:gd name="T0" fmla="*/ 97639 w 73"/>
                <a:gd name="T1" fmla="*/ 5212 h 65"/>
                <a:gd name="T2" fmla="*/ 149739 w 73"/>
                <a:gd name="T3" fmla="*/ 5212 h 65"/>
                <a:gd name="T4" fmla="*/ 237609 w 73"/>
                <a:gd name="T5" fmla="*/ 882 h 65"/>
                <a:gd name="T6" fmla="*/ 323636 w 73"/>
                <a:gd name="T7" fmla="*/ 5212 h 65"/>
                <a:gd name="T8" fmla="*/ 378109 w 73"/>
                <a:gd name="T9" fmla="*/ 5212 h 65"/>
                <a:gd name="T10" fmla="*/ 473938 w 73"/>
                <a:gd name="T11" fmla="*/ 0 h 65"/>
                <a:gd name="T12" fmla="*/ 422957 w 73"/>
                <a:gd name="T13" fmla="*/ 0 h 65"/>
                <a:gd name="T14" fmla="*/ 345970 w 73"/>
                <a:gd name="T15" fmla="*/ 4135 h 65"/>
                <a:gd name="T16" fmla="*/ 264170 w 73"/>
                <a:gd name="T17" fmla="*/ 0 h 65"/>
                <a:gd name="T18" fmla="*/ 212234 w 73"/>
                <a:gd name="T19" fmla="*/ 0 h 65"/>
                <a:gd name="T20" fmla="*/ 126407 w 73"/>
                <a:gd name="T21" fmla="*/ 4135 h 65"/>
                <a:gd name="T22" fmla="*/ 44229 w 73"/>
                <a:gd name="T23" fmla="*/ 0 h 65"/>
                <a:gd name="T24" fmla="*/ 0 w 73"/>
                <a:gd name="T25" fmla="*/ 0 h 65"/>
                <a:gd name="T26" fmla="*/ 97639 w 73"/>
                <a:gd name="T27" fmla="*/ 5212 h 65"/>
                <a:gd name="T28" fmla="*/ 97639 w 73"/>
                <a:gd name="T29" fmla="*/ 5212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65"/>
                <a:gd name="T47" fmla="*/ 73 w 73"/>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65">
                  <a:moveTo>
                    <a:pt x="15" y="64"/>
                  </a:moveTo>
                  <a:lnTo>
                    <a:pt x="23" y="64"/>
                  </a:lnTo>
                  <a:lnTo>
                    <a:pt x="36" y="11"/>
                  </a:lnTo>
                  <a:lnTo>
                    <a:pt x="49" y="64"/>
                  </a:lnTo>
                  <a:lnTo>
                    <a:pt x="57" y="64"/>
                  </a:lnTo>
                  <a:lnTo>
                    <a:pt x="72" y="0"/>
                  </a:lnTo>
                  <a:lnTo>
                    <a:pt x="64" y="0"/>
                  </a:lnTo>
                  <a:lnTo>
                    <a:pt x="52" y="51"/>
                  </a:lnTo>
                  <a:lnTo>
                    <a:pt x="40" y="0"/>
                  </a:lnTo>
                  <a:lnTo>
                    <a:pt x="32" y="0"/>
                  </a:lnTo>
                  <a:lnTo>
                    <a:pt x="19" y="51"/>
                  </a:lnTo>
                  <a:lnTo>
                    <a:pt x="7" y="0"/>
                  </a:lnTo>
                  <a:lnTo>
                    <a:pt x="0" y="0"/>
                  </a:lnTo>
                  <a:lnTo>
                    <a:pt x="15" y="64"/>
                  </a:lnTo>
                </a:path>
              </a:pathLst>
            </a:custGeom>
            <a:solidFill>
              <a:srgbClr val="3366FF"/>
            </a:solidFill>
            <a:ln w="9525">
              <a:solidFill>
                <a:schemeClr val="tx1"/>
              </a:solidFill>
              <a:round/>
              <a:headEnd/>
              <a:tailEnd/>
            </a:ln>
          </p:spPr>
          <p:txBody>
            <a:bodyPr/>
            <a:lstStyle/>
            <a:p>
              <a:endParaRPr lang="en-US"/>
            </a:p>
          </p:txBody>
        </p:sp>
      </p:grpSp>
      <p:sp>
        <p:nvSpPr>
          <p:cNvPr id="111635" name="Text Box 64"/>
          <p:cNvSpPr txBox="1">
            <a:spLocks noChangeArrowheads="1"/>
          </p:cNvSpPr>
          <p:nvPr/>
        </p:nvSpPr>
        <p:spPr bwMode="auto">
          <a:xfrm>
            <a:off x="1676400" y="3476625"/>
            <a:ext cx="2147888" cy="457200"/>
          </a:xfrm>
          <a:prstGeom prst="rect">
            <a:avLst/>
          </a:prstGeom>
          <a:noFill/>
          <a:ln w="9525" algn="ctr">
            <a:noFill/>
            <a:miter lim="800000"/>
            <a:headEnd/>
            <a:tailEnd/>
          </a:ln>
        </p:spPr>
        <p:txBody>
          <a:bodyPr>
            <a:spAutoFit/>
          </a:bodyPr>
          <a:lstStyle/>
          <a:p>
            <a:pPr>
              <a:spcBef>
                <a:spcPct val="50000"/>
              </a:spcBef>
            </a:pPr>
            <a:r>
              <a:rPr lang="en-US" sz="2400"/>
              <a:t>RESERVOIR</a:t>
            </a:r>
          </a:p>
        </p:txBody>
      </p:sp>
      <p:sp>
        <p:nvSpPr>
          <p:cNvPr id="111636" name="Text Box 65"/>
          <p:cNvSpPr txBox="1">
            <a:spLocks noChangeArrowheads="1"/>
          </p:cNvSpPr>
          <p:nvPr/>
        </p:nvSpPr>
        <p:spPr bwMode="auto">
          <a:xfrm>
            <a:off x="5715000" y="5334000"/>
            <a:ext cx="2686050" cy="779463"/>
          </a:xfrm>
          <a:prstGeom prst="rect">
            <a:avLst/>
          </a:prstGeom>
          <a:noFill/>
          <a:ln w="9525" algn="ctr">
            <a:noFill/>
            <a:miter lim="800000"/>
            <a:headEnd/>
            <a:tailEnd/>
          </a:ln>
        </p:spPr>
        <p:txBody>
          <a:bodyPr>
            <a:spAutoFit/>
          </a:bodyPr>
          <a:lstStyle/>
          <a:p>
            <a:pPr>
              <a:spcBef>
                <a:spcPct val="50000"/>
              </a:spcBef>
            </a:pPr>
            <a:r>
              <a:rPr lang="en-US" b="1">
                <a:latin typeface="Times New Roman" pitchFamily="18" charset="0"/>
              </a:rPr>
              <a:t>DOWNSTREAM</a:t>
            </a:r>
          </a:p>
          <a:p>
            <a:pPr>
              <a:spcBef>
                <a:spcPct val="50000"/>
              </a:spcBef>
            </a:pPr>
            <a:r>
              <a:rPr lang="en-US" b="1">
                <a:latin typeface="Times New Roman" pitchFamily="18" charset="0"/>
              </a:rPr>
              <a:t>RIVER GAGE</a:t>
            </a:r>
          </a:p>
        </p:txBody>
      </p:sp>
      <p:sp>
        <p:nvSpPr>
          <p:cNvPr id="111637" name="Text Box 66"/>
          <p:cNvSpPr txBox="1">
            <a:spLocks noChangeArrowheads="1"/>
          </p:cNvSpPr>
          <p:nvPr/>
        </p:nvSpPr>
        <p:spPr bwMode="auto">
          <a:xfrm>
            <a:off x="0" y="5715000"/>
            <a:ext cx="2405063" cy="366713"/>
          </a:xfrm>
          <a:prstGeom prst="rect">
            <a:avLst/>
          </a:prstGeom>
          <a:noFill/>
          <a:ln w="9525">
            <a:noFill/>
            <a:miter lim="800000"/>
            <a:headEnd/>
            <a:tailEnd/>
          </a:ln>
        </p:spPr>
        <p:txBody>
          <a:bodyPr>
            <a:spAutoFit/>
          </a:bodyPr>
          <a:lstStyle/>
          <a:p>
            <a:r>
              <a:rPr lang="en-US" b="1">
                <a:latin typeface="Times New Roman" pitchFamily="18" charset="0"/>
              </a:rPr>
              <a:t>Maintain Pool Level</a:t>
            </a:r>
          </a:p>
        </p:txBody>
      </p:sp>
      <p:grpSp>
        <p:nvGrpSpPr>
          <p:cNvPr id="10" name="Group 67"/>
          <p:cNvGrpSpPr>
            <a:grpSpLocks/>
          </p:cNvGrpSpPr>
          <p:nvPr/>
        </p:nvGrpSpPr>
        <p:grpSpPr bwMode="auto">
          <a:xfrm>
            <a:off x="2209800" y="4800600"/>
            <a:ext cx="1220788" cy="1490663"/>
            <a:chOff x="4360" y="2463"/>
            <a:chExt cx="961" cy="1294"/>
          </a:xfrm>
        </p:grpSpPr>
        <p:sp>
          <p:nvSpPr>
            <p:cNvPr id="111652" name="Freeform 68"/>
            <p:cNvSpPr>
              <a:spLocks/>
            </p:cNvSpPr>
            <p:nvPr/>
          </p:nvSpPr>
          <p:spPr bwMode="auto">
            <a:xfrm>
              <a:off x="4386" y="2469"/>
              <a:ext cx="935" cy="1281"/>
            </a:xfrm>
            <a:custGeom>
              <a:avLst/>
              <a:gdLst>
                <a:gd name="T0" fmla="*/ 0 w 570"/>
                <a:gd name="T1" fmla="*/ 8624 h 1002"/>
                <a:gd name="T2" fmla="*/ 21349 w 570"/>
                <a:gd name="T3" fmla="*/ 7820 h 1002"/>
                <a:gd name="T4" fmla="*/ 72216 w 570"/>
                <a:gd name="T5" fmla="*/ 6541 h 1002"/>
                <a:gd name="T6" fmla="*/ 219781 w 570"/>
                <a:gd name="T7" fmla="*/ 4817 h 1002"/>
                <a:gd name="T8" fmla="*/ 507311 w 570"/>
                <a:gd name="T9" fmla="*/ 2790 h 1002"/>
                <a:gd name="T10" fmla="*/ 957921 w 570"/>
                <a:gd name="T11" fmla="*/ 1313 h 1002"/>
                <a:gd name="T12" fmla="*/ 1352363 w 570"/>
                <a:gd name="T13" fmla="*/ 593 h 1002"/>
                <a:gd name="T14" fmla="*/ 1824195 w 570"/>
                <a:gd name="T15" fmla="*/ 0 h 1002"/>
                <a:gd name="T16" fmla="*/ 2307762 w 570"/>
                <a:gd name="T17" fmla="*/ 201 h 1002"/>
                <a:gd name="T18" fmla="*/ 2723889 w 570"/>
                <a:gd name="T19" fmla="*/ 329 h 1002"/>
                <a:gd name="T20" fmla="*/ 3137225 w 570"/>
                <a:gd name="T21" fmla="*/ 1143 h 1002"/>
                <a:gd name="T22" fmla="*/ 3462860 w 570"/>
                <a:gd name="T23" fmla="*/ 2025 h 1002"/>
                <a:gd name="T24" fmla="*/ 3753969 w 570"/>
                <a:gd name="T25" fmla="*/ 3310 h 1002"/>
                <a:gd name="T26" fmla="*/ 3970505 w 570"/>
                <a:gd name="T27" fmla="*/ 4990 h 1002"/>
                <a:gd name="T28" fmla="*/ 4154264 w 570"/>
                <a:gd name="T29" fmla="*/ 7102 h 1002"/>
                <a:gd name="T30" fmla="*/ 4183232 w 570"/>
                <a:gd name="T31" fmla="*/ 8624 h 1002"/>
                <a:gd name="T32" fmla="*/ 4203953 w 570"/>
                <a:gd name="T33" fmla="*/ 71937 h 1002"/>
                <a:gd name="T34" fmla="*/ 4166714 w 570"/>
                <a:gd name="T35" fmla="*/ 74119 h 1002"/>
                <a:gd name="T36" fmla="*/ 3978484 w 570"/>
                <a:gd name="T37" fmla="*/ 76560 h 1002"/>
                <a:gd name="T38" fmla="*/ 3638872 w 570"/>
                <a:gd name="T39" fmla="*/ 79529 h 1002"/>
                <a:gd name="T40" fmla="*/ 3141244 w 570"/>
                <a:gd name="T41" fmla="*/ 81675 h 1002"/>
                <a:gd name="T42" fmla="*/ 2588109 w 570"/>
                <a:gd name="T43" fmla="*/ 83057 h 1002"/>
                <a:gd name="T44" fmla="*/ 2020340 w 570"/>
                <a:gd name="T45" fmla="*/ 83326 h 1002"/>
                <a:gd name="T46" fmla="*/ 1604237 w 570"/>
                <a:gd name="T47" fmla="*/ 83057 h 1002"/>
                <a:gd name="T48" fmla="*/ 1085774 w 570"/>
                <a:gd name="T49" fmla="*/ 81884 h 1002"/>
                <a:gd name="T50" fmla="*/ 760973 w 570"/>
                <a:gd name="T51" fmla="*/ 80703 h 1002"/>
                <a:gd name="T52" fmla="*/ 381777 w 570"/>
                <a:gd name="T53" fmla="*/ 78508 h 1002"/>
                <a:gd name="T54" fmla="*/ 111980 w 570"/>
                <a:gd name="T55" fmla="*/ 75285 h 1002"/>
                <a:gd name="T56" fmla="*/ 7934 w 570"/>
                <a:gd name="T57" fmla="*/ 72070 h 1002"/>
                <a:gd name="T58" fmla="*/ 0 w 570"/>
                <a:gd name="T59" fmla="*/ 8624 h 10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70"/>
                <a:gd name="T91" fmla="*/ 0 h 1002"/>
                <a:gd name="T92" fmla="*/ 570 w 570"/>
                <a:gd name="T93" fmla="*/ 1002 h 10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70" h="1002">
                  <a:moveTo>
                    <a:pt x="0" y="104"/>
                  </a:moveTo>
                  <a:lnTo>
                    <a:pt x="3" y="94"/>
                  </a:lnTo>
                  <a:lnTo>
                    <a:pt x="10" y="78"/>
                  </a:lnTo>
                  <a:lnTo>
                    <a:pt x="30" y="58"/>
                  </a:lnTo>
                  <a:lnTo>
                    <a:pt x="69" y="34"/>
                  </a:lnTo>
                  <a:lnTo>
                    <a:pt x="130" y="16"/>
                  </a:lnTo>
                  <a:lnTo>
                    <a:pt x="183" y="7"/>
                  </a:lnTo>
                  <a:lnTo>
                    <a:pt x="247" y="0"/>
                  </a:lnTo>
                  <a:lnTo>
                    <a:pt x="312" y="2"/>
                  </a:lnTo>
                  <a:lnTo>
                    <a:pt x="368" y="4"/>
                  </a:lnTo>
                  <a:lnTo>
                    <a:pt x="424" y="14"/>
                  </a:lnTo>
                  <a:lnTo>
                    <a:pt x="468" y="24"/>
                  </a:lnTo>
                  <a:lnTo>
                    <a:pt x="508" y="40"/>
                  </a:lnTo>
                  <a:lnTo>
                    <a:pt x="537" y="60"/>
                  </a:lnTo>
                  <a:lnTo>
                    <a:pt x="562" y="85"/>
                  </a:lnTo>
                  <a:lnTo>
                    <a:pt x="566" y="104"/>
                  </a:lnTo>
                  <a:lnTo>
                    <a:pt x="569" y="864"/>
                  </a:lnTo>
                  <a:lnTo>
                    <a:pt x="563" y="891"/>
                  </a:lnTo>
                  <a:lnTo>
                    <a:pt x="538" y="920"/>
                  </a:lnTo>
                  <a:lnTo>
                    <a:pt x="492" y="955"/>
                  </a:lnTo>
                  <a:lnTo>
                    <a:pt x="425" y="982"/>
                  </a:lnTo>
                  <a:lnTo>
                    <a:pt x="350" y="998"/>
                  </a:lnTo>
                  <a:lnTo>
                    <a:pt x="273" y="1001"/>
                  </a:lnTo>
                  <a:lnTo>
                    <a:pt x="217" y="998"/>
                  </a:lnTo>
                  <a:lnTo>
                    <a:pt x="147" y="984"/>
                  </a:lnTo>
                  <a:lnTo>
                    <a:pt x="103" y="970"/>
                  </a:lnTo>
                  <a:lnTo>
                    <a:pt x="52" y="943"/>
                  </a:lnTo>
                  <a:lnTo>
                    <a:pt x="15" y="904"/>
                  </a:lnTo>
                  <a:lnTo>
                    <a:pt x="1" y="866"/>
                  </a:lnTo>
                  <a:lnTo>
                    <a:pt x="0" y="104"/>
                  </a:lnTo>
                </a:path>
              </a:pathLst>
            </a:custGeom>
            <a:solidFill>
              <a:srgbClr val="0000FF"/>
            </a:solidFill>
            <a:ln w="0" cap="flat" cmpd="sng">
              <a:solidFill>
                <a:schemeClr val="tx1"/>
              </a:solidFill>
              <a:prstDash val="solid"/>
              <a:round/>
              <a:headEnd type="none" w="med" len="med"/>
              <a:tailEnd type="none" w="med" len="med"/>
            </a:ln>
          </p:spPr>
          <p:txBody>
            <a:bodyPr/>
            <a:lstStyle/>
            <a:p>
              <a:endParaRPr lang="en-US"/>
            </a:p>
          </p:txBody>
        </p:sp>
        <p:sp>
          <p:nvSpPr>
            <p:cNvPr id="111653" name="Freeform 69"/>
            <p:cNvSpPr>
              <a:spLocks/>
            </p:cNvSpPr>
            <p:nvPr/>
          </p:nvSpPr>
          <p:spPr bwMode="auto">
            <a:xfrm>
              <a:off x="4360" y="2600"/>
              <a:ext cx="940" cy="145"/>
            </a:xfrm>
            <a:custGeom>
              <a:avLst/>
              <a:gdLst>
                <a:gd name="T0" fmla="*/ 57489 w 573"/>
                <a:gd name="T1" fmla="*/ 785 h 113"/>
                <a:gd name="T2" fmla="*/ 118596 w 573"/>
                <a:gd name="T3" fmla="*/ 2432 h 113"/>
                <a:gd name="T4" fmla="*/ 245465 w 573"/>
                <a:gd name="T5" fmla="*/ 3820 h 113"/>
                <a:gd name="T6" fmla="*/ 424250 w 573"/>
                <a:gd name="T7" fmla="*/ 5327 h 113"/>
                <a:gd name="T8" fmla="*/ 649355 w 573"/>
                <a:gd name="T9" fmla="*/ 6374 h 113"/>
                <a:gd name="T10" fmla="*/ 924215 w 573"/>
                <a:gd name="T11" fmla="*/ 7403 h 113"/>
                <a:gd name="T12" fmla="*/ 1235903 w 573"/>
                <a:gd name="T13" fmla="*/ 8246 h 113"/>
                <a:gd name="T14" fmla="*/ 1571286 w 573"/>
                <a:gd name="T15" fmla="*/ 8796 h 113"/>
                <a:gd name="T16" fmla="*/ 1924995 w 573"/>
                <a:gd name="T17" fmla="*/ 9028 h 113"/>
                <a:gd name="T18" fmla="*/ 2140096 w 573"/>
                <a:gd name="T19" fmla="*/ 9093 h 113"/>
                <a:gd name="T20" fmla="*/ 2487250 w 573"/>
                <a:gd name="T21" fmla="*/ 8821 h 113"/>
                <a:gd name="T22" fmla="*/ 2833678 w 573"/>
                <a:gd name="T23" fmla="*/ 8549 h 113"/>
                <a:gd name="T24" fmla="*/ 3157932 w 573"/>
                <a:gd name="T25" fmla="*/ 7871 h 113"/>
                <a:gd name="T26" fmla="*/ 3448540 w 573"/>
                <a:gd name="T27" fmla="*/ 6874 h 113"/>
                <a:gd name="T28" fmla="*/ 3700237 w 573"/>
                <a:gd name="T29" fmla="*/ 5900 h 113"/>
                <a:gd name="T30" fmla="*/ 3909567 w 573"/>
                <a:gd name="T31" fmla="*/ 4496 h 113"/>
                <a:gd name="T32" fmla="*/ 4059383 w 573"/>
                <a:gd name="T33" fmla="*/ 3121 h 113"/>
                <a:gd name="T34" fmla="*/ 4150850 w 573"/>
                <a:gd name="T35" fmla="*/ 1610 h 113"/>
                <a:gd name="T36" fmla="*/ 4185228 w 573"/>
                <a:gd name="T37" fmla="*/ 0 h 113"/>
                <a:gd name="T38" fmla="*/ 4222024 w 573"/>
                <a:gd name="T39" fmla="*/ 1007 h 113"/>
                <a:gd name="T40" fmla="*/ 4162819 w 573"/>
                <a:gd name="T41" fmla="*/ 2731 h 113"/>
                <a:gd name="T42" fmla="*/ 4037174 w 573"/>
                <a:gd name="T43" fmla="*/ 4365 h 113"/>
                <a:gd name="T44" fmla="*/ 3849203 w 573"/>
                <a:gd name="T45" fmla="*/ 5769 h 113"/>
                <a:gd name="T46" fmla="*/ 3615968 w 573"/>
                <a:gd name="T47" fmla="*/ 7123 h 113"/>
                <a:gd name="T48" fmla="*/ 3332923 w 573"/>
                <a:gd name="T49" fmla="*/ 8246 h 113"/>
                <a:gd name="T50" fmla="*/ 3006810 w 573"/>
                <a:gd name="T51" fmla="*/ 9093 h 113"/>
                <a:gd name="T52" fmla="*/ 2668684 w 573"/>
                <a:gd name="T53" fmla="*/ 9715 h 113"/>
                <a:gd name="T54" fmla="*/ 2297320 w 573"/>
                <a:gd name="T55" fmla="*/ 9967 h 113"/>
                <a:gd name="T56" fmla="*/ 2116345 w 573"/>
                <a:gd name="T57" fmla="*/ 9967 h 113"/>
                <a:gd name="T58" fmla="*/ 1747545 w 573"/>
                <a:gd name="T59" fmla="*/ 9855 h 113"/>
                <a:gd name="T60" fmla="*/ 1400388 w 573"/>
                <a:gd name="T61" fmla="*/ 9490 h 113"/>
                <a:gd name="T62" fmla="*/ 1061550 w 573"/>
                <a:gd name="T63" fmla="*/ 8772 h 113"/>
                <a:gd name="T64" fmla="*/ 753375 w 573"/>
                <a:gd name="T65" fmla="*/ 7767 h 113"/>
                <a:gd name="T66" fmla="*/ 505968 w 573"/>
                <a:gd name="T67" fmla="*/ 6528 h 113"/>
                <a:gd name="T68" fmla="*/ 288760 w 573"/>
                <a:gd name="T69" fmla="*/ 5139 h 113"/>
                <a:gd name="T70" fmla="*/ 134080 w 573"/>
                <a:gd name="T71" fmla="*/ 3504 h 113"/>
                <a:gd name="T72" fmla="*/ 35044 w 573"/>
                <a:gd name="T73" fmla="*/ 1965 h 113"/>
                <a:gd name="T74" fmla="*/ 0 w 573"/>
                <a:gd name="T75" fmla="*/ 208 h 1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3"/>
                <a:gd name="T116" fmla="*/ 573 w 573"/>
                <a:gd name="T117" fmla="*/ 113 h 1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3">
                  <a:moveTo>
                    <a:pt x="7" y="0"/>
                  </a:moveTo>
                  <a:lnTo>
                    <a:pt x="8" y="9"/>
                  </a:lnTo>
                  <a:lnTo>
                    <a:pt x="11" y="18"/>
                  </a:lnTo>
                  <a:lnTo>
                    <a:pt x="16" y="27"/>
                  </a:lnTo>
                  <a:lnTo>
                    <a:pt x="24" y="35"/>
                  </a:lnTo>
                  <a:lnTo>
                    <a:pt x="33" y="43"/>
                  </a:lnTo>
                  <a:lnTo>
                    <a:pt x="44" y="51"/>
                  </a:lnTo>
                  <a:lnTo>
                    <a:pt x="57" y="59"/>
                  </a:lnTo>
                  <a:lnTo>
                    <a:pt x="72" y="66"/>
                  </a:lnTo>
                  <a:lnTo>
                    <a:pt x="88" y="72"/>
                  </a:lnTo>
                  <a:lnTo>
                    <a:pt x="106" y="78"/>
                  </a:lnTo>
                  <a:lnTo>
                    <a:pt x="125" y="83"/>
                  </a:lnTo>
                  <a:lnTo>
                    <a:pt x="145" y="89"/>
                  </a:lnTo>
                  <a:lnTo>
                    <a:pt x="167" y="93"/>
                  </a:lnTo>
                  <a:lnTo>
                    <a:pt x="189" y="96"/>
                  </a:lnTo>
                  <a:lnTo>
                    <a:pt x="212" y="99"/>
                  </a:lnTo>
                  <a:lnTo>
                    <a:pt x="235" y="100"/>
                  </a:lnTo>
                  <a:lnTo>
                    <a:pt x="260" y="101"/>
                  </a:lnTo>
                  <a:lnTo>
                    <a:pt x="283" y="102"/>
                  </a:lnTo>
                  <a:lnTo>
                    <a:pt x="289" y="102"/>
                  </a:lnTo>
                  <a:lnTo>
                    <a:pt x="312" y="101"/>
                  </a:lnTo>
                  <a:lnTo>
                    <a:pt x="336" y="100"/>
                  </a:lnTo>
                  <a:lnTo>
                    <a:pt x="360" y="99"/>
                  </a:lnTo>
                  <a:lnTo>
                    <a:pt x="383" y="96"/>
                  </a:lnTo>
                  <a:lnTo>
                    <a:pt x="405" y="93"/>
                  </a:lnTo>
                  <a:lnTo>
                    <a:pt x="427" y="89"/>
                  </a:lnTo>
                  <a:lnTo>
                    <a:pt x="447" y="83"/>
                  </a:lnTo>
                  <a:lnTo>
                    <a:pt x="466" y="78"/>
                  </a:lnTo>
                  <a:lnTo>
                    <a:pt x="484" y="72"/>
                  </a:lnTo>
                  <a:lnTo>
                    <a:pt x="500" y="66"/>
                  </a:lnTo>
                  <a:lnTo>
                    <a:pt x="515" y="59"/>
                  </a:lnTo>
                  <a:lnTo>
                    <a:pt x="528" y="51"/>
                  </a:lnTo>
                  <a:lnTo>
                    <a:pt x="539" y="43"/>
                  </a:lnTo>
                  <a:lnTo>
                    <a:pt x="548" y="35"/>
                  </a:lnTo>
                  <a:lnTo>
                    <a:pt x="556" y="27"/>
                  </a:lnTo>
                  <a:lnTo>
                    <a:pt x="561" y="18"/>
                  </a:lnTo>
                  <a:lnTo>
                    <a:pt x="564" y="9"/>
                  </a:lnTo>
                  <a:lnTo>
                    <a:pt x="565" y="0"/>
                  </a:lnTo>
                  <a:lnTo>
                    <a:pt x="572" y="2"/>
                  </a:lnTo>
                  <a:lnTo>
                    <a:pt x="570" y="12"/>
                  </a:lnTo>
                  <a:lnTo>
                    <a:pt x="567" y="22"/>
                  </a:lnTo>
                  <a:lnTo>
                    <a:pt x="562" y="31"/>
                  </a:lnTo>
                  <a:lnTo>
                    <a:pt x="554" y="40"/>
                  </a:lnTo>
                  <a:lnTo>
                    <a:pt x="545" y="49"/>
                  </a:lnTo>
                  <a:lnTo>
                    <a:pt x="533" y="58"/>
                  </a:lnTo>
                  <a:lnTo>
                    <a:pt x="520" y="65"/>
                  </a:lnTo>
                  <a:lnTo>
                    <a:pt x="504" y="73"/>
                  </a:lnTo>
                  <a:lnTo>
                    <a:pt x="488" y="80"/>
                  </a:lnTo>
                  <a:lnTo>
                    <a:pt x="470" y="87"/>
                  </a:lnTo>
                  <a:lnTo>
                    <a:pt x="450" y="93"/>
                  </a:lnTo>
                  <a:lnTo>
                    <a:pt x="429" y="98"/>
                  </a:lnTo>
                  <a:lnTo>
                    <a:pt x="406" y="102"/>
                  </a:lnTo>
                  <a:lnTo>
                    <a:pt x="383" y="106"/>
                  </a:lnTo>
                  <a:lnTo>
                    <a:pt x="360" y="109"/>
                  </a:lnTo>
                  <a:lnTo>
                    <a:pt x="335" y="111"/>
                  </a:lnTo>
                  <a:lnTo>
                    <a:pt x="310" y="112"/>
                  </a:lnTo>
                  <a:lnTo>
                    <a:pt x="286" y="112"/>
                  </a:lnTo>
                  <a:lnTo>
                    <a:pt x="262" y="112"/>
                  </a:lnTo>
                  <a:lnTo>
                    <a:pt x="236" y="111"/>
                  </a:lnTo>
                  <a:lnTo>
                    <a:pt x="212" y="109"/>
                  </a:lnTo>
                  <a:lnTo>
                    <a:pt x="189" y="106"/>
                  </a:lnTo>
                  <a:lnTo>
                    <a:pt x="165" y="102"/>
                  </a:lnTo>
                  <a:lnTo>
                    <a:pt x="143" y="98"/>
                  </a:lnTo>
                  <a:lnTo>
                    <a:pt x="122" y="93"/>
                  </a:lnTo>
                  <a:lnTo>
                    <a:pt x="102" y="87"/>
                  </a:lnTo>
                  <a:lnTo>
                    <a:pt x="84" y="80"/>
                  </a:lnTo>
                  <a:lnTo>
                    <a:pt x="68" y="73"/>
                  </a:lnTo>
                  <a:lnTo>
                    <a:pt x="52" y="65"/>
                  </a:lnTo>
                  <a:lnTo>
                    <a:pt x="39" y="58"/>
                  </a:lnTo>
                  <a:lnTo>
                    <a:pt x="27" y="49"/>
                  </a:lnTo>
                  <a:lnTo>
                    <a:pt x="18" y="40"/>
                  </a:lnTo>
                  <a:lnTo>
                    <a:pt x="10" y="31"/>
                  </a:lnTo>
                  <a:lnTo>
                    <a:pt x="5" y="22"/>
                  </a:lnTo>
                  <a:lnTo>
                    <a:pt x="2" y="12"/>
                  </a:lnTo>
                  <a:lnTo>
                    <a:pt x="0" y="2"/>
                  </a:lnTo>
                  <a:lnTo>
                    <a:pt x="7" y="0"/>
                  </a:lnTo>
                </a:path>
              </a:pathLst>
            </a:custGeom>
            <a:solidFill>
              <a:srgbClr val="0000FF"/>
            </a:solidFill>
            <a:ln w="0" cap="flat" cmpd="sng">
              <a:solidFill>
                <a:schemeClr val="tx1"/>
              </a:solidFill>
              <a:prstDash val="solid"/>
              <a:round/>
              <a:headEnd type="none" w="med" len="med"/>
              <a:tailEnd type="none" w="med" len="med"/>
            </a:ln>
          </p:spPr>
          <p:txBody>
            <a:bodyPr/>
            <a:lstStyle/>
            <a:p>
              <a:endParaRPr lang="en-US"/>
            </a:p>
          </p:txBody>
        </p:sp>
        <p:sp>
          <p:nvSpPr>
            <p:cNvPr id="111654" name="Freeform 70"/>
            <p:cNvSpPr>
              <a:spLocks/>
            </p:cNvSpPr>
            <p:nvPr/>
          </p:nvSpPr>
          <p:spPr bwMode="auto">
            <a:xfrm>
              <a:off x="4370" y="2463"/>
              <a:ext cx="940" cy="1294"/>
            </a:xfrm>
            <a:custGeom>
              <a:avLst/>
              <a:gdLst>
                <a:gd name="T0" fmla="*/ 2311576 w 573"/>
                <a:gd name="T1" fmla="*/ 83628 h 1012"/>
                <a:gd name="T2" fmla="*/ 2833678 w 573"/>
                <a:gd name="T3" fmla="*/ 82966 h 1012"/>
                <a:gd name="T4" fmla="*/ 3307390 w 573"/>
                <a:gd name="T5" fmla="*/ 81701 h 1012"/>
                <a:gd name="T6" fmla="*/ 3700237 w 573"/>
                <a:gd name="T7" fmla="*/ 79668 h 1012"/>
                <a:gd name="T8" fmla="*/ 3990653 w 573"/>
                <a:gd name="T9" fmla="*/ 77028 h 1012"/>
                <a:gd name="T10" fmla="*/ 4150850 w 573"/>
                <a:gd name="T11" fmla="*/ 74235 h 1012"/>
                <a:gd name="T12" fmla="*/ 4235036 w 573"/>
                <a:gd name="T13" fmla="*/ 72409 h 1012"/>
                <a:gd name="T14" fmla="*/ 4162819 w 573"/>
                <a:gd name="T15" fmla="*/ 75535 h 1012"/>
                <a:gd name="T16" fmla="*/ 3953824 w 573"/>
                <a:gd name="T17" fmla="*/ 78430 h 1012"/>
                <a:gd name="T18" fmla="*/ 3615968 w 573"/>
                <a:gd name="T19" fmla="*/ 80823 h 1012"/>
                <a:gd name="T20" fmla="*/ 3178238 w 573"/>
                <a:gd name="T21" fmla="*/ 82798 h 1012"/>
                <a:gd name="T22" fmla="*/ 2668684 w 573"/>
                <a:gd name="T23" fmla="*/ 83945 h 1012"/>
                <a:gd name="T24" fmla="*/ 2233793 w 573"/>
                <a:gd name="T25" fmla="*/ 84391 h 1012"/>
                <a:gd name="T26" fmla="*/ 2192159 w 573"/>
                <a:gd name="T27" fmla="*/ 84391 h 1012"/>
                <a:gd name="T28" fmla="*/ 1940639 w 573"/>
                <a:gd name="T29" fmla="*/ 84391 h 1012"/>
                <a:gd name="T30" fmla="*/ 1400388 w 573"/>
                <a:gd name="T31" fmla="*/ 83689 h 1012"/>
                <a:gd name="T32" fmla="*/ 902946 w 573"/>
                <a:gd name="T33" fmla="*/ 82230 h 1012"/>
                <a:gd name="T34" fmla="*/ 505968 w 573"/>
                <a:gd name="T35" fmla="*/ 80208 h 1012"/>
                <a:gd name="T36" fmla="*/ 198181 w 573"/>
                <a:gd name="T37" fmla="*/ 77547 h 1012"/>
                <a:gd name="T38" fmla="*/ 35044 w 573"/>
                <a:gd name="T39" fmla="*/ 74526 h 1012"/>
                <a:gd name="T40" fmla="*/ 0 w 573"/>
                <a:gd name="T41" fmla="*/ 72395 h 1012"/>
                <a:gd name="T42" fmla="*/ 35044 w 573"/>
                <a:gd name="T43" fmla="*/ 7717 h 1012"/>
                <a:gd name="T44" fmla="*/ 198181 w 573"/>
                <a:gd name="T45" fmla="*/ 5351 h 1012"/>
                <a:gd name="T46" fmla="*/ 505968 w 573"/>
                <a:gd name="T47" fmla="*/ 3310 h 1012"/>
                <a:gd name="T48" fmla="*/ 902946 w 573"/>
                <a:gd name="T49" fmla="*/ 1679 h 1012"/>
                <a:gd name="T50" fmla="*/ 1400388 w 573"/>
                <a:gd name="T51" fmla="*/ 593 h 1012"/>
                <a:gd name="T52" fmla="*/ 1940639 w 573"/>
                <a:gd name="T53" fmla="*/ 1 h 1012"/>
                <a:gd name="T54" fmla="*/ 2297320 w 573"/>
                <a:gd name="T55" fmla="*/ 1 h 1012"/>
                <a:gd name="T56" fmla="*/ 2833678 w 573"/>
                <a:gd name="T57" fmla="*/ 593 h 1012"/>
                <a:gd name="T58" fmla="*/ 3332923 w 573"/>
                <a:gd name="T59" fmla="*/ 1679 h 1012"/>
                <a:gd name="T60" fmla="*/ 3733834 w 573"/>
                <a:gd name="T61" fmla="*/ 3310 h 1012"/>
                <a:gd name="T62" fmla="*/ 4037174 w 573"/>
                <a:gd name="T63" fmla="*/ 5351 h 1012"/>
                <a:gd name="T64" fmla="*/ 4197859 w 573"/>
                <a:gd name="T65" fmla="*/ 7717 h 1012"/>
                <a:gd name="T66" fmla="*/ 4235036 w 573"/>
                <a:gd name="T67" fmla="*/ 72395 h 1012"/>
                <a:gd name="T68" fmla="*/ 4174450 w 573"/>
                <a:gd name="T69" fmla="*/ 8484 h 1012"/>
                <a:gd name="T70" fmla="*/ 4059383 w 573"/>
                <a:gd name="T71" fmla="*/ 6389 h 1012"/>
                <a:gd name="T72" fmla="*/ 3813473 w 573"/>
                <a:gd name="T73" fmla="*/ 4454 h 1012"/>
                <a:gd name="T74" fmla="*/ 3448540 w 573"/>
                <a:gd name="T75" fmla="*/ 2745 h 1012"/>
                <a:gd name="T76" fmla="*/ 2995944 w 573"/>
                <a:gd name="T77" fmla="*/ 1584 h 1012"/>
                <a:gd name="T78" fmla="*/ 2487250 w 573"/>
                <a:gd name="T79" fmla="*/ 894 h 1012"/>
                <a:gd name="T80" fmla="*/ 2092819 w 573"/>
                <a:gd name="T81" fmla="*/ 758 h 1012"/>
                <a:gd name="T82" fmla="*/ 1571286 w 573"/>
                <a:gd name="T83" fmla="*/ 1125 h 1012"/>
                <a:gd name="T84" fmla="*/ 1074093 w 573"/>
                <a:gd name="T85" fmla="*/ 1869 h 1012"/>
                <a:gd name="T86" fmla="*/ 649355 w 573"/>
                <a:gd name="T87" fmla="*/ 3273 h 1012"/>
                <a:gd name="T88" fmla="*/ 325114 w 573"/>
                <a:gd name="T89" fmla="*/ 4997 h 1012"/>
                <a:gd name="T90" fmla="*/ 118596 w 573"/>
                <a:gd name="T91" fmla="*/ 7125 h 1012"/>
                <a:gd name="T92" fmla="*/ 49822 w 573"/>
                <a:gd name="T93" fmla="*/ 9311 h 1012"/>
                <a:gd name="T94" fmla="*/ 81732 w 573"/>
                <a:gd name="T95" fmla="*/ 74235 h 1012"/>
                <a:gd name="T96" fmla="*/ 245465 w 573"/>
                <a:gd name="T97" fmla="*/ 77028 h 1012"/>
                <a:gd name="T98" fmla="*/ 533346 w 573"/>
                <a:gd name="T99" fmla="*/ 79668 h 1012"/>
                <a:gd name="T100" fmla="*/ 924215 w 573"/>
                <a:gd name="T101" fmla="*/ 81701 h 1012"/>
                <a:gd name="T102" fmla="*/ 1400388 w 573"/>
                <a:gd name="T103" fmla="*/ 82966 h 1012"/>
                <a:gd name="T104" fmla="*/ 1924995 w 573"/>
                <a:gd name="T105" fmla="*/ 83628 h 1012"/>
                <a:gd name="T106" fmla="*/ 2192159 w 573"/>
                <a:gd name="T107" fmla="*/ 83628 h 10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3"/>
                <a:gd name="T163" fmla="*/ 0 h 1012"/>
                <a:gd name="T164" fmla="*/ 573 w 573"/>
                <a:gd name="T165" fmla="*/ 1012 h 10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3" h="1012">
                  <a:moveTo>
                    <a:pt x="296" y="1002"/>
                  </a:moveTo>
                  <a:lnTo>
                    <a:pt x="305" y="1002"/>
                  </a:lnTo>
                  <a:lnTo>
                    <a:pt x="312" y="1002"/>
                  </a:lnTo>
                  <a:lnTo>
                    <a:pt x="336" y="1000"/>
                  </a:lnTo>
                  <a:lnTo>
                    <a:pt x="360" y="998"/>
                  </a:lnTo>
                  <a:lnTo>
                    <a:pt x="383" y="994"/>
                  </a:lnTo>
                  <a:lnTo>
                    <a:pt x="405" y="990"/>
                  </a:lnTo>
                  <a:lnTo>
                    <a:pt x="427" y="984"/>
                  </a:lnTo>
                  <a:lnTo>
                    <a:pt x="447" y="978"/>
                  </a:lnTo>
                  <a:lnTo>
                    <a:pt x="466" y="970"/>
                  </a:lnTo>
                  <a:lnTo>
                    <a:pt x="484" y="962"/>
                  </a:lnTo>
                  <a:lnTo>
                    <a:pt x="500" y="954"/>
                  </a:lnTo>
                  <a:lnTo>
                    <a:pt x="515" y="944"/>
                  </a:lnTo>
                  <a:lnTo>
                    <a:pt x="528" y="934"/>
                  </a:lnTo>
                  <a:lnTo>
                    <a:pt x="539" y="923"/>
                  </a:lnTo>
                  <a:lnTo>
                    <a:pt x="548" y="912"/>
                  </a:lnTo>
                  <a:lnTo>
                    <a:pt x="556" y="901"/>
                  </a:lnTo>
                  <a:lnTo>
                    <a:pt x="561" y="889"/>
                  </a:lnTo>
                  <a:lnTo>
                    <a:pt x="564" y="877"/>
                  </a:lnTo>
                  <a:lnTo>
                    <a:pt x="565" y="865"/>
                  </a:lnTo>
                  <a:lnTo>
                    <a:pt x="572" y="868"/>
                  </a:lnTo>
                  <a:lnTo>
                    <a:pt x="570" y="881"/>
                  </a:lnTo>
                  <a:lnTo>
                    <a:pt x="567" y="893"/>
                  </a:lnTo>
                  <a:lnTo>
                    <a:pt x="562" y="905"/>
                  </a:lnTo>
                  <a:lnTo>
                    <a:pt x="555" y="917"/>
                  </a:lnTo>
                  <a:lnTo>
                    <a:pt x="545" y="929"/>
                  </a:lnTo>
                  <a:lnTo>
                    <a:pt x="534" y="939"/>
                  </a:lnTo>
                  <a:lnTo>
                    <a:pt x="520" y="950"/>
                  </a:lnTo>
                  <a:lnTo>
                    <a:pt x="504" y="961"/>
                  </a:lnTo>
                  <a:lnTo>
                    <a:pt x="488" y="969"/>
                  </a:lnTo>
                  <a:lnTo>
                    <a:pt x="470" y="978"/>
                  </a:lnTo>
                  <a:lnTo>
                    <a:pt x="450" y="985"/>
                  </a:lnTo>
                  <a:lnTo>
                    <a:pt x="429" y="992"/>
                  </a:lnTo>
                  <a:lnTo>
                    <a:pt x="406" y="998"/>
                  </a:lnTo>
                  <a:lnTo>
                    <a:pt x="383" y="1003"/>
                  </a:lnTo>
                  <a:lnTo>
                    <a:pt x="360" y="1006"/>
                  </a:lnTo>
                  <a:lnTo>
                    <a:pt x="335" y="1009"/>
                  </a:lnTo>
                  <a:lnTo>
                    <a:pt x="310" y="1011"/>
                  </a:lnTo>
                  <a:lnTo>
                    <a:pt x="302" y="1011"/>
                  </a:lnTo>
                  <a:lnTo>
                    <a:pt x="300" y="1011"/>
                  </a:lnTo>
                  <a:lnTo>
                    <a:pt x="296" y="1011"/>
                  </a:lnTo>
                  <a:lnTo>
                    <a:pt x="286" y="1011"/>
                  </a:lnTo>
                  <a:lnTo>
                    <a:pt x="262" y="1011"/>
                  </a:lnTo>
                  <a:lnTo>
                    <a:pt x="237" y="1009"/>
                  </a:lnTo>
                  <a:lnTo>
                    <a:pt x="212" y="1006"/>
                  </a:lnTo>
                  <a:lnTo>
                    <a:pt x="189" y="1003"/>
                  </a:lnTo>
                  <a:lnTo>
                    <a:pt x="166" y="998"/>
                  </a:lnTo>
                  <a:lnTo>
                    <a:pt x="143" y="992"/>
                  </a:lnTo>
                  <a:lnTo>
                    <a:pt x="122" y="985"/>
                  </a:lnTo>
                  <a:lnTo>
                    <a:pt x="102" y="978"/>
                  </a:lnTo>
                  <a:lnTo>
                    <a:pt x="84" y="969"/>
                  </a:lnTo>
                  <a:lnTo>
                    <a:pt x="68" y="961"/>
                  </a:lnTo>
                  <a:lnTo>
                    <a:pt x="52" y="950"/>
                  </a:lnTo>
                  <a:lnTo>
                    <a:pt x="39" y="939"/>
                  </a:lnTo>
                  <a:lnTo>
                    <a:pt x="27" y="929"/>
                  </a:lnTo>
                  <a:lnTo>
                    <a:pt x="18" y="917"/>
                  </a:lnTo>
                  <a:lnTo>
                    <a:pt x="10" y="905"/>
                  </a:lnTo>
                  <a:lnTo>
                    <a:pt x="5" y="893"/>
                  </a:lnTo>
                  <a:lnTo>
                    <a:pt x="2" y="881"/>
                  </a:lnTo>
                  <a:lnTo>
                    <a:pt x="0" y="868"/>
                  </a:lnTo>
                  <a:lnTo>
                    <a:pt x="0" y="867"/>
                  </a:lnTo>
                  <a:lnTo>
                    <a:pt x="0" y="110"/>
                  </a:lnTo>
                  <a:lnTo>
                    <a:pt x="2" y="101"/>
                  </a:lnTo>
                  <a:lnTo>
                    <a:pt x="5" y="92"/>
                  </a:lnTo>
                  <a:lnTo>
                    <a:pt x="10" y="82"/>
                  </a:lnTo>
                  <a:lnTo>
                    <a:pt x="18" y="73"/>
                  </a:lnTo>
                  <a:lnTo>
                    <a:pt x="27" y="64"/>
                  </a:lnTo>
                  <a:lnTo>
                    <a:pt x="39" y="55"/>
                  </a:lnTo>
                  <a:lnTo>
                    <a:pt x="52" y="48"/>
                  </a:lnTo>
                  <a:lnTo>
                    <a:pt x="68" y="40"/>
                  </a:lnTo>
                  <a:lnTo>
                    <a:pt x="84" y="33"/>
                  </a:lnTo>
                  <a:lnTo>
                    <a:pt x="102" y="26"/>
                  </a:lnTo>
                  <a:lnTo>
                    <a:pt x="122" y="20"/>
                  </a:lnTo>
                  <a:lnTo>
                    <a:pt x="143" y="15"/>
                  </a:lnTo>
                  <a:lnTo>
                    <a:pt x="165" y="11"/>
                  </a:lnTo>
                  <a:lnTo>
                    <a:pt x="189" y="7"/>
                  </a:lnTo>
                  <a:lnTo>
                    <a:pt x="212" y="5"/>
                  </a:lnTo>
                  <a:lnTo>
                    <a:pt x="236" y="3"/>
                  </a:lnTo>
                  <a:lnTo>
                    <a:pt x="262" y="1"/>
                  </a:lnTo>
                  <a:lnTo>
                    <a:pt x="286" y="0"/>
                  </a:lnTo>
                  <a:lnTo>
                    <a:pt x="310" y="1"/>
                  </a:lnTo>
                  <a:lnTo>
                    <a:pt x="335" y="3"/>
                  </a:lnTo>
                  <a:lnTo>
                    <a:pt x="360" y="5"/>
                  </a:lnTo>
                  <a:lnTo>
                    <a:pt x="383" y="7"/>
                  </a:lnTo>
                  <a:lnTo>
                    <a:pt x="406" y="11"/>
                  </a:lnTo>
                  <a:lnTo>
                    <a:pt x="429" y="15"/>
                  </a:lnTo>
                  <a:lnTo>
                    <a:pt x="450" y="20"/>
                  </a:lnTo>
                  <a:lnTo>
                    <a:pt x="470" y="26"/>
                  </a:lnTo>
                  <a:lnTo>
                    <a:pt x="488" y="33"/>
                  </a:lnTo>
                  <a:lnTo>
                    <a:pt x="504" y="40"/>
                  </a:lnTo>
                  <a:lnTo>
                    <a:pt x="520" y="48"/>
                  </a:lnTo>
                  <a:lnTo>
                    <a:pt x="533" y="55"/>
                  </a:lnTo>
                  <a:lnTo>
                    <a:pt x="545" y="64"/>
                  </a:lnTo>
                  <a:lnTo>
                    <a:pt x="554" y="73"/>
                  </a:lnTo>
                  <a:lnTo>
                    <a:pt x="562" y="82"/>
                  </a:lnTo>
                  <a:lnTo>
                    <a:pt x="567" y="92"/>
                  </a:lnTo>
                  <a:lnTo>
                    <a:pt x="570" y="101"/>
                  </a:lnTo>
                  <a:lnTo>
                    <a:pt x="572" y="110"/>
                  </a:lnTo>
                  <a:lnTo>
                    <a:pt x="572" y="867"/>
                  </a:lnTo>
                  <a:lnTo>
                    <a:pt x="565" y="865"/>
                  </a:lnTo>
                  <a:lnTo>
                    <a:pt x="565" y="111"/>
                  </a:lnTo>
                  <a:lnTo>
                    <a:pt x="564" y="102"/>
                  </a:lnTo>
                  <a:lnTo>
                    <a:pt x="561" y="93"/>
                  </a:lnTo>
                  <a:lnTo>
                    <a:pt x="556" y="85"/>
                  </a:lnTo>
                  <a:lnTo>
                    <a:pt x="548" y="77"/>
                  </a:lnTo>
                  <a:lnTo>
                    <a:pt x="539" y="68"/>
                  </a:lnTo>
                  <a:lnTo>
                    <a:pt x="528" y="60"/>
                  </a:lnTo>
                  <a:lnTo>
                    <a:pt x="515" y="53"/>
                  </a:lnTo>
                  <a:lnTo>
                    <a:pt x="500" y="45"/>
                  </a:lnTo>
                  <a:lnTo>
                    <a:pt x="484" y="39"/>
                  </a:lnTo>
                  <a:lnTo>
                    <a:pt x="466" y="33"/>
                  </a:lnTo>
                  <a:lnTo>
                    <a:pt x="447" y="28"/>
                  </a:lnTo>
                  <a:lnTo>
                    <a:pt x="427" y="23"/>
                  </a:lnTo>
                  <a:lnTo>
                    <a:pt x="405" y="19"/>
                  </a:lnTo>
                  <a:lnTo>
                    <a:pt x="383" y="15"/>
                  </a:lnTo>
                  <a:lnTo>
                    <a:pt x="360" y="13"/>
                  </a:lnTo>
                  <a:lnTo>
                    <a:pt x="336" y="11"/>
                  </a:lnTo>
                  <a:lnTo>
                    <a:pt x="312" y="10"/>
                  </a:lnTo>
                  <a:lnTo>
                    <a:pt x="289" y="9"/>
                  </a:lnTo>
                  <a:lnTo>
                    <a:pt x="283" y="9"/>
                  </a:lnTo>
                  <a:lnTo>
                    <a:pt x="260" y="10"/>
                  </a:lnTo>
                  <a:lnTo>
                    <a:pt x="235" y="11"/>
                  </a:lnTo>
                  <a:lnTo>
                    <a:pt x="212" y="13"/>
                  </a:lnTo>
                  <a:lnTo>
                    <a:pt x="189" y="15"/>
                  </a:lnTo>
                  <a:lnTo>
                    <a:pt x="167" y="19"/>
                  </a:lnTo>
                  <a:lnTo>
                    <a:pt x="145" y="23"/>
                  </a:lnTo>
                  <a:lnTo>
                    <a:pt x="125" y="28"/>
                  </a:lnTo>
                  <a:lnTo>
                    <a:pt x="106" y="33"/>
                  </a:lnTo>
                  <a:lnTo>
                    <a:pt x="88" y="39"/>
                  </a:lnTo>
                  <a:lnTo>
                    <a:pt x="72" y="45"/>
                  </a:lnTo>
                  <a:lnTo>
                    <a:pt x="57" y="53"/>
                  </a:lnTo>
                  <a:lnTo>
                    <a:pt x="44" y="60"/>
                  </a:lnTo>
                  <a:lnTo>
                    <a:pt x="33" y="68"/>
                  </a:lnTo>
                  <a:lnTo>
                    <a:pt x="24" y="77"/>
                  </a:lnTo>
                  <a:lnTo>
                    <a:pt x="16" y="85"/>
                  </a:lnTo>
                  <a:lnTo>
                    <a:pt x="11" y="93"/>
                  </a:lnTo>
                  <a:lnTo>
                    <a:pt x="8" y="102"/>
                  </a:lnTo>
                  <a:lnTo>
                    <a:pt x="7" y="111"/>
                  </a:lnTo>
                  <a:lnTo>
                    <a:pt x="7" y="865"/>
                  </a:lnTo>
                  <a:lnTo>
                    <a:pt x="8" y="877"/>
                  </a:lnTo>
                  <a:lnTo>
                    <a:pt x="11" y="889"/>
                  </a:lnTo>
                  <a:lnTo>
                    <a:pt x="16" y="901"/>
                  </a:lnTo>
                  <a:lnTo>
                    <a:pt x="24" y="912"/>
                  </a:lnTo>
                  <a:lnTo>
                    <a:pt x="33" y="923"/>
                  </a:lnTo>
                  <a:lnTo>
                    <a:pt x="44" y="934"/>
                  </a:lnTo>
                  <a:lnTo>
                    <a:pt x="57" y="944"/>
                  </a:lnTo>
                  <a:lnTo>
                    <a:pt x="72" y="954"/>
                  </a:lnTo>
                  <a:lnTo>
                    <a:pt x="88" y="962"/>
                  </a:lnTo>
                  <a:lnTo>
                    <a:pt x="106" y="970"/>
                  </a:lnTo>
                  <a:lnTo>
                    <a:pt x="125" y="978"/>
                  </a:lnTo>
                  <a:lnTo>
                    <a:pt x="145" y="984"/>
                  </a:lnTo>
                  <a:lnTo>
                    <a:pt x="167" y="990"/>
                  </a:lnTo>
                  <a:lnTo>
                    <a:pt x="189" y="994"/>
                  </a:lnTo>
                  <a:lnTo>
                    <a:pt x="212" y="998"/>
                  </a:lnTo>
                  <a:lnTo>
                    <a:pt x="236" y="1000"/>
                  </a:lnTo>
                  <a:lnTo>
                    <a:pt x="260" y="1002"/>
                  </a:lnTo>
                  <a:lnTo>
                    <a:pt x="284" y="1003"/>
                  </a:lnTo>
                  <a:lnTo>
                    <a:pt x="296" y="1003"/>
                  </a:lnTo>
                  <a:lnTo>
                    <a:pt x="296" y="1002"/>
                  </a:lnTo>
                </a:path>
              </a:pathLst>
            </a:custGeom>
            <a:solidFill>
              <a:srgbClr val="0000FF"/>
            </a:solidFill>
            <a:ln w="0" cap="flat" cmpd="sng">
              <a:solidFill>
                <a:schemeClr val="tx1"/>
              </a:solidFill>
              <a:prstDash val="solid"/>
              <a:round/>
              <a:headEnd type="none" w="med" len="med"/>
              <a:tailEnd type="none" w="med" len="med"/>
            </a:ln>
          </p:spPr>
          <p:txBody>
            <a:bodyPr/>
            <a:lstStyle/>
            <a:p>
              <a:endParaRPr lang="en-US"/>
            </a:p>
          </p:txBody>
        </p:sp>
      </p:grpSp>
      <p:grpSp>
        <p:nvGrpSpPr>
          <p:cNvPr id="11" name="Group 71"/>
          <p:cNvGrpSpPr>
            <a:grpSpLocks/>
          </p:cNvGrpSpPr>
          <p:nvPr/>
        </p:nvGrpSpPr>
        <p:grpSpPr bwMode="auto">
          <a:xfrm>
            <a:off x="2209800" y="5410200"/>
            <a:ext cx="1220788" cy="804863"/>
            <a:chOff x="4360" y="2463"/>
            <a:chExt cx="961" cy="1294"/>
          </a:xfrm>
        </p:grpSpPr>
        <p:sp>
          <p:nvSpPr>
            <p:cNvPr id="111649" name="Freeform 72"/>
            <p:cNvSpPr>
              <a:spLocks/>
            </p:cNvSpPr>
            <p:nvPr/>
          </p:nvSpPr>
          <p:spPr bwMode="auto">
            <a:xfrm>
              <a:off x="4386" y="2469"/>
              <a:ext cx="935" cy="1281"/>
            </a:xfrm>
            <a:custGeom>
              <a:avLst/>
              <a:gdLst>
                <a:gd name="T0" fmla="*/ 0 w 570"/>
                <a:gd name="T1" fmla="*/ 8624 h 1002"/>
                <a:gd name="T2" fmla="*/ 21349 w 570"/>
                <a:gd name="T3" fmla="*/ 7820 h 1002"/>
                <a:gd name="T4" fmla="*/ 72216 w 570"/>
                <a:gd name="T5" fmla="*/ 6541 h 1002"/>
                <a:gd name="T6" fmla="*/ 219781 w 570"/>
                <a:gd name="T7" fmla="*/ 4817 h 1002"/>
                <a:gd name="T8" fmla="*/ 507311 w 570"/>
                <a:gd name="T9" fmla="*/ 2790 h 1002"/>
                <a:gd name="T10" fmla="*/ 957921 w 570"/>
                <a:gd name="T11" fmla="*/ 1313 h 1002"/>
                <a:gd name="T12" fmla="*/ 1352363 w 570"/>
                <a:gd name="T13" fmla="*/ 593 h 1002"/>
                <a:gd name="T14" fmla="*/ 1824195 w 570"/>
                <a:gd name="T15" fmla="*/ 0 h 1002"/>
                <a:gd name="T16" fmla="*/ 2307762 w 570"/>
                <a:gd name="T17" fmla="*/ 201 h 1002"/>
                <a:gd name="T18" fmla="*/ 2723889 w 570"/>
                <a:gd name="T19" fmla="*/ 329 h 1002"/>
                <a:gd name="T20" fmla="*/ 3137225 w 570"/>
                <a:gd name="T21" fmla="*/ 1143 h 1002"/>
                <a:gd name="T22" fmla="*/ 3462860 w 570"/>
                <a:gd name="T23" fmla="*/ 2025 h 1002"/>
                <a:gd name="T24" fmla="*/ 3753969 w 570"/>
                <a:gd name="T25" fmla="*/ 3310 h 1002"/>
                <a:gd name="T26" fmla="*/ 3970505 w 570"/>
                <a:gd name="T27" fmla="*/ 4990 h 1002"/>
                <a:gd name="T28" fmla="*/ 4154264 w 570"/>
                <a:gd name="T29" fmla="*/ 7102 h 1002"/>
                <a:gd name="T30" fmla="*/ 4183232 w 570"/>
                <a:gd name="T31" fmla="*/ 8624 h 1002"/>
                <a:gd name="T32" fmla="*/ 4203953 w 570"/>
                <a:gd name="T33" fmla="*/ 71937 h 1002"/>
                <a:gd name="T34" fmla="*/ 4166714 w 570"/>
                <a:gd name="T35" fmla="*/ 74119 h 1002"/>
                <a:gd name="T36" fmla="*/ 3978484 w 570"/>
                <a:gd name="T37" fmla="*/ 76560 h 1002"/>
                <a:gd name="T38" fmla="*/ 3638872 w 570"/>
                <a:gd name="T39" fmla="*/ 79529 h 1002"/>
                <a:gd name="T40" fmla="*/ 3141244 w 570"/>
                <a:gd name="T41" fmla="*/ 81675 h 1002"/>
                <a:gd name="T42" fmla="*/ 2588109 w 570"/>
                <a:gd name="T43" fmla="*/ 83057 h 1002"/>
                <a:gd name="T44" fmla="*/ 2020340 w 570"/>
                <a:gd name="T45" fmla="*/ 83326 h 1002"/>
                <a:gd name="T46" fmla="*/ 1604237 w 570"/>
                <a:gd name="T47" fmla="*/ 83057 h 1002"/>
                <a:gd name="T48" fmla="*/ 1085774 w 570"/>
                <a:gd name="T49" fmla="*/ 81884 h 1002"/>
                <a:gd name="T50" fmla="*/ 760973 w 570"/>
                <a:gd name="T51" fmla="*/ 80703 h 1002"/>
                <a:gd name="T52" fmla="*/ 381777 w 570"/>
                <a:gd name="T53" fmla="*/ 78508 h 1002"/>
                <a:gd name="T54" fmla="*/ 111980 w 570"/>
                <a:gd name="T55" fmla="*/ 75285 h 1002"/>
                <a:gd name="T56" fmla="*/ 7934 w 570"/>
                <a:gd name="T57" fmla="*/ 72070 h 1002"/>
                <a:gd name="T58" fmla="*/ 0 w 570"/>
                <a:gd name="T59" fmla="*/ 8624 h 10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70"/>
                <a:gd name="T91" fmla="*/ 0 h 1002"/>
                <a:gd name="T92" fmla="*/ 570 w 570"/>
                <a:gd name="T93" fmla="*/ 1002 h 10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70" h="1002">
                  <a:moveTo>
                    <a:pt x="0" y="104"/>
                  </a:moveTo>
                  <a:lnTo>
                    <a:pt x="3" y="94"/>
                  </a:lnTo>
                  <a:lnTo>
                    <a:pt x="10" y="78"/>
                  </a:lnTo>
                  <a:lnTo>
                    <a:pt x="30" y="58"/>
                  </a:lnTo>
                  <a:lnTo>
                    <a:pt x="69" y="34"/>
                  </a:lnTo>
                  <a:lnTo>
                    <a:pt x="130" y="16"/>
                  </a:lnTo>
                  <a:lnTo>
                    <a:pt x="183" y="7"/>
                  </a:lnTo>
                  <a:lnTo>
                    <a:pt x="247" y="0"/>
                  </a:lnTo>
                  <a:lnTo>
                    <a:pt x="312" y="2"/>
                  </a:lnTo>
                  <a:lnTo>
                    <a:pt x="368" y="4"/>
                  </a:lnTo>
                  <a:lnTo>
                    <a:pt x="424" y="14"/>
                  </a:lnTo>
                  <a:lnTo>
                    <a:pt x="468" y="24"/>
                  </a:lnTo>
                  <a:lnTo>
                    <a:pt x="508" y="40"/>
                  </a:lnTo>
                  <a:lnTo>
                    <a:pt x="537" y="60"/>
                  </a:lnTo>
                  <a:lnTo>
                    <a:pt x="562" y="85"/>
                  </a:lnTo>
                  <a:lnTo>
                    <a:pt x="566" y="104"/>
                  </a:lnTo>
                  <a:lnTo>
                    <a:pt x="569" y="864"/>
                  </a:lnTo>
                  <a:lnTo>
                    <a:pt x="563" y="891"/>
                  </a:lnTo>
                  <a:lnTo>
                    <a:pt x="538" y="920"/>
                  </a:lnTo>
                  <a:lnTo>
                    <a:pt x="492" y="955"/>
                  </a:lnTo>
                  <a:lnTo>
                    <a:pt x="425" y="982"/>
                  </a:lnTo>
                  <a:lnTo>
                    <a:pt x="350" y="998"/>
                  </a:lnTo>
                  <a:lnTo>
                    <a:pt x="273" y="1001"/>
                  </a:lnTo>
                  <a:lnTo>
                    <a:pt x="217" y="998"/>
                  </a:lnTo>
                  <a:lnTo>
                    <a:pt x="147" y="984"/>
                  </a:lnTo>
                  <a:lnTo>
                    <a:pt x="103" y="970"/>
                  </a:lnTo>
                  <a:lnTo>
                    <a:pt x="52" y="943"/>
                  </a:lnTo>
                  <a:lnTo>
                    <a:pt x="15" y="904"/>
                  </a:lnTo>
                  <a:lnTo>
                    <a:pt x="1" y="866"/>
                  </a:lnTo>
                  <a:lnTo>
                    <a:pt x="0" y="104"/>
                  </a:lnTo>
                </a:path>
              </a:pathLst>
            </a:custGeom>
            <a:solidFill>
              <a:srgbClr val="0000FF"/>
            </a:solidFill>
            <a:ln w="0" cap="flat" cmpd="sng">
              <a:solidFill>
                <a:schemeClr val="tx1"/>
              </a:solidFill>
              <a:prstDash val="solid"/>
              <a:round/>
              <a:headEnd type="none" w="med" len="med"/>
              <a:tailEnd type="none" w="med" len="med"/>
            </a:ln>
          </p:spPr>
          <p:txBody>
            <a:bodyPr/>
            <a:lstStyle/>
            <a:p>
              <a:endParaRPr lang="en-US"/>
            </a:p>
          </p:txBody>
        </p:sp>
        <p:sp>
          <p:nvSpPr>
            <p:cNvPr id="111650" name="Freeform 73"/>
            <p:cNvSpPr>
              <a:spLocks/>
            </p:cNvSpPr>
            <p:nvPr/>
          </p:nvSpPr>
          <p:spPr bwMode="auto">
            <a:xfrm>
              <a:off x="4360" y="2600"/>
              <a:ext cx="940" cy="145"/>
            </a:xfrm>
            <a:custGeom>
              <a:avLst/>
              <a:gdLst>
                <a:gd name="T0" fmla="*/ 57489 w 573"/>
                <a:gd name="T1" fmla="*/ 785 h 113"/>
                <a:gd name="T2" fmla="*/ 118596 w 573"/>
                <a:gd name="T3" fmla="*/ 2432 h 113"/>
                <a:gd name="T4" fmla="*/ 245465 w 573"/>
                <a:gd name="T5" fmla="*/ 3820 h 113"/>
                <a:gd name="T6" fmla="*/ 424250 w 573"/>
                <a:gd name="T7" fmla="*/ 5327 h 113"/>
                <a:gd name="T8" fmla="*/ 649355 w 573"/>
                <a:gd name="T9" fmla="*/ 6374 h 113"/>
                <a:gd name="T10" fmla="*/ 924215 w 573"/>
                <a:gd name="T11" fmla="*/ 7403 h 113"/>
                <a:gd name="T12" fmla="*/ 1235903 w 573"/>
                <a:gd name="T13" fmla="*/ 8246 h 113"/>
                <a:gd name="T14" fmla="*/ 1571286 w 573"/>
                <a:gd name="T15" fmla="*/ 8796 h 113"/>
                <a:gd name="T16" fmla="*/ 1924995 w 573"/>
                <a:gd name="T17" fmla="*/ 9028 h 113"/>
                <a:gd name="T18" fmla="*/ 2140096 w 573"/>
                <a:gd name="T19" fmla="*/ 9093 h 113"/>
                <a:gd name="T20" fmla="*/ 2487250 w 573"/>
                <a:gd name="T21" fmla="*/ 8821 h 113"/>
                <a:gd name="T22" fmla="*/ 2833678 w 573"/>
                <a:gd name="T23" fmla="*/ 8549 h 113"/>
                <a:gd name="T24" fmla="*/ 3157932 w 573"/>
                <a:gd name="T25" fmla="*/ 7871 h 113"/>
                <a:gd name="T26" fmla="*/ 3448540 w 573"/>
                <a:gd name="T27" fmla="*/ 6874 h 113"/>
                <a:gd name="T28" fmla="*/ 3700237 w 573"/>
                <a:gd name="T29" fmla="*/ 5900 h 113"/>
                <a:gd name="T30" fmla="*/ 3909567 w 573"/>
                <a:gd name="T31" fmla="*/ 4496 h 113"/>
                <a:gd name="T32" fmla="*/ 4059383 w 573"/>
                <a:gd name="T33" fmla="*/ 3121 h 113"/>
                <a:gd name="T34" fmla="*/ 4150850 w 573"/>
                <a:gd name="T35" fmla="*/ 1610 h 113"/>
                <a:gd name="T36" fmla="*/ 4185228 w 573"/>
                <a:gd name="T37" fmla="*/ 0 h 113"/>
                <a:gd name="T38" fmla="*/ 4222024 w 573"/>
                <a:gd name="T39" fmla="*/ 1007 h 113"/>
                <a:gd name="T40" fmla="*/ 4162819 w 573"/>
                <a:gd name="T41" fmla="*/ 2731 h 113"/>
                <a:gd name="T42" fmla="*/ 4037174 w 573"/>
                <a:gd name="T43" fmla="*/ 4365 h 113"/>
                <a:gd name="T44" fmla="*/ 3849203 w 573"/>
                <a:gd name="T45" fmla="*/ 5769 h 113"/>
                <a:gd name="T46" fmla="*/ 3615968 w 573"/>
                <a:gd name="T47" fmla="*/ 7123 h 113"/>
                <a:gd name="T48" fmla="*/ 3332923 w 573"/>
                <a:gd name="T49" fmla="*/ 8246 h 113"/>
                <a:gd name="T50" fmla="*/ 3006810 w 573"/>
                <a:gd name="T51" fmla="*/ 9093 h 113"/>
                <a:gd name="T52" fmla="*/ 2668684 w 573"/>
                <a:gd name="T53" fmla="*/ 9715 h 113"/>
                <a:gd name="T54" fmla="*/ 2297320 w 573"/>
                <a:gd name="T55" fmla="*/ 9967 h 113"/>
                <a:gd name="T56" fmla="*/ 2116345 w 573"/>
                <a:gd name="T57" fmla="*/ 9967 h 113"/>
                <a:gd name="T58" fmla="*/ 1747545 w 573"/>
                <a:gd name="T59" fmla="*/ 9855 h 113"/>
                <a:gd name="T60" fmla="*/ 1400388 w 573"/>
                <a:gd name="T61" fmla="*/ 9490 h 113"/>
                <a:gd name="T62" fmla="*/ 1061550 w 573"/>
                <a:gd name="T63" fmla="*/ 8772 h 113"/>
                <a:gd name="T64" fmla="*/ 753375 w 573"/>
                <a:gd name="T65" fmla="*/ 7767 h 113"/>
                <a:gd name="T66" fmla="*/ 505968 w 573"/>
                <a:gd name="T67" fmla="*/ 6528 h 113"/>
                <a:gd name="T68" fmla="*/ 288760 w 573"/>
                <a:gd name="T69" fmla="*/ 5139 h 113"/>
                <a:gd name="T70" fmla="*/ 134080 w 573"/>
                <a:gd name="T71" fmla="*/ 3504 h 113"/>
                <a:gd name="T72" fmla="*/ 35044 w 573"/>
                <a:gd name="T73" fmla="*/ 1965 h 113"/>
                <a:gd name="T74" fmla="*/ 0 w 573"/>
                <a:gd name="T75" fmla="*/ 208 h 1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3"/>
                <a:gd name="T116" fmla="*/ 573 w 573"/>
                <a:gd name="T117" fmla="*/ 113 h 1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3">
                  <a:moveTo>
                    <a:pt x="7" y="0"/>
                  </a:moveTo>
                  <a:lnTo>
                    <a:pt x="8" y="9"/>
                  </a:lnTo>
                  <a:lnTo>
                    <a:pt x="11" y="18"/>
                  </a:lnTo>
                  <a:lnTo>
                    <a:pt x="16" y="27"/>
                  </a:lnTo>
                  <a:lnTo>
                    <a:pt x="24" y="35"/>
                  </a:lnTo>
                  <a:lnTo>
                    <a:pt x="33" y="43"/>
                  </a:lnTo>
                  <a:lnTo>
                    <a:pt x="44" y="51"/>
                  </a:lnTo>
                  <a:lnTo>
                    <a:pt x="57" y="59"/>
                  </a:lnTo>
                  <a:lnTo>
                    <a:pt x="72" y="66"/>
                  </a:lnTo>
                  <a:lnTo>
                    <a:pt x="88" y="72"/>
                  </a:lnTo>
                  <a:lnTo>
                    <a:pt x="106" y="78"/>
                  </a:lnTo>
                  <a:lnTo>
                    <a:pt x="125" y="83"/>
                  </a:lnTo>
                  <a:lnTo>
                    <a:pt x="145" y="89"/>
                  </a:lnTo>
                  <a:lnTo>
                    <a:pt x="167" y="93"/>
                  </a:lnTo>
                  <a:lnTo>
                    <a:pt x="189" y="96"/>
                  </a:lnTo>
                  <a:lnTo>
                    <a:pt x="212" y="99"/>
                  </a:lnTo>
                  <a:lnTo>
                    <a:pt x="235" y="100"/>
                  </a:lnTo>
                  <a:lnTo>
                    <a:pt x="260" y="101"/>
                  </a:lnTo>
                  <a:lnTo>
                    <a:pt x="283" y="102"/>
                  </a:lnTo>
                  <a:lnTo>
                    <a:pt x="289" y="102"/>
                  </a:lnTo>
                  <a:lnTo>
                    <a:pt x="312" y="101"/>
                  </a:lnTo>
                  <a:lnTo>
                    <a:pt x="336" y="100"/>
                  </a:lnTo>
                  <a:lnTo>
                    <a:pt x="360" y="99"/>
                  </a:lnTo>
                  <a:lnTo>
                    <a:pt x="383" y="96"/>
                  </a:lnTo>
                  <a:lnTo>
                    <a:pt x="405" y="93"/>
                  </a:lnTo>
                  <a:lnTo>
                    <a:pt x="427" y="89"/>
                  </a:lnTo>
                  <a:lnTo>
                    <a:pt x="447" y="83"/>
                  </a:lnTo>
                  <a:lnTo>
                    <a:pt x="466" y="78"/>
                  </a:lnTo>
                  <a:lnTo>
                    <a:pt x="484" y="72"/>
                  </a:lnTo>
                  <a:lnTo>
                    <a:pt x="500" y="66"/>
                  </a:lnTo>
                  <a:lnTo>
                    <a:pt x="515" y="59"/>
                  </a:lnTo>
                  <a:lnTo>
                    <a:pt x="528" y="51"/>
                  </a:lnTo>
                  <a:lnTo>
                    <a:pt x="539" y="43"/>
                  </a:lnTo>
                  <a:lnTo>
                    <a:pt x="548" y="35"/>
                  </a:lnTo>
                  <a:lnTo>
                    <a:pt x="556" y="27"/>
                  </a:lnTo>
                  <a:lnTo>
                    <a:pt x="561" y="18"/>
                  </a:lnTo>
                  <a:lnTo>
                    <a:pt x="564" y="9"/>
                  </a:lnTo>
                  <a:lnTo>
                    <a:pt x="565" y="0"/>
                  </a:lnTo>
                  <a:lnTo>
                    <a:pt x="572" y="2"/>
                  </a:lnTo>
                  <a:lnTo>
                    <a:pt x="570" y="12"/>
                  </a:lnTo>
                  <a:lnTo>
                    <a:pt x="567" y="22"/>
                  </a:lnTo>
                  <a:lnTo>
                    <a:pt x="562" y="31"/>
                  </a:lnTo>
                  <a:lnTo>
                    <a:pt x="554" y="40"/>
                  </a:lnTo>
                  <a:lnTo>
                    <a:pt x="545" y="49"/>
                  </a:lnTo>
                  <a:lnTo>
                    <a:pt x="533" y="58"/>
                  </a:lnTo>
                  <a:lnTo>
                    <a:pt x="520" y="65"/>
                  </a:lnTo>
                  <a:lnTo>
                    <a:pt x="504" y="73"/>
                  </a:lnTo>
                  <a:lnTo>
                    <a:pt x="488" y="80"/>
                  </a:lnTo>
                  <a:lnTo>
                    <a:pt x="470" y="87"/>
                  </a:lnTo>
                  <a:lnTo>
                    <a:pt x="450" y="93"/>
                  </a:lnTo>
                  <a:lnTo>
                    <a:pt x="429" y="98"/>
                  </a:lnTo>
                  <a:lnTo>
                    <a:pt x="406" y="102"/>
                  </a:lnTo>
                  <a:lnTo>
                    <a:pt x="383" y="106"/>
                  </a:lnTo>
                  <a:lnTo>
                    <a:pt x="360" y="109"/>
                  </a:lnTo>
                  <a:lnTo>
                    <a:pt x="335" y="111"/>
                  </a:lnTo>
                  <a:lnTo>
                    <a:pt x="310" y="112"/>
                  </a:lnTo>
                  <a:lnTo>
                    <a:pt x="286" y="112"/>
                  </a:lnTo>
                  <a:lnTo>
                    <a:pt x="262" y="112"/>
                  </a:lnTo>
                  <a:lnTo>
                    <a:pt x="236" y="111"/>
                  </a:lnTo>
                  <a:lnTo>
                    <a:pt x="212" y="109"/>
                  </a:lnTo>
                  <a:lnTo>
                    <a:pt x="189" y="106"/>
                  </a:lnTo>
                  <a:lnTo>
                    <a:pt x="165" y="102"/>
                  </a:lnTo>
                  <a:lnTo>
                    <a:pt x="143" y="98"/>
                  </a:lnTo>
                  <a:lnTo>
                    <a:pt x="122" y="93"/>
                  </a:lnTo>
                  <a:lnTo>
                    <a:pt x="102" y="87"/>
                  </a:lnTo>
                  <a:lnTo>
                    <a:pt x="84" y="80"/>
                  </a:lnTo>
                  <a:lnTo>
                    <a:pt x="68" y="73"/>
                  </a:lnTo>
                  <a:lnTo>
                    <a:pt x="52" y="65"/>
                  </a:lnTo>
                  <a:lnTo>
                    <a:pt x="39" y="58"/>
                  </a:lnTo>
                  <a:lnTo>
                    <a:pt x="27" y="49"/>
                  </a:lnTo>
                  <a:lnTo>
                    <a:pt x="18" y="40"/>
                  </a:lnTo>
                  <a:lnTo>
                    <a:pt x="10" y="31"/>
                  </a:lnTo>
                  <a:lnTo>
                    <a:pt x="5" y="22"/>
                  </a:lnTo>
                  <a:lnTo>
                    <a:pt x="2" y="12"/>
                  </a:lnTo>
                  <a:lnTo>
                    <a:pt x="0" y="2"/>
                  </a:lnTo>
                  <a:lnTo>
                    <a:pt x="7" y="0"/>
                  </a:lnTo>
                </a:path>
              </a:pathLst>
            </a:custGeom>
            <a:solidFill>
              <a:srgbClr val="0000FF"/>
            </a:solidFill>
            <a:ln w="0" cap="flat" cmpd="sng">
              <a:solidFill>
                <a:schemeClr val="tx1"/>
              </a:solidFill>
              <a:prstDash val="solid"/>
              <a:round/>
              <a:headEnd type="none" w="med" len="med"/>
              <a:tailEnd type="none" w="med" len="med"/>
            </a:ln>
          </p:spPr>
          <p:txBody>
            <a:bodyPr/>
            <a:lstStyle/>
            <a:p>
              <a:endParaRPr lang="en-US"/>
            </a:p>
          </p:txBody>
        </p:sp>
        <p:sp>
          <p:nvSpPr>
            <p:cNvPr id="111651" name="Freeform 74"/>
            <p:cNvSpPr>
              <a:spLocks/>
            </p:cNvSpPr>
            <p:nvPr/>
          </p:nvSpPr>
          <p:spPr bwMode="auto">
            <a:xfrm>
              <a:off x="4370" y="2463"/>
              <a:ext cx="940" cy="1294"/>
            </a:xfrm>
            <a:custGeom>
              <a:avLst/>
              <a:gdLst>
                <a:gd name="T0" fmla="*/ 2311576 w 573"/>
                <a:gd name="T1" fmla="*/ 83628 h 1012"/>
                <a:gd name="T2" fmla="*/ 2833678 w 573"/>
                <a:gd name="T3" fmla="*/ 82966 h 1012"/>
                <a:gd name="T4" fmla="*/ 3307390 w 573"/>
                <a:gd name="T5" fmla="*/ 81701 h 1012"/>
                <a:gd name="T6" fmla="*/ 3700237 w 573"/>
                <a:gd name="T7" fmla="*/ 79668 h 1012"/>
                <a:gd name="T8" fmla="*/ 3990653 w 573"/>
                <a:gd name="T9" fmla="*/ 77028 h 1012"/>
                <a:gd name="T10" fmla="*/ 4150850 w 573"/>
                <a:gd name="T11" fmla="*/ 74235 h 1012"/>
                <a:gd name="T12" fmla="*/ 4235036 w 573"/>
                <a:gd name="T13" fmla="*/ 72409 h 1012"/>
                <a:gd name="T14" fmla="*/ 4162819 w 573"/>
                <a:gd name="T15" fmla="*/ 75535 h 1012"/>
                <a:gd name="T16" fmla="*/ 3953824 w 573"/>
                <a:gd name="T17" fmla="*/ 78430 h 1012"/>
                <a:gd name="T18" fmla="*/ 3615968 w 573"/>
                <a:gd name="T19" fmla="*/ 80823 h 1012"/>
                <a:gd name="T20" fmla="*/ 3178238 w 573"/>
                <a:gd name="T21" fmla="*/ 82798 h 1012"/>
                <a:gd name="T22" fmla="*/ 2668684 w 573"/>
                <a:gd name="T23" fmla="*/ 83945 h 1012"/>
                <a:gd name="T24" fmla="*/ 2233793 w 573"/>
                <a:gd name="T25" fmla="*/ 84391 h 1012"/>
                <a:gd name="T26" fmla="*/ 2192159 w 573"/>
                <a:gd name="T27" fmla="*/ 84391 h 1012"/>
                <a:gd name="T28" fmla="*/ 1940639 w 573"/>
                <a:gd name="T29" fmla="*/ 84391 h 1012"/>
                <a:gd name="T30" fmla="*/ 1400388 w 573"/>
                <a:gd name="T31" fmla="*/ 83689 h 1012"/>
                <a:gd name="T32" fmla="*/ 902946 w 573"/>
                <a:gd name="T33" fmla="*/ 82230 h 1012"/>
                <a:gd name="T34" fmla="*/ 505968 w 573"/>
                <a:gd name="T35" fmla="*/ 80208 h 1012"/>
                <a:gd name="T36" fmla="*/ 198181 w 573"/>
                <a:gd name="T37" fmla="*/ 77547 h 1012"/>
                <a:gd name="T38" fmla="*/ 35044 w 573"/>
                <a:gd name="T39" fmla="*/ 74526 h 1012"/>
                <a:gd name="T40" fmla="*/ 0 w 573"/>
                <a:gd name="T41" fmla="*/ 72395 h 1012"/>
                <a:gd name="T42" fmla="*/ 35044 w 573"/>
                <a:gd name="T43" fmla="*/ 7717 h 1012"/>
                <a:gd name="T44" fmla="*/ 198181 w 573"/>
                <a:gd name="T45" fmla="*/ 5351 h 1012"/>
                <a:gd name="T46" fmla="*/ 505968 w 573"/>
                <a:gd name="T47" fmla="*/ 3310 h 1012"/>
                <a:gd name="T48" fmla="*/ 902946 w 573"/>
                <a:gd name="T49" fmla="*/ 1679 h 1012"/>
                <a:gd name="T50" fmla="*/ 1400388 w 573"/>
                <a:gd name="T51" fmla="*/ 593 h 1012"/>
                <a:gd name="T52" fmla="*/ 1940639 w 573"/>
                <a:gd name="T53" fmla="*/ 1 h 1012"/>
                <a:gd name="T54" fmla="*/ 2297320 w 573"/>
                <a:gd name="T55" fmla="*/ 1 h 1012"/>
                <a:gd name="T56" fmla="*/ 2833678 w 573"/>
                <a:gd name="T57" fmla="*/ 593 h 1012"/>
                <a:gd name="T58" fmla="*/ 3332923 w 573"/>
                <a:gd name="T59" fmla="*/ 1679 h 1012"/>
                <a:gd name="T60" fmla="*/ 3733834 w 573"/>
                <a:gd name="T61" fmla="*/ 3310 h 1012"/>
                <a:gd name="T62" fmla="*/ 4037174 w 573"/>
                <a:gd name="T63" fmla="*/ 5351 h 1012"/>
                <a:gd name="T64" fmla="*/ 4197859 w 573"/>
                <a:gd name="T65" fmla="*/ 7717 h 1012"/>
                <a:gd name="T66" fmla="*/ 4235036 w 573"/>
                <a:gd name="T67" fmla="*/ 72395 h 1012"/>
                <a:gd name="T68" fmla="*/ 4174450 w 573"/>
                <a:gd name="T69" fmla="*/ 8484 h 1012"/>
                <a:gd name="T70" fmla="*/ 4059383 w 573"/>
                <a:gd name="T71" fmla="*/ 6389 h 1012"/>
                <a:gd name="T72" fmla="*/ 3813473 w 573"/>
                <a:gd name="T73" fmla="*/ 4454 h 1012"/>
                <a:gd name="T74" fmla="*/ 3448540 w 573"/>
                <a:gd name="T75" fmla="*/ 2745 h 1012"/>
                <a:gd name="T76" fmla="*/ 2995944 w 573"/>
                <a:gd name="T77" fmla="*/ 1584 h 1012"/>
                <a:gd name="T78" fmla="*/ 2487250 w 573"/>
                <a:gd name="T79" fmla="*/ 894 h 1012"/>
                <a:gd name="T80" fmla="*/ 2092819 w 573"/>
                <a:gd name="T81" fmla="*/ 758 h 1012"/>
                <a:gd name="T82" fmla="*/ 1571286 w 573"/>
                <a:gd name="T83" fmla="*/ 1125 h 1012"/>
                <a:gd name="T84" fmla="*/ 1074093 w 573"/>
                <a:gd name="T85" fmla="*/ 1869 h 1012"/>
                <a:gd name="T86" fmla="*/ 649355 w 573"/>
                <a:gd name="T87" fmla="*/ 3273 h 1012"/>
                <a:gd name="T88" fmla="*/ 325114 w 573"/>
                <a:gd name="T89" fmla="*/ 4997 h 1012"/>
                <a:gd name="T90" fmla="*/ 118596 w 573"/>
                <a:gd name="T91" fmla="*/ 7125 h 1012"/>
                <a:gd name="T92" fmla="*/ 49822 w 573"/>
                <a:gd name="T93" fmla="*/ 9311 h 1012"/>
                <a:gd name="T94" fmla="*/ 81732 w 573"/>
                <a:gd name="T95" fmla="*/ 74235 h 1012"/>
                <a:gd name="T96" fmla="*/ 245465 w 573"/>
                <a:gd name="T97" fmla="*/ 77028 h 1012"/>
                <a:gd name="T98" fmla="*/ 533346 w 573"/>
                <a:gd name="T99" fmla="*/ 79668 h 1012"/>
                <a:gd name="T100" fmla="*/ 924215 w 573"/>
                <a:gd name="T101" fmla="*/ 81701 h 1012"/>
                <a:gd name="T102" fmla="*/ 1400388 w 573"/>
                <a:gd name="T103" fmla="*/ 82966 h 1012"/>
                <a:gd name="T104" fmla="*/ 1924995 w 573"/>
                <a:gd name="T105" fmla="*/ 83628 h 1012"/>
                <a:gd name="T106" fmla="*/ 2192159 w 573"/>
                <a:gd name="T107" fmla="*/ 83628 h 10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3"/>
                <a:gd name="T163" fmla="*/ 0 h 1012"/>
                <a:gd name="T164" fmla="*/ 573 w 573"/>
                <a:gd name="T165" fmla="*/ 1012 h 10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3" h="1012">
                  <a:moveTo>
                    <a:pt x="296" y="1002"/>
                  </a:moveTo>
                  <a:lnTo>
                    <a:pt x="305" y="1002"/>
                  </a:lnTo>
                  <a:lnTo>
                    <a:pt x="312" y="1002"/>
                  </a:lnTo>
                  <a:lnTo>
                    <a:pt x="336" y="1000"/>
                  </a:lnTo>
                  <a:lnTo>
                    <a:pt x="360" y="998"/>
                  </a:lnTo>
                  <a:lnTo>
                    <a:pt x="383" y="994"/>
                  </a:lnTo>
                  <a:lnTo>
                    <a:pt x="405" y="990"/>
                  </a:lnTo>
                  <a:lnTo>
                    <a:pt x="427" y="984"/>
                  </a:lnTo>
                  <a:lnTo>
                    <a:pt x="447" y="978"/>
                  </a:lnTo>
                  <a:lnTo>
                    <a:pt x="466" y="970"/>
                  </a:lnTo>
                  <a:lnTo>
                    <a:pt x="484" y="962"/>
                  </a:lnTo>
                  <a:lnTo>
                    <a:pt x="500" y="954"/>
                  </a:lnTo>
                  <a:lnTo>
                    <a:pt x="515" y="944"/>
                  </a:lnTo>
                  <a:lnTo>
                    <a:pt x="528" y="934"/>
                  </a:lnTo>
                  <a:lnTo>
                    <a:pt x="539" y="923"/>
                  </a:lnTo>
                  <a:lnTo>
                    <a:pt x="548" y="912"/>
                  </a:lnTo>
                  <a:lnTo>
                    <a:pt x="556" y="901"/>
                  </a:lnTo>
                  <a:lnTo>
                    <a:pt x="561" y="889"/>
                  </a:lnTo>
                  <a:lnTo>
                    <a:pt x="564" y="877"/>
                  </a:lnTo>
                  <a:lnTo>
                    <a:pt x="565" y="865"/>
                  </a:lnTo>
                  <a:lnTo>
                    <a:pt x="572" y="868"/>
                  </a:lnTo>
                  <a:lnTo>
                    <a:pt x="570" y="881"/>
                  </a:lnTo>
                  <a:lnTo>
                    <a:pt x="567" y="893"/>
                  </a:lnTo>
                  <a:lnTo>
                    <a:pt x="562" y="905"/>
                  </a:lnTo>
                  <a:lnTo>
                    <a:pt x="555" y="917"/>
                  </a:lnTo>
                  <a:lnTo>
                    <a:pt x="545" y="929"/>
                  </a:lnTo>
                  <a:lnTo>
                    <a:pt x="534" y="939"/>
                  </a:lnTo>
                  <a:lnTo>
                    <a:pt x="520" y="950"/>
                  </a:lnTo>
                  <a:lnTo>
                    <a:pt x="504" y="961"/>
                  </a:lnTo>
                  <a:lnTo>
                    <a:pt x="488" y="969"/>
                  </a:lnTo>
                  <a:lnTo>
                    <a:pt x="470" y="978"/>
                  </a:lnTo>
                  <a:lnTo>
                    <a:pt x="450" y="985"/>
                  </a:lnTo>
                  <a:lnTo>
                    <a:pt x="429" y="992"/>
                  </a:lnTo>
                  <a:lnTo>
                    <a:pt x="406" y="998"/>
                  </a:lnTo>
                  <a:lnTo>
                    <a:pt x="383" y="1003"/>
                  </a:lnTo>
                  <a:lnTo>
                    <a:pt x="360" y="1006"/>
                  </a:lnTo>
                  <a:lnTo>
                    <a:pt x="335" y="1009"/>
                  </a:lnTo>
                  <a:lnTo>
                    <a:pt x="310" y="1011"/>
                  </a:lnTo>
                  <a:lnTo>
                    <a:pt x="302" y="1011"/>
                  </a:lnTo>
                  <a:lnTo>
                    <a:pt x="300" y="1011"/>
                  </a:lnTo>
                  <a:lnTo>
                    <a:pt x="296" y="1011"/>
                  </a:lnTo>
                  <a:lnTo>
                    <a:pt x="286" y="1011"/>
                  </a:lnTo>
                  <a:lnTo>
                    <a:pt x="262" y="1011"/>
                  </a:lnTo>
                  <a:lnTo>
                    <a:pt x="237" y="1009"/>
                  </a:lnTo>
                  <a:lnTo>
                    <a:pt x="212" y="1006"/>
                  </a:lnTo>
                  <a:lnTo>
                    <a:pt x="189" y="1003"/>
                  </a:lnTo>
                  <a:lnTo>
                    <a:pt x="166" y="998"/>
                  </a:lnTo>
                  <a:lnTo>
                    <a:pt x="143" y="992"/>
                  </a:lnTo>
                  <a:lnTo>
                    <a:pt x="122" y="985"/>
                  </a:lnTo>
                  <a:lnTo>
                    <a:pt x="102" y="978"/>
                  </a:lnTo>
                  <a:lnTo>
                    <a:pt x="84" y="969"/>
                  </a:lnTo>
                  <a:lnTo>
                    <a:pt x="68" y="961"/>
                  </a:lnTo>
                  <a:lnTo>
                    <a:pt x="52" y="950"/>
                  </a:lnTo>
                  <a:lnTo>
                    <a:pt x="39" y="939"/>
                  </a:lnTo>
                  <a:lnTo>
                    <a:pt x="27" y="929"/>
                  </a:lnTo>
                  <a:lnTo>
                    <a:pt x="18" y="917"/>
                  </a:lnTo>
                  <a:lnTo>
                    <a:pt x="10" y="905"/>
                  </a:lnTo>
                  <a:lnTo>
                    <a:pt x="5" y="893"/>
                  </a:lnTo>
                  <a:lnTo>
                    <a:pt x="2" y="881"/>
                  </a:lnTo>
                  <a:lnTo>
                    <a:pt x="0" y="868"/>
                  </a:lnTo>
                  <a:lnTo>
                    <a:pt x="0" y="867"/>
                  </a:lnTo>
                  <a:lnTo>
                    <a:pt x="0" y="110"/>
                  </a:lnTo>
                  <a:lnTo>
                    <a:pt x="2" y="101"/>
                  </a:lnTo>
                  <a:lnTo>
                    <a:pt x="5" y="92"/>
                  </a:lnTo>
                  <a:lnTo>
                    <a:pt x="10" y="82"/>
                  </a:lnTo>
                  <a:lnTo>
                    <a:pt x="18" y="73"/>
                  </a:lnTo>
                  <a:lnTo>
                    <a:pt x="27" y="64"/>
                  </a:lnTo>
                  <a:lnTo>
                    <a:pt x="39" y="55"/>
                  </a:lnTo>
                  <a:lnTo>
                    <a:pt x="52" y="48"/>
                  </a:lnTo>
                  <a:lnTo>
                    <a:pt x="68" y="40"/>
                  </a:lnTo>
                  <a:lnTo>
                    <a:pt x="84" y="33"/>
                  </a:lnTo>
                  <a:lnTo>
                    <a:pt x="102" y="26"/>
                  </a:lnTo>
                  <a:lnTo>
                    <a:pt x="122" y="20"/>
                  </a:lnTo>
                  <a:lnTo>
                    <a:pt x="143" y="15"/>
                  </a:lnTo>
                  <a:lnTo>
                    <a:pt x="165" y="11"/>
                  </a:lnTo>
                  <a:lnTo>
                    <a:pt x="189" y="7"/>
                  </a:lnTo>
                  <a:lnTo>
                    <a:pt x="212" y="5"/>
                  </a:lnTo>
                  <a:lnTo>
                    <a:pt x="236" y="3"/>
                  </a:lnTo>
                  <a:lnTo>
                    <a:pt x="262" y="1"/>
                  </a:lnTo>
                  <a:lnTo>
                    <a:pt x="286" y="0"/>
                  </a:lnTo>
                  <a:lnTo>
                    <a:pt x="310" y="1"/>
                  </a:lnTo>
                  <a:lnTo>
                    <a:pt x="335" y="3"/>
                  </a:lnTo>
                  <a:lnTo>
                    <a:pt x="360" y="5"/>
                  </a:lnTo>
                  <a:lnTo>
                    <a:pt x="383" y="7"/>
                  </a:lnTo>
                  <a:lnTo>
                    <a:pt x="406" y="11"/>
                  </a:lnTo>
                  <a:lnTo>
                    <a:pt x="429" y="15"/>
                  </a:lnTo>
                  <a:lnTo>
                    <a:pt x="450" y="20"/>
                  </a:lnTo>
                  <a:lnTo>
                    <a:pt x="470" y="26"/>
                  </a:lnTo>
                  <a:lnTo>
                    <a:pt x="488" y="33"/>
                  </a:lnTo>
                  <a:lnTo>
                    <a:pt x="504" y="40"/>
                  </a:lnTo>
                  <a:lnTo>
                    <a:pt x="520" y="48"/>
                  </a:lnTo>
                  <a:lnTo>
                    <a:pt x="533" y="55"/>
                  </a:lnTo>
                  <a:lnTo>
                    <a:pt x="545" y="64"/>
                  </a:lnTo>
                  <a:lnTo>
                    <a:pt x="554" y="73"/>
                  </a:lnTo>
                  <a:lnTo>
                    <a:pt x="562" y="82"/>
                  </a:lnTo>
                  <a:lnTo>
                    <a:pt x="567" y="92"/>
                  </a:lnTo>
                  <a:lnTo>
                    <a:pt x="570" y="101"/>
                  </a:lnTo>
                  <a:lnTo>
                    <a:pt x="572" y="110"/>
                  </a:lnTo>
                  <a:lnTo>
                    <a:pt x="572" y="867"/>
                  </a:lnTo>
                  <a:lnTo>
                    <a:pt x="565" y="865"/>
                  </a:lnTo>
                  <a:lnTo>
                    <a:pt x="565" y="111"/>
                  </a:lnTo>
                  <a:lnTo>
                    <a:pt x="564" y="102"/>
                  </a:lnTo>
                  <a:lnTo>
                    <a:pt x="561" y="93"/>
                  </a:lnTo>
                  <a:lnTo>
                    <a:pt x="556" y="85"/>
                  </a:lnTo>
                  <a:lnTo>
                    <a:pt x="548" y="77"/>
                  </a:lnTo>
                  <a:lnTo>
                    <a:pt x="539" y="68"/>
                  </a:lnTo>
                  <a:lnTo>
                    <a:pt x="528" y="60"/>
                  </a:lnTo>
                  <a:lnTo>
                    <a:pt x="515" y="53"/>
                  </a:lnTo>
                  <a:lnTo>
                    <a:pt x="500" y="45"/>
                  </a:lnTo>
                  <a:lnTo>
                    <a:pt x="484" y="39"/>
                  </a:lnTo>
                  <a:lnTo>
                    <a:pt x="466" y="33"/>
                  </a:lnTo>
                  <a:lnTo>
                    <a:pt x="447" y="28"/>
                  </a:lnTo>
                  <a:lnTo>
                    <a:pt x="427" y="23"/>
                  </a:lnTo>
                  <a:lnTo>
                    <a:pt x="405" y="19"/>
                  </a:lnTo>
                  <a:lnTo>
                    <a:pt x="383" y="15"/>
                  </a:lnTo>
                  <a:lnTo>
                    <a:pt x="360" y="13"/>
                  </a:lnTo>
                  <a:lnTo>
                    <a:pt x="336" y="11"/>
                  </a:lnTo>
                  <a:lnTo>
                    <a:pt x="312" y="10"/>
                  </a:lnTo>
                  <a:lnTo>
                    <a:pt x="289" y="9"/>
                  </a:lnTo>
                  <a:lnTo>
                    <a:pt x="283" y="9"/>
                  </a:lnTo>
                  <a:lnTo>
                    <a:pt x="260" y="10"/>
                  </a:lnTo>
                  <a:lnTo>
                    <a:pt x="235" y="11"/>
                  </a:lnTo>
                  <a:lnTo>
                    <a:pt x="212" y="13"/>
                  </a:lnTo>
                  <a:lnTo>
                    <a:pt x="189" y="15"/>
                  </a:lnTo>
                  <a:lnTo>
                    <a:pt x="167" y="19"/>
                  </a:lnTo>
                  <a:lnTo>
                    <a:pt x="145" y="23"/>
                  </a:lnTo>
                  <a:lnTo>
                    <a:pt x="125" y="28"/>
                  </a:lnTo>
                  <a:lnTo>
                    <a:pt x="106" y="33"/>
                  </a:lnTo>
                  <a:lnTo>
                    <a:pt x="88" y="39"/>
                  </a:lnTo>
                  <a:lnTo>
                    <a:pt x="72" y="45"/>
                  </a:lnTo>
                  <a:lnTo>
                    <a:pt x="57" y="53"/>
                  </a:lnTo>
                  <a:lnTo>
                    <a:pt x="44" y="60"/>
                  </a:lnTo>
                  <a:lnTo>
                    <a:pt x="33" y="68"/>
                  </a:lnTo>
                  <a:lnTo>
                    <a:pt x="24" y="77"/>
                  </a:lnTo>
                  <a:lnTo>
                    <a:pt x="16" y="85"/>
                  </a:lnTo>
                  <a:lnTo>
                    <a:pt x="11" y="93"/>
                  </a:lnTo>
                  <a:lnTo>
                    <a:pt x="8" y="102"/>
                  </a:lnTo>
                  <a:lnTo>
                    <a:pt x="7" y="111"/>
                  </a:lnTo>
                  <a:lnTo>
                    <a:pt x="7" y="865"/>
                  </a:lnTo>
                  <a:lnTo>
                    <a:pt x="8" y="877"/>
                  </a:lnTo>
                  <a:lnTo>
                    <a:pt x="11" y="889"/>
                  </a:lnTo>
                  <a:lnTo>
                    <a:pt x="16" y="901"/>
                  </a:lnTo>
                  <a:lnTo>
                    <a:pt x="24" y="912"/>
                  </a:lnTo>
                  <a:lnTo>
                    <a:pt x="33" y="923"/>
                  </a:lnTo>
                  <a:lnTo>
                    <a:pt x="44" y="934"/>
                  </a:lnTo>
                  <a:lnTo>
                    <a:pt x="57" y="944"/>
                  </a:lnTo>
                  <a:lnTo>
                    <a:pt x="72" y="954"/>
                  </a:lnTo>
                  <a:lnTo>
                    <a:pt x="88" y="962"/>
                  </a:lnTo>
                  <a:lnTo>
                    <a:pt x="106" y="970"/>
                  </a:lnTo>
                  <a:lnTo>
                    <a:pt x="125" y="978"/>
                  </a:lnTo>
                  <a:lnTo>
                    <a:pt x="145" y="984"/>
                  </a:lnTo>
                  <a:lnTo>
                    <a:pt x="167" y="990"/>
                  </a:lnTo>
                  <a:lnTo>
                    <a:pt x="189" y="994"/>
                  </a:lnTo>
                  <a:lnTo>
                    <a:pt x="212" y="998"/>
                  </a:lnTo>
                  <a:lnTo>
                    <a:pt x="236" y="1000"/>
                  </a:lnTo>
                  <a:lnTo>
                    <a:pt x="260" y="1002"/>
                  </a:lnTo>
                  <a:lnTo>
                    <a:pt x="284" y="1003"/>
                  </a:lnTo>
                  <a:lnTo>
                    <a:pt x="296" y="1003"/>
                  </a:lnTo>
                  <a:lnTo>
                    <a:pt x="296" y="1002"/>
                  </a:lnTo>
                </a:path>
              </a:pathLst>
            </a:custGeom>
            <a:solidFill>
              <a:srgbClr val="0000FF"/>
            </a:solidFill>
            <a:ln w="0" cap="flat" cmpd="sng">
              <a:solidFill>
                <a:schemeClr val="tx1"/>
              </a:solidFill>
              <a:prstDash val="solid"/>
              <a:round/>
              <a:headEnd type="none" w="med" len="med"/>
              <a:tailEnd type="none" w="med" len="med"/>
            </a:ln>
          </p:spPr>
          <p:txBody>
            <a:bodyPr/>
            <a:lstStyle/>
            <a:p>
              <a:endParaRPr lang="en-US"/>
            </a:p>
          </p:txBody>
        </p:sp>
      </p:grpSp>
      <p:sp>
        <p:nvSpPr>
          <p:cNvPr id="111640" name="Text Box 75"/>
          <p:cNvSpPr txBox="1">
            <a:spLocks noChangeArrowheads="1"/>
          </p:cNvSpPr>
          <p:nvPr/>
        </p:nvSpPr>
        <p:spPr bwMode="auto">
          <a:xfrm>
            <a:off x="2181225" y="5834063"/>
            <a:ext cx="1273175" cy="396875"/>
          </a:xfrm>
          <a:prstGeom prst="rect">
            <a:avLst/>
          </a:prstGeom>
          <a:noFill/>
          <a:ln w="9525" algn="ctr">
            <a:noFill/>
            <a:miter lim="800000"/>
            <a:headEnd/>
            <a:tailEnd/>
          </a:ln>
        </p:spPr>
        <p:txBody>
          <a:bodyPr wrap="none">
            <a:spAutoFit/>
          </a:bodyPr>
          <a:lstStyle/>
          <a:p>
            <a:r>
              <a:rPr lang="en-US" sz="2000" dirty="0">
                <a:latin typeface="Arial Black" pitchFamily="34" charset="0"/>
              </a:rPr>
              <a:t>Storage</a:t>
            </a:r>
          </a:p>
        </p:txBody>
      </p:sp>
      <p:grpSp>
        <p:nvGrpSpPr>
          <p:cNvPr id="12" name="Group 76"/>
          <p:cNvGrpSpPr>
            <a:grpSpLocks/>
          </p:cNvGrpSpPr>
          <p:nvPr/>
        </p:nvGrpSpPr>
        <p:grpSpPr bwMode="auto">
          <a:xfrm>
            <a:off x="3886200" y="3733800"/>
            <a:ext cx="4105275" cy="457200"/>
            <a:chOff x="3884" y="1866"/>
            <a:chExt cx="1937" cy="288"/>
          </a:xfrm>
        </p:grpSpPr>
        <p:sp>
          <p:nvSpPr>
            <p:cNvPr id="111647" name="Text Box 77"/>
            <p:cNvSpPr txBox="1">
              <a:spLocks noChangeArrowheads="1"/>
            </p:cNvSpPr>
            <p:nvPr/>
          </p:nvSpPr>
          <p:spPr bwMode="auto">
            <a:xfrm>
              <a:off x="3884" y="1866"/>
              <a:ext cx="1656" cy="288"/>
            </a:xfrm>
            <a:prstGeom prst="rect">
              <a:avLst/>
            </a:prstGeom>
            <a:noFill/>
            <a:ln w="9525" algn="ctr">
              <a:noFill/>
              <a:miter lim="800000"/>
              <a:headEnd/>
              <a:tailEnd/>
            </a:ln>
          </p:spPr>
          <p:txBody>
            <a:bodyPr>
              <a:spAutoFit/>
            </a:bodyPr>
            <a:lstStyle/>
            <a:p>
              <a:pPr>
                <a:spcBef>
                  <a:spcPct val="50000"/>
                </a:spcBef>
              </a:pPr>
              <a:r>
                <a:rPr lang="en-US" sz="2400" b="1">
                  <a:latin typeface="Times New Roman" pitchFamily="18" charset="0"/>
                </a:rPr>
                <a:t>Winter Control Stage</a:t>
              </a:r>
            </a:p>
          </p:txBody>
        </p:sp>
        <p:sp>
          <p:nvSpPr>
            <p:cNvPr id="111648" name="AutoShape 78"/>
            <p:cNvSpPr>
              <a:spLocks noChangeArrowheads="1"/>
            </p:cNvSpPr>
            <p:nvPr/>
          </p:nvSpPr>
          <p:spPr bwMode="auto">
            <a:xfrm>
              <a:off x="5484" y="1949"/>
              <a:ext cx="337" cy="159"/>
            </a:xfrm>
            <a:prstGeom prst="rightArrow">
              <a:avLst>
                <a:gd name="adj1" fmla="val 50000"/>
                <a:gd name="adj2" fmla="val 52987"/>
              </a:avLst>
            </a:prstGeom>
            <a:solidFill>
              <a:srgbClr val="FF0000"/>
            </a:solidFill>
            <a:ln w="9525" algn="ctr">
              <a:solidFill>
                <a:schemeClr val="tx1"/>
              </a:solidFill>
              <a:miter lim="800000"/>
              <a:headEnd/>
              <a:tailEnd/>
            </a:ln>
          </p:spPr>
          <p:txBody>
            <a:bodyPr wrap="none" anchor="ctr"/>
            <a:lstStyle/>
            <a:p>
              <a:endParaRPr lang="en-US"/>
            </a:p>
          </p:txBody>
        </p:sp>
      </p:grpSp>
      <p:grpSp>
        <p:nvGrpSpPr>
          <p:cNvPr id="13" name="Group 79"/>
          <p:cNvGrpSpPr>
            <a:grpSpLocks/>
          </p:cNvGrpSpPr>
          <p:nvPr/>
        </p:nvGrpSpPr>
        <p:grpSpPr bwMode="auto">
          <a:xfrm>
            <a:off x="3581400" y="4114800"/>
            <a:ext cx="4446588" cy="457200"/>
            <a:chOff x="2786" y="2564"/>
            <a:chExt cx="3020" cy="288"/>
          </a:xfrm>
        </p:grpSpPr>
        <p:sp>
          <p:nvSpPr>
            <p:cNvPr id="111645" name="Text Box 80"/>
            <p:cNvSpPr txBox="1">
              <a:spLocks noChangeArrowheads="1"/>
            </p:cNvSpPr>
            <p:nvPr/>
          </p:nvSpPr>
          <p:spPr bwMode="auto">
            <a:xfrm>
              <a:off x="2786" y="2564"/>
              <a:ext cx="2488" cy="288"/>
            </a:xfrm>
            <a:prstGeom prst="rect">
              <a:avLst/>
            </a:prstGeom>
            <a:noFill/>
            <a:ln w="9525" algn="ctr">
              <a:noFill/>
              <a:miter lim="800000"/>
              <a:headEnd/>
              <a:tailEnd/>
            </a:ln>
          </p:spPr>
          <p:txBody>
            <a:bodyPr>
              <a:spAutoFit/>
            </a:bodyPr>
            <a:lstStyle/>
            <a:p>
              <a:pPr>
                <a:spcBef>
                  <a:spcPct val="50000"/>
                </a:spcBef>
              </a:pPr>
              <a:r>
                <a:rPr lang="en-US" sz="2400" b="1">
                  <a:latin typeface="Times New Roman" pitchFamily="18" charset="0"/>
                </a:rPr>
                <a:t>Summer Control Stage</a:t>
              </a:r>
            </a:p>
          </p:txBody>
        </p:sp>
        <p:sp>
          <p:nvSpPr>
            <p:cNvPr id="111646" name="AutoShape 81"/>
            <p:cNvSpPr>
              <a:spLocks noChangeArrowheads="1"/>
            </p:cNvSpPr>
            <p:nvPr/>
          </p:nvSpPr>
          <p:spPr bwMode="auto">
            <a:xfrm>
              <a:off x="5300" y="2648"/>
              <a:ext cx="506" cy="159"/>
            </a:xfrm>
            <a:prstGeom prst="rightArrow">
              <a:avLst>
                <a:gd name="adj1" fmla="val 50000"/>
                <a:gd name="adj2" fmla="val 79560"/>
              </a:avLst>
            </a:prstGeom>
            <a:solidFill>
              <a:srgbClr val="FF0000"/>
            </a:solidFill>
            <a:ln w="9525" algn="ctr">
              <a:solidFill>
                <a:schemeClr val="tx1"/>
              </a:solidFill>
              <a:miter lim="800000"/>
              <a:headEnd/>
              <a:tailEnd/>
            </a:ln>
          </p:spPr>
          <p:txBody>
            <a:bodyPr wrap="none" anchor="ctr"/>
            <a:lstStyle/>
            <a:p>
              <a:endParaRPr lang="en-US"/>
            </a:p>
          </p:txBody>
        </p:sp>
      </p:grpSp>
      <p:sp>
        <p:nvSpPr>
          <p:cNvPr id="111643" name="Text Box 82"/>
          <p:cNvSpPr txBox="1">
            <a:spLocks noChangeArrowheads="1"/>
          </p:cNvSpPr>
          <p:nvPr/>
        </p:nvSpPr>
        <p:spPr bwMode="auto">
          <a:xfrm>
            <a:off x="8439150" y="2500313"/>
            <a:ext cx="704850" cy="336550"/>
          </a:xfrm>
          <a:prstGeom prst="rect">
            <a:avLst/>
          </a:prstGeom>
          <a:noFill/>
          <a:ln w="9525" algn="ctr">
            <a:noFill/>
            <a:miter lim="800000"/>
            <a:headEnd/>
            <a:tailEnd/>
          </a:ln>
        </p:spPr>
        <p:txBody>
          <a:bodyPr>
            <a:spAutoFit/>
          </a:bodyPr>
          <a:lstStyle/>
          <a:p>
            <a:pPr>
              <a:spcBef>
                <a:spcPct val="50000"/>
              </a:spcBef>
            </a:pPr>
            <a:r>
              <a:rPr lang="en-US" sz="1600"/>
              <a:t>10 ft</a:t>
            </a:r>
          </a:p>
        </p:txBody>
      </p:sp>
      <p:sp>
        <p:nvSpPr>
          <p:cNvPr id="8275" name="AutoShape 83"/>
          <p:cNvSpPr>
            <a:spLocks noChangeArrowheads="1"/>
          </p:cNvSpPr>
          <p:nvPr/>
        </p:nvSpPr>
        <p:spPr bwMode="auto">
          <a:xfrm rot="892783">
            <a:off x="4191000" y="1981200"/>
            <a:ext cx="1084263" cy="1357313"/>
          </a:xfrm>
          <a:prstGeom prst="lightningBolt">
            <a:avLst/>
          </a:prstGeom>
          <a:solidFill>
            <a:srgbClr val="FFFF00">
              <a:alpha val="70195"/>
            </a:srgbClr>
          </a:solidFill>
          <a:ln w="9525">
            <a:noFill/>
            <a:miter lim="800000"/>
            <a:headEnd/>
            <a:tailEnd/>
          </a:ln>
        </p:spPr>
        <p:txBody>
          <a:bodyPr wrap="none" anchor="ctr"/>
          <a:lstStyle/>
          <a:p>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1000" fill="hold"/>
                                        <p:tgtEl>
                                          <p:spTgt spid="8195"/>
                                        </p:tgtEl>
                                        <p:attrNameLst>
                                          <p:attrName>ppt_x</p:attrName>
                                        </p:attrNameLst>
                                      </p:cBhvr>
                                      <p:tavLst>
                                        <p:tav tm="0">
                                          <p:val>
                                            <p:strVal val="0-#ppt_w/2"/>
                                          </p:val>
                                        </p:tav>
                                        <p:tav tm="100000">
                                          <p:val>
                                            <p:strVal val="#ppt_x"/>
                                          </p:val>
                                        </p:tav>
                                      </p:tavLst>
                                    </p:anim>
                                    <p:anim calcmode="lin" valueType="num">
                                      <p:cBhvr additive="base">
                                        <p:cTn id="8" dur="1000" fill="hold"/>
                                        <p:tgtEl>
                                          <p:spTgt spid="819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ind.wav"/>
                                        </p:tgtEl>
                                      </p:cMediaNode>
                                    </p:audio>
                                  </p:subTnLst>
                                </p:cTn>
                              </p:par>
                            </p:childTnLst>
                          </p:cTn>
                        </p:par>
                        <p:par>
                          <p:cTn id="9" fill="hold">
                            <p:stCondLst>
                              <p:cond delay="1000"/>
                            </p:stCondLst>
                            <p:childTnLst>
                              <p:par>
                                <p:cTn id="10" presetID="11" presetClass="entr" presetSubtype="0" repeatCount="2000" fill="hold" grpId="0" nodeType="afterEffect">
                                  <p:stCondLst>
                                    <p:cond delay="0"/>
                                  </p:stCondLst>
                                  <p:childTnLst>
                                    <p:set>
                                      <p:cBhvr>
                                        <p:cTn id="11" dur="500">
                                          <p:stCondLst>
                                            <p:cond delay="0"/>
                                          </p:stCondLst>
                                        </p:cTn>
                                        <p:tgtEl>
                                          <p:spTgt spid="8209"/>
                                        </p:tgtEl>
                                        <p:attrNameLst>
                                          <p:attrName>style.visibility</p:attrName>
                                        </p:attrNameLst>
                                      </p:cBhvr>
                                      <p:to>
                                        <p:strVal val="visible"/>
                                      </p:to>
                                    </p:set>
                                  </p:childTnLst>
                                  <p:subTnLst>
                                    <p:set>
                                      <p:cBhvr override="childStyle">
                                        <p:cTn dur="1" fill="hold" display="0" masterRel="sameClick" afterEffect="1">
                                          <p:stCondLst>
                                            <p:cond evt="end" delay="0">
                                              <p:tn val="10"/>
                                            </p:cond>
                                          </p:stCondLst>
                                        </p:cTn>
                                        <p:tgtEl>
                                          <p:spTgt spid="8209"/>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5" name="thunder2.wav"/>
                                        </p:tgtEl>
                                      </p:cMediaNode>
                                    </p:audio>
                                  </p:subTnLst>
                                </p:cTn>
                              </p:par>
                              <p:par>
                                <p:cTn id="12" presetID="11" presetClass="entr" presetSubtype="0" repeatCount="2000" fill="hold" grpId="0" nodeType="withEffect">
                                  <p:stCondLst>
                                    <p:cond delay="0"/>
                                  </p:stCondLst>
                                  <p:childTnLst>
                                    <p:set>
                                      <p:cBhvr>
                                        <p:cTn id="13" dur="500">
                                          <p:stCondLst>
                                            <p:cond delay="0"/>
                                          </p:stCondLst>
                                        </p:cTn>
                                        <p:tgtEl>
                                          <p:spTgt spid="8275"/>
                                        </p:tgtEl>
                                        <p:attrNameLst>
                                          <p:attrName>style.visibility</p:attrName>
                                        </p:attrNameLst>
                                      </p:cBhvr>
                                      <p:to>
                                        <p:strVal val="visible"/>
                                      </p:to>
                                    </p:set>
                                  </p:childTnLst>
                                  <p:subTnLst>
                                    <p:set>
                                      <p:cBhvr override="childStyle">
                                        <p:cTn dur="1" fill="hold" display="0" masterRel="sameClick" afterEffect="1">
                                          <p:stCondLst>
                                            <p:cond evt="end" delay="0">
                                              <p:tn val="12"/>
                                            </p:cond>
                                          </p:stCondLst>
                                        </p:cTn>
                                        <p:tgtEl>
                                          <p:spTgt spid="8275"/>
                                        </p:tgtEl>
                                        <p:attrNameLst>
                                          <p:attrName>style.visibility</p:attrName>
                                        </p:attrNameLst>
                                      </p:cBhvr>
                                      <p:to>
                                        <p:strVal val="hidden"/>
                                      </p:to>
                                    </p:set>
                                    <p:audio>
                                      <p:cMediaNode>
                                        <p:cTn display="0" masterRel="sameClick">
                                          <p:stCondLst>
                                            <p:cond evt="begin" delay="0">
                                              <p:tn val="12"/>
                                            </p:cond>
                                          </p:stCondLst>
                                          <p:endCondLst>
                                            <p:cond evt="onStopAudio" delay="0">
                                              <p:tgtEl>
                                                <p:sldTgt/>
                                              </p:tgtEl>
                                            </p:cond>
                                          </p:endCondLst>
                                        </p:cTn>
                                        <p:tgtEl>
                                          <p:sndTgt r:embed="rId6" name="thunder.wav"/>
                                        </p:tgtEl>
                                      </p:cMediaNode>
                                    </p:audio>
                                  </p:subTnLst>
                                </p:cTn>
                              </p:par>
                            </p:childTnLst>
                          </p:cTn>
                        </p:par>
                        <p:par>
                          <p:cTn id="14" fill="hold">
                            <p:stCondLst>
                              <p:cond delay="2000"/>
                            </p:stCondLst>
                            <p:childTnLst>
                              <p:par>
                                <p:cTn id="15" presetID="3" presetClass="entr" presetSubtype="10" repeatCount="200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par>
                                <p:cTn id="18" presetID="11" presetClass="entr" presetSubtype="0" fill="hold" grpId="0" nodeType="withEffect">
                                  <p:stCondLst>
                                    <p:cond delay="0"/>
                                  </p:stCondLst>
                                  <p:childTnLst>
                                    <p:set>
                                      <p:cBhvr>
                                        <p:cTn id="19" dur="500">
                                          <p:stCondLst>
                                            <p:cond delay="0"/>
                                          </p:stCondLst>
                                        </p:cTn>
                                        <p:tgtEl>
                                          <p:spTgt spid="8210"/>
                                        </p:tgtEl>
                                        <p:attrNameLst>
                                          <p:attrName>style.visibility</p:attrName>
                                        </p:attrNameLst>
                                      </p:cBhvr>
                                      <p:to>
                                        <p:strVal val="visible"/>
                                      </p:to>
                                    </p:set>
                                  </p:childTnLst>
                                  <p:subTnLst>
                                    <p:set>
                                      <p:cBhvr override="childStyle">
                                        <p:cTn dur="1" fill="hold" display="0" masterRel="sameClick" afterEffect="1">
                                          <p:stCondLst>
                                            <p:cond evt="end" delay="0">
                                              <p:tn val="18"/>
                                            </p:cond>
                                          </p:stCondLst>
                                        </p:cTn>
                                        <p:tgtEl>
                                          <p:spTgt spid="8210"/>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childTnLst>
                                    <p:animScale>
                                      <p:cBhvr>
                                        <p:cTn id="23" dur="2000" fill="hold"/>
                                        <p:tgtEl>
                                          <p:spTgt spid="9"/>
                                        </p:tgtEl>
                                      </p:cBhvr>
                                      <p:by x="150000" y="150000"/>
                                    </p:animScale>
                                  </p:childTnLst>
                                </p:cTn>
                              </p:par>
                              <p:par>
                                <p:cTn id="24" presetID="6" presetClass="emph" presetSubtype="0" fill="hold" nodeType="withEffect">
                                  <p:stCondLst>
                                    <p:cond delay="0"/>
                                  </p:stCondLst>
                                  <p:childTnLst>
                                    <p:animScale>
                                      <p:cBhvr>
                                        <p:cTn id="25" dur="2000" fill="hold"/>
                                        <p:tgtEl>
                                          <p:spTgt spid="8"/>
                                        </p:tgtEl>
                                      </p:cBhvr>
                                      <p:by x="120000" y="120000"/>
                                    </p:animScale>
                                  </p:childTnLst>
                                </p:cTn>
                              </p:par>
                              <p:par>
                                <p:cTn id="26" presetID="42" presetClass="entr" presetSubtype="0" fill="hold" grpId="0" nodeType="withEffect">
                                  <p:stCondLst>
                                    <p:cond delay="0"/>
                                  </p:stCondLst>
                                  <p:childTnLst>
                                    <p:set>
                                      <p:cBhvr>
                                        <p:cTn id="27" dur="1" fill="hold">
                                          <p:stCondLst>
                                            <p:cond delay="0"/>
                                          </p:stCondLst>
                                        </p:cTn>
                                        <p:tgtEl>
                                          <p:spTgt spid="8221"/>
                                        </p:tgtEl>
                                        <p:attrNameLst>
                                          <p:attrName>style.visibility</p:attrName>
                                        </p:attrNameLst>
                                      </p:cBhvr>
                                      <p:to>
                                        <p:strVal val="visible"/>
                                      </p:to>
                                    </p:set>
                                    <p:animEffect transition="in" filter="fade">
                                      <p:cBhvr>
                                        <p:cTn id="28" dur="1000"/>
                                        <p:tgtEl>
                                          <p:spTgt spid="8221"/>
                                        </p:tgtEl>
                                      </p:cBhvr>
                                    </p:animEffect>
                                    <p:anim calcmode="lin" valueType="num">
                                      <p:cBhvr>
                                        <p:cTn id="29" dur="1000" fill="hold"/>
                                        <p:tgtEl>
                                          <p:spTgt spid="8221"/>
                                        </p:tgtEl>
                                        <p:attrNameLst>
                                          <p:attrName>ppt_x</p:attrName>
                                        </p:attrNameLst>
                                      </p:cBhvr>
                                      <p:tavLst>
                                        <p:tav tm="0">
                                          <p:val>
                                            <p:strVal val="#ppt_x"/>
                                          </p:val>
                                        </p:tav>
                                        <p:tav tm="100000">
                                          <p:val>
                                            <p:strVal val="#ppt_x"/>
                                          </p:val>
                                        </p:tav>
                                      </p:tavLst>
                                    </p:anim>
                                    <p:anim calcmode="lin" valueType="num">
                                      <p:cBhvr>
                                        <p:cTn id="30" dur="1000" fill="hold"/>
                                        <p:tgtEl>
                                          <p:spTgt spid="822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222"/>
                                        </p:tgtEl>
                                        <p:attrNameLst>
                                          <p:attrName>style.visibility</p:attrName>
                                        </p:attrNameLst>
                                      </p:cBhvr>
                                      <p:to>
                                        <p:strVal val="visible"/>
                                      </p:to>
                                    </p:set>
                                    <p:animEffect transition="in" filter="fade">
                                      <p:cBhvr>
                                        <p:cTn id="33" dur="1000"/>
                                        <p:tgtEl>
                                          <p:spTgt spid="8222"/>
                                        </p:tgtEl>
                                      </p:cBhvr>
                                    </p:animEffect>
                                    <p:anim calcmode="lin" valueType="num">
                                      <p:cBhvr>
                                        <p:cTn id="34" dur="1000" fill="hold"/>
                                        <p:tgtEl>
                                          <p:spTgt spid="8222"/>
                                        </p:tgtEl>
                                        <p:attrNameLst>
                                          <p:attrName>ppt_x</p:attrName>
                                        </p:attrNameLst>
                                      </p:cBhvr>
                                      <p:tavLst>
                                        <p:tav tm="0">
                                          <p:val>
                                            <p:strVal val="#ppt_x"/>
                                          </p:val>
                                        </p:tav>
                                        <p:tav tm="100000">
                                          <p:val>
                                            <p:strVal val="#ppt_x"/>
                                          </p:val>
                                        </p:tav>
                                      </p:tavLst>
                                    </p:anim>
                                    <p:anim calcmode="lin" valueType="num">
                                      <p:cBhvr>
                                        <p:cTn id="35" dur="1000" fill="hold"/>
                                        <p:tgtEl>
                                          <p:spTgt spid="8222"/>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22" presetClass="entr" presetSubtype="4"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nodeType="clickEffect">
                                  <p:stCondLst>
                                    <p:cond delay="0"/>
                                  </p:stCondLst>
                                  <p:childTnLst>
                                    <p:animScale>
                                      <p:cBhvr>
                                        <p:cTn id="43" dur="2000" fill="hold"/>
                                        <p:tgtEl>
                                          <p:spTgt spid="8"/>
                                        </p:tgtEl>
                                      </p:cBhvr>
                                      <p:by x="25000" y="25000"/>
                                    </p:animScale>
                                  </p:childTnLst>
                                </p:cTn>
                              </p:par>
                            </p:childTnLst>
                          </p:cTn>
                        </p:par>
                        <p:par>
                          <p:cTn id="44" fill="hold">
                            <p:stCondLst>
                              <p:cond delay="2000"/>
                            </p:stCondLst>
                            <p:childTnLst>
                              <p:par>
                                <p:cTn id="45" presetID="22" presetClass="entr" presetSubtype="4"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par>
                                <p:cTn id="48" presetID="22" presetClass="exit" presetSubtype="1" fill="hold" nodeType="withEffect">
                                  <p:stCondLst>
                                    <p:cond delay="0"/>
                                  </p:stCondLst>
                                  <p:childTnLst>
                                    <p:animEffect transition="out" filter="wipe(up)">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2" fill="hold" nodeType="clickEffect">
                                  <p:stCondLst>
                                    <p:cond delay="0"/>
                                  </p:stCondLst>
                                  <p:childTnLst>
                                    <p:anim calcmode="lin" valueType="num">
                                      <p:cBhvr additive="base">
                                        <p:cTn id="54" dur="500"/>
                                        <p:tgtEl>
                                          <p:spTgt spid="8195"/>
                                        </p:tgtEl>
                                        <p:attrNameLst>
                                          <p:attrName>ppt_x</p:attrName>
                                        </p:attrNameLst>
                                      </p:cBhvr>
                                      <p:tavLst>
                                        <p:tav tm="0">
                                          <p:val>
                                            <p:strVal val="ppt_x"/>
                                          </p:val>
                                        </p:tav>
                                        <p:tav tm="100000">
                                          <p:val>
                                            <p:strVal val="1+ppt_w/2"/>
                                          </p:val>
                                        </p:tav>
                                      </p:tavLst>
                                    </p:anim>
                                    <p:anim calcmode="lin" valueType="num">
                                      <p:cBhvr additive="base">
                                        <p:cTn id="55" dur="500"/>
                                        <p:tgtEl>
                                          <p:spTgt spid="8195"/>
                                        </p:tgtEl>
                                        <p:attrNameLst>
                                          <p:attrName>ppt_y</p:attrName>
                                        </p:attrNameLst>
                                      </p:cBhvr>
                                      <p:tavLst>
                                        <p:tav tm="0">
                                          <p:val>
                                            <p:strVal val="ppt_y"/>
                                          </p:val>
                                        </p:tav>
                                        <p:tav tm="100000">
                                          <p:val>
                                            <p:strVal val="ppt_y"/>
                                          </p:val>
                                        </p:tav>
                                      </p:tavLst>
                                    </p:anim>
                                    <p:set>
                                      <p:cBhvr>
                                        <p:cTn id="56" dur="1" fill="hold">
                                          <p:stCondLst>
                                            <p:cond delay="499"/>
                                          </p:stCondLst>
                                        </p:cTn>
                                        <p:tgtEl>
                                          <p:spTgt spid="8195"/>
                                        </p:tgtEl>
                                        <p:attrNameLst>
                                          <p:attrName>style.visibility</p:attrName>
                                        </p:attrNameLst>
                                      </p:cBhvr>
                                      <p:to>
                                        <p:strVal val="hidden"/>
                                      </p:to>
                                    </p:set>
                                  </p:childTnLst>
                                </p:cTn>
                              </p:par>
                              <p:par>
                                <p:cTn id="57" presetID="2" presetClass="exit" presetSubtype="2" fill="hold" nodeType="withEffect">
                                  <p:stCondLst>
                                    <p:cond delay="0"/>
                                  </p:stCondLst>
                                  <p:childTnLst>
                                    <p:anim calcmode="lin" valueType="num">
                                      <p:cBhvr additive="base">
                                        <p:cTn id="58" dur="500"/>
                                        <p:tgtEl>
                                          <p:spTgt spid="2"/>
                                        </p:tgtEl>
                                        <p:attrNameLst>
                                          <p:attrName>ppt_x</p:attrName>
                                        </p:attrNameLst>
                                      </p:cBhvr>
                                      <p:tavLst>
                                        <p:tav tm="0">
                                          <p:val>
                                            <p:strVal val="ppt_x"/>
                                          </p:val>
                                        </p:tav>
                                        <p:tav tm="100000">
                                          <p:val>
                                            <p:strVal val="1+ppt_w/2"/>
                                          </p:val>
                                        </p:tav>
                                      </p:tavLst>
                                    </p:anim>
                                    <p:anim calcmode="lin" valueType="num">
                                      <p:cBhvr additive="base">
                                        <p:cTn id="59" dur="500"/>
                                        <p:tgtEl>
                                          <p:spTgt spid="2"/>
                                        </p:tgtEl>
                                        <p:attrNameLst>
                                          <p:attrName>ppt_y</p:attrName>
                                        </p:attrNameLst>
                                      </p:cBhvr>
                                      <p:tavLst>
                                        <p:tav tm="0">
                                          <p:val>
                                            <p:strVal val="ppt_y"/>
                                          </p:val>
                                        </p:tav>
                                        <p:tav tm="100000">
                                          <p:val>
                                            <p:strVal val="ppt_y"/>
                                          </p:val>
                                        </p:tav>
                                      </p:tavLst>
                                    </p:anim>
                                    <p:set>
                                      <p:cBhvr>
                                        <p:cTn id="60" dur="1" fill="hold">
                                          <p:stCondLst>
                                            <p:cond delay="499"/>
                                          </p:stCondLst>
                                        </p:cTn>
                                        <p:tgtEl>
                                          <p:spTgt spid="2"/>
                                        </p:tgtEl>
                                        <p:attrNameLst>
                                          <p:attrName>style.visibility</p:attrName>
                                        </p:attrNameLst>
                                      </p:cBhvr>
                                      <p:to>
                                        <p:strVal val="hidden"/>
                                      </p:to>
                                    </p:set>
                                  </p:childTnLst>
                                </p:cTn>
                              </p:par>
                            </p:childTnLst>
                          </p:cTn>
                        </p:par>
                        <p:par>
                          <p:cTn id="61" fill="hold">
                            <p:stCondLst>
                              <p:cond delay="500"/>
                            </p:stCondLst>
                            <p:childTnLst>
                              <p:par>
                                <p:cTn id="62" presetID="6" presetClass="emph" presetSubtype="0" fill="hold" nodeType="afterEffect">
                                  <p:stCondLst>
                                    <p:cond delay="0"/>
                                  </p:stCondLst>
                                  <p:childTnLst>
                                    <p:animScale>
                                      <p:cBhvr>
                                        <p:cTn id="63" dur="2000" fill="hold"/>
                                        <p:tgtEl>
                                          <p:spTgt spid="9"/>
                                        </p:tgtEl>
                                      </p:cBhvr>
                                      <p:by x="50000" y="50000"/>
                                    </p:animScale>
                                  </p:childTnLst>
                                </p:cTn>
                              </p:par>
                            </p:childTnLst>
                          </p:cTn>
                        </p:par>
                        <p:par>
                          <p:cTn id="64" fill="hold">
                            <p:stCondLst>
                              <p:cond delay="2500"/>
                            </p:stCondLst>
                            <p:childTnLst>
                              <p:par>
                                <p:cTn id="65" presetID="6" presetClass="emph" presetSubtype="0" fill="hold" nodeType="afterEffect">
                                  <p:stCondLst>
                                    <p:cond delay="0"/>
                                  </p:stCondLst>
                                  <p:childTnLst>
                                    <p:animScale>
                                      <p:cBhvr>
                                        <p:cTn id="66" dur="2000" fill="hold"/>
                                        <p:tgtEl>
                                          <p:spTgt spid="8"/>
                                        </p:tgtEl>
                                      </p:cBhvr>
                                      <p:by x="150000" y="150000"/>
                                    </p:animScale>
                                  </p:childTnLst>
                                </p:cTn>
                              </p:par>
                            </p:childTnLst>
                          </p:cTn>
                        </p:par>
                      </p:childTnLst>
                    </p:cTn>
                  </p:par>
                  <p:par>
                    <p:cTn id="67" fill="hold">
                      <p:stCondLst>
                        <p:cond delay="indefinite"/>
                      </p:stCondLst>
                      <p:childTnLst>
                        <p:par>
                          <p:cTn id="68" fill="hold">
                            <p:stCondLst>
                              <p:cond delay="0"/>
                            </p:stCondLst>
                            <p:childTnLst>
                              <p:par>
                                <p:cTn id="69" presetID="6" presetClass="emph" presetSubtype="0" fill="hold" nodeType="clickEffect">
                                  <p:stCondLst>
                                    <p:cond delay="0"/>
                                  </p:stCondLst>
                                  <p:childTnLst>
                                    <p:animScale>
                                      <p:cBhvr>
                                        <p:cTn id="70" dur="2000" fill="hold"/>
                                        <p:tgtEl>
                                          <p:spTgt spid="8"/>
                                        </p:tgtEl>
                                      </p:cBhvr>
                                      <p:by x="200000" y="200000"/>
                                    </p:animScale>
                                  </p:childTnLst>
                                </p:cTn>
                              </p:par>
                              <p:par>
                                <p:cTn id="71" presetID="10" presetClass="exit" presetSubtype="0" fill="hold" nodeType="withEffect">
                                  <p:stCondLst>
                                    <p:cond delay="0"/>
                                  </p:stCondLst>
                                  <p:childTnLst>
                                    <p:animEffect transition="out" filter="fade">
                                      <p:cBhvr>
                                        <p:cTn id="72" dur="2000"/>
                                        <p:tgtEl>
                                          <p:spTgt spid="10"/>
                                        </p:tgtEl>
                                      </p:cBhvr>
                                    </p:animEffect>
                                    <p:set>
                                      <p:cBhvr>
                                        <p:cTn id="73" dur="1" fill="hold">
                                          <p:stCondLst>
                                            <p:cond delay="1999"/>
                                          </p:stCondLst>
                                        </p:cTn>
                                        <p:tgtEl>
                                          <p:spTgt spid="10"/>
                                        </p:tgtEl>
                                        <p:attrNameLst>
                                          <p:attrName>style.visibility</p:attrName>
                                        </p:attrNameLst>
                                      </p:cBhvr>
                                      <p:to>
                                        <p:strVal val="hidden"/>
                                      </p:to>
                                    </p:set>
                                  </p:childTnLst>
                                </p:cTn>
                              </p:par>
                              <p:par>
                                <p:cTn id="74" presetID="42" presetClass="exit" presetSubtype="0" fill="hold" grpId="1" nodeType="withEffect">
                                  <p:stCondLst>
                                    <p:cond delay="0"/>
                                  </p:stCondLst>
                                  <p:childTnLst>
                                    <p:animEffect transition="out" filter="fade">
                                      <p:cBhvr>
                                        <p:cTn id="75" dur="1000"/>
                                        <p:tgtEl>
                                          <p:spTgt spid="8222"/>
                                        </p:tgtEl>
                                      </p:cBhvr>
                                    </p:animEffect>
                                    <p:anim calcmode="lin" valueType="num">
                                      <p:cBhvr>
                                        <p:cTn id="76" dur="1000"/>
                                        <p:tgtEl>
                                          <p:spTgt spid="8222"/>
                                        </p:tgtEl>
                                        <p:attrNameLst>
                                          <p:attrName>ppt_x</p:attrName>
                                        </p:attrNameLst>
                                      </p:cBhvr>
                                      <p:tavLst>
                                        <p:tav tm="0">
                                          <p:val>
                                            <p:strVal val="ppt_x"/>
                                          </p:val>
                                        </p:tav>
                                        <p:tav tm="100000">
                                          <p:val>
                                            <p:strVal val="ppt_x"/>
                                          </p:val>
                                        </p:tav>
                                      </p:tavLst>
                                    </p:anim>
                                    <p:anim calcmode="lin" valueType="num">
                                      <p:cBhvr>
                                        <p:cTn id="77" dur="1000"/>
                                        <p:tgtEl>
                                          <p:spTgt spid="8222"/>
                                        </p:tgtEl>
                                        <p:attrNameLst>
                                          <p:attrName>ppt_y</p:attrName>
                                        </p:attrNameLst>
                                      </p:cBhvr>
                                      <p:tavLst>
                                        <p:tav tm="0">
                                          <p:val>
                                            <p:strVal val="ppt_y"/>
                                          </p:val>
                                        </p:tav>
                                        <p:tav tm="100000">
                                          <p:val>
                                            <p:strVal val="ppt_y+.1"/>
                                          </p:val>
                                        </p:tav>
                                      </p:tavLst>
                                    </p:anim>
                                    <p:set>
                                      <p:cBhvr>
                                        <p:cTn id="78" dur="1" fill="hold">
                                          <p:stCondLst>
                                            <p:cond delay="999"/>
                                          </p:stCondLst>
                                        </p:cTn>
                                        <p:tgtEl>
                                          <p:spTgt spid="8222"/>
                                        </p:tgtEl>
                                        <p:attrNameLst>
                                          <p:attrName>style.visibility</p:attrName>
                                        </p:attrNameLst>
                                      </p:cBhvr>
                                      <p:to>
                                        <p:strVal val="hidden"/>
                                      </p:to>
                                    </p:set>
                                  </p:childTnLst>
                                </p:cTn>
                              </p:par>
                              <p:par>
                                <p:cTn id="79" presetID="42" presetClass="exit" presetSubtype="0" fill="hold" grpId="1" nodeType="withEffect">
                                  <p:stCondLst>
                                    <p:cond delay="0"/>
                                  </p:stCondLst>
                                  <p:childTnLst>
                                    <p:animEffect transition="out" filter="fade">
                                      <p:cBhvr>
                                        <p:cTn id="80" dur="1000"/>
                                        <p:tgtEl>
                                          <p:spTgt spid="8221"/>
                                        </p:tgtEl>
                                      </p:cBhvr>
                                    </p:animEffect>
                                    <p:anim calcmode="lin" valueType="num">
                                      <p:cBhvr>
                                        <p:cTn id="81" dur="1000"/>
                                        <p:tgtEl>
                                          <p:spTgt spid="8221"/>
                                        </p:tgtEl>
                                        <p:attrNameLst>
                                          <p:attrName>ppt_x</p:attrName>
                                        </p:attrNameLst>
                                      </p:cBhvr>
                                      <p:tavLst>
                                        <p:tav tm="0">
                                          <p:val>
                                            <p:strVal val="ppt_x"/>
                                          </p:val>
                                        </p:tav>
                                        <p:tav tm="100000">
                                          <p:val>
                                            <p:strVal val="ppt_x"/>
                                          </p:val>
                                        </p:tav>
                                      </p:tavLst>
                                    </p:anim>
                                    <p:anim calcmode="lin" valueType="num">
                                      <p:cBhvr>
                                        <p:cTn id="82" dur="1000"/>
                                        <p:tgtEl>
                                          <p:spTgt spid="8221"/>
                                        </p:tgtEl>
                                        <p:attrNameLst>
                                          <p:attrName>ppt_y</p:attrName>
                                        </p:attrNameLst>
                                      </p:cBhvr>
                                      <p:tavLst>
                                        <p:tav tm="0">
                                          <p:val>
                                            <p:strVal val="ppt_y"/>
                                          </p:val>
                                        </p:tav>
                                        <p:tav tm="100000">
                                          <p:val>
                                            <p:strVal val="ppt_y+.1"/>
                                          </p:val>
                                        </p:tav>
                                      </p:tavLst>
                                    </p:anim>
                                    <p:set>
                                      <p:cBhvr>
                                        <p:cTn id="83" dur="1" fill="hold">
                                          <p:stCondLst>
                                            <p:cond delay="999"/>
                                          </p:stCondLst>
                                        </p:cTn>
                                        <p:tgtEl>
                                          <p:spTgt spid="8221"/>
                                        </p:tgtEl>
                                        <p:attrNameLst>
                                          <p:attrName>style.visibility</p:attrName>
                                        </p:attrNameLst>
                                      </p:cBhvr>
                                      <p:to>
                                        <p:strVal val="hidden"/>
                                      </p:to>
                                    </p:set>
                                  </p:childTnLst>
                                </p:cTn>
                              </p:par>
                            </p:childTnLst>
                          </p:cTn>
                        </p:par>
                        <p:par>
                          <p:cTn id="84" fill="hold">
                            <p:stCondLst>
                              <p:cond delay="2000"/>
                            </p:stCondLst>
                            <p:childTnLst>
                              <p:par>
                                <p:cTn id="85" presetID="6" presetClass="emph" presetSubtype="0" fill="hold" nodeType="afterEffect">
                                  <p:stCondLst>
                                    <p:cond delay="0"/>
                                  </p:stCondLst>
                                  <p:childTnLst>
                                    <p:animScale>
                                      <p:cBhvr>
                                        <p:cTn id="86" dur="1000" fill="hold"/>
                                        <p:tgtEl>
                                          <p:spTgt spid="8"/>
                                        </p:tgtEl>
                                      </p:cBhvr>
                                      <p:by x="65000" y="6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9" grpId="0" animBg="1"/>
      <p:bldP spid="8210" grpId="0" animBg="1"/>
      <p:bldP spid="8221" grpId="0" animBg="1"/>
      <p:bldP spid="8221" grpId="1" animBg="1"/>
      <p:bldP spid="8222" grpId="0" animBg="1"/>
      <p:bldP spid="8222" grpId="1" animBg="1"/>
      <p:bldP spid="827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Water Control_ Regulation\General\Flooding_Snow\2011\photos\souris\Lake Darling_IMG00038-20110621-0811.jpg"/>
          <p:cNvPicPr>
            <a:picLocks noChangeAspect="1" noChangeArrowheads="1"/>
          </p:cNvPicPr>
          <p:nvPr/>
        </p:nvPicPr>
        <p:blipFill>
          <a:blip r:embed="rId3" cstate="screen"/>
          <a:srcRect/>
          <a:stretch>
            <a:fillRect/>
          </a:stretch>
        </p:blipFill>
        <p:spPr bwMode="auto">
          <a:xfrm>
            <a:off x="4724400" y="3657600"/>
            <a:ext cx="4419600" cy="3200400"/>
          </a:xfrm>
          <a:prstGeom prst="rect">
            <a:avLst/>
          </a:prstGeom>
          <a:noFill/>
        </p:spPr>
      </p:pic>
      <p:pic>
        <p:nvPicPr>
          <p:cNvPr id="1027" name="Picture 3" descr="Z:\Water Control_ Regulation\General\Flooding_Snow\2011\photos\souris\Dam83Structure_may31.jpg"/>
          <p:cNvPicPr>
            <a:picLocks noChangeAspect="1" noChangeArrowheads="1"/>
          </p:cNvPicPr>
          <p:nvPr/>
        </p:nvPicPr>
        <p:blipFill>
          <a:blip r:embed="rId4" cstate="screen"/>
          <a:srcRect/>
          <a:stretch>
            <a:fillRect/>
          </a:stretch>
        </p:blipFill>
        <p:spPr bwMode="auto">
          <a:xfrm>
            <a:off x="0" y="3657600"/>
            <a:ext cx="4267200" cy="3200400"/>
          </a:xfrm>
          <a:prstGeom prst="rect">
            <a:avLst/>
          </a:prstGeom>
          <a:noFill/>
        </p:spPr>
      </p:pic>
      <p:pic>
        <p:nvPicPr>
          <p:cNvPr id="1028" name="Picture 4" descr="Z:\Water Control_ Regulation\Western Area\Traverse\Photos_Graphics\rec1.JPG"/>
          <p:cNvPicPr>
            <a:picLocks noChangeAspect="1" noChangeArrowheads="1"/>
          </p:cNvPicPr>
          <p:nvPr/>
        </p:nvPicPr>
        <p:blipFill>
          <a:blip r:embed="rId5" cstate="screen"/>
          <a:srcRect/>
          <a:stretch>
            <a:fillRect/>
          </a:stretch>
        </p:blipFill>
        <p:spPr bwMode="auto">
          <a:xfrm>
            <a:off x="4724400" y="0"/>
            <a:ext cx="4419600" cy="3124200"/>
          </a:xfrm>
          <a:prstGeom prst="rect">
            <a:avLst/>
          </a:prstGeom>
          <a:noFill/>
        </p:spPr>
      </p:pic>
      <p:pic>
        <p:nvPicPr>
          <p:cNvPr id="1029" name="Picture 5" descr="Z:\Water Control_ Regulation\Western Area\Traverse\Photos_Graphics\Wr 4-14-01 2.jpg"/>
          <p:cNvPicPr>
            <a:picLocks noChangeAspect="1" noChangeArrowheads="1"/>
          </p:cNvPicPr>
          <p:nvPr/>
        </p:nvPicPr>
        <p:blipFill>
          <a:blip r:embed="rId6" cstate="screen"/>
          <a:srcRect/>
          <a:stretch>
            <a:fillRect/>
          </a:stretch>
        </p:blipFill>
        <p:spPr bwMode="auto">
          <a:xfrm>
            <a:off x="0" y="0"/>
            <a:ext cx="4267200" cy="3124200"/>
          </a:xfrm>
          <a:prstGeom prst="rect">
            <a:avLst/>
          </a:prstGeom>
          <a:noFill/>
        </p:spPr>
      </p:pic>
      <p:sp>
        <p:nvSpPr>
          <p:cNvPr id="2" name="Title 1"/>
          <p:cNvSpPr>
            <a:spLocks noGrp="1"/>
          </p:cNvSpPr>
          <p:nvPr>
            <p:ph type="title"/>
          </p:nvPr>
        </p:nvSpPr>
        <p:spPr>
          <a:xfrm>
            <a:off x="609600" y="2819400"/>
            <a:ext cx="8229600" cy="1143000"/>
          </a:xfrm>
        </p:spPr>
        <p:txBody>
          <a:bodyPr/>
          <a:lstStyle/>
          <a:p>
            <a:r>
              <a:rPr lang="en-US" dirty="0" smtClean="0"/>
              <a:t>Flood Operations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9" name="Content Placeholder 8"/>
          <p:cNvSpPr>
            <a:spLocks noGrp="1"/>
          </p:cNvSpPr>
          <p:nvPr>
            <p:ph idx="1"/>
          </p:nvPr>
        </p:nvSpPr>
        <p:spPr/>
        <p:txBody>
          <a:bodyPr/>
          <a:lstStyle/>
          <a:p>
            <a:endParaRPr lang="en-US"/>
          </a:p>
        </p:txBody>
      </p:sp>
      <p:sp>
        <p:nvSpPr>
          <p:cNvPr id="2" name="Slide Number Placeholder 1"/>
          <p:cNvSpPr>
            <a:spLocks noGrp="1"/>
          </p:cNvSpPr>
          <p:nvPr>
            <p:ph type="sldNum" sz="quarter" idx="10"/>
          </p:nvPr>
        </p:nvSpPr>
        <p:spPr/>
        <p:txBody>
          <a:bodyPr/>
          <a:lstStyle/>
          <a:p>
            <a:pPr>
              <a:defRPr/>
            </a:pPr>
            <a:fld id="{793978E9-C6D5-4D9C-9339-C8F5A1E3B56B}" type="slidenum">
              <a:rPr lang="en-US" smtClean="0"/>
              <a:pPr>
                <a:defRPr/>
              </a:pPr>
              <a:t>15</a:t>
            </a:fld>
            <a:endParaRPr lang="en-US"/>
          </a:p>
        </p:txBody>
      </p:sp>
      <p:pic>
        <p:nvPicPr>
          <p:cNvPr id="7171" name="Picture 2"/>
          <p:cNvPicPr>
            <a:picLocks noChangeAspect="1" noChangeArrowheads="1"/>
          </p:cNvPicPr>
          <p:nvPr/>
        </p:nvPicPr>
        <p:blipFill>
          <a:blip r:embed="rId3" cstate="screen"/>
          <a:srcRect/>
          <a:stretch>
            <a:fillRect/>
          </a:stretch>
        </p:blipFill>
        <p:spPr bwMode="auto">
          <a:xfrm>
            <a:off x="914400" y="0"/>
            <a:ext cx="7683500" cy="5410200"/>
          </a:xfrm>
          <a:prstGeom prst="rect">
            <a:avLst/>
          </a:prstGeom>
          <a:noFill/>
          <a:ln w="9525" algn="ctr">
            <a:noFill/>
            <a:miter lim="800000"/>
            <a:headEnd/>
            <a:tailEnd/>
          </a:ln>
        </p:spPr>
      </p:pic>
      <p:pic>
        <p:nvPicPr>
          <p:cNvPr id="7172" name="Picture 3"/>
          <p:cNvPicPr>
            <a:picLocks noChangeAspect="1" noChangeArrowheads="1"/>
          </p:cNvPicPr>
          <p:nvPr/>
        </p:nvPicPr>
        <p:blipFill>
          <a:blip r:embed="rId4" cstate="screen"/>
          <a:srcRect/>
          <a:stretch>
            <a:fillRect/>
          </a:stretch>
        </p:blipFill>
        <p:spPr bwMode="auto">
          <a:xfrm>
            <a:off x="0" y="3200400"/>
            <a:ext cx="5468938" cy="3657600"/>
          </a:xfrm>
          <a:prstGeom prst="rect">
            <a:avLst/>
          </a:prstGeom>
          <a:noFill/>
          <a:ln w="9525" algn="ctr">
            <a:noFill/>
            <a:miter lim="800000"/>
            <a:headEnd/>
            <a:tailEnd/>
          </a:ln>
        </p:spPr>
      </p:pic>
      <p:sp>
        <p:nvSpPr>
          <p:cNvPr id="7173" name="TextBox 4"/>
          <p:cNvSpPr txBox="1">
            <a:spLocks noChangeArrowheads="1"/>
          </p:cNvSpPr>
          <p:nvPr/>
        </p:nvSpPr>
        <p:spPr bwMode="auto">
          <a:xfrm>
            <a:off x="1676400" y="3276600"/>
            <a:ext cx="1447800" cy="338138"/>
          </a:xfrm>
          <a:prstGeom prst="rect">
            <a:avLst/>
          </a:prstGeom>
          <a:noFill/>
          <a:ln w="9525">
            <a:noFill/>
            <a:miter lim="800000"/>
            <a:headEnd/>
            <a:tailEnd/>
          </a:ln>
        </p:spPr>
        <p:txBody>
          <a:bodyPr>
            <a:spAutoFit/>
          </a:bodyPr>
          <a:lstStyle/>
          <a:p>
            <a:r>
              <a:rPr lang="en-US"/>
              <a:t>Cheatham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Drought Operations</a:t>
            </a:r>
            <a:endParaRPr lang="en-US" dirty="0"/>
          </a:p>
        </p:txBody>
      </p:sp>
      <p:sp>
        <p:nvSpPr>
          <p:cNvPr id="3" name="Content Placeholder 2"/>
          <p:cNvSpPr>
            <a:spLocks noGrp="1"/>
          </p:cNvSpPr>
          <p:nvPr>
            <p:ph idx="1"/>
          </p:nvPr>
        </p:nvSpPr>
        <p:spPr/>
        <p:txBody>
          <a:bodyPr/>
          <a:lstStyle/>
          <a:p>
            <a:r>
              <a:rPr lang="en-US" sz="2000" dirty="0" smtClean="0"/>
              <a:t>Drought... abnormally dry and/or unusually warm weather sufficiently prolonged for the corresponding deficiency of water to cause a "serious hydrologic imbalance“</a:t>
            </a:r>
          </a:p>
          <a:p>
            <a:r>
              <a:rPr lang="en-US" sz="2000" dirty="0" smtClean="0"/>
              <a:t>Reservoirs: Every reservoir has a Drought Contingency Plan which provides for releases for downstream communities.   </a:t>
            </a:r>
          </a:p>
          <a:p>
            <a:endParaRPr lang="en-US" sz="2000" dirty="0" smtClean="0"/>
          </a:p>
          <a:p>
            <a:endParaRPr lang="en-US" dirty="0"/>
          </a:p>
        </p:txBody>
      </p:sp>
      <p:pic>
        <p:nvPicPr>
          <p:cNvPr id="4" name="Picture 2"/>
          <p:cNvPicPr>
            <a:picLocks noChangeAspect="1" noChangeArrowheads="1"/>
          </p:cNvPicPr>
          <p:nvPr/>
        </p:nvPicPr>
        <p:blipFill>
          <a:blip r:embed="rId3" cstate="screen"/>
          <a:srcRect/>
          <a:stretch>
            <a:fillRect/>
          </a:stretch>
        </p:blipFill>
        <p:spPr bwMode="auto">
          <a:xfrm>
            <a:off x="5105400" y="3352800"/>
            <a:ext cx="3429000" cy="2239963"/>
          </a:xfrm>
          <a:prstGeom prst="rect">
            <a:avLst/>
          </a:prstGeom>
          <a:noFill/>
          <a:ln w="9525">
            <a:noFill/>
            <a:miter lim="800000"/>
            <a:headEnd/>
            <a:tailEnd/>
          </a:ln>
        </p:spPr>
      </p:pic>
      <p:sp>
        <p:nvSpPr>
          <p:cNvPr id="5" name="Content Placeholder 2"/>
          <p:cNvSpPr txBox="1">
            <a:spLocks/>
          </p:cNvSpPr>
          <p:nvPr/>
        </p:nvSpPr>
        <p:spPr bwMode="auto">
          <a:xfrm>
            <a:off x="457200" y="3429000"/>
            <a:ext cx="4419600" cy="2209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a:spcBef>
                <a:spcPct val="20000"/>
              </a:spcBef>
              <a:buFont typeface="Wingdings" pitchFamily="2" charset="2"/>
              <a:buChar char="§"/>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Mississippi River Locks: </a:t>
            </a:r>
            <a:r>
              <a:rPr lang="en-US" sz="2000" kern="0" dirty="0" smtClean="0"/>
              <a:t>Typically there are no drought operations; inflow = outflow. </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z="4000" dirty="0" smtClean="0"/>
              <a:t>Water Supply</a:t>
            </a:r>
          </a:p>
        </p:txBody>
      </p:sp>
      <p:sp>
        <p:nvSpPr>
          <p:cNvPr id="30723" name="Content Placeholder 2"/>
          <p:cNvSpPr>
            <a:spLocks noGrp="1"/>
          </p:cNvSpPr>
          <p:nvPr>
            <p:ph idx="1"/>
          </p:nvPr>
        </p:nvSpPr>
        <p:spPr/>
        <p:txBody>
          <a:bodyPr/>
          <a:lstStyle/>
          <a:p>
            <a:r>
              <a:rPr lang="en-US" smtClean="0"/>
              <a:t>The Corps can enter into Water Supply agreements for municipal or industrial use.</a:t>
            </a:r>
          </a:p>
          <a:p>
            <a:r>
              <a:rPr lang="en-US" smtClean="0"/>
              <a:t>The Corps can also enter minor water supply agreements during State declared droughts.</a:t>
            </a:r>
          </a:p>
          <a:p>
            <a:r>
              <a:rPr lang="en-US" smtClean="0"/>
              <a:t>Water Supply accounts for a minimal amount of storage in Corps Lakes.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44562"/>
          </a:xfrm>
        </p:spPr>
        <p:txBody>
          <a:bodyPr/>
          <a:lstStyle/>
          <a:p>
            <a:r>
              <a:rPr lang="en-US" dirty="0" smtClean="0"/>
              <a:t>Emergencies and </a:t>
            </a:r>
            <a:br>
              <a:rPr lang="en-US" dirty="0" smtClean="0"/>
            </a:br>
            <a:r>
              <a:rPr lang="en-US" dirty="0" smtClean="0"/>
              <a:t>Special Operations</a:t>
            </a:r>
            <a:endParaRPr lang="en-US" dirty="0"/>
          </a:p>
        </p:txBody>
      </p:sp>
      <p:sp>
        <p:nvSpPr>
          <p:cNvPr id="5" name="Content Placeholder 4"/>
          <p:cNvSpPr>
            <a:spLocks noGrp="1"/>
          </p:cNvSpPr>
          <p:nvPr>
            <p:ph idx="1"/>
          </p:nvPr>
        </p:nvSpPr>
        <p:spPr/>
        <p:txBody>
          <a:bodyPr/>
          <a:lstStyle/>
          <a:p>
            <a:endParaRPr lang="en-US"/>
          </a:p>
        </p:txBody>
      </p:sp>
      <p:pic>
        <p:nvPicPr>
          <p:cNvPr id="3074" name="Picture 2" descr="Y:\35W Bridge\35W Bridge-Photos\DSCN0463.JPG"/>
          <p:cNvPicPr>
            <a:picLocks noChangeAspect="1" noChangeArrowheads="1"/>
          </p:cNvPicPr>
          <p:nvPr/>
        </p:nvPicPr>
        <p:blipFill>
          <a:blip r:embed="rId3" cstate="screen"/>
          <a:srcRect/>
          <a:stretch>
            <a:fillRect/>
          </a:stretch>
        </p:blipFill>
        <p:spPr bwMode="auto">
          <a:xfrm>
            <a:off x="1905000" y="1447800"/>
            <a:ext cx="5867400" cy="440055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z="4000" dirty="0" smtClean="0"/>
              <a:t>Multi-Agency Cooperation</a:t>
            </a:r>
          </a:p>
        </p:txBody>
      </p:sp>
      <p:sp>
        <p:nvSpPr>
          <p:cNvPr id="10" name="Content Placeholder 9"/>
          <p:cNvSpPr>
            <a:spLocks noGrp="1"/>
          </p:cNvSpPr>
          <p:nvPr>
            <p:ph idx="1"/>
          </p:nvPr>
        </p:nvSpPr>
        <p:spPr/>
        <p:txBody>
          <a:bodyPr/>
          <a:lstStyle/>
          <a:p>
            <a:endParaRPr lang="en-US"/>
          </a:p>
        </p:txBody>
      </p:sp>
      <p:pic>
        <p:nvPicPr>
          <p:cNvPr id="26627" name="Picture 11" descr="DistrictMap"/>
          <p:cNvPicPr>
            <a:picLocks noChangeAspect="1" noChangeArrowheads="1"/>
          </p:cNvPicPr>
          <p:nvPr/>
        </p:nvPicPr>
        <p:blipFill>
          <a:blip r:embed="rId3" cstate="screen"/>
          <a:srcRect/>
          <a:stretch>
            <a:fillRect/>
          </a:stretch>
        </p:blipFill>
        <p:spPr bwMode="auto">
          <a:xfrm>
            <a:off x="1905000" y="1143000"/>
            <a:ext cx="6550025" cy="3429000"/>
          </a:xfrm>
          <a:prstGeom prst="rect">
            <a:avLst/>
          </a:prstGeom>
          <a:noFill/>
          <a:ln w="9525">
            <a:noFill/>
            <a:miter lim="800000"/>
            <a:headEnd/>
            <a:tailEnd/>
          </a:ln>
        </p:spPr>
      </p:pic>
      <p:pic>
        <p:nvPicPr>
          <p:cNvPr id="26628" name="Picture 12" descr="800px-Kentucky_and_Barkley_Lakes_aerial_view"/>
          <p:cNvPicPr>
            <a:picLocks noChangeAspect="1" noChangeArrowheads="1"/>
          </p:cNvPicPr>
          <p:nvPr/>
        </p:nvPicPr>
        <p:blipFill>
          <a:blip r:embed="rId4" cstate="screen"/>
          <a:srcRect/>
          <a:stretch>
            <a:fillRect/>
          </a:stretch>
        </p:blipFill>
        <p:spPr bwMode="auto">
          <a:xfrm>
            <a:off x="228600" y="1143000"/>
            <a:ext cx="2438400" cy="1624013"/>
          </a:xfrm>
          <a:prstGeom prst="rect">
            <a:avLst/>
          </a:prstGeom>
          <a:noFill/>
          <a:ln w="9525">
            <a:noFill/>
            <a:miter lim="800000"/>
            <a:headEnd/>
            <a:tailEnd/>
          </a:ln>
        </p:spPr>
      </p:pic>
      <p:pic>
        <p:nvPicPr>
          <p:cNvPr id="26629" name="Picture 13" descr="Pickwick_Landing_Dam"/>
          <p:cNvPicPr>
            <a:picLocks noChangeAspect="1" noChangeArrowheads="1"/>
          </p:cNvPicPr>
          <p:nvPr/>
        </p:nvPicPr>
        <p:blipFill>
          <a:blip r:embed="rId5" cstate="screen"/>
          <a:srcRect/>
          <a:stretch>
            <a:fillRect/>
          </a:stretch>
        </p:blipFill>
        <p:spPr bwMode="auto">
          <a:xfrm>
            <a:off x="228600" y="2971800"/>
            <a:ext cx="2438400" cy="1627188"/>
          </a:xfrm>
          <a:prstGeom prst="rect">
            <a:avLst/>
          </a:prstGeom>
          <a:noFill/>
          <a:ln w="9525">
            <a:noFill/>
            <a:miter lim="800000"/>
            <a:headEnd/>
            <a:tailEnd/>
          </a:ln>
        </p:spPr>
      </p:pic>
      <p:pic>
        <p:nvPicPr>
          <p:cNvPr id="26630" name="Picture 14" descr="Robert_F_Henry_Lock_and_Dam"/>
          <p:cNvPicPr>
            <a:picLocks noChangeAspect="1" noChangeArrowheads="1"/>
          </p:cNvPicPr>
          <p:nvPr/>
        </p:nvPicPr>
        <p:blipFill>
          <a:blip r:embed="rId6" cstate="screen"/>
          <a:srcRect/>
          <a:stretch>
            <a:fillRect/>
          </a:stretch>
        </p:blipFill>
        <p:spPr bwMode="auto">
          <a:xfrm>
            <a:off x="6934200" y="3657600"/>
            <a:ext cx="1981200" cy="1336675"/>
          </a:xfrm>
          <a:prstGeom prst="rect">
            <a:avLst/>
          </a:prstGeom>
          <a:noFill/>
          <a:ln w="9525">
            <a:noFill/>
            <a:miter lim="800000"/>
            <a:headEnd/>
            <a:tailEnd/>
          </a:ln>
        </p:spPr>
      </p:pic>
      <p:pic>
        <p:nvPicPr>
          <p:cNvPr id="26631" name="Picture 15" descr="Wolf_Creek_Dam"/>
          <p:cNvPicPr>
            <a:picLocks noChangeAspect="1" noChangeArrowheads="1"/>
          </p:cNvPicPr>
          <p:nvPr/>
        </p:nvPicPr>
        <p:blipFill>
          <a:blip r:embed="rId7" cstate="screen"/>
          <a:srcRect/>
          <a:stretch>
            <a:fillRect/>
          </a:stretch>
        </p:blipFill>
        <p:spPr bwMode="auto">
          <a:xfrm>
            <a:off x="3886200" y="1143000"/>
            <a:ext cx="1268413" cy="846138"/>
          </a:xfrm>
          <a:prstGeom prst="rect">
            <a:avLst/>
          </a:prstGeom>
          <a:noFill/>
          <a:ln w="9525">
            <a:noFill/>
            <a:miter lim="800000"/>
            <a:headEnd/>
            <a:tailEnd/>
          </a:ln>
        </p:spPr>
      </p:pic>
      <p:sp>
        <p:nvSpPr>
          <p:cNvPr id="26632" name="Text Box 16"/>
          <p:cNvSpPr txBox="1">
            <a:spLocks noChangeArrowheads="1"/>
          </p:cNvSpPr>
          <p:nvPr/>
        </p:nvSpPr>
        <p:spPr bwMode="auto">
          <a:xfrm>
            <a:off x="1905000" y="4572000"/>
            <a:ext cx="6324600" cy="1754326"/>
          </a:xfrm>
          <a:prstGeom prst="rect">
            <a:avLst/>
          </a:prstGeom>
          <a:noFill/>
          <a:ln w="9525" algn="ctr">
            <a:noFill/>
            <a:miter lim="800000"/>
            <a:headEnd/>
            <a:tailEnd/>
          </a:ln>
        </p:spPr>
        <p:txBody>
          <a:bodyPr wrap="square">
            <a:spAutoFit/>
          </a:bodyPr>
          <a:lstStyle/>
          <a:p>
            <a:pPr>
              <a:spcBef>
                <a:spcPct val="50000"/>
              </a:spcBef>
            </a:pPr>
            <a:r>
              <a:rPr lang="en-US" dirty="0"/>
              <a:t>Tennessee – Cumberland River </a:t>
            </a:r>
            <a:r>
              <a:rPr lang="en-US" dirty="0" smtClean="0"/>
              <a:t>System</a:t>
            </a:r>
          </a:p>
          <a:p>
            <a:pPr>
              <a:spcBef>
                <a:spcPct val="50000"/>
              </a:spcBef>
            </a:pPr>
            <a:r>
              <a:rPr lang="en-US" dirty="0" smtClean="0"/>
              <a:t>Cumberland </a:t>
            </a:r>
            <a:r>
              <a:rPr lang="en-US" dirty="0"/>
              <a:t>River with 4 major storage and 4 high head navigation and 10 total </a:t>
            </a:r>
            <a:r>
              <a:rPr lang="en-US" dirty="0" smtClean="0"/>
              <a:t>projects </a:t>
            </a:r>
          </a:p>
          <a:p>
            <a:pPr>
              <a:spcBef>
                <a:spcPct val="50000"/>
              </a:spcBef>
            </a:pPr>
            <a:r>
              <a:rPr lang="en-US" dirty="0" smtClean="0"/>
              <a:t>Tennessee </a:t>
            </a:r>
            <a:r>
              <a:rPr lang="en-US" dirty="0"/>
              <a:t>River with 13 major storage and 9 high head navigation and 54 total projects</a:t>
            </a: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457200" y="0"/>
            <a:ext cx="8229600" cy="1143000"/>
          </a:xfrm>
          <a:noFill/>
          <a:ln>
            <a:miter lim="800000"/>
            <a:headEnd/>
            <a:tailEnd/>
          </a:ln>
        </p:spPr>
        <p:txBody>
          <a:bodyPr wrap="square" lIns="91440" tIns="45720" rIns="91440" bIns="45720" numCol="1" anchor="t" anchorCtr="0" compatLnSpc="1">
            <a:prstTxWarp prst="textNoShape">
              <a:avLst/>
            </a:prstTxWarp>
          </a:bodyPr>
          <a:lstStyle/>
          <a:p>
            <a:r>
              <a:rPr lang="en-US" dirty="0" smtClean="0"/>
              <a:t>Agenda</a:t>
            </a:r>
          </a:p>
        </p:txBody>
      </p:sp>
      <p:sp>
        <p:nvSpPr>
          <p:cNvPr id="26627" name="Content Placeholder 2"/>
          <p:cNvSpPr>
            <a:spLocks noGrp="1"/>
          </p:cNvSpPr>
          <p:nvPr>
            <p:ph idx="1"/>
          </p:nvPr>
        </p:nvSpPr>
        <p:spPr bwMode="auto">
          <a:xfrm>
            <a:off x="228600" y="990600"/>
            <a:ext cx="8915400" cy="4343400"/>
          </a:xfrm>
          <a:noFill/>
          <a:ln>
            <a:miter lim="800000"/>
            <a:headEnd/>
            <a:tailEnd/>
          </a:ln>
        </p:spPr>
        <p:txBody>
          <a:bodyPr wrap="square" lIns="91440" tIns="45720" rIns="91440" bIns="45720" numCol="1" anchor="t" anchorCtr="0" compatLnSpc="1">
            <a:prstTxWarp prst="textNoShape">
              <a:avLst/>
            </a:prstTxWarp>
          </a:bodyPr>
          <a:lstStyle/>
          <a:p>
            <a:r>
              <a:rPr lang="en-US" b="1" i="1" dirty="0" smtClean="0">
                <a:solidFill>
                  <a:srgbClr val="FF0000"/>
                </a:solidFill>
              </a:rPr>
              <a:t>Water Management Policies and Responsibilities</a:t>
            </a:r>
          </a:p>
          <a:p>
            <a:pPr lvl="1"/>
            <a:r>
              <a:rPr lang="en-US" sz="2400" b="1" u="sng" dirty="0" smtClean="0">
                <a:solidFill>
                  <a:srgbClr val="FF0000"/>
                </a:solidFill>
                <a:ea typeface="ＭＳ Ｐゴシック" pitchFamily="34" charset="-128"/>
              </a:rPr>
              <a:t>Water Control Manuals </a:t>
            </a:r>
          </a:p>
          <a:p>
            <a:pPr lvl="1"/>
            <a:r>
              <a:rPr lang="en-US" sz="2400" b="1" u="sng" dirty="0" smtClean="0">
                <a:solidFill>
                  <a:srgbClr val="FF0000"/>
                </a:solidFill>
                <a:ea typeface="ＭＳ Ｐゴシック" pitchFamily="34" charset="-128"/>
              </a:rPr>
              <a:t>Reservoir Filling Plans</a:t>
            </a:r>
          </a:p>
          <a:p>
            <a:pPr lvl="1"/>
            <a:r>
              <a:rPr lang="en-US" sz="2400" b="1" u="sng" dirty="0" smtClean="0">
                <a:solidFill>
                  <a:srgbClr val="FF0000"/>
                </a:solidFill>
                <a:ea typeface="ＭＳ Ｐゴシック" pitchFamily="34" charset="-128"/>
              </a:rPr>
              <a:t>Project Operations</a:t>
            </a:r>
          </a:p>
          <a:p>
            <a:r>
              <a:rPr lang="en-US" b="1" i="1" dirty="0" smtClean="0"/>
              <a:t>Corps Water Management System (CWMS)</a:t>
            </a:r>
          </a:p>
          <a:p>
            <a:pPr lvl="1"/>
            <a:r>
              <a:rPr lang="en-US" sz="2400" b="1" u="sng" dirty="0" smtClean="0">
                <a:ea typeface="ＭＳ Ｐゴシック" pitchFamily="34" charset="-128"/>
              </a:rPr>
              <a:t>Water Control Data Systems</a:t>
            </a:r>
          </a:p>
          <a:p>
            <a:pPr lvl="1"/>
            <a:r>
              <a:rPr lang="en-US" sz="2400" b="1" u="sng" dirty="0" smtClean="0">
                <a:ea typeface="ＭＳ Ｐゴシック" pitchFamily="34" charset="-128"/>
              </a:rPr>
              <a:t>Real Time Water Management</a:t>
            </a:r>
          </a:p>
          <a:p>
            <a:pPr lvl="1"/>
            <a:r>
              <a:rPr lang="en-US" sz="2400" b="1" u="sng" dirty="0" smtClean="0">
                <a:ea typeface="ＭＳ Ｐゴシック" pitchFamily="34" charset="-128"/>
              </a:rPr>
              <a:t>Risk Management/Risk Informed</a:t>
            </a:r>
          </a:p>
          <a:p>
            <a:r>
              <a:rPr lang="en-US" b="1" dirty="0" smtClean="0">
                <a:ea typeface="ＭＳ Ｐゴシック" pitchFamily="34" charset="-128"/>
              </a:rPr>
              <a:t>Cascading Dams</a:t>
            </a:r>
          </a:p>
          <a:p>
            <a:pPr>
              <a:buFont typeface="Wingdings" pitchFamily="2" charset="2"/>
              <a:buNone/>
            </a:pPr>
            <a:r>
              <a:rPr lang="en-US" sz="2400" b="1" i="1" dirty="0" smtClean="0"/>
              <a:t> </a:t>
            </a:r>
          </a:p>
          <a:p>
            <a:endParaRPr lang="en-US" sz="4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0"/>
            <a:ext cx="8229600" cy="1143000"/>
          </a:xfrm>
        </p:spPr>
        <p:txBody>
          <a:bodyPr/>
          <a:lstStyle/>
          <a:p>
            <a:pPr eaLnBrk="1" hangingPunct="1"/>
            <a:r>
              <a:rPr lang="en-US" sz="4000" dirty="0" smtClean="0"/>
              <a:t>International Cooperation</a:t>
            </a:r>
          </a:p>
        </p:txBody>
      </p:sp>
      <p:sp>
        <p:nvSpPr>
          <p:cNvPr id="11" name="Content Placeholder 10"/>
          <p:cNvSpPr>
            <a:spLocks noGrp="1"/>
          </p:cNvSpPr>
          <p:nvPr>
            <p:ph idx="1"/>
          </p:nvPr>
        </p:nvSpPr>
        <p:spPr/>
        <p:txBody>
          <a:bodyPr/>
          <a:lstStyle/>
          <a:p>
            <a:endParaRPr lang="en-US"/>
          </a:p>
        </p:txBody>
      </p:sp>
      <p:pic>
        <p:nvPicPr>
          <p:cNvPr id="27651" name="Picture 10" descr="columbia-river-system-f-dams"/>
          <p:cNvPicPr>
            <a:picLocks noChangeAspect="1" noChangeArrowheads="1"/>
          </p:cNvPicPr>
          <p:nvPr/>
        </p:nvPicPr>
        <p:blipFill>
          <a:blip r:embed="rId3" cstate="screen"/>
          <a:srcRect/>
          <a:stretch>
            <a:fillRect/>
          </a:stretch>
        </p:blipFill>
        <p:spPr bwMode="auto">
          <a:xfrm>
            <a:off x="2971800" y="1016549"/>
            <a:ext cx="3451225" cy="4012651"/>
          </a:xfrm>
          <a:prstGeom prst="rect">
            <a:avLst/>
          </a:prstGeom>
          <a:noFill/>
          <a:ln w="9525">
            <a:noFill/>
            <a:miter lim="800000"/>
            <a:headEnd/>
            <a:tailEnd/>
          </a:ln>
        </p:spPr>
      </p:pic>
      <p:pic>
        <p:nvPicPr>
          <p:cNvPr id="27652" name="Picture 11" descr="bonneville_dam"/>
          <p:cNvPicPr>
            <a:picLocks noChangeAspect="1" noChangeArrowheads="1"/>
          </p:cNvPicPr>
          <p:nvPr/>
        </p:nvPicPr>
        <p:blipFill>
          <a:blip r:embed="rId4" cstate="screen"/>
          <a:srcRect/>
          <a:stretch>
            <a:fillRect/>
          </a:stretch>
        </p:blipFill>
        <p:spPr bwMode="auto">
          <a:xfrm>
            <a:off x="6248400" y="3200400"/>
            <a:ext cx="2667000" cy="1776413"/>
          </a:xfrm>
          <a:prstGeom prst="rect">
            <a:avLst/>
          </a:prstGeom>
          <a:noFill/>
          <a:ln w="9525">
            <a:noFill/>
            <a:miter lim="800000"/>
            <a:headEnd/>
            <a:tailEnd/>
          </a:ln>
        </p:spPr>
      </p:pic>
      <p:pic>
        <p:nvPicPr>
          <p:cNvPr id="27653" name="Picture 13" descr="Grand_Coulee_Dam"/>
          <p:cNvPicPr>
            <a:picLocks noChangeAspect="1" noChangeArrowheads="1"/>
          </p:cNvPicPr>
          <p:nvPr/>
        </p:nvPicPr>
        <p:blipFill>
          <a:blip r:embed="rId5" cstate="screen"/>
          <a:srcRect/>
          <a:stretch>
            <a:fillRect/>
          </a:stretch>
        </p:blipFill>
        <p:spPr bwMode="auto">
          <a:xfrm>
            <a:off x="533400" y="1066800"/>
            <a:ext cx="2286000" cy="1841500"/>
          </a:xfrm>
          <a:prstGeom prst="rect">
            <a:avLst/>
          </a:prstGeom>
          <a:noFill/>
          <a:ln w="9525">
            <a:noFill/>
            <a:miter lim="800000"/>
            <a:headEnd/>
            <a:tailEnd/>
          </a:ln>
        </p:spPr>
      </p:pic>
      <p:pic>
        <p:nvPicPr>
          <p:cNvPr id="27654" name="Picture 14" descr="PrstRpdsDam1"/>
          <p:cNvPicPr>
            <a:picLocks noChangeAspect="1" noChangeArrowheads="1"/>
          </p:cNvPicPr>
          <p:nvPr/>
        </p:nvPicPr>
        <p:blipFill>
          <a:blip r:embed="rId6" cstate="screen"/>
          <a:srcRect/>
          <a:stretch>
            <a:fillRect/>
          </a:stretch>
        </p:blipFill>
        <p:spPr bwMode="auto">
          <a:xfrm>
            <a:off x="6096000" y="2438400"/>
            <a:ext cx="2540123" cy="1082675"/>
          </a:xfrm>
          <a:prstGeom prst="rect">
            <a:avLst/>
          </a:prstGeom>
          <a:noFill/>
          <a:ln w="9525">
            <a:noFill/>
            <a:miter lim="800000"/>
            <a:headEnd/>
            <a:tailEnd/>
          </a:ln>
        </p:spPr>
      </p:pic>
      <p:pic>
        <p:nvPicPr>
          <p:cNvPr id="27655" name="Picture 16" descr="DwrshkDan1"/>
          <p:cNvPicPr>
            <a:picLocks noChangeAspect="1" noChangeArrowheads="1"/>
          </p:cNvPicPr>
          <p:nvPr/>
        </p:nvPicPr>
        <p:blipFill>
          <a:blip r:embed="rId7" cstate="screen"/>
          <a:srcRect/>
          <a:stretch>
            <a:fillRect/>
          </a:stretch>
        </p:blipFill>
        <p:spPr bwMode="auto">
          <a:xfrm>
            <a:off x="838200" y="2895600"/>
            <a:ext cx="2193925" cy="1536700"/>
          </a:xfrm>
          <a:prstGeom prst="rect">
            <a:avLst/>
          </a:prstGeom>
          <a:noFill/>
          <a:ln w="9525">
            <a:noFill/>
            <a:miter lim="800000"/>
            <a:headEnd/>
            <a:tailEnd/>
          </a:ln>
        </p:spPr>
      </p:pic>
      <p:pic>
        <p:nvPicPr>
          <p:cNvPr id="27656" name="Picture 17" descr="MicaDam"/>
          <p:cNvPicPr>
            <a:picLocks noChangeAspect="1" noChangeArrowheads="1"/>
          </p:cNvPicPr>
          <p:nvPr/>
        </p:nvPicPr>
        <p:blipFill>
          <a:blip r:embed="rId8" cstate="screen"/>
          <a:srcRect/>
          <a:stretch>
            <a:fillRect/>
          </a:stretch>
        </p:blipFill>
        <p:spPr bwMode="auto">
          <a:xfrm>
            <a:off x="5943600" y="990600"/>
            <a:ext cx="2209800" cy="1657350"/>
          </a:xfrm>
          <a:prstGeom prst="rect">
            <a:avLst/>
          </a:prstGeom>
          <a:noFill/>
          <a:ln w="9525">
            <a:noFill/>
            <a:miter lim="800000"/>
            <a:headEnd/>
            <a:tailEnd/>
          </a:ln>
        </p:spPr>
      </p:pic>
      <p:sp>
        <p:nvSpPr>
          <p:cNvPr id="27657" name="Text Box 18"/>
          <p:cNvSpPr txBox="1">
            <a:spLocks noChangeArrowheads="1"/>
          </p:cNvSpPr>
          <p:nvPr/>
        </p:nvSpPr>
        <p:spPr bwMode="auto">
          <a:xfrm>
            <a:off x="228600" y="4648200"/>
            <a:ext cx="8915400" cy="1061829"/>
          </a:xfrm>
          <a:prstGeom prst="rect">
            <a:avLst/>
          </a:prstGeom>
          <a:noFill/>
          <a:ln w="9525" algn="ctr">
            <a:noFill/>
            <a:miter lim="800000"/>
            <a:headEnd/>
            <a:tailEnd/>
          </a:ln>
        </p:spPr>
        <p:txBody>
          <a:bodyPr wrap="square">
            <a:spAutoFit/>
          </a:bodyPr>
          <a:lstStyle/>
          <a:p>
            <a:pPr>
              <a:spcBef>
                <a:spcPct val="50000"/>
              </a:spcBef>
            </a:pPr>
            <a:r>
              <a:rPr lang="en-US" b="1" dirty="0"/>
              <a:t>Columbia River System</a:t>
            </a:r>
          </a:p>
          <a:p>
            <a:pPr>
              <a:spcBef>
                <a:spcPct val="50000"/>
              </a:spcBef>
            </a:pPr>
            <a:r>
              <a:rPr lang="en-US" b="1" dirty="0"/>
              <a:t>Hydropower, Fish Passage, Navigation, Flood Control (snow melt), Canadian Treaty, Indian Treaty, Private, multi-Agency, International</a:t>
            </a:r>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457200" y="0"/>
            <a:ext cx="8229600" cy="1143000"/>
          </a:xfrm>
          <a:noFill/>
          <a:ln>
            <a:miter lim="800000"/>
            <a:headEnd/>
            <a:tailEnd/>
          </a:ln>
        </p:spPr>
        <p:txBody>
          <a:bodyPr wrap="square" lIns="91440" tIns="45720" rIns="91440" bIns="45720" numCol="1" anchor="t" anchorCtr="0" compatLnSpc="1">
            <a:prstTxWarp prst="textNoShape">
              <a:avLst/>
            </a:prstTxWarp>
          </a:bodyPr>
          <a:lstStyle/>
          <a:p>
            <a:r>
              <a:rPr lang="en-US" dirty="0" smtClean="0"/>
              <a:t>Agenda</a:t>
            </a:r>
          </a:p>
        </p:txBody>
      </p:sp>
      <p:sp>
        <p:nvSpPr>
          <p:cNvPr id="26627" name="Content Placeholder 2"/>
          <p:cNvSpPr>
            <a:spLocks noGrp="1"/>
          </p:cNvSpPr>
          <p:nvPr>
            <p:ph idx="1"/>
          </p:nvPr>
        </p:nvSpPr>
        <p:spPr bwMode="auto">
          <a:xfrm>
            <a:off x="228600" y="990600"/>
            <a:ext cx="8915400" cy="4343400"/>
          </a:xfrm>
          <a:noFill/>
          <a:ln>
            <a:miter lim="800000"/>
            <a:headEnd/>
            <a:tailEnd/>
          </a:ln>
        </p:spPr>
        <p:txBody>
          <a:bodyPr wrap="square" lIns="91440" tIns="45720" rIns="91440" bIns="45720" numCol="1" anchor="t" anchorCtr="0" compatLnSpc="1">
            <a:prstTxWarp prst="textNoShape">
              <a:avLst/>
            </a:prstTxWarp>
          </a:bodyPr>
          <a:lstStyle/>
          <a:p>
            <a:r>
              <a:rPr lang="en-US" b="1" i="1" dirty="0" smtClean="0"/>
              <a:t>Water Management Policies and Responsibilities</a:t>
            </a:r>
          </a:p>
          <a:p>
            <a:pPr lvl="1"/>
            <a:r>
              <a:rPr lang="en-US" sz="2400" b="1" u="sng" dirty="0" smtClean="0">
                <a:ea typeface="ＭＳ Ｐゴシック" pitchFamily="34" charset="-128"/>
              </a:rPr>
              <a:t>Water Control Manuals </a:t>
            </a:r>
          </a:p>
          <a:p>
            <a:pPr lvl="1"/>
            <a:r>
              <a:rPr lang="en-US" sz="2400" b="1" u="sng" dirty="0" smtClean="0">
                <a:ea typeface="ＭＳ Ｐゴシック" pitchFamily="34" charset="-128"/>
              </a:rPr>
              <a:t>Reservoir Filling Plans</a:t>
            </a:r>
          </a:p>
          <a:p>
            <a:pPr lvl="1"/>
            <a:r>
              <a:rPr lang="en-US" sz="2400" b="1" u="sng" dirty="0" smtClean="0">
                <a:ea typeface="ＭＳ Ｐゴシック" pitchFamily="34" charset="-128"/>
              </a:rPr>
              <a:t>Project Operations</a:t>
            </a:r>
          </a:p>
          <a:p>
            <a:r>
              <a:rPr lang="en-US" b="1" i="1" dirty="0" smtClean="0">
                <a:solidFill>
                  <a:srgbClr val="FF0000"/>
                </a:solidFill>
              </a:rPr>
              <a:t>Corps Water Management System (CWMS)</a:t>
            </a:r>
          </a:p>
          <a:p>
            <a:pPr lvl="1"/>
            <a:r>
              <a:rPr lang="en-US" sz="2400" b="1" u="sng" dirty="0" smtClean="0">
                <a:solidFill>
                  <a:srgbClr val="FF0000"/>
                </a:solidFill>
                <a:ea typeface="ＭＳ Ｐゴシック" pitchFamily="34" charset="-128"/>
              </a:rPr>
              <a:t>Water Control Data Systems</a:t>
            </a:r>
          </a:p>
          <a:p>
            <a:pPr lvl="1"/>
            <a:r>
              <a:rPr lang="en-US" sz="2400" b="1" u="sng" dirty="0" smtClean="0">
                <a:solidFill>
                  <a:srgbClr val="FF0000"/>
                </a:solidFill>
                <a:ea typeface="ＭＳ Ｐゴシック" pitchFamily="34" charset="-128"/>
              </a:rPr>
              <a:t>Real Time Water Management</a:t>
            </a:r>
          </a:p>
          <a:p>
            <a:pPr lvl="1"/>
            <a:r>
              <a:rPr lang="en-US" sz="2400" b="1" u="sng" dirty="0" smtClean="0">
                <a:solidFill>
                  <a:srgbClr val="FF0000"/>
                </a:solidFill>
                <a:ea typeface="ＭＳ Ｐゴシック" pitchFamily="34" charset="-128"/>
              </a:rPr>
              <a:t>Risk Management/Risk Informed</a:t>
            </a:r>
          </a:p>
          <a:p>
            <a:r>
              <a:rPr lang="en-US" b="1" dirty="0" smtClean="0">
                <a:ea typeface="ＭＳ Ｐゴシック" pitchFamily="34" charset="-128"/>
              </a:rPr>
              <a:t>Cascading Dams</a:t>
            </a:r>
          </a:p>
          <a:p>
            <a:pPr>
              <a:buFont typeface="Wingdings" pitchFamily="2" charset="2"/>
              <a:buNone/>
            </a:pPr>
            <a:r>
              <a:rPr lang="en-US" sz="2400" b="1" i="1" dirty="0" smtClean="0"/>
              <a:t> </a:t>
            </a:r>
          </a:p>
          <a:p>
            <a:endParaRPr lang="en-US" sz="44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Water Control Data System (WCDS)</a:t>
            </a:r>
            <a:endParaRPr lang="en-US" dirty="0"/>
          </a:p>
        </p:txBody>
      </p:sp>
      <p:sp>
        <p:nvSpPr>
          <p:cNvPr id="70" name="Content Placeholder 69"/>
          <p:cNvSpPr>
            <a:spLocks noGrp="1"/>
          </p:cNvSpPr>
          <p:nvPr>
            <p:ph idx="1"/>
          </p:nvPr>
        </p:nvSpPr>
        <p:spPr/>
        <p:txBody>
          <a:bodyPr/>
          <a:lstStyle/>
          <a:p>
            <a:endParaRPr lang="en-US"/>
          </a:p>
        </p:txBody>
      </p:sp>
      <p:sp>
        <p:nvSpPr>
          <p:cNvPr id="5" name="Oval 4"/>
          <p:cNvSpPr/>
          <p:nvPr/>
        </p:nvSpPr>
        <p:spPr>
          <a:xfrm>
            <a:off x="3276600" y="2362200"/>
            <a:ext cx="2819400" cy="3200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www.eol.ucar.edu/projects/hydrometnet/northwest/images/nw_hads.png"/>
          <p:cNvPicPr>
            <a:picLocks noChangeAspect="1" noChangeArrowheads="1"/>
          </p:cNvPicPr>
          <p:nvPr/>
        </p:nvPicPr>
        <p:blipFill>
          <a:blip r:embed="rId4" cstate="screen"/>
          <a:srcRect/>
          <a:stretch>
            <a:fillRect/>
          </a:stretch>
        </p:blipFill>
        <p:spPr bwMode="auto">
          <a:xfrm>
            <a:off x="0" y="1905000"/>
            <a:ext cx="2971800" cy="1994149"/>
          </a:xfrm>
          <a:prstGeom prst="rect">
            <a:avLst/>
          </a:prstGeom>
          <a:noFill/>
        </p:spPr>
      </p:pic>
      <p:cxnSp>
        <p:nvCxnSpPr>
          <p:cNvPr id="8" name="Straight Connector 7"/>
          <p:cNvCxnSpPr/>
          <p:nvPr/>
        </p:nvCxnSpPr>
        <p:spPr>
          <a:xfrm flipV="1">
            <a:off x="1143000" y="1819276"/>
            <a:ext cx="2752725" cy="752474"/>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9600" y="1800225"/>
            <a:ext cx="3286125" cy="1781175"/>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62000" y="1828800"/>
            <a:ext cx="3133725" cy="990600"/>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62000" y="1828800"/>
            <a:ext cx="3133725" cy="685802"/>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622430" y="1809750"/>
            <a:ext cx="1244720" cy="1752959"/>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pic>
        <p:nvPicPr>
          <p:cNvPr id="13" name="Picture 5"/>
          <p:cNvPicPr>
            <a:picLocks noChangeAspect="1" noChangeArrowheads="1"/>
          </p:cNvPicPr>
          <p:nvPr/>
        </p:nvPicPr>
        <p:blipFill>
          <a:blip r:embed="rId5" cstate="screen"/>
          <a:srcRect/>
          <a:stretch>
            <a:fillRect/>
          </a:stretch>
        </p:blipFill>
        <p:spPr bwMode="auto">
          <a:xfrm flipH="1">
            <a:off x="4114800" y="2514600"/>
            <a:ext cx="466725" cy="419100"/>
          </a:xfrm>
          <a:prstGeom prst="rect">
            <a:avLst/>
          </a:prstGeom>
          <a:noFill/>
          <a:ln w="9525">
            <a:noFill/>
            <a:miter lim="800000"/>
            <a:headEnd/>
            <a:tailEnd/>
          </a:ln>
        </p:spPr>
      </p:pic>
      <p:cxnSp>
        <p:nvCxnSpPr>
          <p:cNvPr id="14" name="Straight Connector 13"/>
          <p:cNvCxnSpPr/>
          <p:nvPr/>
        </p:nvCxnSpPr>
        <p:spPr>
          <a:xfrm>
            <a:off x="3895725" y="1819275"/>
            <a:ext cx="447675" cy="84772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5" name="Picture 6"/>
          <p:cNvPicPr>
            <a:picLocks noChangeAspect="1" noChangeArrowheads="1"/>
          </p:cNvPicPr>
          <p:nvPr/>
        </p:nvPicPr>
        <p:blipFill>
          <a:blip r:embed="rId6" cstate="screen"/>
          <a:srcRect/>
          <a:stretch>
            <a:fillRect/>
          </a:stretch>
        </p:blipFill>
        <p:spPr bwMode="auto">
          <a:xfrm>
            <a:off x="3657600" y="3200400"/>
            <a:ext cx="246275" cy="542925"/>
          </a:xfrm>
          <a:prstGeom prst="rect">
            <a:avLst/>
          </a:prstGeom>
          <a:noFill/>
          <a:ln w="9525">
            <a:noFill/>
            <a:miter lim="800000"/>
            <a:headEnd/>
            <a:tailEnd/>
          </a:ln>
        </p:spPr>
      </p:pic>
      <p:cxnSp>
        <p:nvCxnSpPr>
          <p:cNvPr id="16" name="Straight Connector 15"/>
          <p:cNvCxnSpPr>
            <a:endCxn id="15" idx="0"/>
          </p:cNvCxnSpPr>
          <p:nvPr/>
        </p:nvCxnSpPr>
        <p:spPr>
          <a:xfrm>
            <a:off x="2362200" y="2590800"/>
            <a:ext cx="1418538" cy="6096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5" idx="0"/>
          </p:cNvCxnSpPr>
          <p:nvPr/>
        </p:nvCxnSpPr>
        <p:spPr>
          <a:xfrm>
            <a:off x="2209800" y="2819400"/>
            <a:ext cx="1570938" cy="3810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5" idx="0"/>
          </p:cNvCxnSpPr>
          <p:nvPr/>
        </p:nvCxnSpPr>
        <p:spPr>
          <a:xfrm>
            <a:off x="2133600" y="3200400"/>
            <a:ext cx="1647138"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15" idx="0"/>
          </p:cNvCxnSpPr>
          <p:nvPr/>
        </p:nvCxnSpPr>
        <p:spPr>
          <a:xfrm>
            <a:off x="3048000" y="3124200"/>
            <a:ext cx="732738" cy="762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20" name="Picture 7"/>
          <p:cNvPicPr>
            <a:picLocks noChangeAspect="1" noChangeArrowheads="1"/>
          </p:cNvPicPr>
          <p:nvPr/>
        </p:nvPicPr>
        <p:blipFill>
          <a:blip r:embed="rId7" cstate="screen"/>
          <a:srcRect/>
          <a:stretch>
            <a:fillRect/>
          </a:stretch>
        </p:blipFill>
        <p:spPr bwMode="auto">
          <a:xfrm>
            <a:off x="4343400" y="3124200"/>
            <a:ext cx="457200" cy="386499"/>
          </a:xfrm>
          <a:prstGeom prst="rect">
            <a:avLst/>
          </a:prstGeom>
          <a:noFill/>
          <a:ln w="9525">
            <a:noFill/>
            <a:miter lim="800000"/>
            <a:headEnd/>
            <a:tailEnd/>
          </a:ln>
        </p:spPr>
      </p:pic>
      <p:pic>
        <p:nvPicPr>
          <p:cNvPr id="21" name="Picture 7"/>
          <p:cNvPicPr>
            <a:picLocks noChangeAspect="1" noChangeArrowheads="1"/>
          </p:cNvPicPr>
          <p:nvPr/>
        </p:nvPicPr>
        <p:blipFill>
          <a:blip r:embed="rId7" cstate="screen"/>
          <a:srcRect/>
          <a:stretch>
            <a:fillRect/>
          </a:stretch>
        </p:blipFill>
        <p:spPr bwMode="auto">
          <a:xfrm>
            <a:off x="3733800" y="3886200"/>
            <a:ext cx="457200" cy="386499"/>
          </a:xfrm>
          <a:prstGeom prst="rect">
            <a:avLst/>
          </a:prstGeom>
          <a:noFill/>
          <a:ln w="9525">
            <a:noFill/>
            <a:miter lim="800000"/>
            <a:headEnd/>
            <a:tailEnd/>
          </a:ln>
        </p:spPr>
      </p:pic>
      <p:cxnSp>
        <p:nvCxnSpPr>
          <p:cNvPr id="22" name="Straight Connector 21"/>
          <p:cNvCxnSpPr>
            <a:stCxn id="15" idx="2"/>
            <a:endCxn id="21" idx="0"/>
          </p:cNvCxnSpPr>
          <p:nvPr/>
        </p:nvCxnSpPr>
        <p:spPr>
          <a:xfrm>
            <a:off x="3780738" y="3743325"/>
            <a:ext cx="181662" cy="142875"/>
          </a:xfrm>
          <a:prstGeom prst="line">
            <a:avLst/>
          </a:prstGeom>
          <a:ln w="95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3" idx="2"/>
            <a:endCxn id="20" idx="0"/>
          </p:cNvCxnSpPr>
          <p:nvPr/>
        </p:nvCxnSpPr>
        <p:spPr>
          <a:xfrm>
            <a:off x="4348162" y="2933700"/>
            <a:ext cx="223838" cy="19050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7"/>
          <p:cNvPicPr>
            <a:picLocks noChangeAspect="1" noChangeArrowheads="1"/>
          </p:cNvPicPr>
          <p:nvPr/>
        </p:nvPicPr>
        <p:blipFill>
          <a:blip r:embed="rId7" cstate="screen"/>
          <a:srcRect/>
          <a:stretch>
            <a:fillRect/>
          </a:stretch>
        </p:blipFill>
        <p:spPr bwMode="auto">
          <a:xfrm>
            <a:off x="5257800" y="3124200"/>
            <a:ext cx="457200" cy="386499"/>
          </a:xfrm>
          <a:prstGeom prst="rect">
            <a:avLst/>
          </a:prstGeom>
          <a:noFill/>
          <a:ln w="9525">
            <a:noFill/>
            <a:miter lim="800000"/>
            <a:headEnd/>
            <a:tailEnd/>
          </a:ln>
        </p:spPr>
      </p:pic>
      <p:grpSp>
        <p:nvGrpSpPr>
          <p:cNvPr id="2" name="Group 93"/>
          <p:cNvGrpSpPr>
            <a:grpSpLocks noChangeAspect="1"/>
          </p:cNvGrpSpPr>
          <p:nvPr/>
        </p:nvGrpSpPr>
        <p:grpSpPr bwMode="auto">
          <a:xfrm>
            <a:off x="7296150" y="1676400"/>
            <a:ext cx="627062" cy="555625"/>
            <a:chOff x="3263" y="1008"/>
            <a:chExt cx="731" cy="856"/>
          </a:xfrm>
        </p:grpSpPr>
        <p:graphicFrame>
          <p:nvGraphicFramePr>
            <p:cNvPr id="26" name="Object 94"/>
            <p:cNvGraphicFramePr>
              <a:graphicFrameLocks noChangeAspect="1"/>
            </p:cNvGraphicFramePr>
            <p:nvPr/>
          </p:nvGraphicFramePr>
          <p:xfrm>
            <a:off x="3312" y="1008"/>
            <a:ext cx="576" cy="357"/>
          </p:xfrm>
          <a:graphic>
            <a:graphicData uri="http://schemas.openxmlformats.org/presentationml/2006/ole">
              <p:oleObj spid="_x0000_s5122" name="VISIO" r:id="rId8" imgW="1418400" imgH="880200" progId="">
                <p:embed/>
              </p:oleObj>
            </a:graphicData>
          </a:graphic>
        </p:graphicFrame>
        <p:sp>
          <p:nvSpPr>
            <p:cNvPr id="27" name="Text Box 95"/>
            <p:cNvSpPr txBox="1">
              <a:spLocks noChangeAspect="1" noChangeArrowheads="1"/>
            </p:cNvSpPr>
            <p:nvPr/>
          </p:nvSpPr>
          <p:spPr bwMode="auto">
            <a:xfrm>
              <a:off x="3263" y="1297"/>
              <a:ext cx="731" cy="567"/>
            </a:xfrm>
            <a:prstGeom prst="rect">
              <a:avLst/>
            </a:prstGeom>
            <a:noFill/>
            <a:ln w="9525">
              <a:noFill/>
              <a:miter lim="800000"/>
              <a:headEnd/>
              <a:tailEnd/>
            </a:ln>
            <a:effectLst/>
          </p:spPr>
          <p:txBody>
            <a:bodyPr>
              <a:spAutoFit/>
            </a:bodyPr>
            <a:lstStyle/>
            <a:p>
              <a:pPr algn="ctr"/>
              <a:r>
                <a:rPr lang="en-AU" sz="600"/>
                <a:t>NWS/RFC</a:t>
              </a:r>
            </a:p>
            <a:p>
              <a:pPr algn="ctr"/>
              <a:r>
                <a:rPr lang="en-AU" sz="600"/>
                <a:t>State/Local Agency</a:t>
              </a:r>
            </a:p>
          </p:txBody>
        </p:sp>
      </p:grpSp>
      <p:cxnSp>
        <p:nvCxnSpPr>
          <p:cNvPr id="28" name="Straight Connector 27"/>
          <p:cNvCxnSpPr>
            <a:endCxn id="27" idx="2"/>
          </p:cNvCxnSpPr>
          <p:nvPr/>
        </p:nvCxnSpPr>
        <p:spPr>
          <a:xfrm flipV="1">
            <a:off x="7219950" y="2232025"/>
            <a:ext cx="389731" cy="968376"/>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4" idx="0"/>
          </p:cNvCxnSpPr>
          <p:nvPr/>
        </p:nvCxnSpPr>
        <p:spPr>
          <a:xfrm flipV="1">
            <a:off x="5486400" y="2895600"/>
            <a:ext cx="1828800" cy="228600"/>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71" name="Picture 3"/>
          <p:cNvPicPr>
            <a:picLocks noChangeAspect="1" noChangeArrowheads="1"/>
          </p:cNvPicPr>
          <p:nvPr/>
        </p:nvPicPr>
        <p:blipFill>
          <a:blip r:embed="rId9" cstate="print"/>
          <a:srcRect/>
          <a:stretch>
            <a:fillRect/>
          </a:stretch>
        </p:blipFill>
        <p:spPr bwMode="auto">
          <a:xfrm>
            <a:off x="6781800" y="2514600"/>
            <a:ext cx="1127125" cy="852488"/>
          </a:xfrm>
          <a:prstGeom prst="rect">
            <a:avLst/>
          </a:prstGeom>
          <a:noFill/>
          <a:ln w="9525">
            <a:miter lim="800000"/>
            <a:headEnd/>
            <a:tailEnd/>
          </a:ln>
          <a:effectLst/>
        </p:spPr>
      </p:pic>
      <p:pic>
        <p:nvPicPr>
          <p:cNvPr id="31" name="Picture 6"/>
          <p:cNvPicPr>
            <a:picLocks noChangeAspect="1" noChangeArrowheads="1"/>
          </p:cNvPicPr>
          <p:nvPr/>
        </p:nvPicPr>
        <p:blipFill>
          <a:blip r:embed="rId6" cstate="screen"/>
          <a:srcRect/>
          <a:stretch>
            <a:fillRect/>
          </a:stretch>
        </p:blipFill>
        <p:spPr bwMode="auto">
          <a:xfrm>
            <a:off x="2667000" y="3886200"/>
            <a:ext cx="246275" cy="542925"/>
          </a:xfrm>
          <a:prstGeom prst="rect">
            <a:avLst/>
          </a:prstGeom>
          <a:noFill/>
          <a:ln w="9525">
            <a:noFill/>
            <a:miter lim="800000"/>
            <a:headEnd/>
            <a:tailEnd/>
          </a:ln>
        </p:spPr>
      </p:pic>
      <p:cxnSp>
        <p:nvCxnSpPr>
          <p:cNvPr id="32" name="Straight Connector 31"/>
          <p:cNvCxnSpPr>
            <a:endCxn id="31" idx="0"/>
          </p:cNvCxnSpPr>
          <p:nvPr/>
        </p:nvCxnSpPr>
        <p:spPr>
          <a:xfrm>
            <a:off x="2286000" y="3352800"/>
            <a:ext cx="504138" cy="5334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1" idx="0"/>
          </p:cNvCxnSpPr>
          <p:nvPr/>
        </p:nvCxnSpPr>
        <p:spPr>
          <a:xfrm flipV="1">
            <a:off x="2790138" y="3429000"/>
            <a:ext cx="105462" cy="4572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31" idx="0"/>
          </p:cNvCxnSpPr>
          <p:nvPr/>
        </p:nvCxnSpPr>
        <p:spPr>
          <a:xfrm>
            <a:off x="2057400" y="3581400"/>
            <a:ext cx="732738" cy="3048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31" idx="0"/>
          </p:cNvCxnSpPr>
          <p:nvPr/>
        </p:nvCxnSpPr>
        <p:spPr>
          <a:xfrm>
            <a:off x="2667000" y="3352800"/>
            <a:ext cx="123138" cy="5334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1" idx="0"/>
            <a:endCxn id="15" idx="0"/>
          </p:cNvCxnSpPr>
          <p:nvPr/>
        </p:nvCxnSpPr>
        <p:spPr>
          <a:xfrm flipV="1">
            <a:off x="2790138" y="3200400"/>
            <a:ext cx="990600" cy="6858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3" name="Group 93"/>
          <p:cNvGrpSpPr>
            <a:grpSpLocks noChangeAspect="1"/>
          </p:cNvGrpSpPr>
          <p:nvPr/>
        </p:nvGrpSpPr>
        <p:grpSpPr bwMode="auto">
          <a:xfrm>
            <a:off x="5461419" y="1896194"/>
            <a:ext cx="627062" cy="555625"/>
            <a:chOff x="3263" y="1008"/>
            <a:chExt cx="731" cy="856"/>
          </a:xfrm>
        </p:grpSpPr>
        <p:graphicFrame>
          <p:nvGraphicFramePr>
            <p:cNvPr id="38" name="Object 94"/>
            <p:cNvGraphicFramePr>
              <a:graphicFrameLocks noChangeAspect="1"/>
            </p:cNvGraphicFramePr>
            <p:nvPr/>
          </p:nvGraphicFramePr>
          <p:xfrm>
            <a:off x="3312" y="1008"/>
            <a:ext cx="576" cy="357"/>
          </p:xfrm>
          <a:graphic>
            <a:graphicData uri="http://schemas.openxmlformats.org/presentationml/2006/ole">
              <p:oleObj spid="_x0000_s5124" name="VISIO" r:id="rId10" imgW="1418400" imgH="880200" progId="">
                <p:embed/>
              </p:oleObj>
            </a:graphicData>
          </a:graphic>
        </p:graphicFrame>
        <p:sp>
          <p:nvSpPr>
            <p:cNvPr id="39" name="Text Box 95"/>
            <p:cNvSpPr txBox="1">
              <a:spLocks noChangeAspect="1" noChangeArrowheads="1"/>
            </p:cNvSpPr>
            <p:nvPr/>
          </p:nvSpPr>
          <p:spPr bwMode="auto">
            <a:xfrm>
              <a:off x="3263" y="1297"/>
              <a:ext cx="731" cy="567"/>
            </a:xfrm>
            <a:prstGeom prst="rect">
              <a:avLst/>
            </a:prstGeom>
            <a:noFill/>
            <a:ln w="9525">
              <a:noFill/>
              <a:miter lim="800000"/>
              <a:headEnd/>
              <a:tailEnd/>
            </a:ln>
            <a:effectLst/>
          </p:spPr>
          <p:txBody>
            <a:bodyPr>
              <a:spAutoFit/>
            </a:bodyPr>
            <a:lstStyle/>
            <a:p>
              <a:pPr algn="ctr"/>
              <a:r>
                <a:rPr lang="en-AU" sz="600"/>
                <a:t>NWS/RFC</a:t>
              </a:r>
            </a:p>
            <a:p>
              <a:pPr algn="ctr"/>
              <a:r>
                <a:rPr lang="en-AU" sz="600"/>
                <a:t>State/Local Agency</a:t>
              </a:r>
            </a:p>
          </p:txBody>
        </p:sp>
      </p:grpSp>
      <p:cxnSp>
        <p:nvCxnSpPr>
          <p:cNvPr id="40" name="Straight Connector 39"/>
          <p:cNvCxnSpPr>
            <a:stCxn id="24" idx="0"/>
            <a:endCxn id="39" idx="2"/>
          </p:cNvCxnSpPr>
          <p:nvPr/>
        </p:nvCxnSpPr>
        <p:spPr>
          <a:xfrm flipV="1">
            <a:off x="5486400" y="2451819"/>
            <a:ext cx="288550" cy="672381"/>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572000" y="2590800"/>
            <a:ext cx="721672" cy="553998"/>
          </a:xfrm>
          <a:prstGeom prst="rect">
            <a:avLst/>
          </a:prstGeom>
          <a:noFill/>
        </p:spPr>
        <p:txBody>
          <a:bodyPr wrap="none" rtlCol="0">
            <a:spAutoFit/>
          </a:bodyPr>
          <a:lstStyle/>
          <a:p>
            <a:r>
              <a:rPr lang="en-US" sz="1000" dirty="0" smtClean="0"/>
              <a:t>GOES &amp;</a:t>
            </a:r>
          </a:p>
          <a:p>
            <a:r>
              <a:rPr lang="en-US" sz="1000" dirty="0" err="1" smtClean="0"/>
              <a:t>NOAAPort</a:t>
            </a:r>
            <a:endParaRPr lang="en-US" sz="1000" dirty="0" smtClean="0"/>
          </a:p>
          <a:p>
            <a:r>
              <a:rPr lang="en-US" sz="1000" dirty="0" smtClean="0"/>
              <a:t>Data</a:t>
            </a:r>
            <a:endParaRPr lang="en-US" sz="1000" dirty="0"/>
          </a:p>
        </p:txBody>
      </p:sp>
      <p:sp>
        <p:nvSpPr>
          <p:cNvPr id="42" name="TextBox 41"/>
          <p:cNvSpPr txBox="1"/>
          <p:nvPr/>
        </p:nvSpPr>
        <p:spPr>
          <a:xfrm>
            <a:off x="3886200" y="3352800"/>
            <a:ext cx="428322" cy="553998"/>
          </a:xfrm>
          <a:prstGeom prst="rect">
            <a:avLst/>
          </a:prstGeom>
          <a:noFill/>
        </p:spPr>
        <p:txBody>
          <a:bodyPr wrap="none" rtlCol="0">
            <a:spAutoFit/>
          </a:bodyPr>
          <a:lstStyle/>
          <a:p>
            <a:r>
              <a:rPr lang="en-US" sz="1000" dirty="0" smtClean="0"/>
              <a:t>VHF</a:t>
            </a:r>
          </a:p>
          <a:p>
            <a:r>
              <a:rPr lang="en-US" sz="1000" dirty="0" err="1" smtClean="0"/>
              <a:t>LoS</a:t>
            </a:r>
            <a:endParaRPr lang="en-US" sz="1000" dirty="0" smtClean="0"/>
          </a:p>
          <a:p>
            <a:r>
              <a:rPr lang="en-US" sz="1000" dirty="0" smtClean="0"/>
              <a:t>Data</a:t>
            </a:r>
            <a:endParaRPr lang="en-US" sz="1000" dirty="0"/>
          </a:p>
        </p:txBody>
      </p:sp>
      <p:sp>
        <p:nvSpPr>
          <p:cNvPr id="43" name="TextBox 42"/>
          <p:cNvSpPr txBox="1"/>
          <p:nvPr/>
        </p:nvSpPr>
        <p:spPr>
          <a:xfrm>
            <a:off x="5707811" y="2438400"/>
            <a:ext cx="950901" cy="400110"/>
          </a:xfrm>
          <a:prstGeom prst="rect">
            <a:avLst/>
          </a:prstGeom>
          <a:noFill/>
        </p:spPr>
        <p:txBody>
          <a:bodyPr wrap="none" rtlCol="0">
            <a:spAutoFit/>
          </a:bodyPr>
          <a:lstStyle/>
          <a:p>
            <a:r>
              <a:rPr lang="en-US" sz="1000" dirty="0" smtClean="0"/>
              <a:t>Leased Line</a:t>
            </a:r>
          </a:p>
          <a:p>
            <a:r>
              <a:rPr lang="en-US" sz="1000" dirty="0" smtClean="0"/>
              <a:t>Data Exchange</a:t>
            </a:r>
            <a:endParaRPr lang="en-US" sz="1000" dirty="0"/>
          </a:p>
        </p:txBody>
      </p:sp>
      <p:sp>
        <p:nvSpPr>
          <p:cNvPr id="44" name="TextBox 43"/>
          <p:cNvSpPr txBox="1"/>
          <p:nvPr/>
        </p:nvSpPr>
        <p:spPr>
          <a:xfrm>
            <a:off x="6096000" y="3048000"/>
            <a:ext cx="950901" cy="400110"/>
          </a:xfrm>
          <a:prstGeom prst="rect">
            <a:avLst/>
          </a:prstGeom>
          <a:noFill/>
        </p:spPr>
        <p:txBody>
          <a:bodyPr wrap="none" rtlCol="0">
            <a:spAutoFit/>
          </a:bodyPr>
          <a:lstStyle/>
          <a:p>
            <a:r>
              <a:rPr lang="en-US" sz="1000" dirty="0" smtClean="0"/>
              <a:t>Internet</a:t>
            </a:r>
          </a:p>
          <a:p>
            <a:r>
              <a:rPr lang="en-US" sz="1000" dirty="0" smtClean="0"/>
              <a:t>Data Exchange</a:t>
            </a:r>
            <a:endParaRPr lang="en-US" sz="1000" dirty="0"/>
          </a:p>
        </p:txBody>
      </p:sp>
      <p:cxnSp>
        <p:nvCxnSpPr>
          <p:cNvPr id="45" name="Straight Connector 44"/>
          <p:cNvCxnSpPr>
            <a:stCxn id="48" idx="0"/>
            <a:endCxn id="24" idx="2"/>
          </p:cNvCxnSpPr>
          <p:nvPr/>
        </p:nvCxnSpPr>
        <p:spPr>
          <a:xfrm flipV="1">
            <a:off x="4872038" y="3510699"/>
            <a:ext cx="614362" cy="223101"/>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8" idx="0"/>
            <a:endCxn id="20" idx="2"/>
          </p:cNvCxnSpPr>
          <p:nvPr/>
        </p:nvCxnSpPr>
        <p:spPr>
          <a:xfrm flipH="1" flipV="1">
            <a:off x="4572000" y="3510699"/>
            <a:ext cx="300038" cy="223101"/>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8" idx="1"/>
            <a:endCxn id="21" idx="3"/>
          </p:cNvCxnSpPr>
          <p:nvPr/>
        </p:nvCxnSpPr>
        <p:spPr>
          <a:xfrm flipH="1" flipV="1">
            <a:off x="4191000" y="4079450"/>
            <a:ext cx="381000" cy="6775"/>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48" name="Picture 13"/>
          <p:cNvPicPr>
            <a:picLocks noChangeAspect="1" noChangeArrowheads="1"/>
          </p:cNvPicPr>
          <p:nvPr/>
        </p:nvPicPr>
        <p:blipFill>
          <a:blip r:embed="rId11" cstate="screen"/>
          <a:srcRect/>
          <a:stretch>
            <a:fillRect/>
          </a:stretch>
        </p:blipFill>
        <p:spPr bwMode="auto">
          <a:xfrm>
            <a:off x="4572000" y="3733800"/>
            <a:ext cx="600075" cy="704850"/>
          </a:xfrm>
          <a:prstGeom prst="rect">
            <a:avLst/>
          </a:prstGeom>
          <a:noFill/>
          <a:ln w="9525">
            <a:noFill/>
            <a:miter lim="800000"/>
            <a:headEnd/>
            <a:tailEnd/>
          </a:ln>
        </p:spPr>
      </p:pic>
      <p:sp>
        <p:nvSpPr>
          <p:cNvPr id="49" name="TextBox 48"/>
          <p:cNvSpPr txBox="1"/>
          <p:nvPr/>
        </p:nvSpPr>
        <p:spPr>
          <a:xfrm>
            <a:off x="5105400" y="4191000"/>
            <a:ext cx="466794" cy="246221"/>
          </a:xfrm>
          <a:prstGeom prst="rect">
            <a:avLst/>
          </a:prstGeom>
          <a:noFill/>
        </p:spPr>
        <p:txBody>
          <a:bodyPr wrap="none" rtlCol="0">
            <a:spAutoFit/>
          </a:bodyPr>
          <a:lstStyle/>
          <a:p>
            <a:r>
              <a:rPr lang="en-US" sz="1000" dirty="0" smtClean="0"/>
              <a:t>WMS</a:t>
            </a:r>
            <a:endParaRPr lang="en-US" sz="1000" dirty="0"/>
          </a:p>
        </p:txBody>
      </p:sp>
      <p:cxnSp>
        <p:nvCxnSpPr>
          <p:cNvPr id="50" name="Straight Connector 49"/>
          <p:cNvCxnSpPr/>
          <p:nvPr/>
        </p:nvCxnSpPr>
        <p:spPr>
          <a:xfrm flipH="1" flipV="1">
            <a:off x="3886200" y="1800225"/>
            <a:ext cx="1686464" cy="235609"/>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182"/>
          <p:cNvGrpSpPr>
            <a:grpSpLocks noChangeAspect="1"/>
          </p:cNvGrpSpPr>
          <p:nvPr/>
        </p:nvGrpSpPr>
        <p:grpSpPr bwMode="auto">
          <a:xfrm>
            <a:off x="7943850" y="4429125"/>
            <a:ext cx="842963" cy="1109663"/>
            <a:chOff x="4032" y="1200"/>
            <a:chExt cx="729" cy="960"/>
          </a:xfrm>
        </p:grpSpPr>
        <p:sp>
          <p:nvSpPr>
            <p:cNvPr id="52" name="Text Box 184"/>
            <p:cNvSpPr txBox="1">
              <a:spLocks noChangeAspect="1" noChangeArrowheads="1"/>
            </p:cNvSpPr>
            <p:nvPr/>
          </p:nvSpPr>
          <p:spPr bwMode="auto">
            <a:xfrm>
              <a:off x="4033" y="1763"/>
              <a:ext cx="728" cy="397"/>
            </a:xfrm>
            <a:prstGeom prst="rect">
              <a:avLst/>
            </a:prstGeom>
            <a:noFill/>
            <a:ln w="9525">
              <a:noFill/>
              <a:miter lim="800000"/>
              <a:headEnd/>
              <a:tailEnd/>
            </a:ln>
            <a:effectLst/>
          </p:spPr>
          <p:txBody>
            <a:bodyPr>
              <a:spAutoFit/>
            </a:bodyPr>
            <a:lstStyle/>
            <a:p>
              <a:pPr algn="ctr"/>
              <a:r>
                <a:rPr lang="en-AU" sz="800"/>
                <a:t>National GOES Network Source</a:t>
              </a:r>
            </a:p>
          </p:txBody>
        </p:sp>
        <p:graphicFrame>
          <p:nvGraphicFramePr>
            <p:cNvPr id="53" name="Object 183"/>
            <p:cNvGraphicFramePr>
              <a:graphicFrameLocks noChangeAspect="1"/>
            </p:cNvGraphicFramePr>
            <p:nvPr/>
          </p:nvGraphicFramePr>
          <p:xfrm>
            <a:off x="4032" y="1200"/>
            <a:ext cx="672" cy="606"/>
          </p:xfrm>
          <a:graphic>
            <a:graphicData uri="http://schemas.openxmlformats.org/presentationml/2006/ole">
              <p:oleObj spid="_x0000_s5125" name="VISIO" r:id="rId12" imgW="2260080" imgH="2040120" progId="">
                <p:embed/>
              </p:oleObj>
            </a:graphicData>
          </a:graphic>
        </p:graphicFrame>
      </p:grpSp>
      <p:cxnSp>
        <p:nvCxnSpPr>
          <p:cNvPr id="54" name="Straight Connector 53"/>
          <p:cNvCxnSpPr/>
          <p:nvPr/>
        </p:nvCxnSpPr>
        <p:spPr>
          <a:xfrm>
            <a:off x="7418717" y="4580626"/>
            <a:ext cx="586596" cy="405442"/>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48" idx="3"/>
          </p:cNvCxnSpPr>
          <p:nvPr/>
        </p:nvCxnSpPr>
        <p:spPr>
          <a:xfrm>
            <a:off x="5172075" y="4086225"/>
            <a:ext cx="2143125" cy="485775"/>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69" name="Picture 6"/>
          <p:cNvPicPr>
            <a:picLocks noChangeAspect="1" noChangeArrowheads="1"/>
          </p:cNvPicPr>
          <p:nvPr/>
        </p:nvPicPr>
        <p:blipFill>
          <a:blip r:embed="rId13" cstate="print"/>
          <a:srcRect/>
          <a:stretch>
            <a:fillRect/>
          </a:stretch>
        </p:blipFill>
        <p:spPr bwMode="auto">
          <a:xfrm>
            <a:off x="6781800" y="4114800"/>
            <a:ext cx="1127125" cy="852488"/>
          </a:xfrm>
          <a:prstGeom prst="rect">
            <a:avLst/>
          </a:prstGeom>
          <a:noFill/>
          <a:ln w="9525">
            <a:miter lim="800000"/>
            <a:headEnd/>
            <a:tailEnd/>
          </a:ln>
          <a:effectLst/>
        </p:spPr>
      </p:pic>
      <p:pic>
        <p:nvPicPr>
          <p:cNvPr id="57" name="Picture 19" descr="http://www.ferc.gov/industries/hydropower/safety/guidelines/signage/report/graphics/At_Facility_HUG_Dam.jpg"/>
          <p:cNvPicPr>
            <a:picLocks noChangeAspect="1" noChangeArrowheads="1"/>
          </p:cNvPicPr>
          <p:nvPr/>
        </p:nvPicPr>
        <p:blipFill>
          <a:blip r:embed="rId14" cstate="screen"/>
          <a:srcRect/>
          <a:stretch>
            <a:fillRect/>
          </a:stretch>
        </p:blipFill>
        <p:spPr bwMode="auto">
          <a:xfrm>
            <a:off x="228600" y="4419600"/>
            <a:ext cx="2362200" cy="1431493"/>
          </a:xfrm>
          <a:prstGeom prst="rect">
            <a:avLst/>
          </a:prstGeom>
          <a:noFill/>
        </p:spPr>
      </p:pic>
      <p:cxnSp>
        <p:nvCxnSpPr>
          <p:cNvPr id="58" name="Straight Connector 57"/>
          <p:cNvCxnSpPr>
            <a:stCxn id="59" idx="0"/>
            <a:endCxn id="31" idx="0"/>
          </p:cNvCxnSpPr>
          <p:nvPr/>
        </p:nvCxnSpPr>
        <p:spPr>
          <a:xfrm flipV="1">
            <a:off x="658305" y="3886200"/>
            <a:ext cx="2131833" cy="9525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59" name="Picture 6"/>
          <p:cNvPicPr>
            <a:picLocks noChangeAspect="1" noChangeArrowheads="1"/>
          </p:cNvPicPr>
          <p:nvPr/>
        </p:nvPicPr>
        <p:blipFill>
          <a:blip r:embed="rId6" cstate="screen"/>
          <a:srcRect/>
          <a:stretch>
            <a:fillRect/>
          </a:stretch>
        </p:blipFill>
        <p:spPr bwMode="auto">
          <a:xfrm>
            <a:off x="552450" y="4838700"/>
            <a:ext cx="211710" cy="466725"/>
          </a:xfrm>
          <a:prstGeom prst="rect">
            <a:avLst/>
          </a:prstGeom>
          <a:noFill/>
          <a:ln w="9525">
            <a:noFill/>
            <a:miter lim="800000"/>
            <a:headEnd/>
            <a:tailEnd/>
          </a:ln>
        </p:spPr>
      </p:pic>
      <p:cxnSp>
        <p:nvCxnSpPr>
          <p:cNvPr id="60" name="Straight Connector 59"/>
          <p:cNvCxnSpPr>
            <a:stCxn id="59" idx="0"/>
          </p:cNvCxnSpPr>
          <p:nvPr/>
        </p:nvCxnSpPr>
        <p:spPr>
          <a:xfrm flipV="1">
            <a:off x="658305" y="1820174"/>
            <a:ext cx="3171823" cy="3018526"/>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990600" y="3962400"/>
            <a:ext cx="1285929" cy="400110"/>
          </a:xfrm>
          <a:prstGeom prst="rect">
            <a:avLst/>
          </a:prstGeom>
          <a:noFill/>
        </p:spPr>
        <p:txBody>
          <a:bodyPr wrap="none" rtlCol="0">
            <a:spAutoFit/>
          </a:bodyPr>
          <a:lstStyle/>
          <a:p>
            <a:r>
              <a:rPr lang="en-US" sz="1000" dirty="0" smtClean="0"/>
              <a:t>Instructions to &amp; </a:t>
            </a:r>
          </a:p>
          <a:p>
            <a:r>
              <a:rPr lang="en-US" sz="1000" dirty="0" smtClean="0"/>
              <a:t>from Dam Operator</a:t>
            </a:r>
            <a:endParaRPr lang="en-US" sz="1000" dirty="0"/>
          </a:p>
        </p:txBody>
      </p:sp>
      <p:cxnSp>
        <p:nvCxnSpPr>
          <p:cNvPr id="63" name="Straight Connector 62"/>
          <p:cNvCxnSpPr>
            <a:stCxn id="48" idx="2"/>
            <a:endCxn id="62" idx="0"/>
          </p:cNvCxnSpPr>
          <p:nvPr/>
        </p:nvCxnSpPr>
        <p:spPr>
          <a:xfrm flipH="1">
            <a:off x="4359552" y="4438650"/>
            <a:ext cx="512486" cy="122387"/>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733800" y="5638800"/>
            <a:ext cx="1806970" cy="369332"/>
          </a:xfrm>
          <a:prstGeom prst="rect">
            <a:avLst/>
          </a:prstGeom>
          <a:noFill/>
        </p:spPr>
        <p:txBody>
          <a:bodyPr wrap="none" rtlCol="0">
            <a:spAutoFit/>
          </a:bodyPr>
          <a:lstStyle/>
          <a:p>
            <a:r>
              <a:rPr lang="en-US" dirty="0" smtClean="0"/>
              <a:t>A District’s WCDS</a:t>
            </a:r>
            <a:endParaRPr lang="en-US" dirty="0"/>
          </a:p>
        </p:txBody>
      </p:sp>
      <p:graphicFrame>
        <p:nvGraphicFramePr>
          <p:cNvPr id="65" name="Object 21"/>
          <p:cNvGraphicFramePr>
            <a:graphicFrameLocks noChangeAspect="1"/>
          </p:cNvGraphicFramePr>
          <p:nvPr/>
        </p:nvGraphicFramePr>
        <p:xfrm>
          <a:off x="4953000" y="3048000"/>
          <a:ext cx="719138" cy="925512"/>
        </p:xfrm>
        <a:graphic>
          <a:graphicData uri="http://schemas.openxmlformats.org/presentationml/2006/ole">
            <p:oleObj spid="_x0000_s5127" name="VISIO" r:id="rId15" imgW="1760760" imgH="2263680" progId="">
              <p:embed/>
            </p:oleObj>
          </a:graphicData>
        </a:graphic>
      </p:graphicFrame>
      <p:pic>
        <p:nvPicPr>
          <p:cNvPr id="66" name="Picture 22" descr="C:\Users\q0hecghk\AppData\Local\Microsoft\Windows\Temporary Internet Files\Content.IE5\R22B5HV2\MC900433907[1].png"/>
          <p:cNvPicPr>
            <a:picLocks noChangeAspect="1" noChangeArrowheads="1"/>
          </p:cNvPicPr>
          <p:nvPr/>
        </p:nvPicPr>
        <p:blipFill>
          <a:blip r:embed="rId16" cstate="screen"/>
          <a:srcRect/>
          <a:stretch>
            <a:fillRect/>
          </a:stretch>
        </p:blipFill>
        <p:spPr bwMode="auto">
          <a:xfrm>
            <a:off x="3565405" y="4404144"/>
            <a:ext cx="523875" cy="523875"/>
          </a:xfrm>
          <a:prstGeom prst="rect">
            <a:avLst/>
          </a:prstGeom>
          <a:noFill/>
        </p:spPr>
      </p:pic>
      <p:pic>
        <p:nvPicPr>
          <p:cNvPr id="67" name="Picture 22" descr="C:\Users\q0hecghk\AppData\Local\Microsoft\Windows\Temporary Internet Files\Content.IE5\R22B5HV2\MC900433907[1].png"/>
          <p:cNvPicPr>
            <a:picLocks noChangeAspect="1" noChangeArrowheads="1"/>
          </p:cNvPicPr>
          <p:nvPr/>
        </p:nvPicPr>
        <p:blipFill>
          <a:blip r:embed="rId17" cstate="screen"/>
          <a:srcRect/>
          <a:stretch>
            <a:fillRect/>
          </a:stretch>
        </p:blipFill>
        <p:spPr bwMode="auto">
          <a:xfrm>
            <a:off x="1047750" y="4705350"/>
            <a:ext cx="304800" cy="304800"/>
          </a:xfrm>
          <a:prstGeom prst="rect">
            <a:avLst/>
          </a:prstGeom>
          <a:noFill/>
        </p:spPr>
      </p:pic>
      <p:cxnSp>
        <p:nvCxnSpPr>
          <p:cNvPr id="68" name="Straight Connector 67"/>
          <p:cNvCxnSpPr>
            <a:stCxn id="67" idx="3"/>
            <a:endCxn id="66" idx="1"/>
          </p:cNvCxnSpPr>
          <p:nvPr/>
        </p:nvCxnSpPr>
        <p:spPr>
          <a:xfrm flipV="1">
            <a:off x="1352550" y="4666082"/>
            <a:ext cx="2212855" cy="191668"/>
          </a:xfrm>
          <a:prstGeom prst="line">
            <a:avLst/>
          </a:prstGeom>
          <a:ln w="9525">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032" name="Picture 8" descr="C:\Users\q0hecghk\AppData\Local\Microsoft\Windows\Temporary Internet Files\Content.IE5\R22B5HV2\MC900434857[1].png"/>
          <p:cNvPicPr>
            <a:picLocks noChangeAspect="1" noChangeArrowheads="1"/>
          </p:cNvPicPr>
          <p:nvPr/>
        </p:nvPicPr>
        <p:blipFill>
          <a:blip r:embed="rId18" cstate="screen"/>
          <a:srcRect/>
          <a:stretch>
            <a:fillRect/>
          </a:stretch>
        </p:blipFill>
        <p:spPr bwMode="auto">
          <a:xfrm flipH="1">
            <a:off x="3390900" y="1352550"/>
            <a:ext cx="908050" cy="908050"/>
          </a:xfrm>
          <a:prstGeom prst="rect">
            <a:avLst/>
          </a:prstGeom>
          <a:noFill/>
        </p:spPr>
      </p:pic>
      <p:pic>
        <p:nvPicPr>
          <p:cNvPr id="1034" name="Picture 10" descr="http://www.nwd.usace.army.mil/PA/news/myimages/Waubay_briefing.jpg"/>
          <p:cNvPicPr>
            <a:picLocks noChangeAspect="1" noChangeArrowheads="1"/>
          </p:cNvPicPr>
          <p:nvPr/>
        </p:nvPicPr>
        <p:blipFill>
          <a:blip r:embed="rId19" cstate="screen"/>
          <a:srcRect/>
          <a:stretch>
            <a:fillRect/>
          </a:stretch>
        </p:blipFill>
        <p:spPr bwMode="auto">
          <a:xfrm>
            <a:off x="4644644" y="4554746"/>
            <a:ext cx="953899" cy="739083"/>
          </a:xfrm>
          <a:prstGeom prst="rect">
            <a:avLst/>
          </a:prstGeom>
          <a:noFill/>
        </p:spPr>
      </p:pic>
      <p:pic>
        <p:nvPicPr>
          <p:cNvPr id="62" name="Picture 20" descr="C:\Users\q0hecghk\AppData\Local\Microsoft\Windows\Temporary Internet Files\Content.IE5\R22B5HV2\MC900065198[1].wmf"/>
          <p:cNvPicPr>
            <a:picLocks noChangeAspect="1" noChangeArrowheads="1"/>
          </p:cNvPicPr>
          <p:nvPr/>
        </p:nvPicPr>
        <p:blipFill>
          <a:blip r:embed="rId20" cstate="screen"/>
          <a:srcRect/>
          <a:stretch>
            <a:fillRect/>
          </a:stretch>
        </p:blipFill>
        <p:spPr bwMode="auto">
          <a:xfrm>
            <a:off x="3993132" y="4561037"/>
            <a:ext cx="732840" cy="751798"/>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28600"/>
            <a:ext cx="8229600" cy="1143000"/>
          </a:xfrm>
        </p:spPr>
        <p:txBody>
          <a:bodyPr/>
          <a:lstStyle/>
          <a:p>
            <a:pPr eaLnBrk="1" hangingPunct="1"/>
            <a:r>
              <a:rPr lang="en-US" sz="3200" dirty="0" smtClean="0">
                <a:latin typeface="Arial Black" pitchFamily="34" charset="0"/>
              </a:rPr>
              <a:t>CWMS</a:t>
            </a:r>
          </a:p>
        </p:txBody>
      </p:sp>
      <p:sp>
        <p:nvSpPr>
          <p:cNvPr id="38915" name="Rectangle 3"/>
          <p:cNvSpPr>
            <a:spLocks noGrp="1" noChangeArrowheads="1"/>
          </p:cNvSpPr>
          <p:nvPr>
            <p:ph idx="1"/>
          </p:nvPr>
        </p:nvSpPr>
        <p:spPr>
          <a:xfrm>
            <a:off x="4648200" y="1371600"/>
            <a:ext cx="4038600" cy="3886200"/>
          </a:xfrm>
        </p:spPr>
        <p:txBody>
          <a:bodyPr/>
          <a:lstStyle/>
          <a:p>
            <a:pPr eaLnBrk="1" hangingPunct="1">
              <a:lnSpc>
                <a:spcPct val="85000"/>
              </a:lnSpc>
            </a:pPr>
            <a:r>
              <a:rPr lang="en-US" sz="1600" dirty="0" smtClean="0"/>
              <a:t>Comprehensive, integrated system for real-time water control decision support</a:t>
            </a:r>
          </a:p>
          <a:p>
            <a:pPr eaLnBrk="1" hangingPunct="1">
              <a:lnSpc>
                <a:spcPct val="85000"/>
              </a:lnSpc>
              <a:buFont typeface="Wingdings" pitchFamily="2" charset="2"/>
              <a:buNone/>
            </a:pPr>
            <a:endParaRPr lang="en-US" sz="1600" dirty="0" smtClean="0"/>
          </a:p>
          <a:p>
            <a:pPr eaLnBrk="1" hangingPunct="1">
              <a:lnSpc>
                <a:spcPct val="85000"/>
              </a:lnSpc>
            </a:pPr>
            <a:r>
              <a:rPr lang="en-US" sz="1600" dirty="0" smtClean="0"/>
              <a:t>Complete data retrieval / verification / database system</a:t>
            </a:r>
          </a:p>
          <a:p>
            <a:pPr eaLnBrk="1" hangingPunct="1">
              <a:lnSpc>
                <a:spcPct val="85000"/>
              </a:lnSpc>
            </a:pPr>
            <a:endParaRPr lang="en-US" sz="1600" dirty="0" smtClean="0"/>
          </a:p>
          <a:p>
            <a:pPr eaLnBrk="1" hangingPunct="1">
              <a:lnSpc>
                <a:spcPct val="85000"/>
              </a:lnSpc>
            </a:pPr>
            <a:r>
              <a:rPr lang="en-US" sz="1600" dirty="0" smtClean="0"/>
              <a:t>Full range of hydrologic / hydraulic modeling software to evaluate operational decisions and compare the impact of various “what if?” scenarios</a:t>
            </a:r>
          </a:p>
          <a:p>
            <a:pPr eaLnBrk="1" hangingPunct="1">
              <a:lnSpc>
                <a:spcPct val="85000"/>
              </a:lnSpc>
            </a:pPr>
            <a:endParaRPr lang="en-US" sz="1600" dirty="0" smtClean="0"/>
          </a:p>
          <a:p>
            <a:pPr eaLnBrk="1" hangingPunct="1">
              <a:lnSpc>
                <a:spcPct val="85000"/>
              </a:lnSpc>
            </a:pPr>
            <a:r>
              <a:rPr lang="en-US" sz="1600" dirty="0" smtClean="0"/>
              <a:t>Client / Server architecture, with full set of visualization tools to evaluate data and model results</a:t>
            </a:r>
          </a:p>
          <a:p>
            <a:pPr eaLnBrk="1" hangingPunct="1">
              <a:lnSpc>
                <a:spcPct val="85000"/>
              </a:lnSpc>
            </a:pPr>
            <a:endParaRPr lang="en-US" sz="1600" dirty="0" smtClean="0"/>
          </a:p>
          <a:p>
            <a:pPr eaLnBrk="1" hangingPunct="1">
              <a:lnSpc>
                <a:spcPct val="85000"/>
              </a:lnSpc>
            </a:pPr>
            <a:r>
              <a:rPr lang="en-US" sz="1600" dirty="0" smtClean="0"/>
              <a:t>Complete set of User Manuals, Installation Manuals, Training and Technical Support </a:t>
            </a:r>
          </a:p>
        </p:txBody>
      </p:sp>
      <p:sp>
        <p:nvSpPr>
          <p:cNvPr id="38917" name="Line 5"/>
          <p:cNvSpPr>
            <a:spLocks noChangeShapeType="1"/>
          </p:cNvSpPr>
          <p:nvPr/>
        </p:nvSpPr>
        <p:spPr bwMode="auto">
          <a:xfrm>
            <a:off x="1066800" y="990600"/>
            <a:ext cx="7772400" cy="0"/>
          </a:xfrm>
          <a:prstGeom prst="line">
            <a:avLst/>
          </a:prstGeom>
          <a:noFill/>
          <a:ln w="57150">
            <a:solidFill>
              <a:schemeClr val="tx1"/>
            </a:solidFill>
            <a:round/>
            <a:headEnd/>
            <a:tailEnd/>
          </a:ln>
        </p:spPr>
        <p:txBody>
          <a:bodyPr/>
          <a:lstStyle/>
          <a:p>
            <a:endParaRPr lang="en-US"/>
          </a:p>
        </p:txBody>
      </p:sp>
      <p:pic>
        <p:nvPicPr>
          <p:cNvPr id="6" name="Picture 2" descr="https://cwms.usace.army.mil/images/cwms1.jpg"/>
          <p:cNvPicPr>
            <a:picLocks noChangeAspect="1" noChangeArrowheads="1"/>
          </p:cNvPicPr>
          <p:nvPr/>
        </p:nvPicPr>
        <p:blipFill>
          <a:blip r:embed="rId3" cstate="screen"/>
          <a:srcRect/>
          <a:stretch>
            <a:fillRect/>
          </a:stretch>
        </p:blipFill>
        <p:spPr bwMode="auto">
          <a:xfrm>
            <a:off x="0" y="1371600"/>
            <a:ext cx="4518835" cy="38862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1371600" y="1600200"/>
          <a:ext cx="6629400" cy="4443413"/>
        </p:xfrm>
        <a:graphic>
          <a:graphicData uri="http://schemas.openxmlformats.org/presentationml/2006/ole">
            <p:oleObj spid="_x0000_s6146" name="Clip" r:id="rId4" imgW="3709440" imgH="2963520" progId="">
              <p:embed/>
            </p:oleObj>
          </a:graphicData>
        </a:graphic>
      </p:graphicFrame>
      <p:sp>
        <p:nvSpPr>
          <p:cNvPr id="7174" name="Text Box 3"/>
          <p:cNvSpPr txBox="1">
            <a:spLocks noChangeArrowheads="1"/>
          </p:cNvSpPr>
          <p:nvPr/>
        </p:nvSpPr>
        <p:spPr bwMode="auto">
          <a:xfrm>
            <a:off x="1752600" y="2009775"/>
            <a:ext cx="2149475" cy="946150"/>
          </a:xfrm>
          <a:prstGeom prst="rect">
            <a:avLst/>
          </a:prstGeom>
          <a:noFill/>
          <a:ln w="12700" cap="sq">
            <a:noFill/>
            <a:miter lim="800000"/>
            <a:headEnd type="none" w="sm" len="sm"/>
            <a:tailEnd type="none" w="sm" len="sm"/>
          </a:ln>
        </p:spPr>
        <p:txBody>
          <a:bodyPr lIns="91425" tIns="45696" rIns="91425" bIns="45696">
            <a:spAutoFit/>
          </a:bodyPr>
          <a:lstStyle/>
          <a:p>
            <a:pPr eaLnBrk="0" hangingPunct="0">
              <a:spcBef>
                <a:spcPct val="50000"/>
              </a:spcBef>
            </a:pPr>
            <a:r>
              <a:rPr lang="en-US" sz="2800">
                <a:solidFill>
                  <a:schemeClr val="bg1"/>
                </a:solidFill>
                <a:latin typeface="Times New Roman" pitchFamily="18" charset="0"/>
              </a:rPr>
              <a:t>Data Collection</a:t>
            </a:r>
            <a:endParaRPr lang="en-US" sz="2800">
              <a:latin typeface="Times New Roman" pitchFamily="18" charset="0"/>
            </a:endParaRPr>
          </a:p>
        </p:txBody>
      </p:sp>
      <p:sp>
        <p:nvSpPr>
          <p:cNvPr id="7175" name="Text Box 4"/>
          <p:cNvSpPr txBox="1">
            <a:spLocks noChangeArrowheads="1"/>
          </p:cNvSpPr>
          <p:nvPr/>
        </p:nvSpPr>
        <p:spPr bwMode="auto">
          <a:xfrm>
            <a:off x="5562600" y="2009775"/>
            <a:ext cx="1751013" cy="519113"/>
          </a:xfrm>
          <a:prstGeom prst="rect">
            <a:avLst/>
          </a:prstGeom>
          <a:noFill/>
          <a:ln w="12700" cap="sq">
            <a:noFill/>
            <a:miter lim="800000"/>
            <a:headEnd type="none" w="sm" len="sm"/>
            <a:tailEnd type="none" w="sm" len="sm"/>
          </a:ln>
        </p:spPr>
        <p:txBody>
          <a:bodyPr lIns="91425" tIns="45696" rIns="91425" bIns="45696">
            <a:spAutoFit/>
          </a:bodyPr>
          <a:lstStyle/>
          <a:p>
            <a:pPr eaLnBrk="0" hangingPunct="0"/>
            <a:r>
              <a:rPr lang="en-US" sz="2800">
                <a:latin typeface="Times New Roman" pitchFamily="18" charset="0"/>
              </a:rPr>
              <a:t>Data Base</a:t>
            </a:r>
          </a:p>
        </p:txBody>
      </p:sp>
      <p:sp>
        <p:nvSpPr>
          <p:cNvPr id="7176" name="Text Box 5"/>
          <p:cNvSpPr txBox="1">
            <a:spLocks noChangeArrowheads="1"/>
          </p:cNvSpPr>
          <p:nvPr/>
        </p:nvSpPr>
        <p:spPr bwMode="auto">
          <a:xfrm>
            <a:off x="3886200" y="4295775"/>
            <a:ext cx="1677988" cy="457200"/>
          </a:xfrm>
          <a:prstGeom prst="rect">
            <a:avLst/>
          </a:prstGeom>
          <a:noFill/>
          <a:ln w="12700" cap="sq">
            <a:noFill/>
            <a:miter lim="800000"/>
            <a:headEnd type="none" w="sm" len="sm"/>
            <a:tailEnd type="none" w="sm" len="sm"/>
          </a:ln>
        </p:spPr>
        <p:txBody>
          <a:bodyPr lIns="91425" tIns="45696" rIns="91425" bIns="45696">
            <a:spAutoFit/>
          </a:bodyPr>
          <a:lstStyle/>
          <a:p>
            <a:pPr algn="l" eaLnBrk="0" hangingPunct="0"/>
            <a:r>
              <a:rPr lang="en-US" sz="2400">
                <a:latin typeface="Times New Roman" pitchFamily="18" charset="0"/>
              </a:rPr>
              <a:t>Modeling</a:t>
            </a:r>
          </a:p>
        </p:txBody>
      </p:sp>
      <p:sp>
        <p:nvSpPr>
          <p:cNvPr id="7177" name="Text Box 6"/>
          <p:cNvSpPr txBox="1">
            <a:spLocks noChangeArrowheads="1"/>
          </p:cNvSpPr>
          <p:nvPr/>
        </p:nvSpPr>
        <p:spPr bwMode="auto">
          <a:xfrm>
            <a:off x="5181600" y="4676775"/>
            <a:ext cx="2428875" cy="946150"/>
          </a:xfrm>
          <a:prstGeom prst="rect">
            <a:avLst/>
          </a:prstGeom>
          <a:noFill/>
          <a:ln w="12700" cap="sq">
            <a:noFill/>
            <a:miter lim="800000"/>
            <a:headEnd type="none" w="sm" len="sm"/>
            <a:tailEnd type="none" w="sm" len="sm"/>
          </a:ln>
        </p:spPr>
        <p:txBody>
          <a:bodyPr lIns="91425" tIns="45696" rIns="91425" bIns="45696">
            <a:spAutoFit/>
          </a:bodyPr>
          <a:lstStyle/>
          <a:p>
            <a:pPr eaLnBrk="0" hangingPunct="0"/>
            <a:r>
              <a:rPr lang="en-US" sz="2800">
                <a:solidFill>
                  <a:srgbClr val="FFFF00"/>
                </a:solidFill>
                <a:latin typeface="Times New Roman" pitchFamily="18" charset="0"/>
              </a:rPr>
              <a:t>Information dissemination</a:t>
            </a:r>
            <a:endParaRPr lang="en-US" sz="2800">
              <a:latin typeface="Times New Roman" pitchFamily="18" charset="0"/>
            </a:endParaRPr>
          </a:p>
        </p:txBody>
      </p:sp>
      <p:sp>
        <p:nvSpPr>
          <p:cNvPr id="7178" name="Text Box 7"/>
          <p:cNvSpPr txBox="1">
            <a:spLocks noChangeArrowheads="1"/>
          </p:cNvSpPr>
          <p:nvPr/>
        </p:nvSpPr>
        <p:spPr bwMode="auto">
          <a:xfrm>
            <a:off x="1600200" y="4676775"/>
            <a:ext cx="2216150" cy="946150"/>
          </a:xfrm>
          <a:prstGeom prst="rect">
            <a:avLst/>
          </a:prstGeom>
          <a:noFill/>
          <a:ln w="12700" cap="sq">
            <a:noFill/>
            <a:miter lim="800000"/>
            <a:headEnd type="none" w="sm" len="sm"/>
            <a:tailEnd type="none" w="sm" len="sm"/>
          </a:ln>
        </p:spPr>
        <p:txBody>
          <a:bodyPr lIns="91425" tIns="45696" rIns="91425" bIns="45696">
            <a:spAutoFit/>
          </a:bodyPr>
          <a:lstStyle/>
          <a:p>
            <a:pPr eaLnBrk="0" hangingPunct="0"/>
            <a:r>
              <a:rPr lang="en-US" sz="2800">
                <a:solidFill>
                  <a:srgbClr val="FF0000"/>
                </a:solidFill>
                <a:latin typeface="Times New Roman" pitchFamily="18" charset="0"/>
              </a:rPr>
              <a:t>Data</a:t>
            </a:r>
          </a:p>
          <a:p>
            <a:pPr eaLnBrk="0" hangingPunct="0"/>
            <a:r>
              <a:rPr lang="en-US" sz="2800">
                <a:solidFill>
                  <a:srgbClr val="FF0000"/>
                </a:solidFill>
                <a:latin typeface="Times New Roman" pitchFamily="18" charset="0"/>
              </a:rPr>
              <a:t>Visualization</a:t>
            </a:r>
          </a:p>
        </p:txBody>
      </p:sp>
      <p:graphicFrame>
        <p:nvGraphicFramePr>
          <p:cNvPr id="7171" name="Object 8"/>
          <p:cNvGraphicFramePr>
            <a:graphicFrameLocks noChangeAspect="1"/>
          </p:cNvGraphicFramePr>
          <p:nvPr/>
        </p:nvGraphicFramePr>
        <p:xfrm>
          <a:off x="3810000" y="2619375"/>
          <a:ext cx="1674813" cy="1676400"/>
        </p:xfrm>
        <a:graphic>
          <a:graphicData uri="http://schemas.openxmlformats.org/presentationml/2006/ole">
            <p:oleObj spid="_x0000_s6147" name="Clip" r:id="rId5" imgW="1369440" imgH="1370520" progId="">
              <p:embed/>
            </p:oleObj>
          </a:graphicData>
        </a:graphic>
      </p:graphicFrame>
      <p:grpSp>
        <p:nvGrpSpPr>
          <p:cNvPr id="2" name="Group 9"/>
          <p:cNvGrpSpPr>
            <a:grpSpLocks/>
          </p:cNvGrpSpPr>
          <p:nvPr/>
        </p:nvGrpSpPr>
        <p:grpSpPr bwMode="auto">
          <a:xfrm>
            <a:off x="2133600" y="1552575"/>
            <a:ext cx="5029200" cy="4495800"/>
            <a:chOff x="1778" y="1428"/>
            <a:chExt cx="2932" cy="2504"/>
          </a:xfrm>
        </p:grpSpPr>
        <p:grpSp>
          <p:nvGrpSpPr>
            <p:cNvPr id="3" name="Group 10"/>
            <p:cNvGrpSpPr>
              <a:grpSpLocks/>
            </p:cNvGrpSpPr>
            <p:nvPr/>
          </p:nvGrpSpPr>
          <p:grpSpPr bwMode="auto">
            <a:xfrm>
              <a:off x="1778" y="1428"/>
              <a:ext cx="2932" cy="2504"/>
              <a:chOff x="1778" y="1428"/>
              <a:chExt cx="2932" cy="2504"/>
            </a:xfrm>
          </p:grpSpPr>
          <p:grpSp>
            <p:nvGrpSpPr>
              <p:cNvPr id="4" name="Group 11"/>
              <p:cNvGrpSpPr>
                <a:grpSpLocks/>
              </p:cNvGrpSpPr>
              <p:nvPr/>
            </p:nvGrpSpPr>
            <p:grpSpPr bwMode="auto">
              <a:xfrm>
                <a:off x="1778" y="1428"/>
                <a:ext cx="2932" cy="2504"/>
                <a:chOff x="1778" y="1428"/>
                <a:chExt cx="2932" cy="2504"/>
              </a:xfrm>
            </p:grpSpPr>
            <p:grpSp>
              <p:nvGrpSpPr>
                <p:cNvPr id="5" name="Group 12"/>
                <p:cNvGrpSpPr>
                  <a:grpSpLocks/>
                </p:cNvGrpSpPr>
                <p:nvPr/>
              </p:nvGrpSpPr>
              <p:grpSpPr bwMode="auto">
                <a:xfrm>
                  <a:off x="3199" y="2672"/>
                  <a:ext cx="1468" cy="1260"/>
                  <a:chOff x="3186" y="2666"/>
                  <a:chExt cx="1468" cy="1260"/>
                </a:xfrm>
              </p:grpSpPr>
              <p:sp>
                <p:nvSpPr>
                  <p:cNvPr id="7208" name="Freeform 13"/>
                  <p:cNvSpPr>
                    <a:spLocks/>
                  </p:cNvSpPr>
                  <p:nvPr/>
                </p:nvSpPr>
                <p:spPr bwMode="auto">
                  <a:xfrm>
                    <a:off x="3186" y="2666"/>
                    <a:ext cx="1468" cy="1260"/>
                  </a:xfrm>
                  <a:custGeom>
                    <a:avLst/>
                    <a:gdLst>
                      <a:gd name="T0" fmla="*/ 654 w 1680"/>
                      <a:gd name="T1" fmla="*/ 3 h 1442"/>
                      <a:gd name="T2" fmla="*/ 0 w 1680"/>
                      <a:gd name="T3" fmla="*/ 0 h 1442"/>
                      <a:gd name="T4" fmla="*/ 3 w 1680"/>
                      <a:gd name="T5" fmla="*/ 559 h 1442"/>
                      <a:gd name="T6" fmla="*/ 23 w 1680"/>
                      <a:gd name="T7" fmla="*/ 561 h 1442"/>
                      <a:gd name="T8" fmla="*/ 54 w 1680"/>
                      <a:gd name="T9" fmla="*/ 557 h 1442"/>
                      <a:gd name="T10" fmla="*/ 80 w 1680"/>
                      <a:gd name="T11" fmla="*/ 546 h 1442"/>
                      <a:gd name="T12" fmla="*/ 93 w 1680"/>
                      <a:gd name="T13" fmla="*/ 541 h 1442"/>
                      <a:gd name="T14" fmla="*/ 108 w 1680"/>
                      <a:gd name="T15" fmla="*/ 531 h 1442"/>
                      <a:gd name="T16" fmla="*/ 123 w 1680"/>
                      <a:gd name="T17" fmla="*/ 521 h 1442"/>
                      <a:gd name="T18" fmla="*/ 136 w 1680"/>
                      <a:gd name="T19" fmla="*/ 506 h 1442"/>
                      <a:gd name="T20" fmla="*/ 149 w 1680"/>
                      <a:gd name="T21" fmla="*/ 487 h 1442"/>
                      <a:gd name="T22" fmla="*/ 155 w 1680"/>
                      <a:gd name="T23" fmla="*/ 469 h 1442"/>
                      <a:gd name="T24" fmla="*/ 157 w 1680"/>
                      <a:gd name="T25" fmla="*/ 454 h 1442"/>
                      <a:gd name="T26" fmla="*/ 160 w 1680"/>
                      <a:gd name="T27" fmla="*/ 439 h 1442"/>
                      <a:gd name="T28" fmla="*/ 158 w 1680"/>
                      <a:gd name="T29" fmla="*/ 424 h 1442"/>
                      <a:gd name="T30" fmla="*/ 152 w 1680"/>
                      <a:gd name="T31" fmla="*/ 408 h 1442"/>
                      <a:gd name="T32" fmla="*/ 150 w 1680"/>
                      <a:gd name="T33" fmla="*/ 390 h 1442"/>
                      <a:gd name="T34" fmla="*/ 142 w 1680"/>
                      <a:gd name="T35" fmla="*/ 371 h 1442"/>
                      <a:gd name="T36" fmla="*/ 141 w 1680"/>
                      <a:gd name="T37" fmla="*/ 357 h 1442"/>
                      <a:gd name="T38" fmla="*/ 138 w 1680"/>
                      <a:gd name="T39" fmla="*/ 345 h 1442"/>
                      <a:gd name="T40" fmla="*/ 138 w 1680"/>
                      <a:gd name="T41" fmla="*/ 333 h 1442"/>
                      <a:gd name="T42" fmla="*/ 146 w 1680"/>
                      <a:gd name="T43" fmla="*/ 322 h 1442"/>
                      <a:gd name="T44" fmla="*/ 155 w 1680"/>
                      <a:gd name="T45" fmla="*/ 312 h 1442"/>
                      <a:gd name="T46" fmla="*/ 169 w 1680"/>
                      <a:gd name="T47" fmla="*/ 301 h 1442"/>
                      <a:gd name="T48" fmla="*/ 186 w 1680"/>
                      <a:gd name="T49" fmla="*/ 293 h 1442"/>
                      <a:gd name="T50" fmla="*/ 203 w 1680"/>
                      <a:gd name="T51" fmla="*/ 287 h 1442"/>
                      <a:gd name="T52" fmla="*/ 217 w 1680"/>
                      <a:gd name="T53" fmla="*/ 282 h 1442"/>
                      <a:gd name="T54" fmla="*/ 240 w 1680"/>
                      <a:gd name="T55" fmla="*/ 276 h 1442"/>
                      <a:gd name="T56" fmla="*/ 257 w 1680"/>
                      <a:gd name="T57" fmla="*/ 275 h 1442"/>
                      <a:gd name="T58" fmla="*/ 276 w 1680"/>
                      <a:gd name="T59" fmla="*/ 272 h 1442"/>
                      <a:gd name="T60" fmla="*/ 294 w 1680"/>
                      <a:gd name="T61" fmla="*/ 268 h 1442"/>
                      <a:gd name="T62" fmla="*/ 308 w 1680"/>
                      <a:gd name="T63" fmla="*/ 267 h 1442"/>
                      <a:gd name="T64" fmla="*/ 321 w 1680"/>
                      <a:gd name="T65" fmla="*/ 262 h 1442"/>
                      <a:gd name="T66" fmla="*/ 336 w 1680"/>
                      <a:gd name="T67" fmla="*/ 257 h 1442"/>
                      <a:gd name="T68" fmla="*/ 343 w 1680"/>
                      <a:gd name="T69" fmla="*/ 252 h 1442"/>
                      <a:gd name="T70" fmla="*/ 357 w 1680"/>
                      <a:gd name="T71" fmla="*/ 240 h 1442"/>
                      <a:gd name="T72" fmla="*/ 363 w 1680"/>
                      <a:gd name="T73" fmla="*/ 228 h 1442"/>
                      <a:gd name="T74" fmla="*/ 367 w 1680"/>
                      <a:gd name="T75" fmla="*/ 211 h 1442"/>
                      <a:gd name="T76" fmla="*/ 366 w 1680"/>
                      <a:gd name="T77" fmla="*/ 197 h 1442"/>
                      <a:gd name="T78" fmla="*/ 366 w 1680"/>
                      <a:gd name="T79" fmla="*/ 178 h 1442"/>
                      <a:gd name="T80" fmla="*/ 370 w 1680"/>
                      <a:gd name="T81" fmla="*/ 155 h 1442"/>
                      <a:gd name="T82" fmla="*/ 377 w 1680"/>
                      <a:gd name="T83" fmla="*/ 146 h 1442"/>
                      <a:gd name="T84" fmla="*/ 382 w 1680"/>
                      <a:gd name="T85" fmla="*/ 141 h 1442"/>
                      <a:gd name="T86" fmla="*/ 402 w 1680"/>
                      <a:gd name="T87" fmla="*/ 125 h 1442"/>
                      <a:gd name="T88" fmla="*/ 430 w 1680"/>
                      <a:gd name="T89" fmla="*/ 118 h 1442"/>
                      <a:gd name="T90" fmla="*/ 461 w 1680"/>
                      <a:gd name="T91" fmla="*/ 114 h 1442"/>
                      <a:gd name="T92" fmla="*/ 494 w 1680"/>
                      <a:gd name="T93" fmla="*/ 114 h 1442"/>
                      <a:gd name="T94" fmla="*/ 523 w 1680"/>
                      <a:gd name="T95" fmla="*/ 117 h 1442"/>
                      <a:gd name="T96" fmla="*/ 545 w 1680"/>
                      <a:gd name="T97" fmla="*/ 117 h 1442"/>
                      <a:gd name="T98" fmla="*/ 563 w 1680"/>
                      <a:gd name="T99" fmla="*/ 118 h 1442"/>
                      <a:gd name="T100" fmla="*/ 592 w 1680"/>
                      <a:gd name="T101" fmla="*/ 115 h 1442"/>
                      <a:gd name="T102" fmla="*/ 607 w 1680"/>
                      <a:gd name="T103" fmla="*/ 113 h 1442"/>
                      <a:gd name="T104" fmla="*/ 616 w 1680"/>
                      <a:gd name="T105" fmla="*/ 111 h 1442"/>
                      <a:gd name="T106" fmla="*/ 627 w 1680"/>
                      <a:gd name="T107" fmla="*/ 104 h 1442"/>
                      <a:gd name="T108" fmla="*/ 636 w 1680"/>
                      <a:gd name="T109" fmla="*/ 96 h 1442"/>
                      <a:gd name="T110" fmla="*/ 640 w 1680"/>
                      <a:gd name="T111" fmla="*/ 91 h 1442"/>
                      <a:gd name="T112" fmla="*/ 644 w 1680"/>
                      <a:gd name="T113" fmla="*/ 84 h 1442"/>
                      <a:gd name="T114" fmla="*/ 649 w 1680"/>
                      <a:gd name="T115" fmla="*/ 67 h 1442"/>
                      <a:gd name="T116" fmla="*/ 652 w 1680"/>
                      <a:gd name="T117" fmla="*/ 45 h 1442"/>
                      <a:gd name="T118" fmla="*/ 653 w 1680"/>
                      <a:gd name="T119" fmla="*/ 23 h 1442"/>
                      <a:gd name="T120" fmla="*/ 654 w 1680"/>
                      <a:gd name="T121" fmla="*/ 3 h 14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80"/>
                      <a:gd name="T184" fmla="*/ 0 h 1442"/>
                      <a:gd name="T185" fmla="*/ 1680 w 1680"/>
                      <a:gd name="T186" fmla="*/ 1442 h 14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80" h="1442">
                        <a:moveTo>
                          <a:pt x="1680" y="7"/>
                        </a:moveTo>
                        <a:lnTo>
                          <a:pt x="0" y="0"/>
                        </a:lnTo>
                        <a:lnTo>
                          <a:pt x="3" y="1439"/>
                        </a:lnTo>
                        <a:lnTo>
                          <a:pt x="60" y="1442"/>
                        </a:lnTo>
                        <a:lnTo>
                          <a:pt x="141" y="1430"/>
                        </a:lnTo>
                        <a:lnTo>
                          <a:pt x="206" y="1403"/>
                        </a:lnTo>
                        <a:lnTo>
                          <a:pt x="242" y="1389"/>
                        </a:lnTo>
                        <a:lnTo>
                          <a:pt x="280" y="1366"/>
                        </a:lnTo>
                        <a:lnTo>
                          <a:pt x="316" y="1339"/>
                        </a:lnTo>
                        <a:lnTo>
                          <a:pt x="350" y="1304"/>
                        </a:lnTo>
                        <a:lnTo>
                          <a:pt x="381" y="1252"/>
                        </a:lnTo>
                        <a:lnTo>
                          <a:pt x="398" y="1205"/>
                        </a:lnTo>
                        <a:lnTo>
                          <a:pt x="405" y="1167"/>
                        </a:lnTo>
                        <a:lnTo>
                          <a:pt x="408" y="1128"/>
                        </a:lnTo>
                        <a:lnTo>
                          <a:pt x="406" y="1090"/>
                        </a:lnTo>
                        <a:lnTo>
                          <a:pt x="391" y="1049"/>
                        </a:lnTo>
                        <a:lnTo>
                          <a:pt x="384" y="1001"/>
                        </a:lnTo>
                        <a:lnTo>
                          <a:pt x="365" y="953"/>
                        </a:lnTo>
                        <a:lnTo>
                          <a:pt x="360" y="919"/>
                        </a:lnTo>
                        <a:lnTo>
                          <a:pt x="355" y="887"/>
                        </a:lnTo>
                        <a:lnTo>
                          <a:pt x="355" y="857"/>
                        </a:lnTo>
                        <a:lnTo>
                          <a:pt x="377" y="828"/>
                        </a:lnTo>
                        <a:lnTo>
                          <a:pt x="396" y="802"/>
                        </a:lnTo>
                        <a:lnTo>
                          <a:pt x="434" y="775"/>
                        </a:lnTo>
                        <a:lnTo>
                          <a:pt x="478" y="751"/>
                        </a:lnTo>
                        <a:lnTo>
                          <a:pt x="521" y="737"/>
                        </a:lnTo>
                        <a:lnTo>
                          <a:pt x="557" y="727"/>
                        </a:lnTo>
                        <a:lnTo>
                          <a:pt x="619" y="710"/>
                        </a:lnTo>
                        <a:lnTo>
                          <a:pt x="660" y="708"/>
                        </a:lnTo>
                        <a:lnTo>
                          <a:pt x="710" y="698"/>
                        </a:lnTo>
                        <a:lnTo>
                          <a:pt x="756" y="689"/>
                        </a:lnTo>
                        <a:lnTo>
                          <a:pt x="792" y="684"/>
                        </a:lnTo>
                        <a:lnTo>
                          <a:pt x="826" y="674"/>
                        </a:lnTo>
                        <a:lnTo>
                          <a:pt x="864" y="660"/>
                        </a:lnTo>
                        <a:lnTo>
                          <a:pt x="881" y="648"/>
                        </a:lnTo>
                        <a:lnTo>
                          <a:pt x="919" y="617"/>
                        </a:lnTo>
                        <a:lnTo>
                          <a:pt x="934" y="586"/>
                        </a:lnTo>
                        <a:lnTo>
                          <a:pt x="943" y="544"/>
                        </a:lnTo>
                        <a:lnTo>
                          <a:pt x="938" y="502"/>
                        </a:lnTo>
                        <a:lnTo>
                          <a:pt x="940" y="459"/>
                        </a:lnTo>
                        <a:lnTo>
                          <a:pt x="950" y="396"/>
                        </a:lnTo>
                        <a:lnTo>
                          <a:pt x="970" y="377"/>
                        </a:lnTo>
                        <a:lnTo>
                          <a:pt x="982" y="362"/>
                        </a:lnTo>
                        <a:lnTo>
                          <a:pt x="1032" y="322"/>
                        </a:lnTo>
                        <a:lnTo>
                          <a:pt x="1104" y="302"/>
                        </a:lnTo>
                        <a:lnTo>
                          <a:pt x="1186" y="295"/>
                        </a:lnTo>
                        <a:lnTo>
                          <a:pt x="1272" y="293"/>
                        </a:lnTo>
                        <a:lnTo>
                          <a:pt x="1346" y="300"/>
                        </a:lnTo>
                        <a:lnTo>
                          <a:pt x="1402" y="300"/>
                        </a:lnTo>
                        <a:lnTo>
                          <a:pt x="1445" y="302"/>
                        </a:lnTo>
                        <a:lnTo>
                          <a:pt x="1522" y="298"/>
                        </a:lnTo>
                        <a:lnTo>
                          <a:pt x="1560" y="290"/>
                        </a:lnTo>
                        <a:lnTo>
                          <a:pt x="1584" y="286"/>
                        </a:lnTo>
                        <a:lnTo>
                          <a:pt x="1615" y="269"/>
                        </a:lnTo>
                        <a:lnTo>
                          <a:pt x="1634" y="247"/>
                        </a:lnTo>
                        <a:lnTo>
                          <a:pt x="1646" y="233"/>
                        </a:lnTo>
                        <a:lnTo>
                          <a:pt x="1658" y="216"/>
                        </a:lnTo>
                        <a:lnTo>
                          <a:pt x="1670" y="174"/>
                        </a:lnTo>
                        <a:lnTo>
                          <a:pt x="1675" y="115"/>
                        </a:lnTo>
                        <a:lnTo>
                          <a:pt x="1678" y="58"/>
                        </a:lnTo>
                        <a:lnTo>
                          <a:pt x="1680" y="7"/>
                        </a:lnTo>
                        <a:close/>
                      </a:path>
                    </a:pathLst>
                  </a:custGeom>
                  <a:gradFill rotWithShape="0">
                    <a:gsLst>
                      <a:gs pos="0">
                        <a:srgbClr val="FFFFCC"/>
                      </a:gs>
                      <a:gs pos="100000">
                        <a:srgbClr val="FFFF00"/>
                      </a:gs>
                    </a:gsLst>
                    <a:lin ang="2700000" scaled="1"/>
                  </a:gradFill>
                  <a:ln w="9525">
                    <a:noFill/>
                    <a:round/>
                    <a:headEnd/>
                    <a:tailEnd/>
                  </a:ln>
                </p:spPr>
                <p:txBody>
                  <a:bodyPr wrap="none" anchor="ctr"/>
                  <a:lstStyle/>
                  <a:p>
                    <a:endParaRPr lang="en-US"/>
                  </a:p>
                </p:txBody>
              </p:sp>
              <p:sp>
                <p:nvSpPr>
                  <p:cNvPr id="7209" name="Text Box 14"/>
                  <p:cNvSpPr txBox="1">
                    <a:spLocks noChangeArrowheads="1"/>
                  </p:cNvSpPr>
                  <p:nvPr/>
                </p:nvSpPr>
                <p:spPr bwMode="auto">
                  <a:xfrm>
                    <a:off x="3370" y="2759"/>
                    <a:ext cx="766" cy="289"/>
                  </a:xfrm>
                  <a:prstGeom prst="rect">
                    <a:avLst/>
                  </a:prstGeom>
                  <a:noFill/>
                  <a:ln w="9525">
                    <a:noFill/>
                    <a:miter lim="800000"/>
                    <a:headEnd/>
                    <a:tailEnd/>
                  </a:ln>
                </p:spPr>
                <p:txBody>
                  <a:bodyPr>
                    <a:spAutoFit/>
                  </a:bodyPr>
                  <a:lstStyle/>
                  <a:p>
                    <a:pPr eaLnBrk="0" hangingPunct="0"/>
                    <a:r>
                      <a:rPr lang="en-US" sz="2800">
                        <a:solidFill>
                          <a:srgbClr val="3333FF"/>
                        </a:solidFill>
                        <a:latin typeface="Times New Roman" pitchFamily="18" charset="0"/>
                      </a:rPr>
                      <a:t>RAS</a:t>
                    </a:r>
                    <a:endParaRPr lang="en-US" sz="2400">
                      <a:latin typeface="Times New Roman" pitchFamily="18" charset="0"/>
                    </a:endParaRPr>
                  </a:p>
                </p:txBody>
              </p:sp>
              <p:sp>
                <p:nvSpPr>
                  <p:cNvPr id="7210" name="Text Box 15"/>
                  <p:cNvSpPr txBox="1">
                    <a:spLocks noChangeArrowheads="1"/>
                  </p:cNvSpPr>
                  <p:nvPr/>
                </p:nvSpPr>
                <p:spPr bwMode="auto">
                  <a:xfrm>
                    <a:off x="3218" y="3024"/>
                    <a:ext cx="815" cy="188"/>
                  </a:xfrm>
                  <a:prstGeom prst="rect">
                    <a:avLst/>
                  </a:prstGeom>
                  <a:noFill/>
                  <a:ln w="9525">
                    <a:noFill/>
                    <a:miter lim="800000"/>
                    <a:headEnd/>
                    <a:tailEnd/>
                  </a:ln>
                </p:spPr>
                <p:txBody>
                  <a:bodyPr>
                    <a:spAutoFit/>
                  </a:bodyPr>
                  <a:lstStyle/>
                  <a:p>
                    <a:pPr algn="l" eaLnBrk="0" hangingPunct="0">
                      <a:spcBef>
                        <a:spcPct val="50000"/>
                      </a:spcBef>
                    </a:pPr>
                    <a:r>
                      <a:rPr lang="en-US" sz="1600">
                        <a:solidFill>
                          <a:srgbClr val="3366FF"/>
                        </a:solidFill>
                        <a:latin typeface="Tahoma" pitchFamily="34" charset="0"/>
                      </a:rPr>
                      <a:t>(Hydraulics)</a:t>
                    </a:r>
                    <a:endParaRPr lang="en-US" sz="1600">
                      <a:latin typeface="Tahoma" pitchFamily="34" charset="0"/>
                    </a:endParaRPr>
                  </a:p>
                </p:txBody>
              </p:sp>
            </p:grpSp>
            <p:grpSp>
              <p:nvGrpSpPr>
                <p:cNvPr id="6" name="Group 16"/>
                <p:cNvGrpSpPr>
                  <a:grpSpLocks/>
                </p:cNvGrpSpPr>
                <p:nvPr/>
              </p:nvGrpSpPr>
              <p:grpSpPr bwMode="auto">
                <a:xfrm>
                  <a:off x="1778" y="2657"/>
                  <a:ext cx="1533" cy="1254"/>
                  <a:chOff x="1765" y="2651"/>
                  <a:chExt cx="1533" cy="1254"/>
                </a:xfrm>
              </p:grpSpPr>
              <p:sp>
                <p:nvSpPr>
                  <p:cNvPr id="7205" name="Freeform 17"/>
                  <p:cNvSpPr>
                    <a:spLocks/>
                  </p:cNvSpPr>
                  <p:nvPr/>
                </p:nvSpPr>
                <p:spPr bwMode="auto">
                  <a:xfrm>
                    <a:off x="1765" y="2651"/>
                    <a:ext cx="1470" cy="1254"/>
                  </a:xfrm>
                  <a:custGeom>
                    <a:avLst/>
                    <a:gdLst>
                      <a:gd name="T0" fmla="*/ 647 w 1683"/>
                      <a:gd name="T1" fmla="*/ 558 h 1435"/>
                      <a:gd name="T2" fmla="*/ 617 w 1683"/>
                      <a:gd name="T3" fmla="*/ 558 h 1435"/>
                      <a:gd name="T4" fmla="*/ 583 w 1683"/>
                      <a:gd name="T5" fmla="*/ 557 h 1435"/>
                      <a:gd name="T6" fmla="*/ 551 w 1683"/>
                      <a:gd name="T7" fmla="*/ 548 h 1435"/>
                      <a:gd name="T8" fmla="*/ 521 w 1683"/>
                      <a:gd name="T9" fmla="*/ 527 h 1435"/>
                      <a:gd name="T10" fmla="*/ 503 w 1683"/>
                      <a:gd name="T11" fmla="*/ 509 h 1435"/>
                      <a:gd name="T12" fmla="*/ 497 w 1683"/>
                      <a:gd name="T13" fmla="*/ 489 h 1435"/>
                      <a:gd name="T14" fmla="*/ 492 w 1683"/>
                      <a:gd name="T15" fmla="*/ 467 h 1435"/>
                      <a:gd name="T16" fmla="*/ 497 w 1683"/>
                      <a:gd name="T17" fmla="*/ 433 h 1435"/>
                      <a:gd name="T18" fmla="*/ 507 w 1683"/>
                      <a:gd name="T19" fmla="*/ 405 h 1435"/>
                      <a:gd name="T20" fmla="*/ 514 w 1683"/>
                      <a:gd name="T21" fmla="*/ 381 h 1435"/>
                      <a:gd name="T22" fmla="*/ 513 w 1683"/>
                      <a:gd name="T23" fmla="*/ 366 h 1435"/>
                      <a:gd name="T24" fmla="*/ 500 w 1683"/>
                      <a:gd name="T25" fmla="*/ 353 h 1435"/>
                      <a:gd name="T26" fmla="*/ 493 w 1683"/>
                      <a:gd name="T27" fmla="*/ 343 h 1435"/>
                      <a:gd name="T28" fmla="*/ 480 w 1683"/>
                      <a:gd name="T29" fmla="*/ 329 h 1435"/>
                      <a:gd name="T30" fmla="*/ 451 w 1683"/>
                      <a:gd name="T31" fmla="*/ 312 h 1435"/>
                      <a:gd name="T32" fmla="*/ 416 w 1683"/>
                      <a:gd name="T33" fmla="*/ 305 h 1435"/>
                      <a:gd name="T34" fmla="*/ 394 w 1683"/>
                      <a:gd name="T35" fmla="*/ 304 h 1435"/>
                      <a:gd name="T36" fmla="*/ 380 w 1683"/>
                      <a:gd name="T37" fmla="*/ 300 h 1435"/>
                      <a:gd name="T38" fmla="*/ 355 w 1683"/>
                      <a:gd name="T39" fmla="*/ 294 h 1435"/>
                      <a:gd name="T40" fmla="*/ 335 w 1683"/>
                      <a:gd name="T41" fmla="*/ 293 h 1435"/>
                      <a:gd name="T42" fmla="*/ 310 w 1683"/>
                      <a:gd name="T43" fmla="*/ 284 h 1435"/>
                      <a:gd name="T44" fmla="*/ 293 w 1683"/>
                      <a:gd name="T45" fmla="*/ 267 h 1435"/>
                      <a:gd name="T46" fmla="*/ 284 w 1683"/>
                      <a:gd name="T47" fmla="*/ 242 h 1435"/>
                      <a:gd name="T48" fmla="*/ 283 w 1683"/>
                      <a:gd name="T49" fmla="*/ 228 h 1435"/>
                      <a:gd name="T50" fmla="*/ 286 w 1683"/>
                      <a:gd name="T51" fmla="*/ 212 h 1435"/>
                      <a:gd name="T52" fmla="*/ 283 w 1683"/>
                      <a:gd name="T53" fmla="*/ 192 h 1435"/>
                      <a:gd name="T54" fmla="*/ 271 w 1683"/>
                      <a:gd name="T55" fmla="*/ 168 h 1435"/>
                      <a:gd name="T56" fmla="*/ 250 w 1683"/>
                      <a:gd name="T57" fmla="*/ 155 h 1435"/>
                      <a:gd name="T58" fmla="*/ 219 w 1683"/>
                      <a:gd name="T59" fmla="*/ 146 h 1435"/>
                      <a:gd name="T60" fmla="*/ 181 w 1683"/>
                      <a:gd name="T61" fmla="*/ 141 h 1435"/>
                      <a:gd name="T62" fmla="*/ 139 w 1683"/>
                      <a:gd name="T63" fmla="*/ 143 h 1435"/>
                      <a:gd name="T64" fmla="*/ 107 w 1683"/>
                      <a:gd name="T65" fmla="*/ 147 h 1435"/>
                      <a:gd name="T66" fmla="*/ 71 w 1683"/>
                      <a:gd name="T67" fmla="*/ 149 h 1435"/>
                      <a:gd name="T68" fmla="*/ 39 w 1683"/>
                      <a:gd name="T69" fmla="*/ 141 h 1435"/>
                      <a:gd name="T70" fmla="*/ 13 w 1683"/>
                      <a:gd name="T71" fmla="*/ 122 h 1435"/>
                      <a:gd name="T72" fmla="*/ 10 w 1683"/>
                      <a:gd name="T73" fmla="*/ 112 h 1435"/>
                      <a:gd name="T74" fmla="*/ 3 w 1683"/>
                      <a:gd name="T75" fmla="*/ 100 h 1435"/>
                      <a:gd name="T76" fmla="*/ 0 w 1683"/>
                      <a:gd name="T77" fmla="*/ 5 h 1435"/>
                      <a:gd name="T78" fmla="*/ 652 w 1683"/>
                      <a:gd name="T79" fmla="*/ 3 h 1435"/>
                      <a:gd name="T80" fmla="*/ 647 w 1683"/>
                      <a:gd name="T81" fmla="*/ 0 h 1435"/>
                      <a:gd name="T82" fmla="*/ 647 w 1683"/>
                      <a:gd name="T83" fmla="*/ 558 h 14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83"/>
                      <a:gd name="T127" fmla="*/ 0 h 1435"/>
                      <a:gd name="T128" fmla="*/ 1683 w 1683"/>
                      <a:gd name="T129" fmla="*/ 1435 h 14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83" h="1435">
                        <a:moveTo>
                          <a:pt x="1669" y="1433"/>
                        </a:moveTo>
                        <a:lnTo>
                          <a:pt x="1589" y="1435"/>
                        </a:lnTo>
                        <a:lnTo>
                          <a:pt x="1503" y="1430"/>
                        </a:lnTo>
                        <a:lnTo>
                          <a:pt x="1421" y="1408"/>
                        </a:lnTo>
                        <a:lnTo>
                          <a:pt x="1342" y="1355"/>
                        </a:lnTo>
                        <a:lnTo>
                          <a:pt x="1301" y="1307"/>
                        </a:lnTo>
                        <a:lnTo>
                          <a:pt x="1282" y="1259"/>
                        </a:lnTo>
                        <a:lnTo>
                          <a:pt x="1270" y="1199"/>
                        </a:lnTo>
                        <a:lnTo>
                          <a:pt x="1284" y="1113"/>
                        </a:lnTo>
                        <a:lnTo>
                          <a:pt x="1306" y="1043"/>
                        </a:lnTo>
                        <a:lnTo>
                          <a:pt x="1323" y="978"/>
                        </a:lnTo>
                        <a:lnTo>
                          <a:pt x="1320" y="938"/>
                        </a:lnTo>
                        <a:lnTo>
                          <a:pt x="1291" y="906"/>
                        </a:lnTo>
                        <a:lnTo>
                          <a:pt x="1272" y="882"/>
                        </a:lnTo>
                        <a:lnTo>
                          <a:pt x="1234" y="844"/>
                        </a:lnTo>
                        <a:lnTo>
                          <a:pt x="1162" y="802"/>
                        </a:lnTo>
                        <a:lnTo>
                          <a:pt x="1073" y="785"/>
                        </a:lnTo>
                        <a:lnTo>
                          <a:pt x="1016" y="782"/>
                        </a:lnTo>
                        <a:lnTo>
                          <a:pt x="980" y="770"/>
                        </a:lnTo>
                        <a:lnTo>
                          <a:pt x="917" y="758"/>
                        </a:lnTo>
                        <a:lnTo>
                          <a:pt x="867" y="751"/>
                        </a:lnTo>
                        <a:lnTo>
                          <a:pt x="800" y="730"/>
                        </a:lnTo>
                        <a:lnTo>
                          <a:pt x="754" y="684"/>
                        </a:lnTo>
                        <a:lnTo>
                          <a:pt x="733" y="622"/>
                        </a:lnTo>
                        <a:lnTo>
                          <a:pt x="730" y="586"/>
                        </a:lnTo>
                        <a:lnTo>
                          <a:pt x="737" y="546"/>
                        </a:lnTo>
                        <a:lnTo>
                          <a:pt x="730" y="496"/>
                        </a:lnTo>
                        <a:lnTo>
                          <a:pt x="697" y="432"/>
                        </a:lnTo>
                        <a:lnTo>
                          <a:pt x="644" y="396"/>
                        </a:lnTo>
                        <a:lnTo>
                          <a:pt x="567" y="374"/>
                        </a:lnTo>
                        <a:lnTo>
                          <a:pt x="466" y="362"/>
                        </a:lnTo>
                        <a:lnTo>
                          <a:pt x="358" y="367"/>
                        </a:lnTo>
                        <a:lnTo>
                          <a:pt x="279" y="377"/>
                        </a:lnTo>
                        <a:lnTo>
                          <a:pt x="183" y="382"/>
                        </a:lnTo>
                        <a:lnTo>
                          <a:pt x="99" y="360"/>
                        </a:lnTo>
                        <a:lnTo>
                          <a:pt x="34" y="312"/>
                        </a:lnTo>
                        <a:lnTo>
                          <a:pt x="25" y="286"/>
                        </a:lnTo>
                        <a:lnTo>
                          <a:pt x="3" y="254"/>
                        </a:lnTo>
                        <a:lnTo>
                          <a:pt x="0" y="14"/>
                        </a:lnTo>
                        <a:lnTo>
                          <a:pt x="1683" y="9"/>
                        </a:lnTo>
                        <a:lnTo>
                          <a:pt x="1668" y="0"/>
                        </a:lnTo>
                        <a:lnTo>
                          <a:pt x="1669" y="1433"/>
                        </a:lnTo>
                        <a:close/>
                      </a:path>
                    </a:pathLst>
                  </a:custGeom>
                  <a:gradFill rotWithShape="0">
                    <a:gsLst>
                      <a:gs pos="0">
                        <a:srgbClr val="FFFF00"/>
                      </a:gs>
                      <a:gs pos="100000">
                        <a:srgbClr val="FFFFCC"/>
                      </a:gs>
                    </a:gsLst>
                    <a:lin ang="18900000" scaled="1"/>
                  </a:gradFill>
                  <a:ln w="9525">
                    <a:noFill/>
                    <a:round/>
                    <a:headEnd/>
                    <a:tailEnd/>
                  </a:ln>
                </p:spPr>
                <p:txBody>
                  <a:bodyPr wrap="none" anchor="ctr"/>
                  <a:lstStyle/>
                  <a:p>
                    <a:endParaRPr lang="en-US"/>
                  </a:p>
                </p:txBody>
              </p:sp>
              <p:sp>
                <p:nvSpPr>
                  <p:cNvPr id="7206" name="Text Box 18"/>
                  <p:cNvSpPr txBox="1">
                    <a:spLocks noChangeArrowheads="1"/>
                  </p:cNvSpPr>
                  <p:nvPr/>
                </p:nvSpPr>
                <p:spPr bwMode="auto">
                  <a:xfrm>
                    <a:off x="2437" y="2760"/>
                    <a:ext cx="690" cy="289"/>
                  </a:xfrm>
                  <a:prstGeom prst="rect">
                    <a:avLst/>
                  </a:prstGeom>
                  <a:noFill/>
                  <a:ln w="9525">
                    <a:noFill/>
                    <a:miter lim="800000"/>
                    <a:headEnd/>
                    <a:tailEnd/>
                  </a:ln>
                </p:spPr>
                <p:txBody>
                  <a:bodyPr>
                    <a:spAutoFit/>
                  </a:bodyPr>
                  <a:lstStyle/>
                  <a:p>
                    <a:pPr eaLnBrk="0" hangingPunct="0"/>
                    <a:r>
                      <a:rPr lang="en-US" sz="2800">
                        <a:solidFill>
                          <a:srgbClr val="000000"/>
                        </a:solidFill>
                        <a:latin typeface="Times New Roman" pitchFamily="18" charset="0"/>
                      </a:rPr>
                      <a:t>FIA</a:t>
                    </a:r>
                    <a:endParaRPr lang="en-US" sz="2400">
                      <a:solidFill>
                        <a:srgbClr val="000000"/>
                      </a:solidFill>
                      <a:latin typeface="Times New Roman" pitchFamily="18" charset="0"/>
                    </a:endParaRPr>
                  </a:p>
                </p:txBody>
              </p:sp>
              <p:sp>
                <p:nvSpPr>
                  <p:cNvPr id="7207" name="Text Box 19"/>
                  <p:cNvSpPr txBox="1">
                    <a:spLocks noChangeArrowheads="1"/>
                  </p:cNvSpPr>
                  <p:nvPr/>
                </p:nvSpPr>
                <p:spPr bwMode="auto">
                  <a:xfrm>
                    <a:off x="2483" y="3024"/>
                    <a:ext cx="815" cy="188"/>
                  </a:xfrm>
                  <a:prstGeom prst="rect">
                    <a:avLst/>
                  </a:prstGeom>
                  <a:noFill/>
                  <a:ln w="9525">
                    <a:noFill/>
                    <a:miter lim="800000"/>
                    <a:headEnd/>
                    <a:tailEnd/>
                  </a:ln>
                </p:spPr>
                <p:txBody>
                  <a:bodyPr>
                    <a:spAutoFit/>
                  </a:bodyPr>
                  <a:lstStyle/>
                  <a:p>
                    <a:pPr algn="l" eaLnBrk="0" hangingPunct="0">
                      <a:spcBef>
                        <a:spcPct val="50000"/>
                      </a:spcBef>
                    </a:pPr>
                    <a:r>
                      <a:rPr lang="en-US" sz="1600">
                        <a:solidFill>
                          <a:srgbClr val="000000"/>
                        </a:solidFill>
                        <a:latin typeface="Tahoma" pitchFamily="34" charset="0"/>
                      </a:rPr>
                      <a:t>(Damages)</a:t>
                    </a:r>
                  </a:p>
                </p:txBody>
              </p:sp>
            </p:grpSp>
            <p:grpSp>
              <p:nvGrpSpPr>
                <p:cNvPr id="7" name="Group 20"/>
                <p:cNvGrpSpPr>
                  <a:grpSpLocks/>
                </p:cNvGrpSpPr>
                <p:nvPr/>
              </p:nvGrpSpPr>
              <p:grpSpPr bwMode="auto">
                <a:xfrm>
                  <a:off x="3237" y="1446"/>
                  <a:ext cx="1473" cy="1259"/>
                  <a:chOff x="3237" y="1446"/>
                  <a:chExt cx="1473" cy="1259"/>
                </a:xfrm>
              </p:grpSpPr>
              <p:sp>
                <p:nvSpPr>
                  <p:cNvPr id="7202" name="Freeform 21"/>
                  <p:cNvSpPr>
                    <a:spLocks/>
                  </p:cNvSpPr>
                  <p:nvPr/>
                </p:nvSpPr>
                <p:spPr bwMode="auto">
                  <a:xfrm>
                    <a:off x="3237" y="1446"/>
                    <a:ext cx="1473" cy="1259"/>
                  </a:xfrm>
                  <a:custGeom>
                    <a:avLst/>
                    <a:gdLst>
                      <a:gd name="T0" fmla="*/ 3 w 1685"/>
                      <a:gd name="T1" fmla="*/ 3 h 1440"/>
                      <a:gd name="T2" fmla="*/ 21 w 1685"/>
                      <a:gd name="T3" fmla="*/ 2 h 1440"/>
                      <a:gd name="T4" fmla="*/ 42 w 1685"/>
                      <a:gd name="T5" fmla="*/ 0 h 1440"/>
                      <a:gd name="T6" fmla="*/ 72 w 1685"/>
                      <a:gd name="T7" fmla="*/ 3 h 1440"/>
                      <a:gd name="T8" fmla="*/ 102 w 1685"/>
                      <a:gd name="T9" fmla="*/ 12 h 1440"/>
                      <a:gd name="T10" fmla="*/ 133 w 1685"/>
                      <a:gd name="T11" fmla="*/ 34 h 1440"/>
                      <a:gd name="T12" fmla="*/ 153 w 1685"/>
                      <a:gd name="T13" fmla="*/ 49 h 1440"/>
                      <a:gd name="T14" fmla="*/ 163 w 1685"/>
                      <a:gd name="T15" fmla="*/ 72 h 1440"/>
                      <a:gd name="T16" fmla="*/ 167 w 1685"/>
                      <a:gd name="T17" fmla="*/ 96 h 1440"/>
                      <a:gd name="T18" fmla="*/ 161 w 1685"/>
                      <a:gd name="T19" fmla="*/ 132 h 1440"/>
                      <a:gd name="T20" fmla="*/ 153 w 1685"/>
                      <a:gd name="T21" fmla="*/ 157 h 1440"/>
                      <a:gd name="T22" fmla="*/ 144 w 1685"/>
                      <a:gd name="T23" fmla="*/ 186 h 1440"/>
                      <a:gd name="T24" fmla="*/ 146 w 1685"/>
                      <a:gd name="T25" fmla="*/ 193 h 1440"/>
                      <a:gd name="T26" fmla="*/ 147 w 1685"/>
                      <a:gd name="T27" fmla="*/ 201 h 1440"/>
                      <a:gd name="T28" fmla="*/ 153 w 1685"/>
                      <a:gd name="T29" fmla="*/ 210 h 1440"/>
                      <a:gd name="T30" fmla="*/ 161 w 1685"/>
                      <a:gd name="T31" fmla="*/ 221 h 1440"/>
                      <a:gd name="T32" fmla="*/ 182 w 1685"/>
                      <a:gd name="T33" fmla="*/ 234 h 1440"/>
                      <a:gd name="T34" fmla="*/ 211 w 1685"/>
                      <a:gd name="T35" fmla="*/ 248 h 1440"/>
                      <a:gd name="T36" fmla="*/ 247 w 1685"/>
                      <a:gd name="T37" fmla="*/ 256 h 1440"/>
                      <a:gd name="T38" fmla="*/ 275 w 1685"/>
                      <a:gd name="T39" fmla="*/ 257 h 1440"/>
                      <a:gd name="T40" fmla="*/ 296 w 1685"/>
                      <a:gd name="T41" fmla="*/ 263 h 1440"/>
                      <a:gd name="T42" fmla="*/ 321 w 1685"/>
                      <a:gd name="T43" fmla="*/ 268 h 1440"/>
                      <a:gd name="T44" fmla="*/ 349 w 1685"/>
                      <a:gd name="T45" fmla="*/ 278 h 1440"/>
                      <a:gd name="T46" fmla="*/ 367 w 1685"/>
                      <a:gd name="T47" fmla="*/ 296 h 1440"/>
                      <a:gd name="T48" fmla="*/ 372 w 1685"/>
                      <a:gd name="T49" fmla="*/ 322 h 1440"/>
                      <a:gd name="T50" fmla="*/ 369 w 1685"/>
                      <a:gd name="T51" fmla="*/ 352 h 1440"/>
                      <a:gd name="T52" fmla="*/ 372 w 1685"/>
                      <a:gd name="T53" fmla="*/ 372 h 1440"/>
                      <a:gd name="T54" fmla="*/ 386 w 1685"/>
                      <a:gd name="T55" fmla="*/ 391 h 1440"/>
                      <a:gd name="T56" fmla="*/ 408 w 1685"/>
                      <a:gd name="T57" fmla="*/ 405 h 1440"/>
                      <a:gd name="T58" fmla="*/ 429 w 1685"/>
                      <a:gd name="T59" fmla="*/ 412 h 1440"/>
                      <a:gd name="T60" fmla="*/ 473 w 1685"/>
                      <a:gd name="T61" fmla="*/ 417 h 1440"/>
                      <a:gd name="T62" fmla="*/ 517 w 1685"/>
                      <a:gd name="T63" fmla="*/ 415 h 1440"/>
                      <a:gd name="T64" fmla="*/ 547 w 1685"/>
                      <a:gd name="T65" fmla="*/ 411 h 1440"/>
                      <a:gd name="T66" fmla="*/ 587 w 1685"/>
                      <a:gd name="T67" fmla="*/ 411 h 1440"/>
                      <a:gd name="T68" fmla="*/ 620 w 1685"/>
                      <a:gd name="T69" fmla="*/ 417 h 1440"/>
                      <a:gd name="T70" fmla="*/ 647 w 1685"/>
                      <a:gd name="T71" fmla="*/ 442 h 1440"/>
                      <a:gd name="T72" fmla="*/ 657 w 1685"/>
                      <a:gd name="T73" fmla="*/ 467 h 1440"/>
                      <a:gd name="T74" fmla="*/ 657 w 1685"/>
                      <a:gd name="T75" fmla="*/ 562 h 1440"/>
                      <a:gd name="T76" fmla="*/ 0 w 1685"/>
                      <a:gd name="T77" fmla="*/ 560 h 1440"/>
                      <a:gd name="T78" fmla="*/ 3 w 1685"/>
                      <a:gd name="T79" fmla="*/ 3 h 14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85"/>
                      <a:gd name="T121" fmla="*/ 0 h 1440"/>
                      <a:gd name="T122" fmla="*/ 1685 w 1685"/>
                      <a:gd name="T123" fmla="*/ 1440 h 14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85" h="1440">
                        <a:moveTo>
                          <a:pt x="5" y="5"/>
                        </a:moveTo>
                        <a:lnTo>
                          <a:pt x="53" y="2"/>
                        </a:lnTo>
                        <a:lnTo>
                          <a:pt x="108" y="0"/>
                        </a:lnTo>
                        <a:lnTo>
                          <a:pt x="183" y="3"/>
                        </a:lnTo>
                        <a:lnTo>
                          <a:pt x="262" y="32"/>
                        </a:lnTo>
                        <a:lnTo>
                          <a:pt x="341" y="86"/>
                        </a:lnTo>
                        <a:lnTo>
                          <a:pt x="392" y="125"/>
                        </a:lnTo>
                        <a:lnTo>
                          <a:pt x="418" y="185"/>
                        </a:lnTo>
                        <a:lnTo>
                          <a:pt x="428" y="247"/>
                        </a:lnTo>
                        <a:lnTo>
                          <a:pt x="413" y="338"/>
                        </a:lnTo>
                        <a:lnTo>
                          <a:pt x="392" y="401"/>
                        </a:lnTo>
                        <a:lnTo>
                          <a:pt x="370" y="478"/>
                        </a:lnTo>
                        <a:lnTo>
                          <a:pt x="375" y="494"/>
                        </a:lnTo>
                        <a:lnTo>
                          <a:pt x="377" y="516"/>
                        </a:lnTo>
                        <a:lnTo>
                          <a:pt x="392" y="539"/>
                        </a:lnTo>
                        <a:lnTo>
                          <a:pt x="411" y="564"/>
                        </a:lnTo>
                        <a:lnTo>
                          <a:pt x="466" y="598"/>
                        </a:lnTo>
                        <a:lnTo>
                          <a:pt x="540" y="636"/>
                        </a:lnTo>
                        <a:lnTo>
                          <a:pt x="634" y="655"/>
                        </a:lnTo>
                        <a:lnTo>
                          <a:pt x="706" y="657"/>
                        </a:lnTo>
                        <a:lnTo>
                          <a:pt x="761" y="673"/>
                        </a:lnTo>
                        <a:lnTo>
                          <a:pt x="821" y="687"/>
                        </a:lnTo>
                        <a:lnTo>
                          <a:pt x="893" y="713"/>
                        </a:lnTo>
                        <a:lnTo>
                          <a:pt x="941" y="761"/>
                        </a:lnTo>
                        <a:lnTo>
                          <a:pt x="953" y="825"/>
                        </a:lnTo>
                        <a:lnTo>
                          <a:pt x="946" y="903"/>
                        </a:lnTo>
                        <a:lnTo>
                          <a:pt x="953" y="953"/>
                        </a:lnTo>
                        <a:lnTo>
                          <a:pt x="989" y="1000"/>
                        </a:lnTo>
                        <a:lnTo>
                          <a:pt x="1047" y="1036"/>
                        </a:lnTo>
                        <a:lnTo>
                          <a:pt x="1100" y="1055"/>
                        </a:lnTo>
                        <a:lnTo>
                          <a:pt x="1212" y="1069"/>
                        </a:lnTo>
                        <a:lnTo>
                          <a:pt x="1323" y="1062"/>
                        </a:lnTo>
                        <a:lnTo>
                          <a:pt x="1402" y="1050"/>
                        </a:lnTo>
                        <a:lnTo>
                          <a:pt x="1503" y="1052"/>
                        </a:lnTo>
                        <a:lnTo>
                          <a:pt x="1589" y="1069"/>
                        </a:lnTo>
                        <a:lnTo>
                          <a:pt x="1656" y="1133"/>
                        </a:lnTo>
                        <a:lnTo>
                          <a:pt x="1685" y="1196"/>
                        </a:lnTo>
                        <a:lnTo>
                          <a:pt x="1683" y="1440"/>
                        </a:lnTo>
                        <a:lnTo>
                          <a:pt x="0" y="1435"/>
                        </a:lnTo>
                        <a:lnTo>
                          <a:pt x="5" y="5"/>
                        </a:lnTo>
                        <a:close/>
                      </a:path>
                    </a:pathLst>
                  </a:custGeom>
                  <a:gradFill rotWithShape="0">
                    <a:gsLst>
                      <a:gs pos="0">
                        <a:srgbClr val="FFFFCC"/>
                      </a:gs>
                      <a:gs pos="100000">
                        <a:srgbClr val="FFFF00"/>
                      </a:gs>
                    </a:gsLst>
                    <a:lin ang="18900000" scaled="1"/>
                  </a:gradFill>
                  <a:ln w="9525">
                    <a:noFill/>
                    <a:round/>
                    <a:headEnd/>
                    <a:tailEnd/>
                  </a:ln>
                </p:spPr>
                <p:txBody>
                  <a:bodyPr wrap="none" anchor="ctr"/>
                  <a:lstStyle/>
                  <a:p>
                    <a:endParaRPr lang="en-US"/>
                  </a:p>
                </p:txBody>
              </p:sp>
              <p:sp>
                <p:nvSpPr>
                  <p:cNvPr id="7203" name="Text Box 22"/>
                  <p:cNvSpPr txBox="1">
                    <a:spLocks noChangeArrowheads="1"/>
                  </p:cNvSpPr>
                  <p:nvPr/>
                </p:nvSpPr>
                <p:spPr bwMode="auto">
                  <a:xfrm>
                    <a:off x="3335" y="2217"/>
                    <a:ext cx="889" cy="289"/>
                  </a:xfrm>
                  <a:prstGeom prst="rect">
                    <a:avLst/>
                  </a:prstGeom>
                  <a:noFill/>
                  <a:ln w="9525">
                    <a:noFill/>
                    <a:miter lim="800000"/>
                    <a:headEnd/>
                    <a:tailEnd/>
                  </a:ln>
                </p:spPr>
                <p:txBody>
                  <a:bodyPr>
                    <a:spAutoFit/>
                  </a:bodyPr>
                  <a:lstStyle/>
                  <a:p>
                    <a:pPr eaLnBrk="0" hangingPunct="0"/>
                    <a:r>
                      <a:rPr lang="en-US" sz="2800">
                        <a:solidFill>
                          <a:srgbClr val="33CC33"/>
                        </a:solidFill>
                        <a:latin typeface="Times New Roman" pitchFamily="18" charset="0"/>
                      </a:rPr>
                      <a:t>ResSim</a:t>
                    </a:r>
                    <a:endParaRPr lang="en-US" sz="2400">
                      <a:latin typeface="Times New Roman" pitchFamily="18" charset="0"/>
                    </a:endParaRPr>
                  </a:p>
                </p:txBody>
              </p:sp>
              <p:sp>
                <p:nvSpPr>
                  <p:cNvPr id="7204" name="Text Box 23"/>
                  <p:cNvSpPr txBox="1">
                    <a:spLocks noChangeArrowheads="1"/>
                  </p:cNvSpPr>
                  <p:nvPr/>
                </p:nvSpPr>
                <p:spPr bwMode="auto">
                  <a:xfrm>
                    <a:off x="3311" y="2049"/>
                    <a:ext cx="671" cy="187"/>
                  </a:xfrm>
                  <a:prstGeom prst="rect">
                    <a:avLst/>
                  </a:prstGeom>
                  <a:noFill/>
                  <a:ln w="9525">
                    <a:noFill/>
                    <a:miter lim="800000"/>
                    <a:headEnd/>
                    <a:tailEnd/>
                  </a:ln>
                </p:spPr>
                <p:txBody>
                  <a:bodyPr>
                    <a:spAutoFit/>
                  </a:bodyPr>
                  <a:lstStyle/>
                  <a:p>
                    <a:pPr algn="l" eaLnBrk="0" hangingPunct="0">
                      <a:spcBef>
                        <a:spcPct val="50000"/>
                      </a:spcBef>
                    </a:pPr>
                    <a:r>
                      <a:rPr lang="en-US" sz="1400">
                        <a:solidFill>
                          <a:srgbClr val="33CC33"/>
                        </a:solidFill>
                        <a:latin typeface="Tahoma" pitchFamily="34" charset="0"/>
                      </a:rPr>
                      <a:t>(</a:t>
                    </a:r>
                    <a:r>
                      <a:rPr lang="en-US" sz="1600">
                        <a:solidFill>
                          <a:srgbClr val="33CC33"/>
                        </a:solidFill>
                        <a:latin typeface="Tahoma" pitchFamily="34" charset="0"/>
                      </a:rPr>
                      <a:t>Storage</a:t>
                    </a:r>
                    <a:r>
                      <a:rPr lang="en-US" sz="1400">
                        <a:solidFill>
                          <a:srgbClr val="33CC33"/>
                        </a:solidFill>
                        <a:latin typeface="Tahoma" pitchFamily="34" charset="0"/>
                      </a:rPr>
                      <a:t>)</a:t>
                    </a:r>
                    <a:endParaRPr lang="en-US" sz="1400">
                      <a:latin typeface="Tahoma" pitchFamily="34" charset="0"/>
                    </a:endParaRPr>
                  </a:p>
                </p:txBody>
              </p:sp>
            </p:grpSp>
            <p:grpSp>
              <p:nvGrpSpPr>
                <p:cNvPr id="8" name="Group 24"/>
                <p:cNvGrpSpPr>
                  <a:grpSpLocks/>
                </p:cNvGrpSpPr>
                <p:nvPr/>
              </p:nvGrpSpPr>
              <p:grpSpPr bwMode="auto">
                <a:xfrm>
                  <a:off x="1791" y="1428"/>
                  <a:ext cx="1459" cy="1259"/>
                  <a:chOff x="1778" y="1422"/>
                  <a:chExt cx="1459" cy="1259"/>
                </a:xfrm>
              </p:grpSpPr>
              <p:sp>
                <p:nvSpPr>
                  <p:cNvPr id="7199" name="Freeform 25"/>
                  <p:cNvSpPr>
                    <a:spLocks/>
                  </p:cNvSpPr>
                  <p:nvPr/>
                </p:nvSpPr>
                <p:spPr bwMode="auto">
                  <a:xfrm>
                    <a:off x="1778" y="1422"/>
                    <a:ext cx="1459" cy="1259"/>
                  </a:xfrm>
                  <a:custGeom>
                    <a:avLst/>
                    <a:gdLst>
                      <a:gd name="T0" fmla="*/ 0 w 1670"/>
                      <a:gd name="T1" fmla="*/ 562 h 1440"/>
                      <a:gd name="T2" fmla="*/ 649 w 1670"/>
                      <a:gd name="T3" fmla="*/ 560 h 1440"/>
                      <a:gd name="T4" fmla="*/ 649 w 1670"/>
                      <a:gd name="T5" fmla="*/ 0 h 1440"/>
                      <a:gd name="T6" fmla="*/ 627 w 1670"/>
                      <a:gd name="T7" fmla="*/ 0 h 1440"/>
                      <a:gd name="T8" fmla="*/ 600 w 1670"/>
                      <a:gd name="T9" fmla="*/ 3 h 1440"/>
                      <a:gd name="T10" fmla="*/ 574 w 1670"/>
                      <a:gd name="T11" fmla="*/ 8 h 1440"/>
                      <a:gd name="T12" fmla="*/ 560 w 1670"/>
                      <a:gd name="T13" fmla="*/ 14 h 1440"/>
                      <a:gd name="T14" fmla="*/ 547 w 1670"/>
                      <a:gd name="T15" fmla="*/ 23 h 1440"/>
                      <a:gd name="T16" fmla="*/ 531 w 1670"/>
                      <a:gd name="T17" fmla="*/ 33 h 1440"/>
                      <a:gd name="T18" fmla="*/ 518 w 1670"/>
                      <a:gd name="T19" fmla="*/ 47 h 1440"/>
                      <a:gd name="T20" fmla="*/ 505 w 1670"/>
                      <a:gd name="T21" fmla="*/ 67 h 1440"/>
                      <a:gd name="T22" fmla="*/ 500 w 1670"/>
                      <a:gd name="T23" fmla="*/ 87 h 1440"/>
                      <a:gd name="T24" fmla="*/ 497 w 1670"/>
                      <a:gd name="T25" fmla="*/ 101 h 1440"/>
                      <a:gd name="T26" fmla="*/ 501 w 1670"/>
                      <a:gd name="T27" fmla="*/ 119 h 1440"/>
                      <a:gd name="T28" fmla="*/ 502 w 1670"/>
                      <a:gd name="T29" fmla="*/ 132 h 1440"/>
                      <a:gd name="T30" fmla="*/ 505 w 1670"/>
                      <a:gd name="T31" fmla="*/ 146 h 1440"/>
                      <a:gd name="T32" fmla="*/ 512 w 1670"/>
                      <a:gd name="T33" fmla="*/ 165 h 1440"/>
                      <a:gd name="T34" fmla="*/ 518 w 1670"/>
                      <a:gd name="T35" fmla="*/ 185 h 1440"/>
                      <a:gd name="T36" fmla="*/ 515 w 1670"/>
                      <a:gd name="T37" fmla="*/ 206 h 1440"/>
                      <a:gd name="T38" fmla="*/ 503 w 1670"/>
                      <a:gd name="T39" fmla="*/ 221 h 1440"/>
                      <a:gd name="T40" fmla="*/ 487 w 1670"/>
                      <a:gd name="T41" fmla="*/ 233 h 1440"/>
                      <a:gd name="T42" fmla="*/ 478 w 1670"/>
                      <a:gd name="T43" fmla="*/ 241 h 1440"/>
                      <a:gd name="T44" fmla="*/ 462 w 1670"/>
                      <a:gd name="T45" fmla="*/ 247 h 1440"/>
                      <a:gd name="T46" fmla="*/ 446 w 1670"/>
                      <a:gd name="T47" fmla="*/ 250 h 1440"/>
                      <a:gd name="T48" fmla="*/ 435 w 1670"/>
                      <a:gd name="T49" fmla="*/ 253 h 1440"/>
                      <a:gd name="T50" fmla="*/ 417 w 1670"/>
                      <a:gd name="T51" fmla="*/ 256 h 1440"/>
                      <a:gd name="T52" fmla="*/ 396 w 1670"/>
                      <a:gd name="T53" fmla="*/ 258 h 1440"/>
                      <a:gd name="T54" fmla="*/ 374 w 1670"/>
                      <a:gd name="T55" fmla="*/ 262 h 1440"/>
                      <a:gd name="T56" fmla="*/ 357 w 1670"/>
                      <a:gd name="T57" fmla="*/ 267 h 1440"/>
                      <a:gd name="T58" fmla="*/ 342 w 1670"/>
                      <a:gd name="T59" fmla="*/ 268 h 1440"/>
                      <a:gd name="T60" fmla="*/ 324 w 1670"/>
                      <a:gd name="T61" fmla="*/ 275 h 1440"/>
                      <a:gd name="T62" fmla="*/ 309 w 1670"/>
                      <a:gd name="T63" fmla="*/ 284 h 1440"/>
                      <a:gd name="T64" fmla="*/ 301 w 1670"/>
                      <a:gd name="T65" fmla="*/ 295 h 1440"/>
                      <a:gd name="T66" fmla="*/ 295 w 1670"/>
                      <a:gd name="T67" fmla="*/ 307 h 1440"/>
                      <a:gd name="T68" fmla="*/ 290 w 1670"/>
                      <a:gd name="T69" fmla="*/ 331 h 1440"/>
                      <a:gd name="T70" fmla="*/ 290 w 1670"/>
                      <a:gd name="T71" fmla="*/ 348 h 1440"/>
                      <a:gd name="T72" fmla="*/ 290 w 1670"/>
                      <a:gd name="T73" fmla="*/ 365 h 1440"/>
                      <a:gd name="T74" fmla="*/ 287 w 1670"/>
                      <a:gd name="T75" fmla="*/ 384 h 1440"/>
                      <a:gd name="T76" fmla="*/ 272 w 1670"/>
                      <a:gd name="T77" fmla="*/ 398 h 1440"/>
                      <a:gd name="T78" fmla="*/ 266 w 1670"/>
                      <a:gd name="T79" fmla="*/ 400 h 1440"/>
                      <a:gd name="T80" fmla="*/ 263 w 1670"/>
                      <a:gd name="T81" fmla="*/ 404 h 1440"/>
                      <a:gd name="T82" fmla="*/ 251 w 1670"/>
                      <a:gd name="T83" fmla="*/ 407 h 1440"/>
                      <a:gd name="T84" fmla="*/ 222 w 1670"/>
                      <a:gd name="T85" fmla="*/ 417 h 1440"/>
                      <a:gd name="T86" fmla="*/ 199 w 1670"/>
                      <a:gd name="T87" fmla="*/ 421 h 1440"/>
                      <a:gd name="T88" fmla="*/ 172 w 1670"/>
                      <a:gd name="T89" fmla="*/ 419 h 1440"/>
                      <a:gd name="T90" fmla="*/ 140 w 1670"/>
                      <a:gd name="T91" fmla="*/ 417 h 1440"/>
                      <a:gd name="T92" fmla="*/ 117 w 1670"/>
                      <a:gd name="T93" fmla="*/ 417 h 1440"/>
                      <a:gd name="T94" fmla="*/ 93 w 1670"/>
                      <a:gd name="T95" fmla="*/ 415 h 1440"/>
                      <a:gd name="T96" fmla="*/ 63 w 1670"/>
                      <a:gd name="T97" fmla="*/ 417 h 1440"/>
                      <a:gd name="T98" fmla="*/ 45 w 1670"/>
                      <a:gd name="T99" fmla="*/ 421 h 1440"/>
                      <a:gd name="T100" fmla="*/ 33 w 1670"/>
                      <a:gd name="T101" fmla="*/ 428 h 1440"/>
                      <a:gd name="T102" fmla="*/ 21 w 1670"/>
                      <a:gd name="T103" fmla="*/ 441 h 1440"/>
                      <a:gd name="T104" fmla="*/ 14 w 1670"/>
                      <a:gd name="T105" fmla="*/ 455 h 1440"/>
                      <a:gd name="T106" fmla="*/ 10 w 1670"/>
                      <a:gd name="T107" fmla="*/ 467 h 1440"/>
                      <a:gd name="T108" fmla="*/ 10 w 1670"/>
                      <a:gd name="T109" fmla="*/ 479 h 1440"/>
                      <a:gd name="T110" fmla="*/ 5 w 1670"/>
                      <a:gd name="T111" fmla="*/ 496 h 1440"/>
                      <a:gd name="T112" fmla="*/ 3 w 1670"/>
                      <a:gd name="T113" fmla="*/ 523 h 1440"/>
                      <a:gd name="T114" fmla="*/ 3 w 1670"/>
                      <a:gd name="T115" fmla="*/ 539 h 1440"/>
                      <a:gd name="T116" fmla="*/ 0 w 1670"/>
                      <a:gd name="T117" fmla="*/ 562 h 14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70"/>
                      <a:gd name="T178" fmla="*/ 0 h 1440"/>
                      <a:gd name="T179" fmla="*/ 1670 w 1670"/>
                      <a:gd name="T180" fmla="*/ 1440 h 14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70" h="1440">
                        <a:moveTo>
                          <a:pt x="0" y="1440"/>
                        </a:moveTo>
                        <a:lnTo>
                          <a:pt x="1670" y="1435"/>
                        </a:lnTo>
                        <a:lnTo>
                          <a:pt x="1670" y="0"/>
                        </a:lnTo>
                        <a:lnTo>
                          <a:pt x="1615" y="0"/>
                        </a:lnTo>
                        <a:lnTo>
                          <a:pt x="1545" y="5"/>
                        </a:lnTo>
                        <a:lnTo>
                          <a:pt x="1478" y="20"/>
                        </a:lnTo>
                        <a:lnTo>
                          <a:pt x="1442" y="35"/>
                        </a:lnTo>
                        <a:lnTo>
                          <a:pt x="1404" y="58"/>
                        </a:lnTo>
                        <a:lnTo>
                          <a:pt x="1368" y="85"/>
                        </a:lnTo>
                        <a:lnTo>
                          <a:pt x="1334" y="121"/>
                        </a:lnTo>
                        <a:lnTo>
                          <a:pt x="1303" y="174"/>
                        </a:lnTo>
                        <a:lnTo>
                          <a:pt x="1286" y="222"/>
                        </a:lnTo>
                        <a:lnTo>
                          <a:pt x="1279" y="260"/>
                        </a:lnTo>
                        <a:lnTo>
                          <a:pt x="1289" y="302"/>
                        </a:lnTo>
                        <a:lnTo>
                          <a:pt x="1293" y="338"/>
                        </a:lnTo>
                        <a:lnTo>
                          <a:pt x="1303" y="374"/>
                        </a:lnTo>
                        <a:lnTo>
                          <a:pt x="1317" y="422"/>
                        </a:lnTo>
                        <a:lnTo>
                          <a:pt x="1334" y="475"/>
                        </a:lnTo>
                        <a:lnTo>
                          <a:pt x="1323" y="528"/>
                        </a:lnTo>
                        <a:lnTo>
                          <a:pt x="1294" y="566"/>
                        </a:lnTo>
                        <a:lnTo>
                          <a:pt x="1255" y="595"/>
                        </a:lnTo>
                        <a:lnTo>
                          <a:pt x="1227" y="619"/>
                        </a:lnTo>
                        <a:lnTo>
                          <a:pt x="1188" y="629"/>
                        </a:lnTo>
                        <a:lnTo>
                          <a:pt x="1150" y="641"/>
                        </a:lnTo>
                        <a:lnTo>
                          <a:pt x="1119" y="648"/>
                        </a:lnTo>
                        <a:lnTo>
                          <a:pt x="1071" y="655"/>
                        </a:lnTo>
                        <a:lnTo>
                          <a:pt x="1020" y="662"/>
                        </a:lnTo>
                        <a:lnTo>
                          <a:pt x="963" y="670"/>
                        </a:lnTo>
                        <a:lnTo>
                          <a:pt x="919" y="682"/>
                        </a:lnTo>
                        <a:lnTo>
                          <a:pt x="879" y="689"/>
                        </a:lnTo>
                        <a:lnTo>
                          <a:pt x="833" y="706"/>
                        </a:lnTo>
                        <a:lnTo>
                          <a:pt x="797" y="727"/>
                        </a:lnTo>
                        <a:lnTo>
                          <a:pt x="775" y="754"/>
                        </a:lnTo>
                        <a:lnTo>
                          <a:pt x="760" y="788"/>
                        </a:lnTo>
                        <a:lnTo>
                          <a:pt x="746" y="846"/>
                        </a:lnTo>
                        <a:lnTo>
                          <a:pt x="747" y="890"/>
                        </a:lnTo>
                        <a:lnTo>
                          <a:pt x="746" y="937"/>
                        </a:lnTo>
                        <a:lnTo>
                          <a:pt x="737" y="982"/>
                        </a:lnTo>
                        <a:lnTo>
                          <a:pt x="701" y="1018"/>
                        </a:lnTo>
                        <a:lnTo>
                          <a:pt x="687" y="1025"/>
                        </a:lnTo>
                        <a:lnTo>
                          <a:pt x="677" y="1034"/>
                        </a:lnTo>
                        <a:lnTo>
                          <a:pt x="646" y="1044"/>
                        </a:lnTo>
                        <a:lnTo>
                          <a:pt x="571" y="1070"/>
                        </a:lnTo>
                        <a:lnTo>
                          <a:pt x="514" y="1075"/>
                        </a:lnTo>
                        <a:lnTo>
                          <a:pt x="442" y="1073"/>
                        </a:lnTo>
                        <a:lnTo>
                          <a:pt x="360" y="1070"/>
                        </a:lnTo>
                        <a:lnTo>
                          <a:pt x="300" y="1068"/>
                        </a:lnTo>
                        <a:lnTo>
                          <a:pt x="238" y="1063"/>
                        </a:lnTo>
                        <a:lnTo>
                          <a:pt x="163" y="1068"/>
                        </a:lnTo>
                        <a:lnTo>
                          <a:pt x="115" y="1075"/>
                        </a:lnTo>
                        <a:lnTo>
                          <a:pt x="84" y="1099"/>
                        </a:lnTo>
                        <a:lnTo>
                          <a:pt x="53" y="1128"/>
                        </a:lnTo>
                        <a:lnTo>
                          <a:pt x="36" y="1164"/>
                        </a:lnTo>
                        <a:lnTo>
                          <a:pt x="27" y="1195"/>
                        </a:lnTo>
                        <a:lnTo>
                          <a:pt x="26" y="1227"/>
                        </a:lnTo>
                        <a:lnTo>
                          <a:pt x="14" y="1271"/>
                        </a:lnTo>
                        <a:lnTo>
                          <a:pt x="10" y="1337"/>
                        </a:lnTo>
                        <a:lnTo>
                          <a:pt x="5" y="1382"/>
                        </a:lnTo>
                        <a:lnTo>
                          <a:pt x="0" y="1440"/>
                        </a:lnTo>
                        <a:close/>
                      </a:path>
                    </a:pathLst>
                  </a:custGeom>
                  <a:gradFill rotWithShape="0">
                    <a:gsLst>
                      <a:gs pos="0">
                        <a:srgbClr val="FFFF00"/>
                      </a:gs>
                      <a:gs pos="100000">
                        <a:srgbClr val="FFFFCC"/>
                      </a:gs>
                    </a:gsLst>
                    <a:lin ang="2700000" scaled="1"/>
                  </a:gradFill>
                  <a:ln w="9525">
                    <a:noFill/>
                    <a:round/>
                    <a:headEnd/>
                    <a:tailEnd/>
                  </a:ln>
                </p:spPr>
                <p:txBody>
                  <a:bodyPr wrap="none" anchor="ctr"/>
                  <a:lstStyle/>
                  <a:p>
                    <a:endParaRPr lang="en-US"/>
                  </a:p>
                </p:txBody>
              </p:sp>
              <p:sp>
                <p:nvSpPr>
                  <p:cNvPr id="7200" name="Text Box 26"/>
                  <p:cNvSpPr txBox="1">
                    <a:spLocks noChangeArrowheads="1"/>
                  </p:cNvSpPr>
                  <p:nvPr/>
                </p:nvSpPr>
                <p:spPr bwMode="auto">
                  <a:xfrm>
                    <a:off x="2437" y="2196"/>
                    <a:ext cx="691" cy="289"/>
                  </a:xfrm>
                  <a:prstGeom prst="rect">
                    <a:avLst/>
                  </a:prstGeom>
                  <a:noFill/>
                  <a:ln w="9525">
                    <a:noFill/>
                    <a:miter lim="800000"/>
                    <a:headEnd/>
                    <a:tailEnd/>
                  </a:ln>
                </p:spPr>
                <p:txBody>
                  <a:bodyPr>
                    <a:spAutoFit/>
                  </a:bodyPr>
                  <a:lstStyle/>
                  <a:p>
                    <a:pPr eaLnBrk="0" hangingPunct="0"/>
                    <a:r>
                      <a:rPr lang="en-US" sz="2800">
                        <a:solidFill>
                          <a:srgbClr val="FF0000"/>
                        </a:solidFill>
                        <a:latin typeface="Times New Roman" pitchFamily="18" charset="0"/>
                      </a:rPr>
                      <a:t>HMS</a:t>
                    </a:r>
                  </a:p>
                </p:txBody>
              </p:sp>
              <p:sp>
                <p:nvSpPr>
                  <p:cNvPr id="7201" name="Text Box 27"/>
                  <p:cNvSpPr txBox="1">
                    <a:spLocks noChangeArrowheads="1"/>
                  </p:cNvSpPr>
                  <p:nvPr/>
                </p:nvSpPr>
                <p:spPr bwMode="auto">
                  <a:xfrm>
                    <a:off x="2419" y="2044"/>
                    <a:ext cx="818" cy="188"/>
                  </a:xfrm>
                  <a:prstGeom prst="rect">
                    <a:avLst/>
                  </a:prstGeom>
                  <a:noFill/>
                  <a:ln w="9525">
                    <a:noFill/>
                    <a:miter lim="800000"/>
                    <a:headEnd/>
                    <a:tailEnd/>
                  </a:ln>
                </p:spPr>
                <p:txBody>
                  <a:bodyPr>
                    <a:spAutoFit/>
                  </a:bodyPr>
                  <a:lstStyle/>
                  <a:p>
                    <a:pPr algn="l" eaLnBrk="0" hangingPunct="0">
                      <a:spcBef>
                        <a:spcPct val="50000"/>
                      </a:spcBef>
                    </a:pPr>
                    <a:r>
                      <a:rPr lang="en-US" sz="1600">
                        <a:solidFill>
                          <a:srgbClr val="FF0000"/>
                        </a:solidFill>
                        <a:latin typeface="Tahoma" pitchFamily="34" charset="0"/>
                      </a:rPr>
                      <a:t>(Hydrology)</a:t>
                    </a:r>
                    <a:endParaRPr lang="en-US" sz="4400">
                      <a:latin typeface="Times New Roman" pitchFamily="18" charset="0"/>
                    </a:endParaRPr>
                  </a:p>
                </p:txBody>
              </p:sp>
            </p:grpSp>
            <p:sp>
              <p:nvSpPr>
                <p:cNvPr id="7196" name="Line 28"/>
                <p:cNvSpPr>
                  <a:spLocks noChangeShapeType="1"/>
                </p:cNvSpPr>
                <p:nvPr/>
              </p:nvSpPr>
              <p:spPr bwMode="auto">
                <a:xfrm>
                  <a:off x="3083" y="2400"/>
                  <a:ext cx="333" cy="0"/>
                </a:xfrm>
                <a:prstGeom prst="line">
                  <a:avLst/>
                </a:prstGeom>
                <a:noFill/>
                <a:ln w="25400">
                  <a:solidFill>
                    <a:srgbClr val="000000"/>
                  </a:solidFill>
                  <a:round/>
                  <a:headEnd/>
                  <a:tailEnd type="triangle" w="med" len="med"/>
                </a:ln>
              </p:spPr>
              <p:txBody>
                <a:bodyPr wrap="none" anchor="ctr"/>
                <a:lstStyle/>
                <a:p>
                  <a:endParaRPr lang="en-US"/>
                </a:p>
              </p:txBody>
            </p:sp>
            <p:sp>
              <p:nvSpPr>
                <p:cNvPr id="7197" name="Line 29"/>
                <p:cNvSpPr>
                  <a:spLocks noChangeShapeType="1"/>
                </p:cNvSpPr>
                <p:nvPr/>
              </p:nvSpPr>
              <p:spPr bwMode="auto">
                <a:xfrm>
                  <a:off x="3734" y="2489"/>
                  <a:ext cx="0" cy="356"/>
                </a:xfrm>
                <a:prstGeom prst="line">
                  <a:avLst/>
                </a:prstGeom>
                <a:noFill/>
                <a:ln w="25400">
                  <a:solidFill>
                    <a:srgbClr val="000000"/>
                  </a:solidFill>
                  <a:round/>
                  <a:headEnd/>
                  <a:tailEnd type="triangle" w="med" len="med"/>
                </a:ln>
              </p:spPr>
              <p:txBody>
                <a:bodyPr wrap="none" anchor="ctr"/>
                <a:lstStyle/>
                <a:p>
                  <a:endParaRPr lang="en-US"/>
                </a:p>
              </p:txBody>
            </p:sp>
            <p:sp>
              <p:nvSpPr>
                <p:cNvPr id="7198" name="Line 30"/>
                <p:cNvSpPr>
                  <a:spLocks noChangeShapeType="1"/>
                </p:cNvSpPr>
                <p:nvPr/>
              </p:nvSpPr>
              <p:spPr bwMode="auto">
                <a:xfrm flipH="1">
                  <a:off x="3047" y="2886"/>
                  <a:ext cx="333" cy="0"/>
                </a:xfrm>
                <a:prstGeom prst="line">
                  <a:avLst/>
                </a:prstGeom>
                <a:noFill/>
                <a:ln w="25400">
                  <a:solidFill>
                    <a:srgbClr val="000000"/>
                  </a:solidFill>
                  <a:round/>
                  <a:headEnd/>
                  <a:tailEnd type="triangle" w="med" len="med"/>
                </a:ln>
              </p:spPr>
              <p:txBody>
                <a:bodyPr wrap="none" anchor="ctr"/>
                <a:lstStyle/>
                <a:p>
                  <a:endParaRPr lang="en-US"/>
                </a:p>
              </p:txBody>
            </p:sp>
          </p:grpSp>
          <p:grpSp>
            <p:nvGrpSpPr>
              <p:cNvPr id="9" name="Group 31"/>
              <p:cNvGrpSpPr>
                <a:grpSpLocks/>
              </p:cNvGrpSpPr>
              <p:nvPr/>
            </p:nvGrpSpPr>
            <p:grpSpPr bwMode="auto">
              <a:xfrm>
                <a:off x="1778" y="1428"/>
                <a:ext cx="2894" cy="2483"/>
                <a:chOff x="1765" y="1422"/>
                <a:chExt cx="2894" cy="2483"/>
              </a:xfrm>
            </p:grpSpPr>
            <p:sp>
              <p:nvSpPr>
                <p:cNvPr id="7190" name="Line 32"/>
                <p:cNvSpPr>
                  <a:spLocks noChangeShapeType="1"/>
                </p:cNvSpPr>
                <p:nvPr/>
              </p:nvSpPr>
              <p:spPr bwMode="auto">
                <a:xfrm>
                  <a:off x="1765" y="2645"/>
                  <a:ext cx="2894" cy="0"/>
                </a:xfrm>
                <a:prstGeom prst="line">
                  <a:avLst/>
                </a:prstGeom>
                <a:noFill/>
                <a:ln w="9525">
                  <a:solidFill>
                    <a:srgbClr val="000000"/>
                  </a:solidFill>
                  <a:prstDash val="dash"/>
                  <a:round/>
                  <a:headEnd/>
                  <a:tailEnd/>
                </a:ln>
              </p:spPr>
              <p:txBody>
                <a:bodyPr wrap="none" anchor="ctr"/>
                <a:lstStyle/>
                <a:p>
                  <a:endParaRPr lang="en-US"/>
                </a:p>
              </p:txBody>
            </p:sp>
            <p:sp>
              <p:nvSpPr>
                <p:cNvPr id="7191" name="Line 33"/>
                <p:cNvSpPr>
                  <a:spLocks noChangeShapeType="1"/>
                </p:cNvSpPr>
                <p:nvPr/>
              </p:nvSpPr>
              <p:spPr bwMode="auto">
                <a:xfrm>
                  <a:off x="3224" y="1422"/>
                  <a:ext cx="0" cy="2483"/>
                </a:xfrm>
                <a:prstGeom prst="line">
                  <a:avLst/>
                </a:prstGeom>
                <a:noFill/>
                <a:ln w="9525">
                  <a:solidFill>
                    <a:srgbClr val="000000"/>
                  </a:solidFill>
                  <a:prstDash val="dash"/>
                  <a:round/>
                  <a:headEnd/>
                  <a:tailEnd/>
                </a:ln>
              </p:spPr>
              <p:txBody>
                <a:bodyPr wrap="none" anchor="ctr"/>
                <a:lstStyle/>
                <a:p>
                  <a:endParaRPr lang="en-US"/>
                </a:p>
              </p:txBody>
            </p:sp>
          </p:grpSp>
        </p:grpSp>
        <p:sp>
          <p:nvSpPr>
            <p:cNvPr id="7187" name="Freeform 34"/>
            <p:cNvSpPr>
              <a:spLocks/>
            </p:cNvSpPr>
            <p:nvPr/>
          </p:nvSpPr>
          <p:spPr bwMode="auto">
            <a:xfrm>
              <a:off x="1778" y="1428"/>
              <a:ext cx="2898" cy="2477"/>
            </a:xfrm>
            <a:custGeom>
              <a:avLst/>
              <a:gdLst>
                <a:gd name="T0" fmla="*/ 14701 w 1899"/>
                <a:gd name="T1" fmla="*/ 5745 h 1585"/>
                <a:gd name="T2" fmla="*/ 14188 w 1899"/>
                <a:gd name="T3" fmla="*/ 2738 h 1585"/>
                <a:gd name="T4" fmla="*/ 16004 w 1899"/>
                <a:gd name="T5" fmla="*/ 317 h 1585"/>
                <a:gd name="T6" fmla="*/ 20106 w 1899"/>
                <a:gd name="T7" fmla="*/ 75 h 1585"/>
                <a:gd name="T8" fmla="*/ 22134 w 1899"/>
                <a:gd name="T9" fmla="*/ 1480 h 1585"/>
                <a:gd name="T10" fmla="*/ 22572 w 1899"/>
                <a:gd name="T11" fmla="*/ 3932 h 1585"/>
                <a:gd name="T12" fmla="*/ 22187 w 1899"/>
                <a:gd name="T13" fmla="*/ 6579 h 1585"/>
                <a:gd name="T14" fmla="*/ 24179 w 1899"/>
                <a:gd name="T15" fmla="*/ 8150 h 1585"/>
                <a:gd name="T16" fmla="*/ 27199 w 1899"/>
                <a:gd name="T17" fmla="*/ 8809 h 1585"/>
                <a:gd name="T18" fmla="*/ 28447 w 1899"/>
                <a:gd name="T19" fmla="*/ 10038 h 1585"/>
                <a:gd name="T20" fmla="*/ 28508 w 1899"/>
                <a:gd name="T21" fmla="*/ 11799 h 1585"/>
                <a:gd name="T22" fmla="*/ 29673 w 1899"/>
                <a:gd name="T23" fmla="*/ 13354 h 1585"/>
                <a:gd name="T24" fmla="*/ 32076 w 1899"/>
                <a:gd name="T25" fmla="*/ 13665 h 1585"/>
                <a:gd name="T26" fmla="*/ 34663 w 1899"/>
                <a:gd name="T27" fmla="*/ 13515 h 1585"/>
                <a:gd name="T28" fmla="*/ 36203 w 1899"/>
                <a:gd name="T29" fmla="*/ 14290 h 1585"/>
                <a:gd name="T30" fmla="*/ 36568 w 1899"/>
                <a:gd name="T31" fmla="*/ 17062 h 1585"/>
                <a:gd name="T32" fmla="*/ 36203 w 1899"/>
                <a:gd name="T33" fmla="*/ 20710 h 1585"/>
                <a:gd name="T34" fmla="*/ 34631 w 1899"/>
                <a:gd name="T35" fmla="*/ 21587 h 1585"/>
                <a:gd name="T36" fmla="*/ 31808 w 1899"/>
                <a:gd name="T37" fmla="*/ 21480 h 1585"/>
                <a:gd name="T38" fmla="*/ 29722 w 1899"/>
                <a:gd name="T39" fmla="*/ 21737 h 1585"/>
                <a:gd name="T40" fmla="*/ 28571 w 1899"/>
                <a:gd name="T41" fmla="*/ 22809 h 1585"/>
                <a:gd name="T42" fmla="*/ 28447 w 1899"/>
                <a:gd name="T43" fmla="*/ 24876 h 1585"/>
                <a:gd name="T44" fmla="*/ 27106 w 1899"/>
                <a:gd name="T45" fmla="*/ 26334 h 1585"/>
                <a:gd name="T46" fmla="*/ 24690 w 1899"/>
                <a:gd name="T47" fmla="*/ 26816 h 1585"/>
                <a:gd name="T48" fmla="*/ 22572 w 1899"/>
                <a:gd name="T49" fmla="*/ 27825 h 1585"/>
                <a:gd name="T50" fmla="*/ 22134 w 1899"/>
                <a:gd name="T51" fmla="*/ 29847 h 1585"/>
                <a:gd name="T52" fmla="*/ 22572 w 1899"/>
                <a:gd name="T53" fmla="*/ 32328 h 1585"/>
                <a:gd name="T54" fmla="*/ 21577 w 1899"/>
                <a:gd name="T55" fmla="*/ 34701 h 1585"/>
                <a:gd name="T56" fmla="*/ 19814 w 1899"/>
                <a:gd name="T57" fmla="*/ 35925 h 1585"/>
                <a:gd name="T58" fmla="*/ 17074 w 1899"/>
                <a:gd name="T59" fmla="*/ 36038 h 1585"/>
                <a:gd name="T60" fmla="*/ 15012 w 1899"/>
                <a:gd name="T61" fmla="*/ 35125 h 1585"/>
                <a:gd name="T62" fmla="*/ 14064 w 1899"/>
                <a:gd name="T63" fmla="*/ 33342 h 1585"/>
                <a:gd name="T64" fmla="*/ 14302 w 1899"/>
                <a:gd name="T65" fmla="*/ 31273 h 1585"/>
                <a:gd name="T66" fmla="*/ 14458 w 1899"/>
                <a:gd name="T67" fmla="*/ 29413 h 1585"/>
                <a:gd name="T68" fmla="*/ 13086 w 1899"/>
                <a:gd name="T69" fmla="*/ 28069 h 1585"/>
                <a:gd name="T70" fmla="*/ 10837 w 1899"/>
                <a:gd name="T71" fmla="*/ 27575 h 1585"/>
                <a:gd name="T72" fmla="*/ 8673 w 1899"/>
                <a:gd name="T73" fmla="*/ 26788 h 1585"/>
                <a:gd name="T74" fmla="*/ 8093 w 1899"/>
                <a:gd name="T75" fmla="*/ 24718 h 1585"/>
                <a:gd name="T76" fmla="*/ 7443 w 1899"/>
                <a:gd name="T77" fmla="*/ 22988 h 1585"/>
                <a:gd name="T78" fmla="*/ 5282 w 1899"/>
                <a:gd name="T79" fmla="*/ 22362 h 1585"/>
                <a:gd name="T80" fmla="*/ 3081 w 1899"/>
                <a:gd name="T81" fmla="*/ 22541 h 1585"/>
                <a:gd name="T82" fmla="*/ 704 w 1899"/>
                <a:gd name="T83" fmla="*/ 21999 h 1585"/>
                <a:gd name="T84" fmla="*/ 41 w 1899"/>
                <a:gd name="T85" fmla="*/ 19575 h 1585"/>
                <a:gd name="T86" fmla="*/ 174 w 1899"/>
                <a:gd name="T87" fmla="*/ 16101 h 1585"/>
                <a:gd name="T88" fmla="*/ 885 w 1899"/>
                <a:gd name="T89" fmla="*/ 14046 h 1585"/>
                <a:gd name="T90" fmla="*/ 2718 w 1899"/>
                <a:gd name="T91" fmla="*/ 13504 h 1585"/>
                <a:gd name="T92" fmla="*/ 5424 w 1899"/>
                <a:gd name="T93" fmla="*/ 13674 h 1585"/>
                <a:gd name="T94" fmla="*/ 7804 w 1899"/>
                <a:gd name="T95" fmla="*/ 12866 h 1585"/>
                <a:gd name="T96" fmla="*/ 8235 w 1899"/>
                <a:gd name="T97" fmla="*/ 10950 h 1585"/>
                <a:gd name="T98" fmla="*/ 9123 w 1899"/>
                <a:gd name="T99" fmla="*/ 9031 h 1585"/>
                <a:gd name="T100" fmla="*/ 11661 w 1899"/>
                <a:gd name="T101" fmla="*/ 8381 h 15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99"/>
                <a:gd name="T154" fmla="*/ 0 h 1585"/>
                <a:gd name="T155" fmla="*/ 1899 w 1899"/>
                <a:gd name="T156" fmla="*/ 1585 h 15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99" h="1585">
                  <a:moveTo>
                    <a:pt x="723" y="331"/>
                  </a:moveTo>
                  <a:lnTo>
                    <a:pt x="742" y="313"/>
                  </a:lnTo>
                  <a:lnTo>
                    <a:pt x="756" y="296"/>
                  </a:lnTo>
                  <a:lnTo>
                    <a:pt x="763" y="277"/>
                  </a:lnTo>
                  <a:lnTo>
                    <a:pt x="763" y="252"/>
                  </a:lnTo>
                  <a:lnTo>
                    <a:pt x="754" y="224"/>
                  </a:lnTo>
                  <a:lnTo>
                    <a:pt x="747" y="200"/>
                  </a:lnTo>
                  <a:lnTo>
                    <a:pt x="736" y="171"/>
                  </a:lnTo>
                  <a:lnTo>
                    <a:pt x="732" y="139"/>
                  </a:lnTo>
                  <a:lnTo>
                    <a:pt x="736" y="120"/>
                  </a:lnTo>
                  <a:lnTo>
                    <a:pt x="744" y="97"/>
                  </a:lnTo>
                  <a:lnTo>
                    <a:pt x="759" y="72"/>
                  </a:lnTo>
                  <a:lnTo>
                    <a:pt x="779" y="48"/>
                  </a:lnTo>
                  <a:lnTo>
                    <a:pt x="806" y="29"/>
                  </a:lnTo>
                  <a:lnTo>
                    <a:pt x="830" y="14"/>
                  </a:lnTo>
                  <a:lnTo>
                    <a:pt x="862" y="5"/>
                  </a:lnTo>
                  <a:lnTo>
                    <a:pt x="901" y="1"/>
                  </a:lnTo>
                  <a:lnTo>
                    <a:pt x="942" y="0"/>
                  </a:lnTo>
                  <a:lnTo>
                    <a:pt x="998" y="0"/>
                  </a:lnTo>
                  <a:lnTo>
                    <a:pt x="1043" y="3"/>
                  </a:lnTo>
                  <a:lnTo>
                    <a:pt x="1068" y="10"/>
                  </a:lnTo>
                  <a:lnTo>
                    <a:pt x="1087" y="19"/>
                  </a:lnTo>
                  <a:lnTo>
                    <a:pt x="1108" y="29"/>
                  </a:lnTo>
                  <a:lnTo>
                    <a:pt x="1128" y="45"/>
                  </a:lnTo>
                  <a:lnTo>
                    <a:pt x="1148" y="65"/>
                  </a:lnTo>
                  <a:lnTo>
                    <a:pt x="1162" y="83"/>
                  </a:lnTo>
                  <a:lnTo>
                    <a:pt x="1170" y="99"/>
                  </a:lnTo>
                  <a:lnTo>
                    <a:pt x="1176" y="126"/>
                  </a:lnTo>
                  <a:lnTo>
                    <a:pt x="1176" y="150"/>
                  </a:lnTo>
                  <a:lnTo>
                    <a:pt x="1171" y="173"/>
                  </a:lnTo>
                  <a:lnTo>
                    <a:pt x="1165" y="191"/>
                  </a:lnTo>
                  <a:lnTo>
                    <a:pt x="1158" y="220"/>
                  </a:lnTo>
                  <a:lnTo>
                    <a:pt x="1148" y="251"/>
                  </a:lnTo>
                  <a:lnTo>
                    <a:pt x="1143" y="270"/>
                  </a:lnTo>
                  <a:lnTo>
                    <a:pt x="1151" y="289"/>
                  </a:lnTo>
                  <a:lnTo>
                    <a:pt x="1159" y="303"/>
                  </a:lnTo>
                  <a:lnTo>
                    <a:pt x="1176" y="321"/>
                  </a:lnTo>
                  <a:lnTo>
                    <a:pt x="1199" y="335"/>
                  </a:lnTo>
                  <a:lnTo>
                    <a:pt x="1222" y="348"/>
                  </a:lnTo>
                  <a:lnTo>
                    <a:pt x="1254" y="358"/>
                  </a:lnTo>
                  <a:lnTo>
                    <a:pt x="1287" y="365"/>
                  </a:lnTo>
                  <a:lnTo>
                    <a:pt x="1318" y="370"/>
                  </a:lnTo>
                  <a:lnTo>
                    <a:pt x="1350" y="374"/>
                  </a:lnTo>
                  <a:lnTo>
                    <a:pt x="1384" y="380"/>
                  </a:lnTo>
                  <a:lnTo>
                    <a:pt x="1411" y="387"/>
                  </a:lnTo>
                  <a:lnTo>
                    <a:pt x="1432" y="395"/>
                  </a:lnTo>
                  <a:lnTo>
                    <a:pt x="1448" y="404"/>
                  </a:lnTo>
                  <a:lnTo>
                    <a:pt x="1460" y="414"/>
                  </a:lnTo>
                  <a:lnTo>
                    <a:pt x="1468" y="427"/>
                  </a:lnTo>
                  <a:lnTo>
                    <a:pt x="1476" y="441"/>
                  </a:lnTo>
                  <a:lnTo>
                    <a:pt x="1479" y="455"/>
                  </a:lnTo>
                  <a:lnTo>
                    <a:pt x="1482" y="467"/>
                  </a:lnTo>
                  <a:lnTo>
                    <a:pt x="1482" y="484"/>
                  </a:lnTo>
                  <a:lnTo>
                    <a:pt x="1479" y="503"/>
                  </a:lnTo>
                  <a:lnTo>
                    <a:pt x="1479" y="518"/>
                  </a:lnTo>
                  <a:lnTo>
                    <a:pt x="1483" y="536"/>
                  </a:lnTo>
                  <a:lnTo>
                    <a:pt x="1494" y="552"/>
                  </a:lnTo>
                  <a:lnTo>
                    <a:pt x="1505" y="565"/>
                  </a:lnTo>
                  <a:lnTo>
                    <a:pt x="1520" y="575"/>
                  </a:lnTo>
                  <a:lnTo>
                    <a:pt x="1539" y="587"/>
                  </a:lnTo>
                  <a:lnTo>
                    <a:pt x="1559" y="593"/>
                  </a:lnTo>
                  <a:lnTo>
                    <a:pt x="1588" y="598"/>
                  </a:lnTo>
                  <a:lnTo>
                    <a:pt x="1613" y="600"/>
                  </a:lnTo>
                  <a:lnTo>
                    <a:pt x="1637" y="601"/>
                  </a:lnTo>
                  <a:lnTo>
                    <a:pt x="1664" y="600"/>
                  </a:lnTo>
                  <a:lnTo>
                    <a:pt x="1696" y="598"/>
                  </a:lnTo>
                  <a:lnTo>
                    <a:pt x="1721" y="597"/>
                  </a:lnTo>
                  <a:lnTo>
                    <a:pt x="1747" y="594"/>
                  </a:lnTo>
                  <a:lnTo>
                    <a:pt x="1770" y="593"/>
                  </a:lnTo>
                  <a:lnTo>
                    <a:pt x="1798" y="594"/>
                  </a:lnTo>
                  <a:lnTo>
                    <a:pt x="1813" y="597"/>
                  </a:lnTo>
                  <a:lnTo>
                    <a:pt x="1831" y="600"/>
                  </a:lnTo>
                  <a:lnTo>
                    <a:pt x="1847" y="607"/>
                  </a:lnTo>
                  <a:lnTo>
                    <a:pt x="1865" y="617"/>
                  </a:lnTo>
                  <a:lnTo>
                    <a:pt x="1878" y="628"/>
                  </a:lnTo>
                  <a:lnTo>
                    <a:pt x="1888" y="645"/>
                  </a:lnTo>
                  <a:lnTo>
                    <a:pt x="1893" y="660"/>
                  </a:lnTo>
                  <a:lnTo>
                    <a:pt x="1896" y="678"/>
                  </a:lnTo>
                  <a:lnTo>
                    <a:pt x="1899" y="710"/>
                  </a:lnTo>
                  <a:lnTo>
                    <a:pt x="1897" y="749"/>
                  </a:lnTo>
                  <a:lnTo>
                    <a:pt x="1899" y="789"/>
                  </a:lnTo>
                  <a:lnTo>
                    <a:pt x="1894" y="837"/>
                  </a:lnTo>
                  <a:lnTo>
                    <a:pt x="1890" y="869"/>
                  </a:lnTo>
                  <a:lnTo>
                    <a:pt x="1886" y="895"/>
                  </a:lnTo>
                  <a:lnTo>
                    <a:pt x="1878" y="910"/>
                  </a:lnTo>
                  <a:lnTo>
                    <a:pt x="1866" y="923"/>
                  </a:lnTo>
                  <a:lnTo>
                    <a:pt x="1853" y="932"/>
                  </a:lnTo>
                  <a:lnTo>
                    <a:pt x="1835" y="940"/>
                  </a:lnTo>
                  <a:lnTo>
                    <a:pt x="1815" y="945"/>
                  </a:lnTo>
                  <a:lnTo>
                    <a:pt x="1797" y="948"/>
                  </a:lnTo>
                  <a:lnTo>
                    <a:pt x="1760" y="949"/>
                  </a:lnTo>
                  <a:lnTo>
                    <a:pt x="1727" y="948"/>
                  </a:lnTo>
                  <a:lnTo>
                    <a:pt x="1701" y="945"/>
                  </a:lnTo>
                  <a:lnTo>
                    <a:pt x="1677" y="944"/>
                  </a:lnTo>
                  <a:lnTo>
                    <a:pt x="1650" y="943"/>
                  </a:lnTo>
                  <a:lnTo>
                    <a:pt x="1627" y="943"/>
                  </a:lnTo>
                  <a:lnTo>
                    <a:pt x="1606" y="944"/>
                  </a:lnTo>
                  <a:lnTo>
                    <a:pt x="1584" y="945"/>
                  </a:lnTo>
                  <a:lnTo>
                    <a:pt x="1557" y="950"/>
                  </a:lnTo>
                  <a:lnTo>
                    <a:pt x="1542" y="955"/>
                  </a:lnTo>
                  <a:lnTo>
                    <a:pt x="1529" y="959"/>
                  </a:lnTo>
                  <a:lnTo>
                    <a:pt x="1511" y="968"/>
                  </a:lnTo>
                  <a:lnTo>
                    <a:pt x="1500" y="980"/>
                  </a:lnTo>
                  <a:lnTo>
                    <a:pt x="1491" y="990"/>
                  </a:lnTo>
                  <a:lnTo>
                    <a:pt x="1482" y="1002"/>
                  </a:lnTo>
                  <a:lnTo>
                    <a:pt x="1477" y="1015"/>
                  </a:lnTo>
                  <a:lnTo>
                    <a:pt x="1476" y="1028"/>
                  </a:lnTo>
                  <a:lnTo>
                    <a:pt x="1477" y="1043"/>
                  </a:lnTo>
                  <a:lnTo>
                    <a:pt x="1477" y="1068"/>
                  </a:lnTo>
                  <a:lnTo>
                    <a:pt x="1476" y="1093"/>
                  </a:lnTo>
                  <a:lnTo>
                    <a:pt x="1467" y="1113"/>
                  </a:lnTo>
                  <a:lnTo>
                    <a:pt x="1458" y="1128"/>
                  </a:lnTo>
                  <a:lnTo>
                    <a:pt x="1445" y="1140"/>
                  </a:lnTo>
                  <a:lnTo>
                    <a:pt x="1426" y="1149"/>
                  </a:lnTo>
                  <a:lnTo>
                    <a:pt x="1406" y="1157"/>
                  </a:lnTo>
                  <a:lnTo>
                    <a:pt x="1384" y="1161"/>
                  </a:lnTo>
                  <a:lnTo>
                    <a:pt x="1356" y="1166"/>
                  </a:lnTo>
                  <a:lnTo>
                    <a:pt x="1332" y="1171"/>
                  </a:lnTo>
                  <a:lnTo>
                    <a:pt x="1304" y="1175"/>
                  </a:lnTo>
                  <a:lnTo>
                    <a:pt x="1281" y="1178"/>
                  </a:lnTo>
                  <a:lnTo>
                    <a:pt x="1254" y="1182"/>
                  </a:lnTo>
                  <a:lnTo>
                    <a:pt x="1233" y="1190"/>
                  </a:lnTo>
                  <a:lnTo>
                    <a:pt x="1210" y="1198"/>
                  </a:lnTo>
                  <a:lnTo>
                    <a:pt x="1188" y="1208"/>
                  </a:lnTo>
                  <a:lnTo>
                    <a:pt x="1171" y="1222"/>
                  </a:lnTo>
                  <a:lnTo>
                    <a:pt x="1156" y="1238"/>
                  </a:lnTo>
                  <a:lnTo>
                    <a:pt x="1145" y="1257"/>
                  </a:lnTo>
                  <a:lnTo>
                    <a:pt x="1142" y="1274"/>
                  </a:lnTo>
                  <a:lnTo>
                    <a:pt x="1143" y="1293"/>
                  </a:lnTo>
                  <a:lnTo>
                    <a:pt x="1148" y="1311"/>
                  </a:lnTo>
                  <a:lnTo>
                    <a:pt x="1155" y="1330"/>
                  </a:lnTo>
                  <a:lnTo>
                    <a:pt x="1161" y="1351"/>
                  </a:lnTo>
                  <a:lnTo>
                    <a:pt x="1165" y="1371"/>
                  </a:lnTo>
                  <a:lnTo>
                    <a:pt x="1171" y="1395"/>
                  </a:lnTo>
                  <a:lnTo>
                    <a:pt x="1171" y="1420"/>
                  </a:lnTo>
                  <a:lnTo>
                    <a:pt x="1164" y="1445"/>
                  </a:lnTo>
                  <a:lnTo>
                    <a:pt x="1156" y="1464"/>
                  </a:lnTo>
                  <a:lnTo>
                    <a:pt x="1148" y="1483"/>
                  </a:lnTo>
                  <a:lnTo>
                    <a:pt x="1136" y="1501"/>
                  </a:lnTo>
                  <a:lnTo>
                    <a:pt x="1119" y="1524"/>
                  </a:lnTo>
                  <a:lnTo>
                    <a:pt x="1102" y="1538"/>
                  </a:lnTo>
                  <a:lnTo>
                    <a:pt x="1087" y="1549"/>
                  </a:lnTo>
                  <a:lnTo>
                    <a:pt x="1068" y="1561"/>
                  </a:lnTo>
                  <a:lnTo>
                    <a:pt x="1047" y="1572"/>
                  </a:lnTo>
                  <a:lnTo>
                    <a:pt x="1028" y="1578"/>
                  </a:lnTo>
                  <a:lnTo>
                    <a:pt x="1010" y="1581"/>
                  </a:lnTo>
                  <a:lnTo>
                    <a:pt x="980" y="1583"/>
                  </a:lnTo>
                  <a:lnTo>
                    <a:pt x="946" y="1585"/>
                  </a:lnTo>
                  <a:lnTo>
                    <a:pt x="905" y="1583"/>
                  </a:lnTo>
                  <a:lnTo>
                    <a:pt x="886" y="1583"/>
                  </a:lnTo>
                  <a:lnTo>
                    <a:pt x="861" y="1580"/>
                  </a:lnTo>
                  <a:lnTo>
                    <a:pt x="834" y="1574"/>
                  </a:lnTo>
                  <a:lnTo>
                    <a:pt x="810" y="1564"/>
                  </a:lnTo>
                  <a:lnTo>
                    <a:pt x="796" y="1555"/>
                  </a:lnTo>
                  <a:lnTo>
                    <a:pt x="779" y="1543"/>
                  </a:lnTo>
                  <a:lnTo>
                    <a:pt x="766" y="1532"/>
                  </a:lnTo>
                  <a:lnTo>
                    <a:pt x="753" y="1517"/>
                  </a:lnTo>
                  <a:lnTo>
                    <a:pt x="742" y="1502"/>
                  </a:lnTo>
                  <a:lnTo>
                    <a:pt x="734" y="1484"/>
                  </a:lnTo>
                  <a:lnTo>
                    <a:pt x="729" y="1465"/>
                  </a:lnTo>
                  <a:lnTo>
                    <a:pt x="728" y="1451"/>
                  </a:lnTo>
                  <a:lnTo>
                    <a:pt x="728" y="1430"/>
                  </a:lnTo>
                  <a:lnTo>
                    <a:pt x="729" y="1413"/>
                  </a:lnTo>
                  <a:lnTo>
                    <a:pt x="736" y="1395"/>
                  </a:lnTo>
                  <a:lnTo>
                    <a:pt x="742" y="1374"/>
                  </a:lnTo>
                  <a:lnTo>
                    <a:pt x="750" y="1354"/>
                  </a:lnTo>
                  <a:lnTo>
                    <a:pt x="754" y="1336"/>
                  </a:lnTo>
                  <a:lnTo>
                    <a:pt x="756" y="1319"/>
                  </a:lnTo>
                  <a:lnTo>
                    <a:pt x="754" y="1305"/>
                  </a:lnTo>
                  <a:lnTo>
                    <a:pt x="750" y="1292"/>
                  </a:lnTo>
                  <a:lnTo>
                    <a:pt x="738" y="1275"/>
                  </a:lnTo>
                  <a:lnTo>
                    <a:pt x="726" y="1264"/>
                  </a:lnTo>
                  <a:lnTo>
                    <a:pt x="711" y="1251"/>
                  </a:lnTo>
                  <a:lnTo>
                    <a:pt x="695" y="1242"/>
                  </a:lnTo>
                  <a:lnTo>
                    <a:pt x="679" y="1233"/>
                  </a:lnTo>
                  <a:lnTo>
                    <a:pt x="655" y="1226"/>
                  </a:lnTo>
                  <a:lnTo>
                    <a:pt x="634" y="1222"/>
                  </a:lnTo>
                  <a:lnTo>
                    <a:pt x="608" y="1217"/>
                  </a:lnTo>
                  <a:lnTo>
                    <a:pt x="584" y="1215"/>
                  </a:lnTo>
                  <a:lnTo>
                    <a:pt x="562" y="1211"/>
                  </a:lnTo>
                  <a:lnTo>
                    <a:pt x="535" y="1206"/>
                  </a:lnTo>
                  <a:lnTo>
                    <a:pt x="513" y="1199"/>
                  </a:lnTo>
                  <a:lnTo>
                    <a:pt x="487" y="1194"/>
                  </a:lnTo>
                  <a:lnTo>
                    <a:pt x="466" y="1187"/>
                  </a:lnTo>
                  <a:lnTo>
                    <a:pt x="450" y="1177"/>
                  </a:lnTo>
                  <a:lnTo>
                    <a:pt x="436" y="1163"/>
                  </a:lnTo>
                  <a:lnTo>
                    <a:pt x="427" y="1146"/>
                  </a:lnTo>
                  <a:lnTo>
                    <a:pt x="420" y="1124"/>
                  </a:lnTo>
                  <a:lnTo>
                    <a:pt x="419" y="1106"/>
                  </a:lnTo>
                  <a:lnTo>
                    <a:pt x="420" y="1086"/>
                  </a:lnTo>
                  <a:lnTo>
                    <a:pt x="423" y="1070"/>
                  </a:lnTo>
                  <a:lnTo>
                    <a:pt x="420" y="1051"/>
                  </a:lnTo>
                  <a:lnTo>
                    <a:pt x="413" y="1036"/>
                  </a:lnTo>
                  <a:lnTo>
                    <a:pt x="399" y="1020"/>
                  </a:lnTo>
                  <a:lnTo>
                    <a:pt x="386" y="1010"/>
                  </a:lnTo>
                  <a:lnTo>
                    <a:pt x="370" y="1000"/>
                  </a:lnTo>
                  <a:lnTo>
                    <a:pt x="348" y="993"/>
                  </a:lnTo>
                  <a:lnTo>
                    <a:pt x="322" y="986"/>
                  </a:lnTo>
                  <a:lnTo>
                    <a:pt x="296" y="984"/>
                  </a:lnTo>
                  <a:lnTo>
                    <a:pt x="274" y="982"/>
                  </a:lnTo>
                  <a:lnTo>
                    <a:pt x="248" y="982"/>
                  </a:lnTo>
                  <a:lnTo>
                    <a:pt x="226" y="984"/>
                  </a:lnTo>
                  <a:lnTo>
                    <a:pt x="204" y="985"/>
                  </a:lnTo>
                  <a:lnTo>
                    <a:pt x="182" y="988"/>
                  </a:lnTo>
                  <a:lnTo>
                    <a:pt x="160" y="990"/>
                  </a:lnTo>
                  <a:lnTo>
                    <a:pt x="123" y="990"/>
                  </a:lnTo>
                  <a:lnTo>
                    <a:pt x="99" y="989"/>
                  </a:lnTo>
                  <a:lnTo>
                    <a:pt x="74" y="984"/>
                  </a:lnTo>
                  <a:lnTo>
                    <a:pt x="56" y="977"/>
                  </a:lnTo>
                  <a:lnTo>
                    <a:pt x="37" y="966"/>
                  </a:lnTo>
                  <a:lnTo>
                    <a:pt x="24" y="954"/>
                  </a:lnTo>
                  <a:lnTo>
                    <a:pt x="15" y="940"/>
                  </a:lnTo>
                  <a:lnTo>
                    <a:pt x="4" y="914"/>
                  </a:lnTo>
                  <a:lnTo>
                    <a:pt x="3" y="887"/>
                  </a:lnTo>
                  <a:lnTo>
                    <a:pt x="2" y="860"/>
                  </a:lnTo>
                  <a:lnTo>
                    <a:pt x="0" y="826"/>
                  </a:lnTo>
                  <a:lnTo>
                    <a:pt x="3" y="797"/>
                  </a:lnTo>
                  <a:lnTo>
                    <a:pt x="4" y="766"/>
                  </a:lnTo>
                  <a:lnTo>
                    <a:pt x="6" y="738"/>
                  </a:lnTo>
                  <a:lnTo>
                    <a:pt x="9" y="708"/>
                  </a:lnTo>
                  <a:lnTo>
                    <a:pt x="13" y="686"/>
                  </a:lnTo>
                  <a:lnTo>
                    <a:pt x="18" y="661"/>
                  </a:lnTo>
                  <a:lnTo>
                    <a:pt x="24" y="642"/>
                  </a:lnTo>
                  <a:lnTo>
                    <a:pt x="33" y="629"/>
                  </a:lnTo>
                  <a:lnTo>
                    <a:pt x="46" y="617"/>
                  </a:lnTo>
                  <a:lnTo>
                    <a:pt x="59" y="609"/>
                  </a:lnTo>
                  <a:lnTo>
                    <a:pt x="77" y="600"/>
                  </a:lnTo>
                  <a:lnTo>
                    <a:pt x="93" y="598"/>
                  </a:lnTo>
                  <a:lnTo>
                    <a:pt x="114" y="594"/>
                  </a:lnTo>
                  <a:lnTo>
                    <a:pt x="141" y="593"/>
                  </a:lnTo>
                  <a:lnTo>
                    <a:pt x="164" y="594"/>
                  </a:lnTo>
                  <a:lnTo>
                    <a:pt x="197" y="598"/>
                  </a:lnTo>
                  <a:lnTo>
                    <a:pt x="225" y="599"/>
                  </a:lnTo>
                  <a:lnTo>
                    <a:pt x="248" y="600"/>
                  </a:lnTo>
                  <a:lnTo>
                    <a:pt x="281" y="601"/>
                  </a:lnTo>
                  <a:lnTo>
                    <a:pt x="315" y="598"/>
                  </a:lnTo>
                  <a:lnTo>
                    <a:pt x="343" y="593"/>
                  </a:lnTo>
                  <a:lnTo>
                    <a:pt x="370" y="585"/>
                  </a:lnTo>
                  <a:lnTo>
                    <a:pt x="387" y="578"/>
                  </a:lnTo>
                  <a:lnTo>
                    <a:pt x="405" y="565"/>
                  </a:lnTo>
                  <a:lnTo>
                    <a:pt x="419" y="549"/>
                  </a:lnTo>
                  <a:lnTo>
                    <a:pt x="427" y="534"/>
                  </a:lnTo>
                  <a:lnTo>
                    <a:pt x="430" y="517"/>
                  </a:lnTo>
                  <a:lnTo>
                    <a:pt x="429" y="504"/>
                  </a:lnTo>
                  <a:lnTo>
                    <a:pt x="427" y="481"/>
                  </a:lnTo>
                  <a:lnTo>
                    <a:pt x="429" y="457"/>
                  </a:lnTo>
                  <a:lnTo>
                    <a:pt x="435" y="439"/>
                  </a:lnTo>
                  <a:lnTo>
                    <a:pt x="442" y="422"/>
                  </a:lnTo>
                  <a:lnTo>
                    <a:pt x="453" y="410"/>
                  </a:lnTo>
                  <a:lnTo>
                    <a:pt x="473" y="397"/>
                  </a:lnTo>
                  <a:lnTo>
                    <a:pt x="495" y="388"/>
                  </a:lnTo>
                  <a:lnTo>
                    <a:pt x="524" y="382"/>
                  </a:lnTo>
                  <a:lnTo>
                    <a:pt x="552" y="376"/>
                  </a:lnTo>
                  <a:lnTo>
                    <a:pt x="575" y="371"/>
                  </a:lnTo>
                  <a:lnTo>
                    <a:pt x="605" y="368"/>
                  </a:lnTo>
                  <a:lnTo>
                    <a:pt x="633" y="364"/>
                  </a:lnTo>
                  <a:lnTo>
                    <a:pt x="665" y="357"/>
                  </a:lnTo>
                  <a:lnTo>
                    <a:pt x="697" y="347"/>
                  </a:lnTo>
                  <a:lnTo>
                    <a:pt x="723" y="331"/>
                  </a:lnTo>
                  <a:close/>
                </a:path>
              </a:pathLst>
            </a:custGeom>
            <a:noFill/>
            <a:ln w="19050">
              <a:solidFill>
                <a:srgbClr val="000000"/>
              </a:solidFill>
              <a:prstDash val="solid"/>
              <a:round/>
              <a:headEnd/>
              <a:tailEnd/>
            </a:ln>
          </p:spPr>
          <p:txBody>
            <a:bodyPr/>
            <a:lstStyle/>
            <a:p>
              <a:endParaRPr lang="en-US"/>
            </a:p>
          </p:txBody>
        </p:sp>
      </p:grpSp>
      <p:sp>
        <p:nvSpPr>
          <p:cNvPr id="7180" name="Rectangle 35"/>
          <p:cNvSpPr>
            <a:spLocks noChangeArrowheads="1"/>
          </p:cNvSpPr>
          <p:nvPr/>
        </p:nvSpPr>
        <p:spPr bwMode="auto">
          <a:xfrm>
            <a:off x="990600" y="0"/>
            <a:ext cx="7086600" cy="1143000"/>
          </a:xfrm>
          <a:prstGeom prst="rect">
            <a:avLst/>
          </a:prstGeom>
          <a:noFill/>
          <a:ln w="9525">
            <a:noFill/>
            <a:miter lim="800000"/>
            <a:headEnd/>
            <a:tailEnd/>
          </a:ln>
        </p:spPr>
        <p:txBody>
          <a:bodyPr anchor="ctr"/>
          <a:lstStyle/>
          <a:p>
            <a:pPr algn="ctr"/>
            <a:r>
              <a:rPr lang="en-US" sz="4000" b="1">
                <a:latin typeface="Arial" charset="0"/>
              </a:rPr>
              <a:t>Watershed Modeling</a:t>
            </a:r>
            <a:endParaRPr lang="en-US" sz="1800">
              <a:latin typeface="Arial" charset="0"/>
            </a:endParaRPr>
          </a:p>
        </p:txBody>
      </p:sp>
      <p:grpSp>
        <p:nvGrpSpPr>
          <p:cNvPr id="10" name="Group 36"/>
          <p:cNvGrpSpPr>
            <a:grpSpLocks/>
          </p:cNvGrpSpPr>
          <p:nvPr/>
        </p:nvGrpSpPr>
        <p:grpSpPr bwMode="auto">
          <a:xfrm>
            <a:off x="1828800" y="914400"/>
            <a:ext cx="2743200" cy="1600200"/>
            <a:chOff x="1104" y="1104"/>
            <a:chExt cx="1585" cy="853"/>
          </a:xfrm>
        </p:grpSpPr>
        <p:grpSp>
          <p:nvGrpSpPr>
            <p:cNvPr id="11" name="Group 37"/>
            <p:cNvGrpSpPr>
              <a:grpSpLocks/>
            </p:cNvGrpSpPr>
            <p:nvPr/>
          </p:nvGrpSpPr>
          <p:grpSpPr bwMode="auto">
            <a:xfrm>
              <a:off x="1104" y="1104"/>
              <a:ext cx="999" cy="834"/>
              <a:chOff x="1104" y="1104"/>
              <a:chExt cx="999" cy="834"/>
            </a:xfrm>
          </p:grpSpPr>
          <p:grpSp>
            <p:nvGrpSpPr>
              <p:cNvPr id="12" name="Group 38"/>
              <p:cNvGrpSpPr>
                <a:grpSpLocks/>
              </p:cNvGrpSpPr>
              <p:nvPr/>
            </p:nvGrpSpPr>
            <p:grpSpPr bwMode="auto">
              <a:xfrm>
                <a:off x="1104" y="1104"/>
                <a:ext cx="999" cy="834"/>
                <a:chOff x="1104" y="1104"/>
                <a:chExt cx="999" cy="834"/>
              </a:xfrm>
            </p:grpSpPr>
            <p:sp>
              <p:nvSpPr>
                <p:cNvPr id="7185" name="Freeform 39"/>
                <p:cNvSpPr>
                  <a:spLocks/>
                </p:cNvSpPr>
                <p:nvPr/>
              </p:nvSpPr>
              <p:spPr bwMode="auto">
                <a:xfrm>
                  <a:off x="1104" y="1104"/>
                  <a:ext cx="999" cy="834"/>
                </a:xfrm>
                <a:custGeom>
                  <a:avLst/>
                  <a:gdLst>
                    <a:gd name="T0" fmla="*/ 8 w 1899"/>
                    <a:gd name="T1" fmla="*/ 3 h 1585"/>
                    <a:gd name="T2" fmla="*/ 8 w 1899"/>
                    <a:gd name="T3" fmla="*/ 2 h 1585"/>
                    <a:gd name="T4" fmla="*/ 9 w 1899"/>
                    <a:gd name="T5" fmla="*/ 1 h 1585"/>
                    <a:gd name="T6" fmla="*/ 12 w 1899"/>
                    <a:gd name="T7" fmla="*/ 1 h 1585"/>
                    <a:gd name="T8" fmla="*/ 13 w 1899"/>
                    <a:gd name="T9" fmla="*/ 1 h 1585"/>
                    <a:gd name="T10" fmla="*/ 13 w 1899"/>
                    <a:gd name="T11" fmla="*/ 2 h 1585"/>
                    <a:gd name="T12" fmla="*/ 13 w 1899"/>
                    <a:gd name="T13" fmla="*/ 3 h 1585"/>
                    <a:gd name="T14" fmla="*/ 14 w 1899"/>
                    <a:gd name="T15" fmla="*/ 4 h 1585"/>
                    <a:gd name="T16" fmla="*/ 16 w 1899"/>
                    <a:gd name="T17" fmla="*/ 4 h 1585"/>
                    <a:gd name="T18" fmla="*/ 16 w 1899"/>
                    <a:gd name="T19" fmla="*/ 5 h 1585"/>
                    <a:gd name="T20" fmla="*/ 16 w 1899"/>
                    <a:gd name="T21" fmla="*/ 6 h 1585"/>
                    <a:gd name="T22" fmla="*/ 17 w 1899"/>
                    <a:gd name="T23" fmla="*/ 7 h 1585"/>
                    <a:gd name="T24" fmla="*/ 18 w 1899"/>
                    <a:gd name="T25" fmla="*/ 7 h 1585"/>
                    <a:gd name="T26" fmla="*/ 20 w 1899"/>
                    <a:gd name="T27" fmla="*/ 7 h 1585"/>
                    <a:gd name="T28" fmla="*/ 21 w 1899"/>
                    <a:gd name="T29" fmla="*/ 7 h 1585"/>
                    <a:gd name="T30" fmla="*/ 21 w 1899"/>
                    <a:gd name="T31" fmla="*/ 8 h 1585"/>
                    <a:gd name="T32" fmla="*/ 21 w 1899"/>
                    <a:gd name="T33" fmla="*/ 10 h 1585"/>
                    <a:gd name="T34" fmla="*/ 20 w 1899"/>
                    <a:gd name="T35" fmla="*/ 11 h 1585"/>
                    <a:gd name="T36" fmla="*/ 18 w 1899"/>
                    <a:gd name="T37" fmla="*/ 11 h 1585"/>
                    <a:gd name="T38" fmla="*/ 17 w 1899"/>
                    <a:gd name="T39" fmla="*/ 11 h 1585"/>
                    <a:gd name="T40" fmla="*/ 17 w 1899"/>
                    <a:gd name="T41" fmla="*/ 12 h 1585"/>
                    <a:gd name="T42" fmla="*/ 16 w 1899"/>
                    <a:gd name="T43" fmla="*/ 12 h 1585"/>
                    <a:gd name="T44" fmla="*/ 16 w 1899"/>
                    <a:gd name="T45" fmla="*/ 13 h 1585"/>
                    <a:gd name="T46" fmla="*/ 14 w 1899"/>
                    <a:gd name="T47" fmla="*/ 13 h 1585"/>
                    <a:gd name="T48" fmla="*/ 13 w 1899"/>
                    <a:gd name="T49" fmla="*/ 14 h 1585"/>
                    <a:gd name="T50" fmla="*/ 13 w 1899"/>
                    <a:gd name="T51" fmla="*/ 15 h 1585"/>
                    <a:gd name="T52" fmla="*/ 13 w 1899"/>
                    <a:gd name="T53" fmla="*/ 16 h 1585"/>
                    <a:gd name="T54" fmla="*/ 13 w 1899"/>
                    <a:gd name="T55" fmla="*/ 17 h 1585"/>
                    <a:gd name="T56" fmla="*/ 12 w 1899"/>
                    <a:gd name="T57" fmla="*/ 18 h 1585"/>
                    <a:gd name="T58" fmla="*/ 10 w 1899"/>
                    <a:gd name="T59" fmla="*/ 18 h 1585"/>
                    <a:gd name="T60" fmla="*/ 9 w 1899"/>
                    <a:gd name="T61" fmla="*/ 17 h 1585"/>
                    <a:gd name="T62" fmla="*/ 8 w 1899"/>
                    <a:gd name="T63" fmla="*/ 16 h 1585"/>
                    <a:gd name="T64" fmla="*/ 8 w 1899"/>
                    <a:gd name="T65" fmla="*/ 15 h 1585"/>
                    <a:gd name="T66" fmla="*/ 8 w 1899"/>
                    <a:gd name="T67" fmla="*/ 14 h 1585"/>
                    <a:gd name="T68" fmla="*/ 7 w 1899"/>
                    <a:gd name="T69" fmla="*/ 14 h 1585"/>
                    <a:gd name="T70" fmla="*/ 6 w 1899"/>
                    <a:gd name="T71" fmla="*/ 14 h 1585"/>
                    <a:gd name="T72" fmla="*/ 5 w 1899"/>
                    <a:gd name="T73" fmla="*/ 13 h 1585"/>
                    <a:gd name="T74" fmla="*/ 5 w 1899"/>
                    <a:gd name="T75" fmla="*/ 12 h 1585"/>
                    <a:gd name="T76" fmla="*/ 4 w 1899"/>
                    <a:gd name="T77" fmla="*/ 12 h 1585"/>
                    <a:gd name="T78" fmla="*/ 3 w 1899"/>
                    <a:gd name="T79" fmla="*/ 11 h 1585"/>
                    <a:gd name="T80" fmla="*/ 2 w 1899"/>
                    <a:gd name="T81" fmla="*/ 11 h 1585"/>
                    <a:gd name="T82" fmla="*/ 1 w 1899"/>
                    <a:gd name="T83" fmla="*/ 11 h 1585"/>
                    <a:gd name="T84" fmla="*/ 1 w 1899"/>
                    <a:gd name="T85" fmla="*/ 9 h 1585"/>
                    <a:gd name="T86" fmla="*/ 1 w 1899"/>
                    <a:gd name="T87" fmla="*/ 8 h 1585"/>
                    <a:gd name="T88" fmla="*/ 1 w 1899"/>
                    <a:gd name="T89" fmla="*/ 7 h 1585"/>
                    <a:gd name="T90" fmla="*/ 2 w 1899"/>
                    <a:gd name="T91" fmla="*/ 7 h 1585"/>
                    <a:gd name="T92" fmla="*/ 3 w 1899"/>
                    <a:gd name="T93" fmla="*/ 7 h 1585"/>
                    <a:gd name="T94" fmla="*/ 4 w 1899"/>
                    <a:gd name="T95" fmla="*/ 6 h 1585"/>
                    <a:gd name="T96" fmla="*/ 5 w 1899"/>
                    <a:gd name="T97" fmla="*/ 5 h 1585"/>
                    <a:gd name="T98" fmla="*/ 5 w 1899"/>
                    <a:gd name="T99" fmla="*/ 4 h 1585"/>
                    <a:gd name="T100" fmla="*/ 7 w 1899"/>
                    <a:gd name="T101" fmla="*/ 4 h 15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99"/>
                    <a:gd name="T154" fmla="*/ 0 h 1585"/>
                    <a:gd name="T155" fmla="*/ 1899 w 1899"/>
                    <a:gd name="T156" fmla="*/ 1585 h 15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99" h="1585">
                      <a:moveTo>
                        <a:pt x="723" y="331"/>
                      </a:moveTo>
                      <a:lnTo>
                        <a:pt x="742" y="313"/>
                      </a:lnTo>
                      <a:lnTo>
                        <a:pt x="756" y="296"/>
                      </a:lnTo>
                      <a:lnTo>
                        <a:pt x="763" y="277"/>
                      </a:lnTo>
                      <a:lnTo>
                        <a:pt x="763" y="252"/>
                      </a:lnTo>
                      <a:lnTo>
                        <a:pt x="754" y="224"/>
                      </a:lnTo>
                      <a:lnTo>
                        <a:pt x="747" y="200"/>
                      </a:lnTo>
                      <a:lnTo>
                        <a:pt x="736" y="171"/>
                      </a:lnTo>
                      <a:lnTo>
                        <a:pt x="732" y="139"/>
                      </a:lnTo>
                      <a:lnTo>
                        <a:pt x="736" y="120"/>
                      </a:lnTo>
                      <a:lnTo>
                        <a:pt x="744" y="97"/>
                      </a:lnTo>
                      <a:lnTo>
                        <a:pt x="759" y="72"/>
                      </a:lnTo>
                      <a:lnTo>
                        <a:pt x="779" y="48"/>
                      </a:lnTo>
                      <a:lnTo>
                        <a:pt x="806" y="29"/>
                      </a:lnTo>
                      <a:lnTo>
                        <a:pt x="830" y="14"/>
                      </a:lnTo>
                      <a:lnTo>
                        <a:pt x="862" y="5"/>
                      </a:lnTo>
                      <a:lnTo>
                        <a:pt x="901" y="1"/>
                      </a:lnTo>
                      <a:lnTo>
                        <a:pt x="942" y="0"/>
                      </a:lnTo>
                      <a:lnTo>
                        <a:pt x="998" y="0"/>
                      </a:lnTo>
                      <a:lnTo>
                        <a:pt x="1043" y="3"/>
                      </a:lnTo>
                      <a:lnTo>
                        <a:pt x="1068" y="10"/>
                      </a:lnTo>
                      <a:lnTo>
                        <a:pt x="1087" y="19"/>
                      </a:lnTo>
                      <a:lnTo>
                        <a:pt x="1108" y="29"/>
                      </a:lnTo>
                      <a:lnTo>
                        <a:pt x="1128" y="45"/>
                      </a:lnTo>
                      <a:lnTo>
                        <a:pt x="1148" y="65"/>
                      </a:lnTo>
                      <a:lnTo>
                        <a:pt x="1162" y="83"/>
                      </a:lnTo>
                      <a:lnTo>
                        <a:pt x="1170" y="99"/>
                      </a:lnTo>
                      <a:lnTo>
                        <a:pt x="1176" y="126"/>
                      </a:lnTo>
                      <a:lnTo>
                        <a:pt x="1176" y="150"/>
                      </a:lnTo>
                      <a:lnTo>
                        <a:pt x="1171" y="173"/>
                      </a:lnTo>
                      <a:lnTo>
                        <a:pt x="1165" y="191"/>
                      </a:lnTo>
                      <a:lnTo>
                        <a:pt x="1158" y="220"/>
                      </a:lnTo>
                      <a:lnTo>
                        <a:pt x="1148" y="251"/>
                      </a:lnTo>
                      <a:lnTo>
                        <a:pt x="1143" y="270"/>
                      </a:lnTo>
                      <a:lnTo>
                        <a:pt x="1151" y="289"/>
                      </a:lnTo>
                      <a:lnTo>
                        <a:pt x="1159" y="303"/>
                      </a:lnTo>
                      <a:lnTo>
                        <a:pt x="1176" y="321"/>
                      </a:lnTo>
                      <a:lnTo>
                        <a:pt x="1199" y="335"/>
                      </a:lnTo>
                      <a:lnTo>
                        <a:pt x="1222" y="348"/>
                      </a:lnTo>
                      <a:lnTo>
                        <a:pt x="1254" y="358"/>
                      </a:lnTo>
                      <a:lnTo>
                        <a:pt x="1287" y="365"/>
                      </a:lnTo>
                      <a:lnTo>
                        <a:pt x="1318" y="370"/>
                      </a:lnTo>
                      <a:lnTo>
                        <a:pt x="1350" y="374"/>
                      </a:lnTo>
                      <a:lnTo>
                        <a:pt x="1384" y="380"/>
                      </a:lnTo>
                      <a:lnTo>
                        <a:pt x="1411" y="387"/>
                      </a:lnTo>
                      <a:lnTo>
                        <a:pt x="1432" y="395"/>
                      </a:lnTo>
                      <a:lnTo>
                        <a:pt x="1448" y="404"/>
                      </a:lnTo>
                      <a:lnTo>
                        <a:pt x="1460" y="414"/>
                      </a:lnTo>
                      <a:lnTo>
                        <a:pt x="1468" y="427"/>
                      </a:lnTo>
                      <a:lnTo>
                        <a:pt x="1476" y="441"/>
                      </a:lnTo>
                      <a:lnTo>
                        <a:pt x="1479" y="455"/>
                      </a:lnTo>
                      <a:lnTo>
                        <a:pt x="1482" y="467"/>
                      </a:lnTo>
                      <a:lnTo>
                        <a:pt x="1482" y="484"/>
                      </a:lnTo>
                      <a:lnTo>
                        <a:pt x="1479" y="503"/>
                      </a:lnTo>
                      <a:lnTo>
                        <a:pt x="1479" y="518"/>
                      </a:lnTo>
                      <a:lnTo>
                        <a:pt x="1483" y="536"/>
                      </a:lnTo>
                      <a:lnTo>
                        <a:pt x="1494" y="552"/>
                      </a:lnTo>
                      <a:lnTo>
                        <a:pt x="1505" y="565"/>
                      </a:lnTo>
                      <a:lnTo>
                        <a:pt x="1520" y="575"/>
                      </a:lnTo>
                      <a:lnTo>
                        <a:pt x="1539" y="587"/>
                      </a:lnTo>
                      <a:lnTo>
                        <a:pt x="1559" y="593"/>
                      </a:lnTo>
                      <a:lnTo>
                        <a:pt x="1588" y="598"/>
                      </a:lnTo>
                      <a:lnTo>
                        <a:pt x="1613" y="600"/>
                      </a:lnTo>
                      <a:lnTo>
                        <a:pt x="1637" y="601"/>
                      </a:lnTo>
                      <a:lnTo>
                        <a:pt x="1664" y="600"/>
                      </a:lnTo>
                      <a:lnTo>
                        <a:pt x="1696" y="598"/>
                      </a:lnTo>
                      <a:lnTo>
                        <a:pt x="1721" y="597"/>
                      </a:lnTo>
                      <a:lnTo>
                        <a:pt x="1747" y="594"/>
                      </a:lnTo>
                      <a:lnTo>
                        <a:pt x="1770" y="593"/>
                      </a:lnTo>
                      <a:lnTo>
                        <a:pt x="1798" y="594"/>
                      </a:lnTo>
                      <a:lnTo>
                        <a:pt x="1813" y="597"/>
                      </a:lnTo>
                      <a:lnTo>
                        <a:pt x="1831" y="600"/>
                      </a:lnTo>
                      <a:lnTo>
                        <a:pt x="1847" y="607"/>
                      </a:lnTo>
                      <a:lnTo>
                        <a:pt x="1865" y="617"/>
                      </a:lnTo>
                      <a:lnTo>
                        <a:pt x="1878" y="628"/>
                      </a:lnTo>
                      <a:lnTo>
                        <a:pt x="1888" y="645"/>
                      </a:lnTo>
                      <a:lnTo>
                        <a:pt x="1893" y="660"/>
                      </a:lnTo>
                      <a:lnTo>
                        <a:pt x="1896" y="678"/>
                      </a:lnTo>
                      <a:lnTo>
                        <a:pt x="1899" y="710"/>
                      </a:lnTo>
                      <a:lnTo>
                        <a:pt x="1897" y="749"/>
                      </a:lnTo>
                      <a:lnTo>
                        <a:pt x="1899" y="789"/>
                      </a:lnTo>
                      <a:lnTo>
                        <a:pt x="1894" y="837"/>
                      </a:lnTo>
                      <a:lnTo>
                        <a:pt x="1890" y="869"/>
                      </a:lnTo>
                      <a:lnTo>
                        <a:pt x="1886" y="895"/>
                      </a:lnTo>
                      <a:lnTo>
                        <a:pt x="1878" y="910"/>
                      </a:lnTo>
                      <a:lnTo>
                        <a:pt x="1866" y="923"/>
                      </a:lnTo>
                      <a:lnTo>
                        <a:pt x="1853" y="932"/>
                      </a:lnTo>
                      <a:lnTo>
                        <a:pt x="1835" y="940"/>
                      </a:lnTo>
                      <a:lnTo>
                        <a:pt x="1815" y="945"/>
                      </a:lnTo>
                      <a:lnTo>
                        <a:pt x="1797" y="948"/>
                      </a:lnTo>
                      <a:lnTo>
                        <a:pt x="1760" y="949"/>
                      </a:lnTo>
                      <a:lnTo>
                        <a:pt x="1727" y="948"/>
                      </a:lnTo>
                      <a:lnTo>
                        <a:pt x="1701" y="945"/>
                      </a:lnTo>
                      <a:lnTo>
                        <a:pt x="1677" y="944"/>
                      </a:lnTo>
                      <a:lnTo>
                        <a:pt x="1650" y="943"/>
                      </a:lnTo>
                      <a:lnTo>
                        <a:pt x="1627" y="943"/>
                      </a:lnTo>
                      <a:lnTo>
                        <a:pt x="1606" y="944"/>
                      </a:lnTo>
                      <a:lnTo>
                        <a:pt x="1584" y="945"/>
                      </a:lnTo>
                      <a:lnTo>
                        <a:pt x="1557" y="950"/>
                      </a:lnTo>
                      <a:lnTo>
                        <a:pt x="1542" y="955"/>
                      </a:lnTo>
                      <a:lnTo>
                        <a:pt x="1529" y="959"/>
                      </a:lnTo>
                      <a:lnTo>
                        <a:pt x="1511" y="968"/>
                      </a:lnTo>
                      <a:lnTo>
                        <a:pt x="1500" y="980"/>
                      </a:lnTo>
                      <a:lnTo>
                        <a:pt x="1491" y="990"/>
                      </a:lnTo>
                      <a:lnTo>
                        <a:pt x="1482" y="1002"/>
                      </a:lnTo>
                      <a:lnTo>
                        <a:pt x="1477" y="1015"/>
                      </a:lnTo>
                      <a:lnTo>
                        <a:pt x="1476" y="1028"/>
                      </a:lnTo>
                      <a:lnTo>
                        <a:pt x="1477" y="1043"/>
                      </a:lnTo>
                      <a:lnTo>
                        <a:pt x="1477" y="1068"/>
                      </a:lnTo>
                      <a:lnTo>
                        <a:pt x="1476" y="1093"/>
                      </a:lnTo>
                      <a:lnTo>
                        <a:pt x="1467" y="1113"/>
                      </a:lnTo>
                      <a:lnTo>
                        <a:pt x="1458" y="1128"/>
                      </a:lnTo>
                      <a:lnTo>
                        <a:pt x="1445" y="1140"/>
                      </a:lnTo>
                      <a:lnTo>
                        <a:pt x="1426" y="1149"/>
                      </a:lnTo>
                      <a:lnTo>
                        <a:pt x="1406" y="1157"/>
                      </a:lnTo>
                      <a:lnTo>
                        <a:pt x="1384" y="1161"/>
                      </a:lnTo>
                      <a:lnTo>
                        <a:pt x="1356" y="1166"/>
                      </a:lnTo>
                      <a:lnTo>
                        <a:pt x="1332" y="1171"/>
                      </a:lnTo>
                      <a:lnTo>
                        <a:pt x="1304" y="1175"/>
                      </a:lnTo>
                      <a:lnTo>
                        <a:pt x="1281" y="1178"/>
                      </a:lnTo>
                      <a:lnTo>
                        <a:pt x="1254" y="1182"/>
                      </a:lnTo>
                      <a:lnTo>
                        <a:pt x="1233" y="1190"/>
                      </a:lnTo>
                      <a:lnTo>
                        <a:pt x="1210" y="1198"/>
                      </a:lnTo>
                      <a:lnTo>
                        <a:pt x="1188" y="1208"/>
                      </a:lnTo>
                      <a:lnTo>
                        <a:pt x="1171" y="1222"/>
                      </a:lnTo>
                      <a:lnTo>
                        <a:pt x="1156" y="1238"/>
                      </a:lnTo>
                      <a:lnTo>
                        <a:pt x="1145" y="1257"/>
                      </a:lnTo>
                      <a:lnTo>
                        <a:pt x="1142" y="1274"/>
                      </a:lnTo>
                      <a:lnTo>
                        <a:pt x="1143" y="1293"/>
                      </a:lnTo>
                      <a:lnTo>
                        <a:pt x="1148" y="1311"/>
                      </a:lnTo>
                      <a:lnTo>
                        <a:pt x="1155" y="1330"/>
                      </a:lnTo>
                      <a:lnTo>
                        <a:pt x="1161" y="1351"/>
                      </a:lnTo>
                      <a:lnTo>
                        <a:pt x="1165" y="1371"/>
                      </a:lnTo>
                      <a:lnTo>
                        <a:pt x="1171" y="1395"/>
                      </a:lnTo>
                      <a:lnTo>
                        <a:pt x="1171" y="1420"/>
                      </a:lnTo>
                      <a:lnTo>
                        <a:pt x="1164" y="1445"/>
                      </a:lnTo>
                      <a:lnTo>
                        <a:pt x="1156" y="1464"/>
                      </a:lnTo>
                      <a:lnTo>
                        <a:pt x="1148" y="1483"/>
                      </a:lnTo>
                      <a:lnTo>
                        <a:pt x="1136" y="1501"/>
                      </a:lnTo>
                      <a:lnTo>
                        <a:pt x="1119" y="1524"/>
                      </a:lnTo>
                      <a:lnTo>
                        <a:pt x="1102" y="1538"/>
                      </a:lnTo>
                      <a:lnTo>
                        <a:pt x="1087" y="1549"/>
                      </a:lnTo>
                      <a:lnTo>
                        <a:pt x="1068" y="1561"/>
                      </a:lnTo>
                      <a:lnTo>
                        <a:pt x="1047" y="1572"/>
                      </a:lnTo>
                      <a:lnTo>
                        <a:pt x="1028" y="1578"/>
                      </a:lnTo>
                      <a:lnTo>
                        <a:pt x="1010" y="1581"/>
                      </a:lnTo>
                      <a:lnTo>
                        <a:pt x="980" y="1583"/>
                      </a:lnTo>
                      <a:lnTo>
                        <a:pt x="946" y="1585"/>
                      </a:lnTo>
                      <a:lnTo>
                        <a:pt x="905" y="1583"/>
                      </a:lnTo>
                      <a:lnTo>
                        <a:pt x="886" y="1583"/>
                      </a:lnTo>
                      <a:lnTo>
                        <a:pt x="861" y="1580"/>
                      </a:lnTo>
                      <a:lnTo>
                        <a:pt x="834" y="1574"/>
                      </a:lnTo>
                      <a:lnTo>
                        <a:pt x="810" y="1564"/>
                      </a:lnTo>
                      <a:lnTo>
                        <a:pt x="796" y="1555"/>
                      </a:lnTo>
                      <a:lnTo>
                        <a:pt x="779" y="1543"/>
                      </a:lnTo>
                      <a:lnTo>
                        <a:pt x="766" y="1532"/>
                      </a:lnTo>
                      <a:lnTo>
                        <a:pt x="753" y="1517"/>
                      </a:lnTo>
                      <a:lnTo>
                        <a:pt x="742" y="1502"/>
                      </a:lnTo>
                      <a:lnTo>
                        <a:pt x="734" y="1484"/>
                      </a:lnTo>
                      <a:lnTo>
                        <a:pt x="729" y="1465"/>
                      </a:lnTo>
                      <a:lnTo>
                        <a:pt x="728" y="1451"/>
                      </a:lnTo>
                      <a:lnTo>
                        <a:pt x="728" y="1430"/>
                      </a:lnTo>
                      <a:lnTo>
                        <a:pt x="729" y="1413"/>
                      </a:lnTo>
                      <a:lnTo>
                        <a:pt x="736" y="1395"/>
                      </a:lnTo>
                      <a:lnTo>
                        <a:pt x="742" y="1374"/>
                      </a:lnTo>
                      <a:lnTo>
                        <a:pt x="750" y="1354"/>
                      </a:lnTo>
                      <a:lnTo>
                        <a:pt x="754" y="1336"/>
                      </a:lnTo>
                      <a:lnTo>
                        <a:pt x="756" y="1319"/>
                      </a:lnTo>
                      <a:lnTo>
                        <a:pt x="754" y="1305"/>
                      </a:lnTo>
                      <a:lnTo>
                        <a:pt x="750" y="1292"/>
                      </a:lnTo>
                      <a:lnTo>
                        <a:pt x="738" y="1275"/>
                      </a:lnTo>
                      <a:lnTo>
                        <a:pt x="726" y="1264"/>
                      </a:lnTo>
                      <a:lnTo>
                        <a:pt x="711" y="1251"/>
                      </a:lnTo>
                      <a:lnTo>
                        <a:pt x="695" y="1242"/>
                      </a:lnTo>
                      <a:lnTo>
                        <a:pt x="679" y="1233"/>
                      </a:lnTo>
                      <a:lnTo>
                        <a:pt x="655" y="1226"/>
                      </a:lnTo>
                      <a:lnTo>
                        <a:pt x="634" y="1222"/>
                      </a:lnTo>
                      <a:lnTo>
                        <a:pt x="608" y="1217"/>
                      </a:lnTo>
                      <a:lnTo>
                        <a:pt x="584" y="1215"/>
                      </a:lnTo>
                      <a:lnTo>
                        <a:pt x="562" y="1211"/>
                      </a:lnTo>
                      <a:lnTo>
                        <a:pt x="535" y="1206"/>
                      </a:lnTo>
                      <a:lnTo>
                        <a:pt x="513" y="1199"/>
                      </a:lnTo>
                      <a:lnTo>
                        <a:pt x="487" y="1194"/>
                      </a:lnTo>
                      <a:lnTo>
                        <a:pt x="466" y="1187"/>
                      </a:lnTo>
                      <a:lnTo>
                        <a:pt x="450" y="1177"/>
                      </a:lnTo>
                      <a:lnTo>
                        <a:pt x="436" y="1163"/>
                      </a:lnTo>
                      <a:lnTo>
                        <a:pt x="427" y="1146"/>
                      </a:lnTo>
                      <a:lnTo>
                        <a:pt x="420" y="1124"/>
                      </a:lnTo>
                      <a:lnTo>
                        <a:pt x="419" y="1106"/>
                      </a:lnTo>
                      <a:lnTo>
                        <a:pt x="420" y="1086"/>
                      </a:lnTo>
                      <a:lnTo>
                        <a:pt x="423" y="1070"/>
                      </a:lnTo>
                      <a:lnTo>
                        <a:pt x="420" y="1051"/>
                      </a:lnTo>
                      <a:lnTo>
                        <a:pt x="413" y="1036"/>
                      </a:lnTo>
                      <a:lnTo>
                        <a:pt x="399" y="1020"/>
                      </a:lnTo>
                      <a:lnTo>
                        <a:pt x="386" y="1010"/>
                      </a:lnTo>
                      <a:lnTo>
                        <a:pt x="370" y="1000"/>
                      </a:lnTo>
                      <a:lnTo>
                        <a:pt x="348" y="993"/>
                      </a:lnTo>
                      <a:lnTo>
                        <a:pt x="322" y="986"/>
                      </a:lnTo>
                      <a:lnTo>
                        <a:pt x="296" y="984"/>
                      </a:lnTo>
                      <a:lnTo>
                        <a:pt x="274" y="982"/>
                      </a:lnTo>
                      <a:lnTo>
                        <a:pt x="248" y="982"/>
                      </a:lnTo>
                      <a:lnTo>
                        <a:pt x="226" y="984"/>
                      </a:lnTo>
                      <a:lnTo>
                        <a:pt x="204" y="985"/>
                      </a:lnTo>
                      <a:lnTo>
                        <a:pt x="182" y="988"/>
                      </a:lnTo>
                      <a:lnTo>
                        <a:pt x="160" y="990"/>
                      </a:lnTo>
                      <a:lnTo>
                        <a:pt x="123" y="990"/>
                      </a:lnTo>
                      <a:lnTo>
                        <a:pt x="99" y="989"/>
                      </a:lnTo>
                      <a:lnTo>
                        <a:pt x="74" y="984"/>
                      </a:lnTo>
                      <a:lnTo>
                        <a:pt x="56" y="977"/>
                      </a:lnTo>
                      <a:lnTo>
                        <a:pt x="37" y="966"/>
                      </a:lnTo>
                      <a:lnTo>
                        <a:pt x="24" y="954"/>
                      </a:lnTo>
                      <a:lnTo>
                        <a:pt x="15" y="940"/>
                      </a:lnTo>
                      <a:lnTo>
                        <a:pt x="4" y="914"/>
                      </a:lnTo>
                      <a:lnTo>
                        <a:pt x="3" y="887"/>
                      </a:lnTo>
                      <a:lnTo>
                        <a:pt x="2" y="860"/>
                      </a:lnTo>
                      <a:lnTo>
                        <a:pt x="0" y="826"/>
                      </a:lnTo>
                      <a:lnTo>
                        <a:pt x="3" y="797"/>
                      </a:lnTo>
                      <a:lnTo>
                        <a:pt x="4" y="766"/>
                      </a:lnTo>
                      <a:lnTo>
                        <a:pt x="6" y="738"/>
                      </a:lnTo>
                      <a:lnTo>
                        <a:pt x="9" y="708"/>
                      </a:lnTo>
                      <a:lnTo>
                        <a:pt x="13" y="686"/>
                      </a:lnTo>
                      <a:lnTo>
                        <a:pt x="18" y="661"/>
                      </a:lnTo>
                      <a:lnTo>
                        <a:pt x="24" y="642"/>
                      </a:lnTo>
                      <a:lnTo>
                        <a:pt x="33" y="629"/>
                      </a:lnTo>
                      <a:lnTo>
                        <a:pt x="46" y="617"/>
                      </a:lnTo>
                      <a:lnTo>
                        <a:pt x="59" y="609"/>
                      </a:lnTo>
                      <a:lnTo>
                        <a:pt x="77" y="600"/>
                      </a:lnTo>
                      <a:lnTo>
                        <a:pt x="93" y="598"/>
                      </a:lnTo>
                      <a:lnTo>
                        <a:pt x="114" y="594"/>
                      </a:lnTo>
                      <a:lnTo>
                        <a:pt x="141" y="593"/>
                      </a:lnTo>
                      <a:lnTo>
                        <a:pt x="164" y="594"/>
                      </a:lnTo>
                      <a:lnTo>
                        <a:pt x="197" y="598"/>
                      </a:lnTo>
                      <a:lnTo>
                        <a:pt x="225" y="599"/>
                      </a:lnTo>
                      <a:lnTo>
                        <a:pt x="248" y="600"/>
                      </a:lnTo>
                      <a:lnTo>
                        <a:pt x="281" y="601"/>
                      </a:lnTo>
                      <a:lnTo>
                        <a:pt x="315" y="598"/>
                      </a:lnTo>
                      <a:lnTo>
                        <a:pt x="343" y="593"/>
                      </a:lnTo>
                      <a:lnTo>
                        <a:pt x="370" y="585"/>
                      </a:lnTo>
                      <a:lnTo>
                        <a:pt x="387" y="578"/>
                      </a:lnTo>
                      <a:lnTo>
                        <a:pt x="405" y="565"/>
                      </a:lnTo>
                      <a:lnTo>
                        <a:pt x="419" y="549"/>
                      </a:lnTo>
                      <a:lnTo>
                        <a:pt x="427" y="534"/>
                      </a:lnTo>
                      <a:lnTo>
                        <a:pt x="430" y="517"/>
                      </a:lnTo>
                      <a:lnTo>
                        <a:pt x="429" y="504"/>
                      </a:lnTo>
                      <a:lnTo>
                        <a:pt x="427" y="481"/>
                      </a:lnTo>
                      <a:lnTo>
                        <a:pt x="429" y="457"/>
                      </a:lnTo>
                      <a:lnTo>
                        <a:pt x="435" y="439"/>
                      </a:lnTo>
                      <a:lnTo>
                        <a:pt x="442" y="422"/>
                      </a:lnTo>
                      <a:lnTo>
                        <a:pt x="453" y="410"/>
                      </a:lnTo>
                      <a:lnTo>
                        <a:pt x="473" y="397"/>
                      </a:lnTo>
                      <a:lnTo>
                        <a:pt x="495" y="388"/>
                      </a:lnTo>
                      <a:lnTo>
                        <a:pt x="524" y="382"/>
                      </a:lnTo>
                      <a:lnTo>
                        <a:pt x="552" y="376"/>
                      </a:lnTo>
                      <a:lnTo>
                        <a:pt x="575" y="371"/>
                      </a:lnTo>
                      <a:lnTo>
                        <a:pt x="605" y="368"/>
                      </a:lnTo>
                      <a:lnTo>
                        <a:pt x="633" y="364"/>
                      </a:lnTo>
                      <a:lnTo>
                        <a:pt x="665" y="357"/>
                      </a:lnTo>
                      <a:lnTo>
                        <a:pt x="697" y="347"/>
                      </a:lnTo>
                      <a:lnTo>
                        <a:pt x="723" y="331"/>
                      </a:lnTo>
                      <a:close/>
                    </a:path>
                  </a:pathLst>
                </a:custGeom>
                <a:gradFill rotWithShape="0">
                  <a:gsLst>
                    <a:gs pos="0">
                      <a:srgbClr val="FFFF00"/>
                    </a:gs>
                    <a:gs pos="100000">
                      <a:srgbClr val="FFFFCC"/>
                    </a:gs>
                  </a:gsLst>
                  <a:lin ang="5400000" scaled="1"/>
                </a:gradFill>
                <a:ln w="19050">
                  <a:solidFill>
                    <a:srgbClr val="000000"/>
                  </a:solidFill>
                  <a:prstDash val="solid"/>
                  <a:round/>
                  <a:headEnd/>
                  <a:tailEnd/>
                </a:ln>
              </p:spPr>
              <p:txBody>
                <a:bodyPr/>
                <a:lstStyle/>
                <a:p>
                  <a:endParaRPr lang="en-US"/>
                </a:p>
              </p:txBody>
            </p:sp>
            <p:graphicFrame>
              <p:nvGraphicFramePr>
                <p:cNvPr id="7173" name="Object 40"/>
                <p:cNvGraphicFramePr>
                  <a:graphicFrameLocks noChangeAspect="1"/>
                </p:cNvGraphicFramePr>
                <p:nvPr/>
              </p:nvGraphicFramePr>
              <p:xfrm>
                <a:off x="1414" y="1104"/>
                <a:ext cx="429" cy="428"/>
              </p:xfrm>
              <a:graphic>
                <a:graphicData uri="http://schemas.openxmlformats.org/presentationml/2006/ole">
                  <p:oleObj spid="_x0000_s6149" name="Clip" r:id="rId6" imgW="1369440" imgH="1370520" progId="">
                    <p:embed/>
                  </p:oleObj>
                </a:graphicData>
              </a:graphic>
            </p:graphicFrame>
          </p:grpSp>
          <p:sp>
            <p:nvSpPr>
              <p:cNvPr id="7184" name="Text Box 41"/>
              <p:cNvSpPr txBox="1">
                <a:spLocks noChangeArrowheads="1"/>
              </p:cNvSpPr>
              <p:nvPr/>
            </p:nvSpPr>
            <p:spPr bwMode="auto">
              <a:xfrm>
                <a:off x="1248" y="1513"/>
                <a:ext cx="689" cy="196"/>
              </a:xfrm>
              <a:prstGeom prst="rect">
                <a:avLst/>
              </a:prstGeom>
              <a:noFill/>
              <a:ln w="12700" cap="sq">
                <a:noFill/>
                <a:miter lim="800000"/>
                <a:headEnd type="none" w="sm" len="sm"/>
                <a:tailEnd type="none" w="sm" len="sm"/>
              </a:ln>
            </p:spPr>
            <p:txBody>
              <a:bodyPr lIns="91425" tIns="45696" rIns="91425" bIns="45696">
                <a:spAutoFit/>
              </a:bodyPr>
              <a:lstStyle/>
              <a:p>
                <a:pPr eaLnBrk="0" hangingPunct="0"/>
                <a:r>
                  <a:rPr lang="en-US" sz="1800" dirty="0">
                    <a:latin typeface="Times New Roman" pitchFamily="18" charset="0"/>
                  </a:rPr>
                  <a:t>Modeling</a:t>
                </a:r>
                <a:endParaRPr lang="en-US" sz="2500" dirty="0">
                  <a:solidFill>
                    <a:schemeClr val="bg1"/>
                  </a:solidFill>
                  <a:latin typeface="Times New Roman" pitchFamily="18" charset="0"/>
                </a:endParaRPr>
              </a:p>
            </p:txBody>
          </p:sp>
        </p:grpSp>
        <p:graphicFrame>
          <p:nvGraphicFramePr>
            <p:cNvPr id="7172" name="Object 42"/>
            <p:cNvGraphicFramePr>
              <a:graphicFrameLocks noChangeAspect="1"/>
            </p:cNvGraphicFramePr>
            <p:nvPr/>
          </p:nvGraphicFramePr>
          <p:xfrm>
            <a:off x="1885" y="1532"/>
            <a:ext cx="804" cy="425"/>
          </p:xfrm>
          <a:graphic>
            <a:graphicData uri="http://schemas.openxmlformats.org/presentationml/2006/ole">
              <p:oleObj spid="_x0000_s6148" name="Clip" r:id="rId7" imgW="5614560" imgH="3161880" progId="">
                <p:embed/>
              </p:oleObj>
            </a:graphicData>
          </a:graphic>
        </p:graphicFrame>
      </p:grpSp>
      <p:sp>
        <p:nvSpPr>
          <p:cNvPr id="45" name="Title 44"/>
          <p:cNvSpPr>
            <a:spLocks noGrp="1"/>
          </p:cNvSpPr>
          <p:nvPr>
            <p:ph type="title"/>
          </p:nvPr>
        </p:nvSpPr>
        <p:spPr/>
        <p:txBody>
          <a:bodyPr/>
          <a:lstStyle/>
          <a:p>
            <a:endParaRPr lang="en-US"/>
          </a:p>
        </p:txBody>
      </p:sp>
      <p:sp>
        <p:nvSpPr>
          <p:cNvPr id="46" name="Content Placeholder 45"/>
          <p:cNvSpPr>
            <a:spLocks noGrp="1"/>
          </p:cNvSpPr>
          <p:nvPr>
            <p:ph idx="1"/>
          </p:nvPr>
        </p:nvSpPr>
        <p:spPr/>
        <p:txBody>
          <a:bodyPr/>
          <a:lstStyle/>
          <a:p>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0"/>
            <a:ext cx="8229600" cy="1143000"/>
          </a:xfrm>
        </p:spPr>
        <p:txBody>
          <a:bodyPr/>
          <a:lstStyle/>
          <a:p>
            <a:r>
              <a:rPr lang="en-US" sz="3200" dirty="0" smtClean="0"/>
              <a:t>River Modeling and Inundation Mapping</a:t>
            </a:r>
          </a:p>
        </p:txBody>
      </p:sp>
      <p:sp>
        <p:nvSpPr>
          <p:cNvPr id="5" name="Content Placeholder 4"/>
          <p:cNvSpPr>
            <a:spLocks noGrp="1"/>
          </p:cNvSpPr>
          <p:nvPr>
            <p:ph idx="1"/>
          </p:nvPr>
        </p:nvSpPr>
        <p:spPr/>
        <p:txBody>
          <a:bodyPr/>
          <a:lstStyle/>
          <a:p>
            <a:endParaRPr lang="en-US"/>
          </a:p>
        </p:txBody>
      </p:sp>
      <p:pic>
        <p:nvPicPr>
          <p:cNvPr id="33795" name="Picture 7"/>
          <p:cNvPicPr>
            <a:picLocks noChangeAspect="1" noChangeArrowheads="1"/>
          </p:cNvPicPr>
          <p:nvPr/>
        </p:nvPicPr>
        <p:blipFill>
          <a:blip r:embed="rId3" cstate="screen"/>
          <a:srcRect/>
          <a:stretch>
            <a:fillRect/>
          </a:stretch>
        </p:blipFill>
        <p:spPr bwMode="auto">
          <a:xfrm>
            <a:off x="914400" y="914400"/>
            <a:ext cx="7334250" cy="472440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Water Control Data Systems</a:t>
            </a:r>
            <a:br>
              <a:rPr lang="en-US" dirty="0" smtClean="0"/>
            </a:br>
            <a:r>
              <a:rPr lang="en-US" sz="3600" dirty="0" smtClean="0"/>
              <a:t>National </a:t>
            </a:r>
            <a:r>
              <a:rPr lang="en-US" sz="3600" dirty="0" err="1" smtClean="0"/>
              <a:t>Gaging</a:t>
            </a:r>
            <a:r>
              <a:rPr lang="en-US" sz="3600" dirty="0" smtClean="0"/>
              <a:t> Programs</a:t>
            </a:r>
            <a:endParaRPr lang="en-US" sz="3600" dirty="0"/>
          </a:p>
        </p:txBody>
      </p:sp>
      <p:sp>
        <p:nvSpPr>
          <p:cNvPr id="7" name="Content Placeholder 6"/>
          <p:cNvSpPr>
            <a:spLocks noGrp="1"/>
          </p:cNvSpPr>
          <p:nvPr>
            <p:ph idx="1"/>
          </p:nvPr>
        </p:nvSpPr>
        <p:spPr/>
        <p:txBody>
          <a:bodyPr/>
          <a:lstStyle/>
          <a:p>
            <a:endParaRPr lang="en-US"/>
          </a:p>
        </p:txBody>
      </p:sp>
      <p:pic>
        <p:nvPicPr>
          <p:cNvPr id="4098" name="Picture 2" descr="us"/>
          <p:cNvPicPr>
            <a:picLocks noChangeAspect="1" noChangeArrowheads="1"/>
          </p:cNvPicPr>
          <p:nvPr/>
        </p:nvPicPr>
        <p:blipFill>
          <a:blip r:embed="rId3" cstate="screen"/>
          <a:srcRect/>
          <a:stretch>
            <a:fillRect/>
          </a:stretch>
        </p:blipFill>
        <p:spPr bwMode="auto">
          <a:xfrm>
            <a:off x="1066800" y="1295400"/>
            <a:ext cx="6938194" cy="4442355"/>
          </a:xfrm>
          <a:prstGeom prst="rect">
            <a:avLst/>
          </a:prstGeom>
          <a:noFill/>
        </p:spPr>
      </p:pic>
      <p:pic>
        <p:nvPicPr>
          <p:cNvPr id="4100" name="Picture 4" descr="map legend"/>
          <p:cNvPicPr>
            <a:picLocks noChangeAspect="1" noChangeArrowheads="1"/>
          </p:cNvPicPr>
          <p:nvPr/>
        </p:nvPicPr>
        <p:blipFill>
          <a:blip r:embed="rId4" cstate="screen"/>
          <a:srcRect/>
          <a:stretch>
            <a:fillRect/>
          </a:stretch>
        </p:blipFill>
        <p:spPr bwMode="auto">
          <a:xfrm>
            <a:off x="3886200" y="5562600"/>
            <a:ext cx="3790950" cy="771525"/>
          </a:xfrm>
          <a:prstGeom prst="rect">
            <a:avLst/>
          </a:prstGeom>
          <a:solidFill>
            <a:schemeClr val="bg1"/>
          </a:solid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sz="4000" dirty="0" smtClean="0"/>
              <a:t>Integration / Use of NWS Products</a:t>
            </a:r>
          </a:p>
        </p:txBody>
      </p:sp>
      <p:sp>
        <p:nvSpPr>
          <p:cNvPr id="68611" name="Content Placeholder 2"/>
          <p:cNvSpPr>
            <a:spLocks noGrp="1"/>
          </p:cNvSpPr>
          <p:nvPr>
            <p:ph idx="1"/>
          </p:nvPr>
        </p:nvSpPr>
        <p:spPr/>
        <p:txBody>
          <a:bodyPr/>
          <a:lstStyle/>
          <a:p>
            <a:r>
              <a:rPr lang="en-US" dirty="0" smtClean="0"/>
              <a:t>QPFs</a:t>
            </a:r>
          </a:p>
        </p:txBody>
      </p:sp>
      <p:pic>
        <p:nvPicPr>
          <p:cNvPr id="4" name="Picture 14" descr="cid:image057.png@01CCE567.7E804730"/>
          <p:cNvPicPr>
            <a:picLocks noChangeAspect="1" noChangeArrowheads="1"/>
          </p:cNvPicPr>
          <p:nvPr/>
        </p:nvPicPr>
        <p:blipFill>
          <a:blip r:embed="rId3" cstate="screen"/>
          <a:srcRect/>
          <a:stretch>
            <a:fillRect/>
          </a:stretch>
        </p:blipFill>
        <p:spPr bwMode="auto">
          <a:xfrm>
            <a:off x="2057400" y="1600199"/>
            <a:ext cx="6019800" cy="465301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lightening"/>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29699" name="Rectangle 3"/>
          <p:cNvSpPr>
            <a:spLocks noGrp="1" noChangeArrowheads="1"/>
          </p:cNvSpPr>
          <p:nvPr>
            <p:ph type="title"/>
          </p:nvPr>
        </p:nvSpPr>
        <p:spPr/>
        <p:txBody>
          <a:bodyPr/>
          <a:lstStyle/>
          <a:p>
            <a:pPr eaLnBrk="1" hangingPunct="1"/>
            <a:r>
              <a:rPr lang="en-US" sz="3600" dirty="0" smtClean="0">
                <a:solidFill>
                  <a:schemeClr val="bg1"/>
                </a:solidFill>
                <a:latin typeface="Arial Black" pitchFamily="34" charset="0"/>
              </a:rPr>
              <a:t>Precipitation Analysis</a:t>
            </a:r>
          </a:p>
        </p:txBody>
      </p:sp>
      <p:sp>
        <p:nvSpPr>
          <p:cNvPr id="29700" name="Rectangle 4"/>
          <p:cNvSpPr>
            <a:spLocks noGrp="1" noChangeArrowheads="1"/>
          </p:cNvSpPr>
          <p:nvPr>
            <p:ph idx="1"/>
          </p:nvPr>
        </p:nvSpPr>
        <p:spPr/>
        <p:txBody>
          <a:bodyPr/>
          <a:lstStyle/>
          <a:p>
            <a:pPr eaLnBrk="1" hangingPunct="1"/>
            <a:r>
              <a:rPr lang="en-US" sz="2400" smtClean="0">
                <a:solidFill>
                  <a:schemeClr val="bg1"/>
                </a:solidFill>
              </a:rPr>
              <a:t>Precipitation processed on a grid basis.</a:t>
            </a:r>
          </a:p>
          <a:p>
            <a:pPr eaLnBrk="1" hangingPunct="1"/>
            <a:r>
              <a:rPr lang="en-US" sz="2400" smtClean="0">
                <a:solidFill>
                  <a:schemeClr val="bg1"/>
                </a:solidFill>
              </a:rPr>
              <a:t>Observed data from NEXRAD or interpolated from gages.</a:t>
            </a:r>
          </a:p>
          <a:p>
            <a:pPr eaLnBrk="1" hangingPunct="1"/>
            <a:r>
              <a:rPr lang="en-US" sz="2400" smtClean="0">
                <a:solidFill>
                  <a:schemeClr val="bg1"/>
                </a:solidFill>
              </a:rPr>
              <a:t>Future Precipitation Scenarios:</a:t>
            </a:r>
          </a:p>
          <a:p>
            <a:pPr lvl="1" eaLnBrk="1" hangingPunct="1"/>
            <a:r>
              <a:rPr lang="en-US" sz="2000" smtClean="0">
                <a:solidFill>
                  <a:schemeClr val="bg1"/>
                </a:solidFill>
              </a:rPr>
              <a:t>NWS Quantitative Precipitation Forecasts (QPF)</a:t>
            </a:r>
          </a:p>
          <a:p>
            <a:pPr lvl="1" eaLnBrk="1" hangingPunct="1"/>
            <a:r>
              <a:rPr lang="en-US" sz="2000" smtClean="0">
                <a:solidFill>
                  <a:schemeClr val="bg1"/>
                </a:solidFill>
              </a:rPr>
              <a:t>Multiples of the QPF</a:t>
            </a:r>
          </a:p>
          <a:p>
            <a:pPr lvl="1" eaLnBrk="1" hangingPunct="1"/>
            <a:r>
              <a:rPr lang="en-US" sz="2000" smtClean="0">
                <a:solidFill>
                  <a:schemeClr val="bg1"/>
                </a:solidFill>
              </a:rPr>
              <a:t>Manual-entry or standard scenarios (What if?)</a:t>
            </a:r>
          </a:p>
          <a:p>
            <a:pPr lvl="2" eaLnBrk="1" hangingPunct="1"/>
            <a:r>
              <a:rPr lang="en-US" sz="1800" smtClean="0">
                <a:solidFill>
                  <a:schemeClr val="bg1"/>
                </a:solidFill>
              </a:rPr>
              <a:t>Timing</a:t>
            </a:r>
          </a:p>
          <a:p>
            <a:pPr lvl="2" eaLnBrk="1" hangingPunct="1"/>
            <a:r>
              <a:rPr lang="en-US" sz="1800" smtClean="0">
                <a:solidFill>
                  <a:schemeClr val="bg1"/>
                </a:solidFill>
              </a:rPr>
              <a:t>Location (watershed “zones”)</a:t>
            </a:r>
          </a:p>
          <a:p>
            <a:pPr lvl="1" eaLnBrk="1" hangingPunct="1"/>
            <a:endParaRPr lang="en-US" sz="2000" smtClean="0">
              <a:solidFill>
                <a:schemeClr val="bg1"/>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z="4000" dirty="0" smtClean="0"/>
              <a:t>Challenges, Issues and Concerns</a:t>
            </a:r>
            <a:endParaRPr lang="en-US" sz="4000" dirty="0"/>
          </a:p>
        </p:txBody>
      </p:sp>
      <p:sp>
        <p:nvSpPr>
          <p:cNvPr id="59395" name="Rectangle 3"/>
          <p:cNvSpPr>
            <a:spLocks noGrp="1" noChangeArrowheads="1"/>
          </p:cNvSpPr>
          <p:nvPr>
            <p:ph idx="1"/>
          </p:nvPr>
        </p:nvSpPr>
        <p:spPr/>
        <p:txBody>
          <a:bodyPr/>
          <a:lstStyle/>
          <a:p>
            <a:r>
              <a:rPr lang="en-US" dirty="0"/>
              <a:t>Incorporate climate variability and change scenarios to anticipate water management planning and </a:t>
            </a:r>
            <a:r>
              <a:rPr lang="en-US" dirty="0" smtClean="0"/>
              <a:t>operations</a:t>
            </a:r>
            <a:endParaRPr lang="en-US" dirty="0"/>
          </a:p>
          <a:p>
            <a:r>
              <a:rPr lang="en-US" dirty="0"/>
              <a:t>Increase flexibility of systems operations through revision and updating of water control </a:t>
            </a:r>
            <a:r>
              <a:rPr lang="en-US" dirty="0" smtClean="0"/>
              <a:t>manuals</a:t>
            </a:r>
          </a:p>
          <a:p>
            <a:r>
              <a:rPr lang="en-US" dirty="0" smtClean="0"/>
              <a:t>Implement CWMS nationally. Estimated $125 million program. </a:t>
            </a:r>
            <a:endParaRPr lang="en-US" dirty="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274638"/>
            <a:ext cx="9144000" cy="1143000"/>
          </a:xfrm>
        </p:spPr>
        <p:txBody>
          <a:bodyPr/>
          <a:lstStyle/>
          <a:p>
            <a:pPr eaLnBrk="1" hangingPunct="1"/>
            <a:r>
              <a:rPr lang="en-US" sz="3200" b="1" dirty="0" smtClean="0"/>
              <a:t>Water Management Policies / Responsibilities</a:t>
            </a:r>
            <a:br>
              <a:rPr lang="en-US" sz="3200" b="1" dirty="0" smtClean="0"/>
            </a:br>
            <a:r>
              <a:rPr lang="en-US" sz="3200" b="1" dirty="0" smtClean="0">
                <a:solidFill>
                  <a:srgbClr val="FF0000"/>
                </a:solidFill>
              </a:rPr>
              <a:t>Stewards of our Nation’s Water Resources</a:t>
            </a:r>
          </a:p>
        </p:txBody>
      </p:sp>
      <p:sp>
        <p:nvSpPr>
          <p:cNvPr id="16387" name="Rectangle 3"/>
          <p:cNvSpPr>
            <a:spLocks noGrp="1" noChangeArrowheads="1"/>
          </p:cNvSpPr>
          <p:nvPr>
            <p:ph idx="1"/>
          </p:nvPr>
        </p:nvSpPr>
        <p:spPr>
          <a:xfrm>
            <a:off x="457200" y="1447800"/>
            <a:ext cx="8229600" cy="3886200"/>
          </a:xfrm>
        </p:spPr>
        <p:txBody>
          <a:bodyPr/>
          <a:lstStyle/>
          <a:p>
            <a:r>
              <a:rPr lang="en-US" sz="2400" dirty="0" smtClean="0">
                <a:solidFill>
                  <a:srgbClr val="2F21E3"/>
                </a:solidFill>
              </a:rPr>
              <a:t>Water Management makes decisions every day that affect people, the economy, and the environment.</a:t>
            </a:r>
            <a:r>
              <a:rPr lang="en-US" sz="2400" dirty="0" smtClean="0">
                <a:solidFill>
                  <a:srgbClr val="2F21E3"/>
                </a:solidFill>
                <a:latin typeface="Arial" charset="0"/>
                <a:cs typeface="Arial" charset="0"/>
              </a:rPr>
              <a:t> </a:t>
            </a:r>
          </a:p>
          <a:p>
            <a:r>
              <a:rPr lang="en-US" sz="2400" dirty="0" smtClean="0">
                <a:solidFill>
                  <a:srgbClr val="2F21E3"/>
                </a:solidFill>
                <a:latin typeface="Arial" charset="0"/>
                <a:cs typeface="Arial" charset="0"/>
              </a:rPr>
              <a:t>Water Management is Mission Critical in supporting decision making related to reservoir regulation, flood control, hydro power, navigation, water quality, water supply, environmental, recreation, irrigation, fish and wildlife and other project related water resources objectives of the Corps water resources infrastructure.</a:t>
            </a:r>
          </a:p>
          <a:p>
            <a:r>
              <a:rPr lang="en-US" sz="2400" dirty="0" smtClean="0">
                <a:solidFill>
                  <a:srgbClr val="FF0000"/>
                </a:solidFill>
                <a:latin typeface="Arial" charset="0"/>
                <a:cs typeface="Arial" charset="0"/>
              </a:rPr>
              <a:t>Primarily we accomplish the mission by following the authorized/approved water control operations plans that are documented in water control manuals</a:t>
            </a:r>
          </a:p>
          <a:p>
            <a:pPr algn="ctr" eaLnBrk="1" hangingPunct="1">
              <a:buFontTx/>
              <a:buNone/>
            </a:pPr>
            <a:endParaRPr lang="en-US" sz="2800" b="1" i="1" dirty="0" smtClean="0"/>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z="4000" dirty="0" smtClean="0"/>
              <a:t>Low Water Regulation</a:t>
            </a:r>
          </a:p>
        </p:txBody>
      </p:sp>
      <p:sp>
        <p:nvSpPr>
          <p:cNvPr id="23555" name="Content Placeholder 2"/>
          <p:cNvSpPr>
            <a:spLocks noGrp="1"/>
          </p:cNvSpPr>
          <p:nvPr>
            <p:ph idx="1"/>
          </p:nvPr>
        </p:nvSpPr>
        <p:spPr/>
        <p:txBody>
          <a:bodyPr/>
          <a:lstStyle/>
          <a:p>
            <a:r>
              <a:rPr lang="en-US" smtClean="0"/>
              <a:t>Release of water from lake storage (augmentation) in order to meet downstream water temperature and/or flow targets.</a:t>
            </a:r>
          </a:p>
          <a:p>
            <a:r>
              <a:rPr lang="en-US" smtClean="0"/>
              <a:t>Original low water regulation targets were developed using the </a:t>
            </a:r>
            <a:r>
              <a:rPr lang="en-US" i="1" smtClean="0"/>
              <a:t>“solution to pollution is dilution” </a:t>
            </a:r>
            <a:r>
              <a:rPr lang="en-US" smtClean="0"/>
              <a:t>principle of assuring downstream water quality. </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z="2000" dirty="0" smtClean="0"/>
              <a:t>Master Water Control Manuals</a:t>
            </a:r>
          </a:p>
        </p:txBody>
      </p:sp>
      <p:sp>
        <p:nvSpPr>
          <p:cNvPr id="10" name="Content Placeholder 9"/>
          <p:cNvSpPr>
            <a:spLocks noGrp="1"/>
          </p:cNvSpPr>
          <p:nvPr>
            <p:ph idx="1"/>
          </p:nvPr>
        </p:nvSpPr>
        <p:spPr/>
        <p:txBody>
          <a:bodyPr/>
          <a:lstStyle/>
          <a:p>
            <a:endParaRPr lang="en-US" dirty="0"/>
          </a:p>
        </p:txBody>
      </p:sp>
      <p:sp>
        <p:nvSpPr>
          <p:cNvPr id="25603" name="Text Box 3"/>
          <p:cNvSpPr txBox="1">
            <a:spLocks noChangeArrowheads="1"/>
          </p:cNvSpPr>
          <p:nvPr/>
        </p:nvSpPr>
        <p:spPr bwMode="auto">
          <a:xfrm>
            <a:off x="0" y="304800"/>
            <a:ext cx="9144000" cy="461665"/>
          </a:xfrm>
          <a:prstGeom prst="rect">
            <a:avLst/>
          </a:prstGeom>
          <a:noFill/>
          <a:ln w="9525" algn="ctr">
            <a:noFill/>
            <a:miter lim="800000"/>
            <a:headEnd/>
            <a:tailEnd/>
          </a:ln>
        </p:spPr>
        <p:txBody>
          <a:bodyPr wrap="square">
            <a:spAutoFit/>
          </a:bodyPr>
          <a:lstStyle/>
          <a:p>
            <a:pPr algn="ctr">
              <a:spcBef>
                <a:spcPct val="50000"/>
              </a:spcBef>
            </a:pPr>
            <a:r>
              <a:rPr lang="en-US" sz="2400" dirty="0">
                <a:latin typeface="Arial" charset="0"/>
              </a:rPr>
              <a:t>Requirements for Reservoirs to be operated as “SYSTEMS”</a:t>
            </a:r>
          </a:p>
        </p:txBody>
      </p:sp>
      <p:pic>
        <p:nvPicPr>
          <p:cNvPr id="25605" name="Picture 5" descr="Robert_F_Henry_Lock_and_Dam"/>
          <p:cNvPicPr>
            <a:picLocks noChangeAspect="1" noChangeArrowheads="1"/>
          </p:cNvPicPr>
          <p:nvPr/>
        </p:nvPicPr>
        <p:blipFill>
          <a:blip r:embed="rId3" cstate="screen"/>
          <a:srcRect/>
          <a:stretch>
            <a:fillRect/>
          </a:stretch>
        </p:blipFill>
        <p:spPr bwMode="auto">
          <a:xfrm>
            <a:off x="304800" y="2819400"/>
            <a:ext cx="2286000" cy="1543348"/>
          </a:xfrm>
          <a:prstGeom prst="rect">
            <a:avLst/>
          </a:prstGeom>
          <a:noFill/>
          <a:ln w="9525">
            <a:noFill/>
            <a:miter lim="800000"/>
            <a:headEnd/>
            <a:tailEnd/>
          </a:ln>
        </p:spPr>
      </p:pic>
      <p:sp>
        <p:nvSpPr>
          <p:cNvPr id="25606" name="Text Box 6"/>
          <p:cNvSpPr txBox="1">
            <a:spLocks noChangeArrowheads="1"/>
          </p:cNvSpPr>
          <p:nvPr/>
        </p:nvSpPr>
        <p:spPr bwMode="auto">
          <a:xfrm>
            <a:off x="152400" y="4343400"/>
            <a:ext cx="3733800" cy="1477328"/>
          </a:xfrm>
          <a:prstGeom prst="rect">
            <a:avLst/>
          </a:prstGeom>
          <a:noFill/>
          <a:ln w="9525" algn="ctr">
            <a:noFill/>
            <a:miter lim="800000"/>
            <a:headEnd/>
            <a:tailEnd/>
          </a:ln>
        </p:spPr>
        <p:txBody>
          <a:bodyPr wrap="square">
            <a:spAutoFit/>
          </a:bodyPr>
          <a:lstStyle/>
          <a:p>
            <a:pPr>
              <a:spcBef>
                <a:spcPct val="50000"/>
              </a:spcBef>
            </a:pPr>
            <a:r>
              <a:rPr lang="en-US" dirty="0" smtClean="0"/>
              <a:t>Two Flood Control, Hydropower, Water Supply, Recreation and “Environmental” Headwater </a:t>
            </a:r>
            <a:r>
              <a:rPr lang="en-US" dirty="0"/>
              <a:t>Reservoirs </a:t>
            </a:r>
            <a:r>
              <a:rPr lang="en-US" dirty="0" smtClean="0"/>
              <a:t>Feeding Downstream Hydropower </a:t>
            </a:r>
            <a:r>
              <a:rPr lang="en-US" dirty="0"/>
              <a:t>&amp; Navigation Dams</a:t>
            </a:r>
          </a:p>
        </p:txBody>
      </p:sp>
      <p:pic>
        <p:nvPicPr>
          <p:cNvPr id="25607" name="Picture 7" descr="Allatoona_Dam_and_Lake"/>
          <p:cNvPicPr>
            <a:picLocks noChangeAspect="1" noChangeArrowheads="1"/>
          </p:cNvPicPr>
          <p:nvPr/>
        </p:nvPicPr>
        <p:blipFill>
          <a:blip r:embed="rId4" cstate="screen"/>
          <a:srcRect/>
          <a:stretch>
            <a:fillRect/>
          </a:stretch>
        </p:blipFill>
        <p:spPr bwMode="auto">
          <a:xfrm>
            <a:off x="304800" y="1193687"/>
            <a:ext cx="2286000" cy="1525701"/>
          </a:xfrm>
          <a:prstGeom prst="rect">
            <a:avLst/>
          </a:prstGeom>
          <a:noFill/>
          <a:ln w="9525">
            <a:noFill/>
            <a:miter lim="800000"/>
            <a:headEnd/>
            <a:tailEnd/>
          </a:ln>
        </p:spPr>
      </p:pic>
      <p:pic>
        <p:nvPicPr>
          <p:cNvPr id="25604" name="Picture 4" descr="WCM Henry_Page_48"/>
          <p:cNvPicPr>
            <a:picLocks noChangeAspect="1" noChangeArrowheads="1"/>
          </p:cNvPicPr>
          <p:nvPr/>
        </p:nvPicPr>
        <p:blipFill>
          <a:blip r:embed="rId5" cstate="screen"/>
          <a:srcRect/>
          <a:stretch>
            <a:fillRect/>
          </a:stretch>
        </p:blipFill>
        <p:spPr bwMode="auto">
          <a:xfrm>
            <a:off x="3962400" y="2209800"/>
            <a:ext cx="5181600" cy="3779838"/>
          </a:xfrm>
          <a:prstGeom prst="rect">
            <a:avLst/>
          </a:prstGeom>
          <a:noFill/>
          <a:ln w="9525">
            <a:noFill/>
            <a:miter lim="800000"/>
            <a:headEnd/>
            <a:tailEnd/>
          </a:ln>
        </p:spPr>
      </p:pic>
      <p:pic>
        <p:nvPicPr>
          <p:cNvPr id="25608" name="Picture 8" descr="Carters_Lake_and_Dam"/>
          <p:cNvPicPr>
            <a:picLocks noChangeAspect="1" noChangeArrowheads="1"/>
          </p:cNvPicPr>
          <p:nvPr/>
        </p:nvPicPr>
        <p:blipFill>
          <a:blip r:embed="rId6" cstate="screen"/>
          <a:srcRect/>
          <a:stretch>
            <a:fillRect/>
          </a:stretch>
        </p:blipFill>
        <p:spPr bwMode="auto">
          <a:xfrm>
            <a:off x="2743200" y="1219200"/>
            <a:ext cx="2362200" cy="15240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lum bright="-2000" contrast="2000"/>
          </a:blip>
          <a:srcRect/>
          <a:stretch>
            <a:fillRect/>
          </a:stretch>
        </p:blipFill>
        <p:spPr bwMode="auto">
          <a:xfrm>
            <a:off x="152400" y="1066800"/>
            <a:ext cx="8839200" cy="5505450"/>
          </a:xfrm>
          <a:prstGeom prst="rect">
            <a:avLst/>
          </a:prstGeom>
          <a:solidFill>
            <a:schemeClr val="tx1"/>
          </a:solidFill>
          <a:ln w="9525" algn="ctr">
            <a:solidFill>
              <a:srgbClr val="000000"/>
            </a:solidFill>
            <a:miter lim="800000"/>
            <a:headEnd/>
            <a:tailEnd/>
          </a:ln>
        </p:spPr>
      </p:pic>
      <p:sp>
        <p:nvSpPr>
          <p:cNvPr id="18435" name="TextBox 7"/>
          <p:cNvSpPr txBox="1">
            <a:spLocks noChangeArrowheads="1"/>
          </p:cNvSpPr>
          <p:nvPr/>
        </p:nvSpPr>
        <p:spPr bwMode="auto">
          <a:xfrm>
            <a:off x="228600" y="4343400"/>
            <a:ext cx="2971800" cy="646113"/>
          </a:xfrm>
          <a:prstGeom prst="rect">
            <a:avLst/>
          </a:prstGeom>
          <a:solidFill>
            <a:schemeClr val="bg1"/>
          </a:solidFill>
          <a:ln w="9525">
            <a:solidFill>
              <a:schemeClr val="tx1"/>
            </a:solidFill>
            <a:miter lim="800000"/>
            <a:headEnd/>
            <a:tailEnd/>
          </a:ln>
        </p:spPr>
        <p:txBody>
          <a:bodyPr>
            <a:spAutoFit/>
          </a:bodyPr>
          <a:lstStyle/>
          <a:p>
            <a:r>
              <a:rPr lang="en-US"/>
              <a:t>Added Visualization script similar to AUTOREG</a:t>
            </a:r>
          </a:p>
        </p:txBody>
      </p:sp>
      <p:cxnSp>
        <p:nvCxnSpPr>
          <p:cNvPr id="18436" name="Straight Arrow Connector 13"/>
          <p:cNvCxnSpPr>
            <a:cxnSpLocks noChangeShapeType="1"/>
            <a:stCxn id="18435" idx="3"/>
          </p:cNvCxnSpPr>
          <p:nvPr/>
        </p:nvCxnSpPr>
        <p:spPr bwMode="auto">
          <a:xfrm>
            <a:off x="3200400" y="4667250"/>
            <a:ext cx="4038600" cy="1123950"/>
          </a:xfrm>
          <a:prstGeom prst="straightConnector1">
            <a:avLst/>
          </a:prstGeom>
          <a:noFill/>
          <a:ln w="9525" algn="ctr">
            <a:solidFill>
              <a:schemeClr val="tx1"/>
            </a:solidFill>
            <a:round/>
            <a:headEnd/>
            <a:tailEnd type="arrow" w="med" len="med"/>
          </a:ln>
        </p:spPr>
      </p:cxnSp>
      <p:cxnSp>
        <p:nvCxnSpPr>
          <p:cNvPr id="18437" name="Straight Arrow Connector 29"/>
          <p:cNvCxnSpPr>
            <a:cxnSpLocks noChangeShapeType="1"/>
          </p:cNvCxnSpPr>
          <p:nvPr/>
        </p:nvCxnSpPr>
        <p:spPr bwMode="auto">
          <a:xfrm flipV="1">
            <a:off x="3200400" y="4267200"/>
            <a:ext cx="1143000" cy="304800"/>
          </a:xfrm>
          <a:prstGeom prst="straightConnector1">
            <a:avLst/>
          </a:prstGeom>
          <a:noFill/>
          <a:ln w="9525" algn="ctr">
            <a:solidFill>
              <a:schemeClr val="tx1"/>
            </a:solidFill>
            <a:round/>
            <a:headEnd/>
            <a:tailEnd type="arrow" w="med" len="med"/>
          </a:ln>
        </p:spPr>
      </p:cxnSp>
      <p:sp>
        <p:nvSpPr>
          <p:cNvPr id="18438" name="Rectangle 2"/>
          <p:cNvSpPr>
            <a:spLocks noGrp="1" noChangeArrowheads="1"/>
          </p:cNvSpPr>
          <p:nvPr>
            <p:ph type="title"/>
          </p:nvPr>
        </p:nvSpPr>
        <p:spPr>
          <a:xfrm>
            <a:off x="0" y="0"/>
            <a:ext cx="9144000" cy="1068388"/>
          </a:xfrm>
        </p:spPr>
        <p:txBody>
          <a:bodyPr/>
          <a:lstStyle/>
          <a:p>
            <a:pPr eaLnBrk="1" hangingPunct="1"/>
            <a:r>
              <a:rPr lang="en-US" sz="4000" dirty="0" smtClean="0"/>
              <a:t/>
            </a:r>
            <a:br>
              <a:rPr lang="en-US" sz="4000" dirty="0" smtClean="0"/>
            </a:br>
            <a:r>
              <a:rPr lang="en-US" sz="3200" b="1" dirty="0" smtClean="0"/>
              <a:t>System Model Operations</a:t>
            </a:r>
            <a:r>
              <a:rPr lang="en-US" sz="4000" dirty="0" smtClean="0"/>
              <a:t/>
            </a:r>
            <a:br>
              <a:rPr lang="en-US" sz="4000" dirty="0" smtClean="0"/>
            </a:br>
            <a:endParaRPr lang="en-US" sz="4000" dirty="0" smtClean="0"/>
          </a:p>
        </p:txBody>
      </p:sp>
      <p:sp>
        <p:nvSpPr>
          <p:cNvPr id="18440" name="TextBox 6"/>
          <p:cNvSpPr txBox="1">
            <a:spLocks noChangeArrowheads="1"/>
          </p:cNvSpPr>
          <p:nvPr/>
        </p:nvSpPr>
        <p:spPr bwMode="auto">
          <a:xfrm>
            <a:off x="184150" y="5680075"/>
            <a:ext cx="2971800" cy="923925"/>
          </a:xfrm>
          <a:prstGeom prst="rect">
            <a:avLst/>
          </a:prstGeom>
          <a:solidFill>
            <a:schemeClr val="bg1"/>
          </a:solidFill>
          <a:ln w="9525">
            <a:solidFill>
              <a:srgbClr val="000000"/>
            </a:solidFill>
            <a:miter lim="800000"/>
            <a:headEnd/>
            <a:tailEnd/>
          </a:ln>
        </p:spPr>
        <p:txBody>
          <a:bodyPr>
            <a:spAutoFit/>
          </a:bodyPr>
          <a:lstStyle/>
          <a:p>
            <a:r>
              <a:rPr lang="en-US"/>
              <a:t>Projects =    22* </a:t>
            </a:r>
          </a:p>
          <a:p>
            <a:r>
              <a:rPr lang="en-US"/>
              <a:t>Junctions =  69</a:t>
            </a:r>
          </a:p>
          <a:p>
            <a:r>
              <a:rPr lang="en-US"/>
              <a:t>Reaches =   38</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2736850" y="476250"/>
            <a:ext cx="4340225" cy="461963"/>
          </a:xfrm>
          <a:prstGeom prst="rect">
            <a:avLst/>
          </a:prstGeom>
          <a:noFill/>
          <a:ln w="9525">
            <a:noFill/>
            <a:miter lim="800000"/>
            <a:headEnd/>
            <a:tailEnd/>
          </a:ln>
        </p:spPr>
        <p:txBody>
          <a:bodyPr>
            <a:spAutoFit/>
          </a:bodyPr>
          <a:lstStyle/>
          <a:p>
            <a:pPr>
              <a:spcBef>
                <a:spcPct val="50000"/>
              </a:spcBef>
            </a:pPr>
            <a:r>
              <a:rPr lang="en-US" sz="2400" b="1"/>
              <a:t>Reservoir Network  Module</a:t>
            </a:r>
          </a:p>
        </p:txBody>
      </p:sp>
      <p:sp>
        <p:nvSpPr>
          <p:cNvPr id="12291" name="Rectangle 2"/>
          <p:cNvSpPr>
            <a:spLocks noGrp="1" noChangeArrowheads="1"/>
          </p:cNvSpPr>
          <p:nvPr>
            <p:ph type="title"/>
          </p:nvPr>
        </p:nvSpPr>
        <p:spPr>
          <a:xfrm>
            <a:off x="577850" y="-368300"/>
            <a:ext cx="8229600" cy="558800"/>
          </a:xfrm>
        </p:spPr>
        <p:txBody>
          <a:bodyPr/>
          <a:lstStyle/>
          <a:p>
            <a:pPr eaLnBrk="1" hangingPunct="1"/>
            <a:r>
              <a:rPr lang="en-US" sz="4000" smtClean="0"/>
              <a:t/>
            </a:r>
            <a:br>
              <a:rPr lang="en-US" sz="4000" smtClean="0"/>
            </a:br>
            <a:r>
              <a:rPr lang="en-US" sz="4000" smtClean="0"/>
              <a:t/>
            </a:r>
            <a:br>
              <a:rPr lang="en-US" sz="4000" smtClean="0"/>
            </a:br>
            <a:r>
              <a:rPr lang="en-US" sz="3200" b="1" smtClean="0"/>
              <a:t>HEC-ResSim</a:t>
            </a:r>
            <a:r>
              <a:rPr lang="en-US" sz="4000" smtClean="0"/>
              <a:t/>
            </a:r>
            <a:br>
              <a:rPr lang="en-US" sz="4000" smtClean="0"/>
            </a:br>
            <a:endParaRPr lang="en-US" sz="4000" smtClean="0"/>
          </a:p>
        </p:txBody>
      </p:sp>
      <p:sp>
        <p:nvSpPr>
          <p:cNvPr id="12292" name="Rectangle 6"/>
          <p:cNvSpPr>
            <a:spLocks noChangeArrowheads="1"/>
          </p:cNvSpPr>
          <p:nvPr/>
        </p:nvSpPr>
        <p:spPr bwMode="auto">
          <a:xfrm>
            <a:off x="228600" y="1371600"/>
            <a:ext cx="8305800" cy="838200"/>
          </a:xfrm>
          <a:prstGeom prst="rect">
            <a:avLst/>
          </a:prstGeom>
          <a:noFill/>
          <a:ln w="9525">
            <a:noFill/>
            <a:miter lim="800000"/>
            <a:headEnd/>
            <a:tailEnd/>
          </a:ln>
        </p:spPr>
        <p:txBody>
          <a:bodyPr anchor="ctr"/>
          <a:lstStyle/>
          <a:p>
            <a:pPr algn="ctr"/>
            <a:endParaRPr lang="en-US" sz="2200">
              <a:solidFill>
                <a:srgbClr val="0033CC"/>
              </a:solidFill>
            </a:endParaRPr>
          </a:p>
        </p:txBody>
      </p:sp>
      <p:pic>
        <p:nvPicPr>
          <p:cNvPr id="12293" name="Picture 2"/>
          <p:cNvPicPr>
            <a:picLocks noChangeAspect="1" noChangeArrowheads="1"/>
          </p:cNvPicPr>
          <p:nvPr/>
        </p:nvPicPr>
        <p:blipFill>
          <a:blip r:embed="rId3" cstate="print"/>
          <a:srcRect/>
          <a:stretch>
            <a:fillRect/>
          </a:stretch>
        </p:blipFill>
        <p:spPr bwMode="auto">
          <a:xfrm>
            <a:off x="515938" y="1162050"/>
            <a:ext cx="8458200" cy="5453063"/>
          </a:xfrm>
          <a:prstGeom prst="rect">
            <a:avLst/>
          </a:prstGeom>
          <a:noFill/>
          <a:ln w="9525" algn="ctr">
            <a:noFill/>
            <a:miter lim="800000"/>
            <a:headEnd/>
            <a:tailEnd/>
          </a:ln>
        </p:spPr>
      </p:pic>
      <p:sp>
        <p:nvSpPr>
          <p:cNvPr id="12294" name="TextBox 8"/>
          <p:cNvSpPr txBox="1">
            <a:spLocks noChangeArrowheads="1"/>
          </p:cNvSpPr>
          <p:nvPr/>
        </p:nvSpPr>
        <p:spPr bwMode="auto">
          <a:xfrm>
            <a:off x="6127750" y="1984375"/>
            <a:ext cx="1092200" cy="307975"/>
          </a:xfrm>
          <a:prstGeom prst="rect">
            <a:avLst/>
          </a:prstGeom>
          <a:solidFill>
            <a:schemeClr val="bg1"/>
          </a:solidFill>
          <a:ln w="9525">
            <a:solidFill>
              <a:schemeClr val="tx1"/>
            </a:solidFill>
            <a:miter lim="800000"/>
            <a:headEnd/>
            <a:tailEnd/>
          </a:ln>
        </p:spPr>
        <p:txBody>
          <a:bodyPr>
            <a:spAutoFit/>
          </a:bodyPr>
          <a:lstStyle/>
          <a:p>
            <a:r>
              <a:rPr lang="en-US" sz="1400"/>
              <a:t>Rule Stack</a:t>
            </a:r>
          </a:p>
        </p:txBody>
      </p:sp>
      <p:cxnSp>
        <p:nvCxnSpPr>
          <p:cNvPr id="15" name="Straight Arrow Connector 14"/>
          <p:cNvCxnSpPr/>
          <p:nvPr/>
        </p:nvCxnSpPr>
        <p:spPr>
          <a:xfrm rot="10800000" flipV="1">
            <a:off x="2065338" y="2114550"/>
            <a:ext cx="4003675" cy="233838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457200" y="0"/>
            <a:ext cx="8229600" cy="1143000"/>
          </a:xfrm>
          <a:noFill/>
          <a:ln>
            <a:miter lim="800000"/>
            <a:headEnd/>
            <a:tailEnd/>
          </a:ln>
        </p:spPr>
        <p:txBody>
          <a:bodyPr wrap="square" lIns="91440" tIns="45720" rIns="91440" bIns="45720" numCol="1" anchor="t" anchorCtr="0" compatLnSpc="1">
            <a:prstTxWarp prst="textNoShape">
              <a:avLst/>
            </a:prstTxWarp>
          </a:bodyPr>
          <a:lstStyle/>
          <a:p>
            <a:r>
              <a:rPr lang="en-US" dirty="0" smtClean="0"/>
              <a:t>Agenda</a:t>
            </a:r>
          </a:p>
        </p:txBody>
      </p:sp>
      <p:sp>
        <p:nvSpPr>
          <p:cNvPr id="26627" name="Content Placeholder 2"/>
          <p:cNvSpPr>
            <a:spLocks noGrp="1"/>
          </p:cNvSpPr>
          <p:nvPr>
            <p:ph idx="1"/>
          </p:nvPr>
        </p:nvSpPr>
        <p:spPr bwMode="auto">
          <a:xfrm>
            <a:off x="228600" y="990600"/>
            <a:ext cx="8915400" cy="4343400"/>
          </a:xfrm>
          <a:noFill/>
          <a:ln>
            <a:miter lim="800000"/>
            <a:headEnd/>
            <a:tailEnd/>
          </a:ln>
        </p:spPr>
        <p:txBody>
          <a:bodyPr wrap="square" lIns="91440" tIns="45720" rIns="91440" bIns="45720" numCol="1" anchor="t" anchorCtr="0" compatLnSpc="1">
            <a:prstTxWarp prst="textNoShape">
              <a:avLst/>
            </a:prstTxWarp>
          </a:bodyPr>
          <a:lstStyle/>
          <a:p>
            <a:r>
              <a:rPr lang="en-US" b="1" i="1" dirty="0" smtClean="0"/>
              <a:t>Water Management Policies and Responsibilities</a:t>
            </a:r>
          </a:p>
          <a:p>
            <a:pPr lvl="1"/>
            <a:r>
              <a:rPr lang="en-US" sz="2400" b="1" u="sng" dirty="0" smtClean="0">
                <a:ea typeface="ＭＳ Ｐゴシック" pitchFamily="34" charset="-128"/>
              </a:rPr>
              <a:t>Water Control Manuals </a:t>
            </a:r>
          </a:p>
          <a:p>
            <a:pPr lvl="1"/>
            <a:r>
              <a:rPr lang="en-US" sz="2400" b="1" u="sng" dirty="0" smtClean="0">
                <a:ea typeface="ＭＳ Ｐゴシック" pitchFamily="34" charset="-128"/>
              </a:rPr>
              <a:t>Reservoir Filling Plans</a:t>
            </a:r>
          </a:p>
          <a:p>
            <a:pPr lvl="1"/>
            <a:r>
              <a:rPr lang="en-US" sz="2400" b="1" u="sng" dirty="0" smtClean="0">
                <a:ea typeface="ＭＳ Ｐゴシック" pitchFamily="34" charset="-128"/>
              </a:rPr>
              <a:t>Project Operations</a:t>
            </a:r>
          </a:p>
          <a:p>
            <a:r>
              <a:rPr lang="en-US" b="1" i="1" dirty="0" smtClean="0"/>
              <a:t>Corps Water Management System (CWMS)</a:t>
            </a:r>
          </a:p>
          <a:p>
            <a:pPr lvl="1"/>
            <a:r>
              <a:rPr lang="en-US" sz="2400" b="1" u="sng" dirty="0" smtClean="0">
                <a:ea typeface="ＭＳ Ｐゴシック" pitchFamily="34" charset="-128"/>
              </a:rPr>
              <a:t>Water Control Data Systems</a:t>
            </a:r>
          </a:p>
          <a:p>
            <a:pPr lvl="1"/>
            <a:r>
              <a:rPr lang="en-US" sz="2400" b="1" u="sng" dirty="0" smtClean="0">
                <a:ea typeface="ＭＳ Ｐゴシック" pitchFamily="34" charset="-128"/>
              </a:rPr>
              <a:t>Real Time Water Management</a:t>
            </a:r>
          </a:p>
          <a:p>
            <a:pPr lvl="1"/>
            <a:r>
              <a:rPr lang="en-US" sz="2400" b="1" u="sng" dirty="0" smtClean="0">
                <a:ea typeface="ＭＳ Ｐゴシック" pitchFamily="34" charset="-128"/>
              </a:rPr>
              <a:t>Risk Management/Risk Informed</a:t>
            </a:r>
          </a:p>
          <a:p>
            <a:r>
              <a:rPr lang="en-US" b="1" dirty="0" smtClean="0">
                <a:solidFill>
                  <a:srgbClr val="FF0000"/>
                </a:solidFill>
                <a:ea typeface="ＭＳ Ｐゴシック" pitchFamily="34" charset="-128"/>
              </a:rPr>
              <a:t>Cascading Dams</a:t>
            </a:r>
          </a:p>
          <a:p>
            <a:pPr>
              <a:buFont typeface="Wingdings" pitchFamily="2" charset="2"/>
              <a:buNone/>
            </a:pPr>
            <a:r>
              <a:rPr lang="en-US" sz="2400" b="1" i="1" dirty="0" smtClean="0"/>
              <a:t> </a:t>
            </a:r>
          </a:p>
          <a:p>
            <a:endParaRPr lang="en-US" sz="44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2057400"/>
          </a:xfrm>
        </p:spPr>
        <p:txBody>
          <a:bodyPr/>
          <a:lstStyle/>
          <a:p>
            <a:r>
              <a:rPr lang="en-US" baseline="30000" dirty="0" smtClean="0"/>
              <a:t>Memo from Colorado State Engineer Office</a:t>
            </a:r>
            <a:br>
              <a:rPr lang="en-US" baseline="30000" dirty="0" smtClean="0"/>
            </a:br>
            <a:r>
              <a:rPr lang="en-US" baseline="30000" dirty="0" smtClean="0"/>
              <a:t>April 19, 1983</a:t>
            </a:r>
            <a:br>
              <a:rPr lang="en-US" baseline="30000" dirty="0" smtClean="0"/>
            </a:br>
            <a:endParaRPr lang="en-US" dirty="0"/>
          </a:p>
        </p:txBody>
      </p:sp>
      <p:sp>
        <p:nvSpPr>
          <p:cNvPr id="3" name="Rectangle 2"/>
          <p:cNvSpPr/>
          <p:nvPr/>
        </p:nvSpPr>
        <p:spPr>
          <a:xfrm>
            <a:off x="6248400" y="1447800"/>
            <a:ext cx="2514600" cy="4113947"/>
          </a:xfrm>
          <a:prstGeom prst="rect">
            <a:avLst/>
          </a:prstGeom>
        </p:spPr>
        <p:txBody>
          <a:bodyPr wrap="square">
            <a:spAutoFit/>
          </a:bodyPr>
          <a:lstStyle/>
          <a:p>
            <a:endParaRPr lang="en-US" sz="2800" baseline="30000" dirty="0" smtClean="0"/>
          </a:p>
          <a:p>
            <a:r>
              <a:rPr lang="en-US" sz="2800" baseline="30000" dirty="0" smtClean="0"/>
              <a:t>“Cascade Dam failed by overtopping due to the flood from the Lawn Lake Dam Failure.  The combination of hydrostatic forces and erosion of the abutments and foundations were the most probable reasons for the dam to fail.”</a:t>
            </a:r>
          </a:p>
        </p:txBody>
      </p:sp>
      <p:pic>
        <p:nvPicPr>
          <p:cNvPr id="93186" name="Picture 2"/>
          <p:cNvPicPr>
            <a:picLocks noChangeAspect="1" noChangeArrowheads="1"/>
          </p:cNvPicPr>
          <p:nvPr/>
        </p:nvPicPr>
        <p:blipFill>
          <a:blip r:embed="rId2" cstate="print"/>
          <a:srcRect/>
          <a:stretch>
            <a:fillRect/>
          </a:stretch>
        </p:blipFill>
        <p:spPr bwMode="auto">
          <a:xfrm>
            <a:off x="1981200" y="990600"/>
            <a:ext cx="4019550" cy="524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Cascading Dam Failure</a:t>
            </a:r>
            <a:endParaRPr lang="en-US" dirty="0"/>
          </a:p>
        </p:txBody>
      </p:sp>
      <p:pic>
        <p:nvPicPr>
          <p:cNvPr id="3" name="Picture 2" descr="4 Lawn Lake - 2 Baker's Investigation 9-5-12.bmp"/>
          <p:cNvPicPr>
            <a:picLocks noChangeAspect="1"/>
          </p:cNvPicPr>
          <p:nvPr/>
        </p:nvPicPr>
        <p:blipFill>
          <a:blip r:embed="rId2" cstate="print"/>
          <a:stretch>
            <a:fillRect/>
          </a:stretch>
        </p:blipFill>
        <p:spPr>
          <a:xfrm>
            <a:off x="2057400" y="1600200"/>
            <a:ext cx="5562600" cy="4552950"/>
          </a:xfrm>
          <a:prstGeom prst="rect">
            <a:avLst/>
          </a:prstGeom>
        </p:spPr>
      </p:pic>
      <p:pic>
        <p:nvPicPr>
          <p:cNvPr id="95234" name="Picture 2"/>
          <p:cNvPicPr>
            <a:picLocks noChangeAspect="1" noChangeArrowheads="1"/>
          </p:cNvPicPr>
          <p:nvPr/>
        </p:nvPicPr>
        <p:blipFill>
          <a:blip r:embed="rId3" cstate="print"/>
          <a:srcRect/>
          <a:stretch>
            <a:fillRect/>
          </a:stretch>
        </p:blipFill>
        <p:spPr bwMode="auto">
          <a:xfrm>
            <a:off x="4648200" y="1752600"/>
            <a:ext cx="2899818" cy="192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lstStyle/>
          <a:p>
            <a:r>
              <a:rPr lang="en-US" b="1" dirty="0" smtClean="0"/>
              <a:t>Lawn Lake Dam Failure Thursday, July 15, 1982</a:t>
            </a:r>
            <a:endParaRPr lang="en-US" dirty="0"/>
          </a:p>
        </p:txBody>
      </p:sp>
      <p:pic>
        <p:nvPicPr>
          <p:cNvPr id="94210" name="Picture 2"/>
          <p:cNvPicPr>
            <a:picLocks noChangeAspect="1" noChangeArrowheads="1"/>
          </p:cNvPicPr>
          <p:nvPr/>
        </p:nvPicPr>
        <p:blipFill>
          <a:blip r:embed="rId2" cstate="print"/>
          <a:srcRect/>
          <a:stretch>
            <a:fillRect/>
          </a:stretch>
        </p:blipFill>
        <p:spPr bwMode="auto">
          <a:xfrm>
            <a:off x="1143000" y="1600200"/>
            <a:ext cx="6781800" cy="4184013"/>
          </a:xfrm>
          <a:prstGeom prst="rect">
            <a:avLst/>
          </a:prstGeom>
          <a:noFill/>
          <a:ln w="9525">
            <a:noFill/>
            <a:miter lim="800000"/>
            <a:headEnd/>
            <a:tailEnd/>
          </a:ln>
        </p:spPr>
      </p:pic>
      <p:sp>
        <p:nvSpPr>
          <p:cNvPr id="4" name="Rectangle 3"/>
          <p:cNvSpPr/>
          <p:nvPr/>
        </p:nvSpPr>
        <p:spPr>
          <a:xfrm>
            <a:off x="1219200" y="4343400"/>
            <a:ext cx="4572000" cy="1477328"/>
          </a:xfrm>
          <a:prstGeom prst="rect">
            <a:avLst/>
          </a:prstGeom>
        </p:spPr>
        <p:txBody>
          <a:bodyPr>
            <a:spAutoFit/>
          </a:bodyPr>
          <a:lstStyle/>
          <a:p>
            <a:endParaRPr lang="en-US" dirty="0" smtClean="0"/>
          </a:p>
          <a:p>
            <a:r>
              <a:rPr lang="en-US" b="1" dirty="0" smtClean="0"/>
              <a:t>Dam type: </a:t>
            </a:r>
            <a:r>
              <a:rPr lang="en-US" b="1" dirty="0" err="1" smtClean="0"/>
              <a:t>Earthfill</a:t>
            </a:r>
            <a:r>
              <a:rPr lang="en-US" b="1" dirty="0" smtClean="0"/>
              <a:t> </a:t>
            </a:r>
          </a:p>
          <a:p>
            <a:r>
              <a:rPr lang="en-US" b="1" dirty="0" smtClean="0"/>
              <a:t>Dam height: 26 feet </a:t>
            </a:r>
          </a:p>
          <a:p>
            <a:r>
              <a:rPr lang="en-US" b="1" dirty="0" smtClean="0"/>
              <a:t>Dam crest length: 560 feet </a:t>
            </a:r>
          </a:p>
          <a:p>
            <a:r>
              <a:rPr lang="en-US" b="1" dirty="0" smtClean="0"/>
              <a:t>Reservoir volume: 674 acre-feet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Cascade Lake</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3418018" y="1828800"/>
            <a:ext cx="5497382" cy="3904438"/>
          </a:xfrm>
          <a:prstGeom prst="rect">
            <a:avLst/>
          </a:prstGeom>
          <a:noFill/>
          <a:ln w="9525">
            <a:noFill/>
            <a:miter lim="800000"/>
            <a:headEnd/>
            <a:tailEnd/>
          </a:ln>
        </p:spPr>
      </p:pic>
      <p:sp>
        <p:nvSpPr>
          <p:cNvPr id="5" name="TextBox 4"/>
          <p:cNvSpPr txBox="1"/>
          <p:nvPr/>
        </p:nvSpPr>
        <p:spPr>
          <a:xfrm>
            <a:off x="0" y="1905000"/>
            <a:ext cx="3505200" cy="1938992"/>
          </a:xfrm>
          <a:prstGeom prst="rect">
            <a:avLst/>
          </a:prstGeom>
          <a:noFill/>
        </p:spPr>
        <p:txBody>
          <a:bodyPr wrap="square" rtlCol="0">
            <a:spAutoFit/>
          </a:bodyPr>
          <a:lstStyle/>
          <a:p>
            <a:r>
              <a:rPr lang="en-US" sz="2400" b="1" dirty="0" smtClean="0">
                <a:solidFill>
                  <a:srgbClr val="C00000"/>
                </a:solidFill>
              </a:rPr>
              <a:t>Concrete Gravity Dam</a:t>
            </a:r>
          </a:p>
          <a:p>
            <a:r>
              <a:rPr lang="en-US" sz="2400" b="1" dirty="0" smtClean="0">
                <a:solidFill>
                  <a:srgbClr val="C00000"/>
                </a:solidFill>
              </a:rPr>
              <a:t>Height:17 Ft. </a:t>
            </a:r>
          </a:p>
          <a:p>
            <a:r>
              <a:rPr lang="en-US" sz="2400" b="1" dirty="0" smtClean="0">
                <a:solidFill>
                  <a:srgbClr val="C00000"/>
                </a:solidFill>
              </a:rPr>
              <a:t>Length:143 Ft.</a:t>
            </a:r>
          </a:p>
          <a:p>
            <a:r>
              <a:rPr lang="en-US" sz="2400" b="1" dirty="0" smtClean="0">
                <a:solidFill>
                  <a:srgbClr val="C00000"/>
                </a:solidFill>
              </a:rPr>
              <a:t>Constructed: 1908</a:t>
            </a:r>
          </a:p>
          <a:p>
            <a:r>
              <a:rPr lang="en-US" sz="2400" b="1" dirty="0" smtClean="0">
                <a:solidFill>
                  <a:srgbClr val="C00000"/>
                </a:solidFill>
              </a:rPr>
              <a:t>Storage:12.1 Ac-Ft</a:t>
            </a:r>
            <a:endParaRPr lang="en-US" sz="2400" b="1" dirty="0">
              <a:solidFill>
                <a:srgbClr val="C00000"/>
              </a:solidFill>
            </a:endParaRPr>
          </a:p>
        </p:txBody>
      </p:sp>
      <p:sp>
        <p:nvSpPr>
          <p:cNvPr id="6" name="TextBox 5"/>
          <p:cNvSpPr txBox="1"/>
          <p:nvPr/>
        </p:nvSpPr>
        <p:spPr>
          <a:xfrm>
            <a:off x="3733800" y="5943600"/>
            <a:ext cx="2929007" cy="369332"/>
          </a:xfrm>
          <a:prstGeom prst="rect">
            <a:avLst/>
          </a:prstGeom>
          <a:noFill/>
        </p:spPr>
        <p:txBody>
          <a:bodyPr wrap="none" rtlCol="0">
            <a:spAutoFit/>
          </a:bodyPr>
          <a:lstStyle/>
          <a:p>
            <a:r>
              <a:rPr lang="en-US" dirty="0" smtClean="0"/>
              <a:t>Authorized for Hydropower</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dirty="0" smtClean="0"/>
              <a:t>Flows from Lawn Lake Reach Cascade Lake</a:t>
            </a:r>
            <a:endParaRPr lang="en-US" dirty="0"/>
          </a:p>
        </p:txBody>
      </p:sp>
      <p:pic>
        <p:nvPicPr>
          <p:cNvPr id="90114" name="Picture 2"/>
          <p:cNvPicPr>
            <a:picLocks noChangeAspect="1" noChangeArrowheads="1"/>
          </p:cNvPicPr>
          <p:nvPr/>
        </p:nvPicPr>
        <p:blipFill>
          <a:blip r:embed="rId2" cstate="print"/>
          <a:srcRect/>
          <a:stretch>
            <a:fillRect/>
          </a:stretch>
        </p:blipFill>
        <p:spPr bwMode="auto">
          <a:xfrm>
            <a:off x="1371600" y="1371600"/>
            <a:ext cx="6413623" cy="4357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algn="ctr" eaLnBrk="1" hangingPunct="1">
              <a:defRPr/>
            </a:pPr>
            <a:r>
              <a:rPr lang="en-US" b="1" dirty="0" smtClean="0"/>
              <a:t>Water Management</a:t>
            </a:r>
          </a:p>
        </p:txBody>
      </p:sp>
      <p:sp>
        <p:nvSpPr>
          <p:cNvPr id="603139" name="Rectangle 3"/>
          <p:cNvSpPr>
            <a:spLocks noGrp="1" noChangeArrowheads="1"/>
          </p:cNvSpPr>
          <p:nvPr>
            <p:ph idx="1"/>
          </p:nvPr>
        </p:nvSpPr>
        <p:spPr/>
        <p:txBody>
          <a:bodyPr/>
          <a:lstStyle/>
          <a:p>
            <a:pPr eaLnBrk="1" hangingPunct="1">
              <a:spcBef>
                <a:spcPts val="0"/>
              </a:spcBef>
              <a:spcAft>
                <a:spcPts val="600"/>
              </a:spcAft>
              <a:buSzPct val="75000"/>
              <a:buFont typeface="Arial" pitchFamily="34" charset="0"/>
              <a:buChar char="■"/>
              <a:defRPr/>
            </a:pPr>
            <a:r>
              <a:rPr lang="en-US" sz="3200" dirty="0" smtClean="0"/>
              <a:t>Project Opera</a:t>
            </a:r>
            <a:r>
              <a:rPr lang="en-US" dirty="0" smtClean="0"/>
              <a:t>tion</a:t>
            </a:r>
          </a:p>
          <a:p>
            <a:pPr lvl="1" eaLnBrk="1" hangingPunct="1">
              <a:spcBef>
                <a:spcPts val="0"/>
              </a:spcBef>
              <a:spcAft>
                <a:spcPts val="1800"/>
              </a:spcAft>
              <a:buSzPct val="100000"/>
              <a:buFont typeface="Arial" pitchFamily="34" charset="0"/>
              <a:buChar char="●"/>
              <a:defRPr/>
            </a:pPr>
            <a:r>
              <a:rPr lang="en-US" dirty="0" smtClean="0"/>
              <a:t>Failure of a project can be due to </a:t>
            </a:r>
            <a:r>
              <a:rPr lang="en-US" dirty="0" err="1" smtClean="0"/>
              <a:t>mis</a:t>
            </a:r>
            <a:r>
              <a:rPr lang="en-US" dirty="0" smtClean="0"/>
              <a:t>-operation</a:t>
            </a:r>
          </a:p>
          <a:p>
            <a:pPr eaLnBrk="1" hangingPunct="1">
              <a:spcBef>
                <a:spcPts val="0"/>
              </a:spcBef>
              <a:spcAft>
                <a:spcPts val="600"/>
              </a:spcAft>
              <a:buSzPct val="75000"/>
              <a:buFont typeface="Arial" pitchFamily="34" charset="0"/>
              <a:buChar char="■"/>
              <a:defRPr/>
            </a:pPr>
            <a:r>
              <a:rPr lang="en-US" sz="3200" dirty="0" smtClean="0"/>
              <a:t>Minimize </a:t>
            </a:r>
            <a:r>
              <a:rPr lang="en-US" sz="3200" dirty="0" err="1" smtClean="0"/>
              <a:t>mis</a:t>
            </a:r>
            <a:r>
              <a:rPr lang="en-US" sz="3200" dirty="0" smtClean="0"/>
              <a:t>-operation with documented procedures and plans</a:t>
            </a:r>
          </a:p>
          <a:p>
            <a:pPr lvl="1" eaLnBrk="1" hangingPunct="1">
              <a:spcBef>
                <a:spcPts val="0"/>
              </a:spcBef>
              <a:spcAft>
                <a:spcPts val="1200"/>
              </a:spcAft>
              <a:buSzPct val="100000"/>
              <a:buFont typeface="Arial" pitchFamily="34" charset="0"/>
              <a:buChar char="●"/>
              <a:defRPr/>
            </a:pPr>
            <a:r>
              <a:rPr lang="en-US" dirty="0" smtClean="0"/>
              <a:t>Periodic Inspections/Tests</a:t>
            </a:r>
          </a:p>
          <a:p>
            <a:pPr lvl="1" eaLnBrk="1" hangingPunct="1">
              <a:spcBef>
                <a:spcPts val="0"/>
              </a:spcBef>
              <a:spcAft>
                <a:spcPts val="1200"/>
              </a:spcAft>
              <a:buSzPct val="100000"/>
              <a:buFont typeface="Arial" pitchFamily="34" charset="0"/>
              <a:buChar char="●"/>
              <a:defRPr/>
            </a:pPr>
            <a:r>
              <a:rPr lang="en-US" dirty="0" smtClean="0"/>
              <a:t>Water Control Manuals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1143000"/>
          </a:xfrm>
        </p:spPr>
        <p:txBody>
          <a:bodyPr/>
          <a:lstStyle/>
          <a:p>
            <a:r>
              <a:rPr lang="en-US" i="1" dirty="0" smtClean="0"/>
              <a:t>Cascade Dam Fails / Overtopping</a:t>
            </a:r>
            <a:endParaRPr lang="en-US" i="1" dirty="0"/>
          </a:p>
        </p:txBody>
      </p:sp>
      <p:pic>
        <p:nvPicPr>
          <p:cNvPr id="91138" name="Picture 2"/>
          <p:cNvPicPr>
            <a:picLocks noChangeAspect="1" noChangeArrowheads="1"/>
          </p:cNvPicPr>
          <p:nvPr/>
        </p:nvPicPr>
        <p:blipFill>
          <a:blip r:embed="rId2" cstate="print"/>
          <a:srcRect/>
          <a:stretch>
            <a:fillRect/>
          </a:stretch>
        </p:blipFill>
        <p:spPr bwMode="auto">
          <a:xfrm>
            <a:off x="1219200" y="1219200"/>
            <a:ext cx="6858000" cy="4537591"/>
          </a:xfrm>
          <a:prstGeom prst="rect">
            <a:avLst/>
          </a:prstGeom>
          <a:noFill/>
          <a:ln w="9525">
            <a:noFill/>
            <a:miter lim="800000"/>
            <a:headEnd/>
            <a:tailEnd/>
          </a:ln>
        </p:spPr>
      </p:pic>
      <p:sp>
        <p:nvSpPr>
          <p:cNvPr id="4" name="Rectangle 3"/>
          <p:cNvSpPr/>
          <p:nvPr/>
        </p:nvSpPr>
        <p:spPr>
          <a:xfrm>
            <a:off x="2362200" y="5486400"/>
            <a:ext cx="5257800" cy="923330"/>
          </a:xfrm>
          <a:prstGeom prst="rect">
            <a:avLst/>
          </a:prstGeom>
        </p:spPr>
        <p:txBody>
          <a:bodyPr wrap="square">
            <a:spAutoFit/>
          </a:bodyPr>
          <a:lstStyle/>
          <a:p>
            <a:endParaRPr lang="en-US" dirty="0" smtClean="0"/>
          </a:p>
          <a:p>
            <a:r>
              <a:rPr lang="en-US" b="1" dirty="0" smtClean="0"/>
              <a:t>Dam failed: 7:42 a.m. (about 2 hr, 12 minutes after Lawn Lake Dam failed. </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68362"/>
          </a:xfrm>
        </p:spPr>
        <p:txBody>
          <a:bodyPr/>
          <a:lstStyle/>
          <a:p>
            <a:r>
              <a:rPr lang="en-US" sz="4000" dirty="0" smtClean="0"/>
              <a:t>Dam Breach Moves Toward Estes Park</a:t>
            </a:r>
            <a:endParaRPr lang="en-US" sz="4000" dirty="0"/>
          </a:p>
        </p:txBody>
      </p:sp>
      <p:pic>
        <p:nvPicPr>
          <p:cNvPr id="92162" name="Picture 2"/>
          <p:cNvPicPr>
            <a:picLocks noChangeAspect="1" noChangeArrowheads="1"/>
          </p:cNvPicPr>
          <p:nvPr/>
        </p:nvPicPr>
        <p:blipFill>
          <a:blip r:embed="rId2" cstate="print"/>
          <a:srcRect/>
          <a:stretch>
            <a:fillRect/>
          </a:stretch>
        </p:blipFill>
        <p:spPr bwMode="auto">
          <a:xfrm>
            <a:off x="1143000" y="1066800"/>
            <a:ext cx="6705600" cy="4738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Downstream Consequences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1219200" y="1295400"/>
            <a:ext cx="6705600" cy="4449214"/>
          </a:xfrm>
          <a:prstGeom prst="rect">
            <a:avLst/>
          </a:prstGeom>
          <a:noFill/>
          <a:ln w="9525">
            <a:noFill/>
            <a:miter lim="800000"/>
            <a:headEnd/>
            <a:tailEnd/>
          </a:ln>
        </p:spPr>
      </p:pic>
      <p:sp>
        <p:nvSpPr>
          <p:cNvPr id="4" name="TextBox 3"/>
          <p:cNvSpPr txBox="1"/>
          <p:nvPr/>
        </p:nvSpPr>
        <p:spPr>
          <a:xfrm>
            <a:off x="2438400" y="5943600"/>
            <a:ext cx="5056192" cy="461665"/>
          </a:xfrm>
          <a:prstGeom prst="rect">
            <a:avLst/>
          </a:prstGeom>
          <a:noFill/>
        </p:spPr>
        <p:txBody>
          <a:bodyPr wrap="none" rtlCol="0">
            <a:spAutoFit/>
          </a:bodyPr>
          <a:lstStyle/>
          <a:p>
            <a:r>
              <a:rPr lang="en-US" sz="2400" dirty="0" smtClean="0"/>
              <a:t>3 Lives Lost   Damages=$31 Million</a:t>
            </a:r>
            <a:endParaRPr lang="en-US"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p:cNvSpPr>
            <a:spLocks noGrp="1" noChangeArrowheads="1"/>
          </p:cNvSpPr>
          <p:nvPr>
            <p:ph type="title"/>
          </p:nvPr>
        </p:nvSpPr>
        <p:spPr/>
        <p:txBody>
          <a:bodyPr/>
          <a:lstStyle/>
          <a:p>
            <a:pPr algn="ctr" eaLnBrk="1" hangingPunct="1">
              <a:defRPr/>
            </a:pPr>
            <a:r>
              <a:rPr lang="en-US" smtClean="0">
                <a:solidFill>
                  <a:srgbClr val="FFFF00"/>
                </a:solidFill>
              </a:rPr>
              <a:t>LEARNING OBJECTIVES</a:t>
            </a:r>
          </a:p>
        </p:txBody>
      </p:sp>
      <p:sp>
        <p:nvSpPr>
          <p:cNvPr id="865283" name="Rectangle 3"/>
          <p:cNvSpPr>
            <a:spLocks noGrp="1" noChangeArrowheads="1"/>
          </p:cNvSpPr>
          <p:nvPr>
            <p:ph idx="1"/>
          </p:nvPr>
        </p:nvSpPr>
        <p:spPr/>
        <p:txBody>
          <a:bodyPr/>
          <a:lstStyle/>
          <a:p>
            <a:pPr eaLnBrk="1" hangingPunct="1">
              <a:lnSpc>
                <a:spcPct val="90000"/>
              </a:lnSpc>
              <a:defRPr/>
            </a:pPr>
            <a:r>
              <a:rPr lang="en-US" sz="2800" smtClean="0"/>
              <a:t>Using the course manual, references and lecture notes, the student will be able to understand hydrologic and hydraulic aspects of dam safety program. After this presentation, the student will be familiar with concepts, terminology and inter-relationships between hydrologic, hydraulic and water management considerations essential in the engineering analysis associated with the administration of the USACE Dam Safety program.</a:t>
            </a:r>
          </a:p>
        </p:txBody>
      </p:sp>
      <p:pic>
        <p:nvPicPr>
          <p:cNvPr id="4" name="Content Placeholder 4" descr="IMG_7406.jpg"/>
          <p:cNvPicPr>
            <a:picLocks noChangeAspect="1"/>
          </p:cNvPicPr>
          <p:nvPr/>
        </p:nvPicPr>
        <p:blipFill>
          <a:blip r:embed="rId2" cstate="print"/>
          <a:stretch>
            <a:fillRect/>
          </a:stretch>
        </p:blipFill>
        <p:spPr bwMode="auto">
          <a:xfrm>
            <a:off x="0" y="0"/>
            <a:ext cx="9144000" cy="6858000"/>
          </a:xfrm>
          <a:prstGeom prst="rect">
            <a:avLst/>
          </a:prstGeom>
          <a:noFill/>
          <a:ln w="9525">
            <a:noFill/>
            <a:miter lim="800000"/>
            <a:headEnd/>
            <a:tailEnd/>
          </a:ln>
          <a:effectLst/>
        </p:spPr>
      </p:pic>
      <p:sp>
        <p:nvSpPr>
          <p:cNvPr id="5" name="Text Box 3"/>
          <p:cNvSpPr txBox="1">
            <a:spLocks noChangeArrowheads="1"/>
          </p:cNvSpPr>
          <p:nvPr/>
        </p:nvSpPr>
        <p:spPr bwMode="auto">
          <a:xfrm>
            <a:off x="2362200" y="2133600"/>
            <a:ext cx="4933950" cy="1098550"/>
          </a:xfrm>
          <a:prstGeom prst="rect">
            <a:avLst/>
          </a:prstGeom>
          <a:noFill/>
          <a:ln w="9525">
            <a:noFill/>
            <a:miter lim="800000"/>
            <a:headEnd/>
            <a:tailEnd/>
          </a:ln>
        </p:spPr>
        <p:txBody>
          <a:bodyPr wrap="none">
            <a:spAutoFit/>
          </a:bodyPr>
          <a:lstStyle/>
          <a:p>
            <a:pPr algn="l"/>
            <a:r>
              <a:rPr lang="en-US" sz="6600" i="1" dirty="0">
                <a:latin typeface="Times New Roman" pitchFamily="18" charset="0"/>
              </a:rPr>
              <a:t>QUESTIONS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Water Control Manuals</a:t>
            </a:r>
            <a:endParaRPr lang="en-US" dirty="0"/>
          </a:p>
        </p:txBody>
      </p:sp>
      <p:sp>
        <p:nvSpPr>
          <p:cNvPr id="3" name="Content Placeholder 2"/>
          <p:cNvSpPr>
            <a:spLocks noGrp="1"/>
          </p:cNvSpPr>
          <p:nvPr>
            <p:ph idx="1"/>
          </p:nvPr>
        </p:nvSpPr>
        <p:spPr>
          <a:xfrm>
            <a:off x="457200" y="1066800"/>
            <a:ext cx="8229600" cy="4648200"/>
          </a:xfrm>
        </p:spPr>
        <p:txBody>
          <a:bodyPr/>
          <a:lstStyle/>
          <a:p>
            <a:r>
              <a:rPr lang="en-US" sz="2000" dirty="0" smtClean="0">
                <a:solidFill>
                  <a:srgbClr val="2F21E3"/>
                </a:solidFill>
                <a:latin typeface="+mn-lt"/>
                <a:ea typeface="+mn-ea"/>
                <a:cs typeface="+mn-cs"/>
              </a:rPr>
              <a:t>The </a:t>
            </a:r>
            <a:r>
              <a:rPr lang="en-US" sz="2000" dirty="0">
                <a:solidFill>
                  <a:srgbClr val="2F21E3"/>
                </a:solidFill>
                <a:latin typeface="+mn-lt"/>
                <a:ea typeface="+mn-ea"/>
                <a:cs typeface="+mn-cs"/>
              </a:rPr>
              <a:t>main purpose of a manual is for day-to-day use in </a:t>
            </a:r>
            <a:r>
              <a:rPr lang="en-US" sz="2000" dirty="0" smtClean="0">
                <a:solidFill>
                  <a:srgbClr val="2F21E3"/>
                </a:solidFill>
                <a:latin typeface="+mn-lt"/>
                <a:ea typeface="+mn-ea"/>
                <a:cs typeface="+mn-cs"/>
              </a:rPr>
              <a:t>water control </a:t>
            </a:r>
            <a:r>
              <a:rPr lang="en-US" sz="2000" dirty="0">
                <a:solidFill>
                  <a:srgbClr val="2F21E3"/>
                </a:solidFill>
                <a:latin typeface="+mn-lt"/>
                <a:ea typeface="+mn-ea"/>
                <a:cs typeface="+mn-cs"/>
              </a:rPr>
              <a:t>for essentially all foreseeable conditions affecting </a:t>
            </a:r>
            <a:r>
              <a:rPr lang="en-US" sz="2000" dirty="0" smtClean="0">
                <a:solidFill>
                  <a:srgbClr val="2F21E3"/>
                </a:solidFill>
                <a:latin typeface="+mn-lt"/>
                <a:ea typeface="+mn-ea"/>
                <a:cs typeface="+mn-cs"/>
              </a:rPr>
              <a:t>a project </a:t>
            </a:r>
            <a:r>
              <a:rPr lang="en-US" sz="2000" dirty="0">
                <a:solidFill>
                  <a:srgbClr val="2F21E3"/>
                </a:solidFill>
                <a:latin typeface="+mn-lt"/>
                <a:ea typeface="+mn-ea"/>
                <a:cs typeface="+mn-cs"/>
              </a:rPr>
              <a:t>or a system</a:t>
            </a:r>
            <a:r>
              <a:rPr lang="en-US" sz="2000" dirty="0" smtClean="0">
                <a:solidFill>
                  <a:srgbClr val="2F21E3"/>
                </a:solidFill>
                <a:latin typeface="+mn-lt"/>
                <a:ea typeface="+mn-ea"/>
                <a:cs typeface="+mn-cs"/>
              </a:rPr>
              <a:t>.</a:t>
            </a:r>
          </a:p>
          <a:p>
            <a:r>
              <a:rPr lang="en-US" sz="2000" kern="1200" dirty="0" smtClean="0">
                <a:solidFill>
                  <a:srgbClr val="2F21E3"/>
                </a:solidFill>
                <a:latin typeface="Arial" charset="0"/>
              </a:rPr>
              <a:t>Division and district commanders will develop water control plans as required by Section 7 of the 1944 Flood Control Act, the Federal Power Act and Section 9 of Public Law 436-83 for all projects located within their areas, in conformance with ER 1110-2-240.</a:t>
            </a:r>
          </a:p>
          <a:p>
            <a:r>
              <a:rPr lang="en-US" sz="2000" dirty="0" smtClean="0">
                <a:solidFill>
                  <a:srgbClr val="2F21E3"/>
                </a:solidFill>
                <a:latin typeface="+mn-lt"/>
                <a:ea typeface="+mn-ea"/>
                <a:cs typeface="+mn-cs"/>
              </a:rPr>
              <a:t>They must be prepared in compliance with the existing </a:t>
            </a:r>
            <a:r>
              <a:rPr lang="en-US" sz="2000" dirty="0" smtClean="0">
                <a:solidFill>
                  <a:srgbClr val="2F21E3"/>
                </a:solidFill>
              </a:rPr>
              <a:t>g</a:t>
            </a:r>
            <a:r>
              <a:rPr lang="en-US" sz="2000" dirty="0" smtClean="0">
                <a:solidFill>
                  <a:srgbClr val="2F21E3"/>
                </a:solidFill>
                <a:latin typeface="+mn-lt"/>
                <a:ea typeface="+mn-ea"/>
                <a:cs typeface="+mn-cs"/>
              </a:rPr>
              <a:t>uidelines:</a:t>
            </a:r>
          </a:p>
          <a:p>
            <a:pPr lvl="1"/>
            <a:r>
              <a:rPr lang="en-US" sz="1800" dirty="0" smtClean="0">
                <a:solidFill>
                  <a:schemeClr val="tx1"/>
                </a:solidFill>
                <a:latin typeface="+mn-lt"/>
                <a:ea typeface="+mn-ea"/>
                <a:cs typeface="+mn-cs"/>
              </a:rPr>
              <a:t>Engineering </a:t>
            </a:r>
            <a:r>
              <a:rPr lang="en-US" sz="1800" dirty="0">
                <a:solidFill>
                  <a:schemeClr val="tx1"/>
                </a:solidFill>
                <a:latin typeface="+mn-lt"/>
                <a:ea typeface="+mn-ea"/>
                <a:cs typeface="+mn-cs"/>
              </a:rPr>
              <a:t>Regulation ER 1110-2-240, </a:t>
            </a:r>
            <a:r>
              <a:rPr lang="en-US" sz="1800" i="1" dirty="0">
                <a:solidFill>
                  <a:schemeClr val="tx1"/>
                </a:solidFill>
                <a:latin typeface="+mn-lt"/>
                <a:ea typeface="+mn-ea"/>
                <a:cs typeface="+mn-cs"/>
              </a:rPr>
              <a:t>Water Control </a:t>
            </a:r>
            <a:r>
              <a:rPr lang="en-US" sz="1800" i="1" dirty="0" smtClean="0">
                <a:solidFill>
                  <a:schemeClr val="tx1"/>
                </a:solidFill>
                <a:latin typeface="+mn-lt"/>
                <a:ea typeface="+mn-ea"/>
                <a:cs typeface="+mn-cs"/>
              </a:rPr>
              <a:t>Management</a:t>
            </a:r>
            <a:endParaRPr lang="en-US" sz="1800" dirty="0">
              <a:ea typeface="+mn-ea"/>
              <a:cs typeface="+mn-cs"/>
            </a:endParaRPr>
          </a:p>
          <a:p>
            <a:pPr lvl="1"/>
            <a:r>
              <a:rPr lang="en-US" sz="1800" dirty="0" smtClean="0">
                <a:solidFill>
                  <a:schemeClr val="tx1"/>
                </a:solidFill>
                <a:latin typeface="+mn-lt"/>
                <a:ea typeface="+mn-ea"/>
                <a:cs typeface="+mn-cs"/>
              </a:rPr>
              <a:t>Engineering </a:t>
            </a:r>
            <a:r>
              <a:rPr lang="en-US" sz="1800" dirty="0">
                <a:solidFill>
                  <a:schemeClr val="tx1"/>
                </a:solidFill>
                <a:latin typeface="+mn-lt"/>
                <a:ea typeface="+mn-ea"/>
                <a:cs typeface="+mn-cs"/>
              </a:rPr>
              <a:t>Manual EM 1110-2-3600, </a:t>
            </a:r>
            <a:r>
              <a:rPr lang="en-US" sz="1800" i="1" dirty="0">
                <a:solidFill>
                  <a:schemeClr val="tx1"/>
                </a:solidFill>
                <a:latin typeface="+mn-lt"/>
                <a:ea typeface="+mn-ea"/>
                <a:cs typeface="+mn-cs"/>
              </a:rPr>
              <a:t>Management of Water Control </a:t>
            </a:r>
            <a:r>
              <a:rPr lang="en-US" sz="1800" i="1" dirty="0" smtClean="0">
                <a:solidFill>
                  <a:schemeClr val="tx1"/>
                </a:solidFill>
                <a:latin typeface="+mn-lt"/>
                <a:ea typeface="+mn-ea"/>
                <a:cs typeface="+mn-cs"/>
              </a:rPr>
              <a:t>System</a:t>
            </a:r>
            <a:endParaRPr lang="en-US" sz="1800" dirty="0" smtClean="0">
              <a:solidFill>
                <a:schemeClr val="tx1"/>
              </a:solidFill>
              <a:latin typeface="+mn-lt"/>
              <a:ea typeface="+mn-ea"/>
              <a:cs typeface="+mn-cs"/>
            </a:endParaRPr>
          </a:p>
          <a:p>
            <a:pPr lvl="1"/>
            <a:r>
              <a:rPr lang="en-US" sz="1800" dirty="0" smtClean="0">
                <a:solidFill>
                  <a:schemeClr val="tx1"/>
                </a:solidFill>
                <a:latin typeface="+mn-lt"/>
                <a:ea typeface="+mn-ea"/>
                <a:cs typeface="+mn-cs"/>
              </a:rPr>
              <a:t>Engineering </a:t>
            </a:r>
            <a:r>
              <a:rPr lang="en-US" sz="1800" dirty="0">
                <a:solidFill>
                  <a:schemeClr val="tx1"/>
                </a:solidFill>
                <a:latin typeface="+mn-lt"/>
                <a:ea typeface="+mn-ea"/>
                <a:cs typeface="+mn-cs"/>
              </a:rPr>
              <a:t>Regulation ER 1110-2-8156, </a:t>
            </a:r>
            <a:r>
              <a:rPr lang="en-US" sz="1800" i="1" dirty="0">
                <a:solidFill>
                  <a:schemeClr val="tx1"/>
                </a:solidFill>
                <a:latin typeface="+mn-lt"/>
                <a:ea typeface="+mn-ea"/>
                <a:cs typeface="+mn-cs"/>
              </a:rPr>
              <a:t>Preparation of Water Control </a:t>
            </a:r>
            <a:r>
              <a:rPr lang="en-US" sz="1800" i="1" dirty="0" smtClean="0">
                <a:solidFill>
                  <a:schemeClr val="tx1"/>
                </a:solidFill>
                <a:latin typeface="+mn-lt"/>
                <a:ea typeface="+mn-ea"/>
                <a:cs typeface="+mn-cs"/>
              </a:rPr>
              <a:t>Manuals</a:t>
            </a:r>
            <a:endParaRPr lang="en-US" sz="1800" dirty="0" smtClean="0">
              <a:solidFill>
                <a:schemeClr val="tx1"/>
              </a:solidFill>
              <a:latin typeface="+mn-lt"/>
              <a:ea typeface="+mn-ea"/>
              <a:cs typeface="+mn-cs"/>
            </a:endParaRPr>
          </a:p>
          <a:p>
            <a:pPr lvl="1"/>
            <a:r>
              <a:rPr lang="en-US" sz="1800" dirty="0" smtClean="0">
                <a:ea typeface="+mn-ea"/>
                <a:cs typeface="+mn-cs"/>
              </a:rPr>
              <a:t>Environmental Operating Principals ER 200-1-5</a:t>
            </a:r>
          </a:p>
          <a:p>
            <a:endParaRPr lang="en-US" sz="1600" dirty="0" smtClean="0">
              <a:solidFill>
                <a:schemeClr val="tx1"/>
              </a:solidFill>
              <a:latin typeface="+mn-lt"/>
              <a:ea typeface="+mn-ea"/>
              <a:cs typeface="+mn-cs"/>
            </a:endParaRPr>
          </a:p>
          <a:p>
            <a:endParaRPr lang="en-US"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ougarWCM"/>
          <p:cNvPicPr>
            <a:picLocks noChangeAspect="1" noChangeArrowheads="1"/>
          </p:cNvPicPr>
          <p:nvPr/>
        </p:nvPicPr>
        <p:blipFill>
          <a:blip r:embed="rId3" cstate="print"/>
          <a:srcRect/>
          <a:stretch>
            <a:fillRect/>
          </a:stretch>
        </p:blipFill>
        <p:spPr bwMode="auto">
          <a:xfrm>
            <a:off x="990600" y="1447800"/>
            <a:ext cx="3429000" cy="4207615"/>
          </a:xfrm>
          <a:prstGeom prst="rect">
            <a:avLst/>
          </a:prstGeom>
          <a:noFill/>
          <a:ln w="12700">
            <a:solidFill>
              <a:schemeClr val="bg2"/>
            </a:solidFill>
            <a:miter lim="800000"/>
            <a:headEnd/>
            <a:tailEnd/>
          </a:ln>
        </p:spPr>
      </p:pic>
      <p:sp>
        <p:nvSpPr>
          <p:cNvPr id="53251" name="Text Box 3"/>
          <p:cNvSpPr txBox="1">
            <a:spLocks noChangeArrowheads="1"/>
          </p:cNvSpPr>
          <p:nvPr/>
        </p:nvSpPr>
        <p:spPr bwMode="auto">
          <a:xfrm>
            <a:off x="4876800" y="1447800"/>
            <a:ext cx="3352800" cy="4678204"/>
          </a:xfrm>
          <a:prstGeom prst="rect">
            <a:avLst/>
          </a:prstGeom>
          <a:solidFill>
            <a:schemeClr val="bg1"/>
          </a:solidFill>
          <a:ln w="12700">
            <a:noFill/>
            <a:miter lim="800000"/>
            <a:headEnd/>
            <a:tailEnd/>
          </a:ln>
        </p:spPr>
        <p:txBody>
          <a:bodyPr wrap="square">
            <a:spAutoFit/>
          </a:bodyPr>
          <a:lstStyle/>
          <a:p>
            <a:pPr algn="ctr">
              <a:spcBef>
                <a:spcPct val="50000"/>
              </a:spcBef>
            </a:pPr>
            <a:r>
              <a:rPr lang="en-US" sz="1800" u="sng" dirty="0">
                <a:latin typeface="Arial" charset="0"/>
              </a:rPr>
              <a:t>Contents</a:t>
            </a:r>
          </a:p>
          <a:p>
            <a:pPr algn="ctr">
              <a:spcBef>
                <a:spcPct val="50000"/>
              </a:spcBef>
            </a:pPr>
            <a:r>
              <a:rPr lang="en-US" sz="1600" b="0" dirty="0">
                <a:latin typeface="Arial" charset="0"/>
              </a:rPr>
              <a:t>I  Introduction</a:t>
            </a:r>
          </a:p>
          <a:p>
            <a:pPr algn="ctr">
              <a:spcBef>
                <a:spcPct val="50000"/>
              </a:spcBef>
            </a:pPr>
            <a:r>
              <a:rPr lang="en-US" sz="1600" b="0" dirty="0">
                <a:latin typeface="Arial" charset="0"/>
              </a:rPr>
              <a:t>II  Basin Description</a:t>
            </a:r>
          </a:p>
          <a:p>
            <a:pPr algn="ctr">
              <a:spcBef>
                <a:spcPct val="50000"/>
              </a:spcBef>
            </a:pPr>
            <a:r>
              <a:rPr lang="en-US" sz="1600" b="0" dirty="0">
                <a:latin typeface="Arial" charset="0"/>
              </a:rPr>
              <a:t>III  Project Description</a:t>
            </a:r>
          </a:p>
          <a:p>
            <a:pPr algn="ctr">
              <a:spcBef>
                <a:spcPct val="50000"/>
              </a:spcBef>
            </a:pPr>
            <a:r>
              <a:rPr lang="en-US" sz="1600" b="0" dirty="0">
                <a:latin typeface="Arial" charset="0"/>
              </a:rPr>
              <a:t>IV  Climatology</a:t>
            </a:r>
          </a:p>
          <a:p>
            <a:pPr algn="ctr">
              <a:spcBef>
                <a:spcPct val="50000"/>
              </a:spcBef>
            </a:pPr>
            <a:r>
              <a:rPr lang="en-US" sz="1600" b="0" dirty="0">
                <a:latin typeface="Arial" charset="0"/>
              </a:rPr>
              <a:t>V  Hydrology</a:t>
            </a:r>
          </a:p>
          <a:p>
            <a:pPr algn="ctr">
              <a:spcBef>
                <a:spcPct val="50000"/>
              </a:spcBef>
            </a:pPr>
            <a:r>
              <a:rPr lang="en-US" sz="1600" b="0" dirty="0">
                <a:latin typeface="Arial" charset="0"/>
              </a:rPr>
              <a:t>VI  Seasonal Regulation</a:t>
            </a:r>
          </a:p>
          <a:p>
            <a:pPr algn="ctr">
              <a:spcBef>
                <a:spcPct val="50000"/>
              </a:spcBef>
            </a:pPr>
            <a:r>
              <a:rPr lang="en-US" sz="1600" b="0" dirty="0">
                <a:latin typeface="Arial" charset="0"/>
              </a:rPr>
              <a:t>VII </a:t>
            </a:r>
            <a:r>
              <a:rPr lang="en-US" sz="1600" dirty="0">
                <a:latin typeface="Arial" charset="0"/>
              </a:rPr>
              <a:t>Flood Control Regulation</a:t>
            </a:r>
          </a:p>
          <a:p>
            <a:pPr algn="ctr">
              <a:spcBef>
                <a:spcPct val="50000"/>
              </a:spcBef>
            </a:pPr>
            <a:r>
              <a:rPr lang="en-US" sz="1600" b="0" dirty="0">
                <a:latin typeface="Arial" charset="0"/>
              </a:rPr>
              <a:t>VIII Storing for Conservation</a:t>
            </a:r>
          </a:p>
          <a:p>
            <a:pPr algn="ctr">
              <a:spcBef>
                <a:spcPct val="50000"/>
              </a:spcBef>
            </a:pPr>
            <a:r>
              <a:rPr lang="en-US" sz="1600" b="0" dirty="0">
                <a:latin typeface="Arial" charset="0"/>
              </a:rPr>
              <a:t>IX Utilization of Stored Water</a:t>
            </a:r>
          </a:p>
          <a:p>
            <a:pPr algn="ctr">
              <a:spcBef>
                <a:spcPct val="50000"/>
              </a:spcBef>
            </a:pPr>
            <a:r>
              <a:rPr lang="en-US" sz="1600" b="0" dirty="0">
                <a:latin typeface="Arial" charset="0"/>
              </a:rPr>
              <a:t>X  </a:t>
            </a:r>
            <a:r>
              <a:rPr lang="en-US" sz="1600" b="0" dirty="0" err="1">
                <a:latin typeface="Arial" charset="0"/>
              </a:rPr>
              <a:t>Hydrometeorological</a:t>
            </a:r>
            <a:r>
              <a:rPr lang="en-US" sz="1600" b="0" dirty="0">
                <a:latin typeface="Arial" charset="0"/>
              </a:rPr>
              <a:t> Facilities</a:t>
            </a:r>
          </a:p>
          <a:p>
            <a:pPr algn="ctr">
              <a:spcBef>
                <a:spcPct val="50000"/>
              </a:spcBef>
            </a:pPr>
            <a:r>
              <a:rPr lang="en-US" sz="1600" b="0" dirty="0">
                <a:latin typeface="Arial" charset="0"/>
              </a:rPr>
              <a:t>XI </a:t>
            </a:r>
            <a:r>
              <a:rPr lang="en-US" sz="1600" dirty="0">
                <a:latin typeface="Arial" charset="0"/>
              </a:rPr>
              <a:t>Responsibilities and Emergency Instructions</a:t>
            </a:r>
          </a:p>
        </p:txBody>
      </p:sp>
      <p:sp>
        <p:nvSpPr>
          <p:cNvPr id="607236" name="Rectangle 4"/>
          <p:cNvSpPr>
            <a:spLocks noGrp="1" noChangeArrowheads="1"/>
          </p:cNvSpPr>
          <p:nvPr>
            <p:ph type="title"/>
          </p:nvPr>
        </p:nvSpPr>
        <p:spPr>
          <a:xfrm>
            <a:off x="0" y="228600"/>
            <a:ext cx="9144000" cy="1143000"/>
          </a:xfrm>
        </p:spPr>
        <p:txBody>
          <a:bodyPr/>
          <a:lstStyle/>
          <a:p>
            <a:pPr algn="ctr" eaLnBrk="1" hangingPunct="1">
              <a:defRPr/>
            </a:pPr>
            <a:r>
              <a:rPr lang="en-US" sz="4000" b="1" dirty="0" smtClean="0"/>
              <a:t>Water Management</a:t>
            </a:r>
            <a:br>
              <a:rPr lang="en-US" sz="4000" b="1" dirty="0" smtClean="0"/>
            </a:br>
            <a:r>
              <a:rPr lang="en-US" sz="3200" b="0" dirty="0" smtClean="0"/>
              <a:t>ER 1110-2-8156</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a:xfrm>
            <a:off x="0" y="274638"/>
            <a:ext cx="9144000" cy="792162"/>
          </a:xfrm>
        </p:spPr>
        <p:txBody>
          <a:bodyPr/>
          <a:lstStyle/>
          <a:p>
            <a:pPr algn="ctr" eaLnBrk="1" hangingPunct="1">
              <a:defRPr/>
            </a:pPr>
            <a:r>
              <a:rPr lang="en-US" sz="4000" b="1" dirty="0" smtClean="0"/>
              <a:t>Water Control Plan</a:t>
            </a:r>
          </a:p>
        </p:txBody>
      </p:sp>
      <p:sp>
        <p:nvSpPr>
          <p:cNvPr id="700419" name="Rectangle 3"/>
          <p:cNvSpPr>
            <a:spLocks noGrp="1" noChangeArrowheads="1"/>
          </p:cNvSpPr>
          <p:nvPr>
            <p:ph idx="1"/>
          </p:nvPr>
        </p:nvSpPr>
        <p:spPr>
          <a:xfrm>
            <a:off x="685800" y="1143000"/>
            <a:ext cx="8001000" cy="4267200"/>
          </a:xfrm>
        </p:spPr>
        <p:txBody>
          <a:bodyPr lIns="90488" tIns="44450" rIns="90488" bIns="44450"/>
          <a:lstStyle/>
          <a:p>
            <a:pPr eaLnBrk="1" hangingPunct="1">
              <a:spcBef>
                <a:spcPts val="0"/>
              </a:spcBef>
              <a:spcAft>
                <a:spcPts val="900"/>
              </a:spcAft>
              <a:buSzPct val="75000"/>
              <a:buFont typeface="Arial" pitchFamily="34" charset="0"/>
              <a:buChar char="■"/>
              <a:defRPr/>
            </a:pPr>
            <a:r>
              <a:rPr lang="en-US" sz="3200" dirty="0" smtClean="0"/>
              <a:t>Standing instructions to dam tender</a:t>
            </a:r>
          </a:p>
          <a:p>
            <a:pPr eaLnBrk="1" hangingPunct="1">
              <a:spcBef>
                <a:spcPts val="0"/>
              </a:spcBef>
              <a:spcAft>
                <a:spcPts val="900"/>
              </a:spcAft>
              <a:buSzPct val="75000"/>
              <a:buFont typeface="Arial" pitchFamily="34" charset="0"/>
              <a:buChar char="■"/>
              <a:defRPr/>
            </a:pPr>
            <a:r>
              <a:rPr lang="en-US" sz="3200" dirty="0" smtClean="0"/>
              <a:t>Channel capacity and control points</a:t>
            </a:r>
          </a:p>
          <a:p>
            <a:pPr eaLnBrk="1" hangingPunct="1">
              <a:spcBef>
                <a:spcPts val="0"/>
              </a:spcBef>
              <a:spcAft>
                <a:spcPts val="900"/>
              </a:spcAft>
              <a:buSzPct val="75000"/>
              <a:buFont typeface="Arial" pitchFamily="34" charset="0"/>
              <a:buChar char="■"/>
              <a:defRPr/>
            </a:pPr>
            <a:r>
              <a:rPr lang="en-US" sz="3200" dirty="0" smtClean="0"/>
              <a:t>Rate of release change</a:t>
            </a:r>
          </a:p>
          <a:p>
            <a:pPr eaLnBrk="1" hangingPunct="1">
              <a:spcBef>
                <a:spcPts val="0"/>
              </a:spcBef>
              <a:spcAft>
                <a:spcPts val="600"/>
              </a:spcAft>
              <a:buSzPct val="75000"/>
              <a:buFont typeface="Arial" pitchFamily="34" charset="0"/>
              <a:buChar char="■"/>
              <a:defRPr/>
            </a:pPr>
            <a:r>
              <a:rPr lang="en-US" sz="3200" dirty="0" smtClean="0"/>
              <a:t>Flood control plan</a:t>
            </a:r>
          </a:p>
          <a:p>
            <a:pPr marL="914400" lvl="1" indent="-342900" eaLnBrk="1" hangingPunct="1">
              <a:spcBef>
                <a:spcPts val="0"/>
              </a:spcBef>
              <a:spcAft>
                <a:spcPts val="1200"/>
              </a:spcAft>
              <a:buSzPct val="100000"/>
              <a:buFont typeface="Arial" pitchFamily="34" charset="0"/>
              <a:buChar char="●"/>
              <a:defRPr/>
            </a:pPr>
            <a:r>
              <a:rPr lang="en-US" sz="2800" dirty="0" smtClean="0"/>
              <a:t>Normal and emergency</a:t>
            </a:r>
          </a:p>
        </p:txBody>
      </p:sp>
    </p:spTree>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p:txBody>
          <a:bodyPr/>
          <a:lstStyle/>
          <a:p>
            <a:pPr algn="ctr" eaLnBrk="1" hangingPunct="1">
              <a:defRPr/>
            </a:pPr>
            <a:r>
              <a:rPr lang="en-US" b="1" dirty="0" smtClean="0"/>
              <a:t>Emergency Action Plan</a:t>
            </a:r>
          </a:p>
        </p:txBody>
      </p:sp>
      <p:sp>
        <p:nvSpPr>
          <p:cNvPr id="704515" name="Rectangle 3"/>
          <p:cNvSpPr>
            <a:spLocks noGrp="1" noChangeArrowheads="1"/>
          </p:cNvSpPr>
          <p:nvPr>
            <p:ph idx="1"/>
          </p:nvPr>
        </p:nvSpPr>
        <p:spPr>
          <a:xfrm>
            <a:off x="533400" y="1828800"/>
            <a:ext cx="8229600" cy="4038600"/>
          </a:xfrm>
        </p:spPr>
        <p:txBody>
          <a:bodyPr lIns="90488" tIns="44450" rIns="90488" bIns="44450"/>
          <a:lstStyle/>
          <a:p>
            <a:pPr marL="406400" indent="-406400" eaLnBrk="1" hangingPunct="1">
              <a:spcBef>
                <a:spcPts val="0"/>
              </a:spcBef>
              <a:spcAft>
                <a:spcPts val="1200"/>
              </a:spcAft>
              <a:buSzPct val="75000"/>
              <a:buFont typeface="Arial" pitchFamily="34" charset="0"/>
              <a:buChar char="■"/>
              <a:defRPr/>
            </a:pPr>
            <a:r>
              <a:rPr lang="en-US" sz="3200" dirty="0" smtClean="0"/>
              <a:t>Notification flowchart</a:t>
            </a:r>
          </a:p>
          <a:p>
            <a:pPr marL="406400" indent="-406400" eaLnBrk="1" hangingPunct="1">
              <a:spcBef>
                <a:spcPts val="0"/>
              </a:spcBef>
              <a:spcAft>
                <a:spcPts val="1200"/>
              </a:spcAft>
              <a:buSzPct val="75000"/>
              <a:buFont typeface="Arial" pitchFamily="34" charset="0"/>
              <a:buChar char="■"/>
              <a:defRPr/>
            </a:pPr>
            <a:r>
              <a:rPr lang="en-US" sz="3200" dirty="0" smtClean="0"/>
              <a:t>Emergency detection, evaluation, classification</a:t>
            </a:r>
          </a:p>
          <a:p>
            <a:pPr marL="406400" indent="-406400" eaLnBrk="1" hangingPunct="1">
              <a:spcBef>
                <a:spcPts val="0"/>
              </a:spcBef>
              <a:spcAft>
                <a:spcPts val="1200"/>
              </a:spcAft>
              <a:buSzPct val="75000"/>
              <a:buFont typeface="Arial" pitchFamily="34" charset="0"/>
              <a:buChar char="■"/>
              <a:defRPr/>
            </a:pPr>
            <a:r>
              <a:rPr lang="en-US" sz="3200" dirty="0" smtClean="0"/>
              <a:t>Responsibilities</a:t>
            </a:r>
          </a:p>
          <a:p>
            <a:pPr marL="406400" indent="-406400" eaLnBrk="1" hangingPunct="1">
              <a:spcBef>
                <a:spcPts val="0"/>
              </a:spcBef>
              <a:spcAft>
                <a:spcPts val="1200"/>
              </a:spcAft>
              <a:buSzPct val="75000"/>
              <a:buFont typeface="Arial" pitchFamily="34" charset="0"/>
              <a:buChar char="■"/>
              <a:defRPr/>
            </a:pPr>
            <a:r>
              <a:rPr lang="en-US" sz="3200" dirty="0" smtClean="0"/>
              <a:t>Preparedness</a:t>
            </a:r>
          </a:p>
          <a:p>
            <a:pPr marL="406400" indent="-406400" eaLnBrk="1" hangingPunct="1">
              <a:spcBef>
                <a:spcPts val="0"/>
              </a:spcBef>
              <a:spcAft>
                <a:spcPts val="1200"/>
              </a:spcAft>
              <a:buSzPct val="75000"/>
              <a:buFont typeface="Arial" pitchFamily="34" charset="0"/>
              <a:buChar char="■"/>
              <a:defRPr/>
            </a:pPr>
            <a:r>
              <a:rPr lang="en-US" sz="3200" dirty="0" smtClean="0"/>
              <a:t>Inundation maps</a:t>
            </a:r>
          </a:p>
        </p:txBody>
      </p:sp>
    </p:spTree>
  </p:cSld>
  <p:clrMapOvr>
    <a:masterClrMapping/>
  </p:clrMapOvr>
  <p:transition>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92100"/>
            <a:ext cx="8229600" cy="1003300"/>
          </a:xfrm>
        </p:spPr>
        <p:txBody>
          <a:bodyPr/>
          <a:lstStyle/>
          <a:p>
            <a:pPr eaLnBrk="1" hangingPunct="1"/>
            <a:r>
              <a:rPr lang="en-US" b="1" smtClean="0">
                <a:solidFill>
                  <a:srgbClr val="0033CC"/>
                </a:solidFill>
              </a:rPr>
              <a:t>Reservoir Filling Plan</a:t>
            </a:r>
            <a:endParaRPr lang="en-US" sz="4800" b="1" smtClean="0">
              <a:solidFill>
                <a:srgbClr val="0033CC"/>
              </a:solidFill>
            </a:endParaRPr>
          </a:p>
        </p:txBody>
      </p:sp>
      <p:sp>
        <p:nvSpPr>
          <p:cNvPr id="13315" name="Rectangle 3"/>
          <p:cNvSpPr>
            <a:spLocks noGrp="1" noChangeArrowheads="1"/>
          </p:cNvSpPr>
          <p:nvPr>
            <p:ph type="body" idx="1"/>
          </p:nvPr>
        </p:nvSpPr>
        <p:spPr>
          <a:xfrm>
            <a:off x="457200" y="1295400"/>
            <a:ext cx="8305800" cy="4953000"/>
          </a:xfrm>
        </p:spPr>
        <p:txBody>
          <a:bodyPr/>
          <a:lstStyle/>
          <a:p>
            <a:pPr eaLnBrk="1" hangingPunct="1">
              <a:lnSpc>
                <a:spcPct val="90000"/>
              </a:lnSpc>
            </a:pPr>
            <a:r>
              <a:rPr lang="en-US" sz="3600" smtClean="0"/>
              <a:t>Required for</a:t>
            </a:r>
          </a:p>
          <a:p>
            <a:pPr lvl="1" eaLnBrk="1" hangingPunct="1">
              <a:lnSpc>
                <a:spcPct val="90000"/>
              </a:lnSpc>
            </a:pPr>
            <a:r>
              <a:rPr lang="en-US" sz="3200" smtClean="0"/>
              <a:t>First filling of a new reservoir</a:t>
            </a:r>
          </a:p>
          <a:p>
            <a:pPr lvl="1" eaLnBrk="1" hangingPunct="1">
              <a:lnSpc>
                <a:spcPct val="90000"/>
              </a:lnSpc>
            </a:pPr>
            <a:r>
              <a:rPr lang="en-US" sz="3200" smtClean="0"/>
              <a:t>Significant modification to an existing reservoir</a:t>
            </a:r>
          </a:p>
          <a:p>
            <a:pPr lvl="1" eaLnBrk="1" hangingPunct="1">
              <a:lnSpc>
                <a:spcPct val="90000"/>
              </a:lnSpc>
            </a:pPr>
            <a:r>
              <a:rPr lang="en-US" sz="3200" smtClean="0"/>
              <a:t>Reservoirs that have not been filled to their design elevation</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1|4.4|2.8|5.4|3.3"/>
</p:tagLst>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6515</TotalTime>
  <Words>2573</Words>
  <Application>Microsoft Office PowerPoint</Application>
  <PresentationFormat>On-screen Show (4:3)</PresentationFormat>
  <Paragraphs>359</Paragraphs>
  <Slides>43</Slides>
  <Notes>33</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43</vt:i4>
      </vt:variant>
    </vt:vector>
  </HeadingPairs>
  <TitlesOfParts>
    <vt:vector size="47" baseType="lpstr">
      <vt:lpstr>Title Master</vt:lpstr>
      <vt:lpstr>Slide Master</vt:lpstr>
      <vt:lpstr>VISIO</vt:lpstr>
      <vt:lpstr>Clip</vt:lpstr>
      <vt:lpstr>Water Management &amp; Cascading Dams</vt:lpstr>
      <vt:lpstr>Agenda</vt:lpstr>
      <vt:lpstr>Water Management Policies / Responsibilities Stewards of our Nation’s Water Resources</vt:lpstr>
      <vt:lpstr>Water Management</vt:lpstr>
      <vt:lpstr>Water Control Manuals</vt:lpstr>
      <vt:lpstr>Water Management ER 1110-2-8156</vt:lpstr>
      <vt:lpstr>Water Control Plan</vt:lpstr>
      <vt:lpstr>Emergency Action Plan</vt:lpstr>
      <vt:lpstr>Reservoir Filling Plan</vt:lpstr>
      <vt:lpstr>Reservoir Filling Plan</vt:lpstr>
      <vt:lpstr>Reservoir Filling Plan</vt:lpstr>
      <vt:lpstr>Normal Operations</vt:lpstr>
      <vt:lpstr>Slide 13</vt:lpstr>
      <vt:lpstr>Flood Operations</vt:lpstr>
      <vt:lpstr>Slide 15</vt:lpstr>
      <vt:lpstr>Drought Operations</vt:lpstr>
      <vt:lpstr>Water Supply</vt:lpstr>
      <vt:lpstr>Emergencies and  Special Operations</vt:lpstr>
      <vt:lpstr>Multi-Agency Cooperation</vt:lpstr>
      <vt:lpstr>International Cooperation</vt:lpstr>
      <vt:lpstr>Agenda</vt:lpstr>
      <vt:lpstr>A Water Control Data System (WCDS)</vt:lpstr>
      <vt:lpstr>CWMS</vt:lpstr>
      <vt:lpstr>Slide 24</vt:lpstr>
      <vt:lpstr>River Modeling and Inundation Mapping</vt:lpstr>
      <vt:lpstr>Water Control Data Systems National Gaging Programs</vt:lpstr>
      <vt:lpstr>Integration / Use of NWS Products</vt:lpstr>
      <vt:lpstr>Precipitation Analysis</vt:lpstr>
      <vt:lpstr>Challenges, Issues and Concerns</vt:lpstr>
      <vt:lpstr>Low Water Regulation</vt:lpstr>
      <vt:lpstr>Master Water Control Manuals</vt:lpstr>
      <vt:lpstr> System Model Operations </vt:lpstr>
      <vt:lpstr>  HEC-ResSim </vt:lpstr>
      <vt:lpstr>Agenda</vt:lpstr>
      <vt:lpstr>Memo from Colorado State Engineer Office April 19, 1983 </vt:lpstr>
      <vt:lpstr>Cascading Dam Failure</vt:lpstr>
      <vt:lpstr>Lawn Lake Dam Failure Thursday, July 15, 1982</vt:lpstr>
      <vt:lpstr>Cascade Lake</vt:lpstr>
      <vt:lpstr>Flows from Lawn Lake Reach Cascade Lake</vt:lpstr>
      <vt:lpstr>Cascade Dam Fails / Overtopping</vt:lpstr>
      <vt:lpstr>Dam Breach Moves Toward Estes Park</vt:lpstr>
      <vt:lpstr>Downstream Consequences</vt:lpstr>
      <vt:lpstr>LEARNING OBJECTIVES</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K0RBTJH9</cp:lastModifiedBy>
  <cp:revision>39</cp:revision>
  <dcterms:created xsi:type="dcterms:W3CDTF">2009-05-21T17:19:18Z</dcterms:created>
  <dcterms:modified xsi:type="dcterms:W3CDTF">2013-04-30T11:03:23Z</dcterms:modified>
</cp:coreProperties>
</file>