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6"/>
  </p:notesMasterIdLst>
  <p:sldIdLst>
    <p:sldId id="256" r:id="rId3"/>
    <p:sldId id="318" r:id="rId4"/>
    <p:sldId id="259" r:id="rId5"/>
    <p:sldId id="261" r:id="rId6"/>
    <p:sldId id="262" r:id="rId7"/>
    <p:sldId id="263" r:id="rId8"/>
    <p:sldId id="264" r:id="rId9"/>
    <p:sldId id="265" r:id="rId10"/>
    <p:sldId id="266" r:id="rId11"/>
    <p:sldId id="267" r:id="rId12"/>
    <p:sldId id="315" r:id="rId13"/>
    <p:sldId id="268" r:id="rId14"/>
    <p:sldId id="269" r:id="rId15"/>
    <p:sldId id="270" r:id="rId16"/>
    <p:sldId id="300" r:id="rId17"/>
    <p:sldId id="314" r:id="rId18"/>
    <p:sldId id="308" r:id="rId19"/>
    <p:sldId id="271" r:id="rId20"/>
    <p:sldId id="307" r:id="rId21"/>
    <p:sldId id="272" r:id="rId22"/>
    <p:sldId id="313" r:id="rId23"/>
    <p:sldId id="273" r:id="rId24"/>
    <p:sldId id="274" r:id="rId25"/>
    <p:sldId id="275" r:id="rId26"/>
    <p:sldId id="276" r:id="rId27"/>
    <p:sldId id="277" r:id="rId28"/>
    <p:sldId id="278" r:id="rId29"/>
    <p:sldId id="279" r:id="rId30"/>
    <p:sldId id="280" r:id="rId31"/>
    <p:sldId id="281" r:id="rId32"/>
    <p:sldId id="301" r:id="rId33"/>
    <p:sldId id="302" r:id="rId34"/>
    <p:sldId id="303" r:id="rId35"/>
    <p:sldId id="282" r:id="rId36"/>
    <p:sldId id="283" r:id="rId37"/>
    <p:sldId id="312" r:id="rId38"/>
    <p:sldId id="311" r:id="rId39"/>
    <p:sldId id="285" r:id="rId40"/>
    <p:sldId id="287" r:id="rId41"/>
    <p:sldId id="288" r:id="rId42"/>
    <p:sldId id="286" r:id="rId43"/>
    <p:sldId id="289" r:id="rId44"/>
    <p:sldId id="290" r:id="rId45"/>
    <p:sldId id="291" r:id="rId46"/>
    <p:sldId id="294" r:id="rId47"/>
    <p:sldId id="306" r:id="rId48"/>
    <p:sldId id="295" r:id="rId49"/>
    <p:sldId id="296" r:id="rId50"/>
    <p:sldId id="316" r:id="rId51"/>
    <p:sldId id="317" r:id="rId52"/>
    <p:sldId id="297" r:id="rId53"/>
    <p:sldId id="299" r:id="rId54"/>
    <p:sldId id="298"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5338" autoAdjust="0"/>
  </p:normalViewPr>
  <p:slideViewPr>
    <p:cSldViewPr>
      <p:cViewPr>
        <p:scale>
          <a:sx n="66" d="100"/>
          <a:sy n="66" d="100"/>
        </p:scale>
        <p:origin x="-667" y="-485"/>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63EBC0-721E-4526-8248-499DACAE7B26}" type="datetimeFigureOut">
              <a:rPr lang="en-US" smtClean="0"/>
              <a:pPr/>
              <a:t>5/6/2013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17138-BE0F-4112-8B32-2673B805D21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a:lstStyle/>
          <a:p>
            <a:fld id="{97711572-E380-4BFF-8CF1-1A1F13F49952}" type="slidenum">
              <a:rPr lang="en-US"/>
              <a:pPr/>
              <a:t>8</a:t>
            </a:fld>
            <a:endParaRPr lang="en-US" dirty="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29</a:t>
            </a:fld>
            <a:endParaRPr lang="en-US" dirty="0"/>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0"/>
            <a:ext cx="5028161" cy="4117932"/>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Stick to your main points-you either want people to know or they really want to know it (the best reason) or there will be a misunderstanding down the road are the 3 reasons for explaining something.  If it does not meet one of these 3 delete it.  Something true or interesting or something we worked really hard to find out is not a good enough reason to include something.</a:t>
            </a:r>
          </a:p>
          <a:p>
            <a:pPr>
              <a:lnSpc>
                <a:spcPct val="80000"/>
              </a:lnSpc>
            </a:pPr>
            <a:r>
              <a:rPr lang="en-US" sz="1000" dirty="0" smtClean="0"/>
              <a:t>Provide three different levels of complexity, organized like an onion—in technical writing we use executive summary, the report and the appendices. Do same thing with public-in writing.  If you leave info out people feel a trust problem but if you give them too much info they resent that</a:t>
            </a:r>
          </a:p>
          <a:p>
            <a:pPr>
              <a:lnSpc>
                <a:spcPct val="80000"/>
              </a:lnSpc>
            </a:pPr>
            <a:r>
              <a:rPr lang="en-US" sz="1000" dirty="0" smtClean="0"/>
              <a:t>Include only details that are needed to explain your main points or to avoid losing credibility later—this is test for including a detail. 1 Can they understand the main point without this detail? 2. If they heard the detail later from someone else would it seem to contradict what you told them?  If so include it. Imagine a bad effect that may not be statistically significant, if you leave it out now and someone says it later you may have to discuss it. If you do not mistrustful people will find it in the appendix and say right here in your own report it says…. And so even the detail may not be serious but leaving it out is serious</a:t>
            </a:r>
          </a:p>
          <a:p>
            <a:pPr>
              <a:lnSpc>
                <a:spcPct val="80000"/>
              </a:lnSpc>
            </a:pPr>
            <a:r>
              <a:rPr lang="en-US" sz="1000" dirty="0" smtClean="0"/>
              <a:t>Don’t skimp on history, politics or context, do not leave out information the audience already knows—don’t skimp on non-technical details.  People may remember the screw-up or the lawsuit in the past so do not slide over that. If you do the technical report looses credibility.  Tell people what they already know in language they understand. Let them know you share the history.</a:t>
            </a:r>
          </a:p>
          <a:p>
            <a:pPr>
              <a:lnSpc>
                <a:spcPct val="80000"/>
              </a:lnSpc>
            </a:pPr>
            <a:r>
              <a:rPr lang="en-US" sz="1000" dirty="0" smtClean="0"/>
              <a:t>Tell stories or at least use concrete language.  Stories are better than raw data. Show pictures of you on the job doing the work—here I am in Prince Williams sound diving into the water to see how many fish died.  Stories that demo a specific point are best, a story that doesn’t is better than no story.</a:t>
            </a:r>
          </a:p>
          <a:p>
            <a:pPr>
              <a:lnSpc>
                <a:spcPct val="80000"/>
              </a:lnSpc>
            </a:pPr>
            <a:r>
              <a:rPr lang="en-US" sz="1000" dirty="0" smtClean="0"/>
              <a:t>Personalize-if you dare, be a person. We are trained to be impersonal and we need to overcome that with an audience.  Give a little background, would you drink the water—I would drink the water but my wife would be drinking water quality. It empowers audience to have any position they want to have. Allow your emotions to show, but do not show anger with the public.  A useful feeling to express is hurt. Show you are a human and people can be more respectful and understanding. If you act impersonally you cannot blame people for treating you as if you are not.</a:t>
            </a:r>
          </a:p>
          <a:p>
            <a:pPr>
              <a:lnSpc>
                <a:spcPct val="80000"/>
              </a:lnSpc>
            </a:pPr>
            <a:r>
              <a:rPr lang="en-US" sz="1000" dirty="0" smtClean="0"/>
              <a:t>Check for understanding—watch for glazed or wandering eyes, watch for writing everything down (maybe I’ll figure it out later). If you ask if people understand they are not likely to say no, so look for the nonverbal cues.</a:t>
            </a:r>
          </a:p>
          <a:p>
            <a:pPr>
              <a:lnSpc>
                <a:spcPct val="80000"/>
              </a:lnSpc>
            </a:pPr>
            <a:endParaRPr lang="en-US" sz="1000" dirty="0" smtClean="0"/>
          </a:p>
        </p:txBody>
      </p:sp>
      <p:sp>
        <p:nvSpPr>
          <p:cNvPr id="103428" name="Slide Number Placeholder 3"/>
          <p:cNvSpPr>
            <a:spLocks noGrp="1"/>
          </p:cNvSpPr>
          <p:nvPr>
            <p:ph type="sldNum" sz="quarter" idx="5"/>
          </p:nvPr>
        </p:nvSpPr>
        <p:spPr bwMode="auto">
          <a:noFill/>
          <a:ln>
            <a:miter lim="800000"/>
            <a:headEnd/>
            <a:tailEnd/>
          </a:ln>
        </p:spPr>
        <p:txBody>
          <a:bodyPr/>
          <a:lstStyle/>
          <a:p>
            <a:fld id="{9F57CD8A-057E-4D9D-8A5B-A20E102B93BA}" type="slidenum">
              <a:rPr lang="en-US"/>
              <a:pPr/>
              <a:t>33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Stick to your main points-you either want people to know or they really want to know it (the best reason) or there will be a misunderstanding down the road are the 3 reasons for explaining something.  If it does not meet one of these 3 delete it.  Something true or interesting or something we worked really hard to find out is not a good enough reason to include something.</a:t>
            </a:r>
          </a:p>
          <a:p>
            <a:pPr>
              <a:lnSpc>
                <a:spcPct val="80000"/>
              </a:lnSpc>
            </a:pPr>
            <a:r>
              <a:rPr lang="en-US" sz="1000" dirty="0" smtClean="0"/>
              <a:t>Provide three different levels of complexity, organized like an onion—in technical writing we use executive summary, the report and the appendices. Do same thing with public-in writing.  If you leave info out people feel a trust problem but if you give them too much info they resent that</a:t>
            </a:r>
          </a:p>
          <a:p>
            <a:pPr>
              <a:lnSpc>
                <a:spcPct val="80000"/>
              </a:lnSpc>
            </a:pPr>
            <a:r>
              <a:rPr lang="en-US" sz="1000" dirty="0" smtClean="0"/>
              <a:t>Include only details that are needed to explain your main points or to avoid losing credibility later—this is test for including a detail. 1 Can they understand the main point without this detail? 2. If they heard the detail later from someone else would it seem to contradict what you told them?  If so include it. Imagine a bad effect that may not be statistically significant, if you leave it out now and someone says it later you may have to discuss it. If you do not mistrustful people will find it in the appendix and say right here in your own report it says…. And so even the detail may not be serious but leaving it out is serious</a:t>
            </a:r>
          </a:p>
          <a:p>
            <a:pPr>
              <a:lnSpc>
                <a:spcPct val="80000"/>
              </a:lnSpc>
            </a:pPr>
            <a:r>
              <a:rPr lang="en-US" sz="1000" dirty="0" smtClean="0"/>
              <a:t>Don’t skimp on history, politics or context, do not leave out information the audience already knows—don’t skimp on non-technical details.  People may remember the screw-up or the lawsuit in the past so do not slide over that. If you do the technical report looses credibility.  Tell people what they already know in language they understand. Let them know you share the history.</a:t>
            </a:r>
          </a:p>
          <a:p>
            <a:pPr>
              <a:lnSpc>
                <a:spcPct val="80000"/>
              </a:lnSpc>
            </a:pPr>
            <a:r>
              <a:rPr lang="en-US" sz="1000" dirty="0" smtClean="0"/>
              <a:t>Tell stories or at least use concrete language.  Stories are better than raw data. Show pictures of you on the job doing the work—here I am in Prince Williams sound diving into the water to see how many fish died.  Stories that demo a specific point are best, a story that doesn’t is better than no story.</a:t>
            </a:r>
          </a:p>
          <a:p>
            <a:pPr>
              <a:lnSpc>
                <a:spcPct val="80000"/>
              </a:lnSpc>
            </a:pPr>
            <a:r>
              <a:rPr lang="en-US" sz="1000" dirty="0" smtClean="0"/>
              <a:t>Personalize-if you dare, be a person. We are trained to be impersonal and we need to overcome that with an audience.  Give a little background, would you drink the water—I would drink the water but my wife would be drinking water quality. It empowers audience to have any position they want to have. Allow your emotions to show, but do not show anger with the public.  A useful feeling to express is hurt. Show you are a human and people can be more respectful and understanding. If you act impersonally you cannot blame people for treating you as if you are not.</a:t>
            </a:r>
          </a:p>
          <a:p>
            <a:pPr>
              <a:lnSpc>
                <a:spcPct val="80000"/>
              </a:lnSpc>
            </a:pPr>
            <a:r>
              <a:rPr lang="en-US" sz="1000" dirty="0" smtClean="0"/>
              <a:t>Check for understanding—watch for glazed or wandering eyes, watch for writing everything down (maybe I’ll figure it out later). If you ask if people understand they are not likely to say no, so look for the nonverbal cues.</a:t>
            </a:r>
          </a:p>
          <a:p>
            <a:pPr>
              <a:lnSpc>
                <a:spcPct val="80000"/>
              </a:lnSpc>
            </a:pPr>
            <a:endParaRPr lang="en-US" sz="1000" dirty="0" smtClean="0"/>
          </a:p>
        </p:txBody>
      </p:sp>
      <p:sp>
        <p:nvSpPr>
          <p:cNvPr id="103428" name="Slide Number Placeholder 3"/>
          <p:cNvSpPr>
            <a:spLocks noGrp="1"/>
          </p:cNvSpPr>
          <p:nvPr>
            <p:ph type="sldNum" sz="quarter" idx="5"/>
          </p:nvPr>
        </p:nvSpPr>
        <p:spPr bwMode="auto">
          <a:noFill/>
          <a:ln>
            <a:miter lim="800000"/>
            <a:headEnd/>
            <a:tailEnd/>
          </a:ln>
        </p:spPr>
        <p:txBody>
          <a:bodyPr/>
          <a:lstStyle/>
          <a:p>
            <a:fld id="{9F57CD8A-057E-4D9D-8A5B-A20E102B93BA}" type="slidenum">
              <a:rPr lang="en-US"/>
              <a:pPr/>
              <a:t>34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Stick to your main points-you either want people to know or they really want to know it (the best reason) or there will be a misunderstanding down the road are the 3 reasons for explaining something.  If it does not meet one of these 3 delete it.  Something true or interesting or something we worked really hard to find out is not a good enough reason to include something.</a:t>
            </a:r>
          </a:p>
          <a:p>
            <a:pPr>
              <a:lnSpc>
                <a:spcPct val="80000"/>
              </a:lnSpc>
            </a:pPr>
            <a:r>
              <a:rPr lang="en-US" sz="1000" dirty="0" smtClean="0"/>
              <a:t>Provide three different levels of complexity, organized like an onion—in technical writing we use executive summary, the report and the appendices. Do same thing with public-in writing.  If you leave info out people feel a trust problem but if you give them too much info they resent that</a:t>
            </a:r>
          </a:p>
          <a:p>
            <a:pPr>
              <a:lnSpc>
                <a:spcPct val="80000"/>
              </a:lnSpc>
            </a:pPr>
            <a:r>
              <a:rPr lang="en-US" sz="1000" dirty="0" smtClean="0"/>
              <a:t>Include only details that are needed to explain your main points or to avoid losing credibility later—this is test for including a detail. 1 Can they understand the main point without this detail? 2. If they heard the detail later from someone else would it seem to contradict what you told them?  If so include it. Imagine a bad effect that may not be statistically significant, if you leave it out now and someone says it later you may have to discuss it. If you do not mistrustful people will find it in the appendix and say right here in your own report it says…. And so even the detail may not be serious but leaving it out is serious</a:t>
            </a:r>
          </a:p>
          <a:p>
            <a:pPr>
              <a:lnSpc>
                <a:spcPct val="80000"/>
              </a:lnSpc>
            </a:pPr>
            <a:r>
              <a:rPr lang="en-US" sz="1000" dirty="0" smtClean="0"/>
              <a:t>Don’t skimp on history, politics or context, do not leave out information the audience already knows—don’t skimp on non-technical details.  People may remember the screw-up or the lawsuit in the past so do not slide over that. If you do the technical report looses credibility.  Tell people what they already know in language they understand. Let them know you share the history.</a:t>
            </a:r>
          </a:p>
          <a:p>
            <a:pPr>
              <a:lnSpc>
                <a:spcPct val="80000"/>
              </a:lnSpc>
            </a:pPr>
            <a:r>
              <a:rPr lang="en-US" sz="1000" dirty="0" smtClean="0"/>
              <a:t>Tell stories or at least use concrete language.  Stories are better than raw data. Show pictures of you on the job doing the work—here I am in Prince Williams sound diving into the water to see how many fish died.  Stories that demo a specific point are best, a story that doesn’t is better than no story.</a:t>
            </a:r>
          </a:p>
          <a:p>
            <a:pPr>
              <a:lnSpc>
                <a:spcPct val="80000"/>
              </a:lnSpc>
            </a:pPr>
            <a:r>
              <a:rPr lang="en-US" sz="1000" dirty="0" smtClean="0"/>
              <a:t>Personalize-if you dare, be a person. We are trained to be impersonal and we need to overcome that with an audience.  Give a little background, would you drink the water—I would drink the water but my wife would be drinking water quality. It empowers audience to have any position they want to have. Allow your emotions to show, but do not show anger with the public.  A useful feeling to express is hurt. Show you are a human and people can be more respectful and understanding. If you act impersonally you cannot blame people for treating you as if you are not.</a:t>
            </a:r>
          </a:p>
          <a:p>
            <a:pPr>
              <a:lnSpc>
                <a:spcPct val="80000"/>
              </a:lnSpc>
            </a:pPr>
            <a:r>
              <a:rPr lang="en-US" sz="1000" dirty="0" smtClean="0"/>
              <a:t>Check for understanding—watch for glazed or wandering eyes, watch for writing everything down (maybe I’ll figure it out later). If you ask if people understand they are not likely to say no, so look for the nonverbal cues.</a:t>
            </a:r>
          </a:p>
          <a:p>
            <a:pPr>
              <a:lnSpc>
                <a:spcPct val="80000"/>
              </a:lnSpc>
            </a:pPr>
            <a:endParaRPr lang="en-US" sz="1000" dirty="0" smtClean="0"/>
          </a:p>
        </p:txBody>
      </p:sp>
      <p:sp>
        <p:nvSpPr>
          <p:cNvPr id="103428" name="Slide Number Placeholder 3"/>
          <p:cNvSpPr>
            <a:spLocks noGrp="1"/>
          </p:cNvSpPr>
          <p:nvPr>
            <p:ph type="sldNum" sz="quarter" idx="5"/>
          </p:nvPr>
        </p:nvSpPr>
        <p:spPr bwMode="auto">
          <a:noFill/>
          <a:ln>
            <a:miter lim="800000"/>
            <a:headEnd/>
            <a:tailEnd/>
          </a:ln>
        </p:spPr>
        <p:txBody>
          <a:bodyPr/>
          <a:lstStyle/>
          <a:p>
            <a:fld id="{9F57CD8A-057E-4D9D-8A5B-A20E102B93BA}" type="slidenum">
              <a:rPr lang="en-US"/>
              <a:pPr/>
              <a:t>35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43000" y="685800"/>
            <a:ext cx="4575175" cy="3430588"/>
          </a:xfrm>
          <a:ln/>
        </p:spPr>
      </p:sp>
      <p:sp>
        <p:nvSpPr>
          <p:cNvPr id="106499"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43000" y="685800"/>
            <a:ext cx="4575175" cy="3430588"/>
          </a:xfrm>
          <a:ln/>
        </p:spPr>
      </p:sp>
      <p:sp>
        <p:nvSpPr>
          <p:cNvPr id="107523"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43000" y="685800"/>
            <a:ext cx="4575175" cy="3430588"/>
          </a:xfrm>
          <a:ln/>
        </p:spPr>
      </p:sp>
      <p:sp>
        <p:nvSpPr>
          <p:cNvPr id="105475"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43000" y="685800"/>
            <a:ext cx="4575175" cy="3430588"/>
          </a:xfrm>
          <a:ln/>
        </p:spPr>
      </p:sp>
      <p:sp>
        <p:nvSpPr>
          <p:cNvPr id="108547"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43000" y="685800"/>
            <a:ext cx="4575175" cy="3430588"/>
          </a:xfrm>
          <a:ln/>
        </p:spPr>
      </p:sp>
      <p:sp>
        <p:nvSpPr>
          <p:cNvPr id="109571"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43000" y="685800"/>
            <a:ext cx="4575175" cy="3430588"/>
          </a:xfrm>
          <a:ln/>
        </p:spPr>
      </p:sp>
      <p:sp>
        <p:nvSpPr>
          <p:cNvPr id="110595"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71814F0F-026F-400D-BFEE-B1F2F23100B3}" type="slidenum">
              <a:rPr lang="en-US"/>
              <a:pPr/>
              <a:t>9</a:t>
            </a:fld>
            <a:endParaRPr lang="en-US" dirty="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 simple solutions</a:t>
            </a:r>
          </a:p>
          <a:p>
            <a:pPr eaLnBrk="1" hangingPunct="1"/>
            <a:r>
              <a:rPr lang="en-US" dirty="0" smtClean="0"/>
              <a:t>No cookbook, one size fits all</a:t>
            </a:r>
          </a:p>
          <a:p>
            <a:pPr eaLnBrk="1" hangingPunct="1"/>
            <a:r>
              <a:rPr lang="en-US" dirty="0" smtClean="0"/>
              <a:t>Tailor to meet the situation</a:t>
            </a:r>
          </a:p>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a:t>
            </a:r>
            <a:r>
              <a:rPr lang="en-US" baseline="0" dirty="0" smtClean="0"/>
              <a:t> Hybrid</a:t>
            </a:r>
            <a:endParaRPr lang="en-US" dirty="0"/>
          </a:p>
        </p:txBody>
      </p:sp>
      <p:sp>
        <p:nvSpPr>
          <p:cNvPr id="4" name="Slide Number Placeholder 3"/>
          <p:cNvSpPr>
            <a:spLocks noGrp="1"/>
          </p:cNvSpPr>
          <p:nvPr>
            <p:ph type="sldNum" sz="quarter" idx="10"/>
          </p:nvPr>
        </p:nvSpPr>
        <p:spPr/>
        <p:txBody>
          <a:bodyPr/>
          <a:lstStyle/>
          <a:p>
            <a:fld id="{46838AB6-782F-4592-B03C-20BE06E31F16}" type="slidenum">
              <a:rPr lang="en-US" smtClean="0"/>
              <a:pPr/>
              <a:t>50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45104D6-A117-4E2A-BAA2-D69DD8BD3BA4}" type="slidenum">
              <a:rPr lang="en-US"/>
              <a:pPr/>
              <a:t>51</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z="1400" b="1" dirty="0" smtClean="0">
                <a:latin typeface="Helvetica" pitchFamily="34" charset="0"/>
              </a:rPr>
              <a:t>DOES IT WORK?</a:t>
            </a:r>
          </a:p>
          <a:p>
            <a:pPr eaLnBrk="1" hangingPunct="1"/>
            <a:endParaRPr lang="en-US" sz="1400" b="1" dirty="0" smtClean="0">
              <a:latin typeface="Helvetica" pitchFamily="34" charset="0"/>
            </a:endParaRPr>
          </a:p>
          <a:p>
            <a:pPr eaLnBrk="1" hangingPunct="1"/>
            <a:r>
              <a:rPr lang="en-US" sz="1400" b="1" dirty="0" smtClean="0">
                <a:latin typeface="Helvetica" pitchFamily="34" charset="0"/>
              </a:rPr>
              <a:t>(Talk to slide)</a:t>
            </a: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endParaRPr lang="en-US" sz="900" dirty="0" smtClean="0"/>
          </a:p>
        </p:txBody>
      </p:sp>
      <p:sp>
        <p:nvSpPr>
          <p:cNvPr id="100356" name="Slide Number Placeholder 3"/>
          <p:cNvSpPr>
            <a:spLocks noGrp="1"/>
          </p:cNvSpPr>
          <p:nvPr>
            <p:ph type="sldNum" sz="quarter" idx="5"/>
          </p:nvPr>
        </p:nvSpPr>
        <p:spPr bwMode="auto">
          <a:noFill/>
          <a:ln>
            <a:miter lim="800000"/>
            <a:headEnd/>
            <a:tailEnd/>
          </a:ln>
        </p:spPr>
        <p:txBody>
          <a:bodyPr/>
          <a:lstStyle/>
          <a:p>
            <a:fld id="{81628A16-CC97-49E5-8A54-D1D484973D6B}" type="slidenum">
              <a:rPr lang="en-US"/>
              <a:pPr/>
              <a:t>21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900" dirty="0" smtClean="0"/>
              <a:t>Simplification</a:t>
            </a:r>
          </a:p>
          <a:p>
            <a:pPr>
              <a:lnSpc>
                <a:spcPct val="80000"/>
              </a:lnSpc>
            </a:pPr>
            <a:r>
              <a:rPr lang="en-US" sz="900" dirty="0" smtClean="0"/>
              <a:t>Why is it hard to simplify? It is hard for technical people who learn complexity. Many think simple and interesting means inaccurate. We learn this in school to be more complex because that gets better grades</a:t>
            </a:r>
          </a:p>
          <a:p>
            <a:pPr>
              <a:lnSpc>
                <a:spcPct val="80000"/>
              </a:lnSpc>
            </a:pPr>
            <a:r>
              <a:rPr lang="en-US" sz="900" dirty="0" smtClean="0"/>
              <a:t>We often do not want it simple. We know what we are doing, this is my field, why do I need to explain this to people, they are not experts. We get irritated when we explain our field to people not in it—so it gets to be passive aggressive. We make them feel stupid for wanting to know this to begin with.</a:t>
            </a:r>
          </a:p>
          <a:p>
            <a:pPr>
              <a:lnSpc>
                <a:spcPct val="80000"/>
              </a:lnSpc>
            </a:pPr>
            <a:endParaRPr lang="en-US" sz="900" dirty="0" smtClean="0"/>
          </a:p>
        </p:txBody>
      </p:sp>
      <p:sp>
        <p:nvSpPr>
          <p:cNvPr id="100356" name="Slide Number Placeholder 3"/>
          <p:cNvSpPr>
            <a:spLocks noGrp="1"/>
          </p:cNvSpPr>
          <p:nvPr>
            <p:ph type="sldNum" sz="quarter" idx="5"/>
          </p:nvPr>
        </p:nvSpPr>
        <p:spPr bwMode="auto">
          <a:noFill/>
          <a:ln>
            <a:miter lim="800000"/>
            <a:headEnd/>
            <a:tailEnd/>
          </a:ln>
        </p:spPr>
        <p:txBody>
          <a:bodyPr/>
          <a:lstStyle/>
          <a:p>
            <a:fld id="{81628A16-CC97-49E5-8A54-D1D484973D6B}" type="slidenum">
              <a:rPr lang="en-US"/>
              <a:pPr/>
              <a:t>23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10000"/>
          </a:bodyPr>
          <a:lstStyle/>
          <a:p>
            <a:pPr>
              <a:defRPr/>
            </a:pPr>
            <a:r>
              <a:rPr lang="en-US" dirty="0" smtClean="0"/>
              <a:t>Simplify language</a:t>
            </a:r>
          </a:p>
          <a:p>
            <a:pPr>
              <a:defRPr/>
            </a:pPr>
            <a:r>
              <a:rPr lang="en-US" dirty="0" smtClean="0"/>
              <a:t>If the word is there to impress—cut it out—Hard to do. Find the examples and phrases you are most proud of and get rid of them. You are not to impress people.</a:t>
            </a:r>
          </a:p>
          <a:p>
            <a:pPr>
              <a:defRPr/>
            </a:pPr>
            <a:r>
              <a:rPr lang="en-US" dirty="0" smtClean="0"/>
              <a:t>If the word needs defining, define it, then cut it out, e.g. potable water, call it drinking water</a:t>
            </a:r>
          </a:p>
          <a:p>
            <a:pPr>
              <a:defRPr/>
            </a:pPr>
            <a:r>
              <a:rPr lang="en-US" dirty="0" smtClean="0"/>
              <a:t>If you have to teach the jargon introduce the concept before the word—sometimes you must have the jargon, explain the concept then say engineers have a word for this they call it…..</a:t>
            </a:r>
          </a:p>
          <a:p>
            <a:pPr>
              <a:defRPr/>
            </a:pPr>
            <a:r>
              <a:rPr lang="en-US" dirty="0" smtClean="0"/>
              <a:t>When tension is high use less jargon-anger or fear high means high feelings people will be less tolerant of jargon and the amt you use goes up when you’re upset. Technical people use jargon for efficiency and insulation!</a:t>
            </a:r>
          </a:p>
          <a:p>
            <a:pPr>
              <a:defRPr/>
            </a:pPr>
            <a:r>
              <a:rPr lang="en-US" dirty="0" smtClean="0"/>
              <a:t>Ask your audience to stop you if you use jargon they do not understand—stop me quickly, when I say it. Legitimate stopping you immediately, make it your problem not theirs.  My training is technical if I go off into jargon, stop me and I’ll back up and say it right</a:t>
            </a:r>
          </a:p>
          <a:p>
            <a:pPr>
              <a:defRPr/>
            </a:pPr>
            <a:r>
              <a:rPr lang="en-US" dirty="0" smtClean="0"/>
              <a:t>Keep your sentence structure simple—high correlations (.6-.7) sentence structure and understanding, persuasiveness and interest.  Keep it simple, short sentences. Avoid nominalization—using nouns where normal people use verbs—cracks in effluent settlement tanks grow faster when there is more stuff in the tank—tank crack growth rate is nominalization. Four one syllable common words that are hard to understand</a:t>
            </a:r>
          </a:p>
          <a:p>
            <a:pPr>
              <a:defRPr/>
            </a:pPr>
            <a:r>
              <a:rPr lang="en-US" dirty="0" smtClean="0"/>
              <a:t>Ask nontechnical to read what you’ve written or to listen to you and ask them to stop you when there is something they do not understand or something uninteresting (boredom is a factor, people stop listening when they get lost but they call it boredom.</a:t>
            </a:r>
          </a:p>
          <a:p>
            <a:pPr>
              <a:defRPr/>
            </a:pPr>
            <a:r>
              <a:rPr lang="en-US" dirty="0" smtClean="0"/>
              <a:t>Run a readability check—Rightwriter is a software machine will help you</a:t>
            </a:r>
          </a:p>
          <a:p>
            <a:pPr>
              <a:defRPr/>
            </a:pPr>
            <a:r>
              <a:rPr lang="en-US" dirty="0" smtClean="0"/>
              <a:t>Warn your audience about difficult material—if there are terms or concepts that are difficult tell people you’re sorry but now we are getting to the hard part—better than just launching into it</a:t>
            </a:r>
          </a:p>
          <a:p>
            <a:pPr>
              <a:defRPr/>
            </a:pPr>
            <a:r>
              <a:rPr lang="en-US" dirty="0" smtClean="0"/>
              <a:t> Be especially careful about words that have technical meanings that differ from their common meanings—“Significance” it has a statistical meaning that is very different from the normal use—“conservative” is another word, bias and such</a:t>
            </a:r>
            <a:endParaRPr lang="en-US" dirty="0"/>
          </a:p>
        </p:txBody>
      </p:sp>
      <p:sp>
        <p:nvSpPr>
          <p:cNvPr id="101380" name="Slide Number Placeholder 3"/>
          <p:cNvSpPr>
            <a:spLocks noGrp="1"/>
          </p:cNvSpPr>
          <p:nvPr>
            <p:ph type="sldNum" sz="quarter" idx="5"/>
          </p:nvPr>
        </p:nvSpPr>
        <p:spPr bwMode="auto">
          <a:noFill/>
          <a:ln>
            <a:miter lim="800000"/>
            <a:headEnd/>
            <a:tailEnd/>
          </a:ln>
        </p:spPr>
        <p:txBody>
          <a:bodyPr/>
          <a:lstStyle/>
          <a:p>
            <a:fld id="{6F282C0C-7ED6-4818-8FD5-6A42C7A631FC}" type="slidenum">
              <a:rPr lang="en-US"/>
              <a:pPr/>
              <a:t>24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smtClean="0"/>
              <a:t>Avoid too much data—do not make it too small, do not offer too much information</a:t>
            </a:r>
          </a:p>
          <a:p>
            <a:pPr>
              <a:lnSpc>
                <a:spcPct val="90000"/>
              </a:lnSpc>
            </a:pPr>
            <a:r>
              <a:rPr lang="en-US" dirty="0" smtClean="0"/>
              <a:t>Make it readable and make it understandable too, </a:t>
            </a:r>
          </a:p>
          <a:p>
            <a:pPr>
              <a:lnSpc>
                <a:spcPct val="90000"/>
              </a:lnSpc>
            </a:pPr>
            <a:r>
              <a:rPr lang="en-US" dirty="0" smtClean="0"/>
              <a:t>Ask the question you want people to focus on and answer it with data if possible—ask and answer one question in ways people can understand</a:t>
            </a:r>
          </a:p>
          <a:p>
            <a:pPr>
              <a:lnSpc>
                <a:spcPct val="90000"/>
              </a:lnSpc>
            </a:pPr>
            <a:r>
              <a:rPr lang="en-US" dirty="0" smtClean="0"/>
              <a:t>Scare people first then reassure them</a:t>
            </a:r>
          </a:p>
          <a:p>
            <a:pPr>
              <a:lnSpc>
                <a:spcPct val="90000"/>
              </a:lnSpc>
            </a:pPr>
            <a:r>
              <a:rPr lang="en-US" dirty="0" smtClean="0"/>
              <a:t> </a:t>
            </a:r>
          </a:p>
          <a:p>
            <a:pPr>
              <a:lnSpc>
                <a:spcPct val="90000"/>
              </a:lnSpc>
            </a:pPr>
            <a:r>
              <a:rPr lang="en-US" dirty="0" smtClean="0"/>
              <a:t>Simplifying graphics:</a:t>
            </a:r>
          </a:p>
          <a:p>
            <a:pPr>
              <a:lnSpc>
                <a:spcPct val="90000"/>
              </a:lnSpc>
            </a:pPr>
            <a:r>
              <a:rPr lang="en-US" dirty="0" smtClean="0"/>
              <a:t>Limit yourself to one point per graphic</a:t>
            </a:r>
          </a:p>
          <a:p>
            <a:pPr>
              <a:lnSpc>
                <a:spcPct val="90000"/>
              </a:lnSpc>
            </a:pPr>
            <a:r>
              <a:rPr lang="en-US" dirty="0" smtClean="0"/>
              <a:t>Put the conclusion right on the slide—if it won’t fit the slide or the conclusion are too complex</a:t>
            </a:r>
          </a:p>
          <a:p>
            <a:pPr>
              <a:lnSpc>
                <a:spcPct val="90000"/>
              </a:lnSpc>
            </a:pPr>
            <a:r>
              <a:rPr lang="en-US" dirty="0" smtClean="0"/>
              <a:t>Use step through graphics to simplify complex information-animate the reasoning</a:t>
            </a:r>
          </a:p>
          <a:p>
            <a:pPr>
              <a:lnSpc>
                <a:spcPct val="90000"/>
              </a:lnSpc>
            </a:pPr>
            <a:r>
              <a:rPr lang="en-US" dirty="0" smtClean="0"/>
              <a:t>Focus on bar graphs and pie charts when you can—this is RC simplicity, they are more intuitively understandable—don’t use plots you have to explain. There is no point giving people data you know in advance they’re not going to be able to understand. They’ll just resent it!</a:t>
            </a:r>
          </a:p>
          <a:p>
            <a:pPr>
              <a:lnSpc>
                <a:spcPct val="90000"/>
              </a:lnSpc>
            </a:pPr>
            <a:r>
              <a:rPr lang="en-US" dirty="0" smtClean="0"/>
              <a:t>Stand in front of the graphic rather than behind it so you can look at it with your audience.  A big advantage of graphic material is you get to join people and look at the data with them</a:t>
            </a:r>
          </a:p>
          <a:p>
            <a:pPr>
              <a:lnSpc>
                <a:spcPct val="90000"/>
              </a:lnSpc>
            </a:pPr>
            <a:r>
              <a:rPr lang="en-US" dirty="0" smtClean="0"/>
              <a:t>Use color to convey meaning but remember some people are color blind</a:t>
            </a:r>
          </a:p>
          <a:p>
            <a:pPr>
              <a:lnSpc>
                <a:spcPct val="90000"/>
              </a:lnSpc>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a:lstStyle/>
          <a:p>
            <a:fld id="{35DEC384-1D41-4C7F-ABD9-4092C6FDB3DC}" type="slidenum">
              <a:rPr lang="en-US"/>
              <a:pPr/>
              <a:t>25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Engineering produced</a:t>
            </a:r>
            <a:r>
              <a:rPr lang="en-US" baseline="0" dirty="0" smtClean="0"/>
              <a:t> interpretative geological drawings along the grout lines</a:t>
            </a:r>
          </a:p>
          <a:p>
            <a:r>
              <a:rPr lang="en-US" baseline="0" dirty="0" smtClean="0"/>
              <a:t>This shows the connection of the crest grout line with the concrete monolith</a:t>
            </a:r>
          </a:p>
          <a:p>
            <a:r>
              <a:rPr lang="en-US" baseline="0" dirty="0" smtClean="0"/>
              <a:t>Shown is limestone solutioning along the line</a:t>
            </a:r>
            <a:endParaRPr lang="en-US" dirty="0"/>
          </a:p>
        </p:txBody>
      </p:sp>
      <p:sp>
        <p:nvSpPr>
          <p:cNvPr id="4" name="Slide Number Placeholder 3"/>
          <p:cNvSpPr>
            <a:spLocks noGrp="1"/>
          </p:cNvSpPr>
          <p:nvPr>
            <p:ph type="sldNum" sz="quarter" idx="10"/>
          </p:nvPr>
        </p:nvSpPr>
        <p:spPr/>
        <p:txBody>
          <a:bodyPr/>
          <a:lstStyle/>
          <a:p>
            <a:fld id="{DD9DE6CF-77C3-4376-903C-F4B27342FB94}" type="slidenum">
              <a:rPr lang="en-US" smtClean="0"/>
              <a:pPr/>
              <a:t>26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27</a:t>
            </a:fld>
            <a:endParaRPr lang="en-US" dirty="0"/>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0"/>
            <a:ext cx="5028161" cy="4117932"/>
          </a:xfrm>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ED609-4D17-4830-8E73-77EC0585F7FE}" type="slidenum">
              <a:rPr lang="en-US"/>
              <a:pPr/>
              <a:t>28</a:t>
            </a:fld>
            <a:endParaRPr lang="en-US" dirty="0"/>
          </a:p>
        </p:txBody>
      </p:sp>
      <p:sp>
        <p:nvSpPr>
          <p:cNvPr id="314370" name="Rectangle 2"/>
          <p:cNvSpPr>
            <a:spLocks noGrp="1" noRot="1" noChangeAspect="1" noChangeArrowheads="1" noTextEdit="1"/>
          </p:cNvSpPr>
          <p:nvPr>
            <p:ph type="sldImg"/>
          </p:nvPr>
        </p:nvSpPr>
        <p:spPr>
          <a:xfrm>
            <a:off x="1143000" y="685800"/>
            <a:ext cx="4572000" cy="3429000"/>
          </a:xfrm>
          <a:ln/>
        </p:spPr>
      </p:sp>
      <p:sp>
        <p:nvSpPr>
          <p:cNvPr id="314371" name="Rectangle 3"/>
          <p:cNvSpPr>
            <a:spLocks noGrp="1" noChangeArrowheads="1"/>
          </p:cNvSpPr>
          <p:nvPr>
            <p:ph type="body" idx="1"/>
          </p:nvPr>
        </p:nvSpPr>
        <p:spPr>
          <a:xfrm>
            <a:off x="757238" y="4203701"/>
            <a:ext cx="5029200" cy="4113213"/>
          </a:xfrm>
        </p:spPr>
        <p:txBody>
          <a:bodyPr/>
          <a:lstStyle/>
          <a:p>
            <a:pPr>
              <a:buFontTx/>
              <a:buChar char="•"/>
            </a:pPr>
            <a:r>
              <a:rPr lang="en-US" sz="1600" dirty="0"/>
              <a:t>Same view as previous slide only further away.  Note size of twin caves in relation to workers.</a:t>
            </a:r>
          </a:p>
          <a:p>
            <a:pPr>
              <a:buFontTx/>
              <a:buChar char="•"/>
            </a:pPr>
            <a:r>
              <a:rPr lang="en-US" sz="1600" dirty="0"/>
              <a:t>Note other caves and small solution features</a:t>
            </a:r>
          </a:p>
          <a:p>
            <a:pPr>
              <a:buFontTx/>
              <a:buChar char="•"/>
            </a:pPr>
            <a:r>
              <a:rPr lang="en-US" sz="1600" dirty="0"/>
              <a:t>Seepage along bedding planes.</a:t>
            </a:r>
          </a:p>
          <a:p>
            <a:pPr>
              <a:buFontTx/>
              <a:buChar char="•"/>
            </a:pPr>
            <a:r>
              <a:rPr lang="en-US" sz="1600" dirty="0"/>
              <a:t>Footbridge at top</a:t>
            </a:r>
          </a:p>
          <a:p>
            <a:pPr>
              <a:buFontTx/>
              <a:buChar char="•"/>
            </a:pPr>
            <a:r>
              <a:rPr lang="en-US" sz="1600" dirty="0"/>
              <a:t>Tie in to monolith will be near top of picture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dirty="0"/>
          </a:p>
        </p:txBody>
      </p:sp>
      <p:sp>
        <p:nvSpPr>
          <p:cNvPr id="4"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dirty="0"/>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dirty="0"/>
          </a:p>
        </p:txBody>
      </p:sp>
      <p:sp>
        <p:nvSpPr>
          <p:cNvPr id="6" name="Slide Number Placeholder 5"/>
          <p:cNvSpPr>
            <a:spLocks noGrp="1"/>
          </p:cNvSpPr>
          <p:nvPr>
            <p:ph type="sldNum" sz="quarter" idx="12"/>
          </p:nvPr>
        </p:nvSpPr>
        <p:spPr>
          <a:xfrm>
            <a:off x="6553200" y="6245225"/>
            <a:ext cx="2133600" cy="476250"/>
          </a:xfrm>
        </p:spPr>
        <p:txBody>
          <a:bodyPr wrap="square" tIns="45720" rIns="91440" bIns="45720" anchor="t"/>
          <a:lstStyle>
            <a:lvl1pPr>
              <a:defRPr smtClean="0"/>
            </a:lvl1pPr>
          </a:lstStyle>
          <a:p>
            <a:pPr>
              <a:defRPr/>
            </a:pPr>
            <a:fld id="{0738BA48-6792-4FC7-B0AD-69211BD1BF38}"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6908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752600"/>
            <a:ext cx="3378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2200" y="1752600"/>
            <a:ext cx="3378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13" cstate="print"/>
          <a:srcRect/>
          <a:stretch>
            <a:fillRect/>
          </a:stretch>
        </p:blipFill>
        <p:spPr bwMode="auto">
          <a:xfrm>
            <a:off x="6141249" y="1676400"/>
            <a:ext cx="3002751" cy="2257425"/>
          </a:xfrm>
          <a:prstGeom prst="rect">
            <a:avLst/>
          </a:prstGeom>
          <a:noFill/>
          <a:ln w="9525">
            <a:noFill/>
            <a:miter lim="800000"/>
            <a:headEnd/>
            <a:tailEnd/>
          </a:ln>
          <a:effectLst/>
        </p:spPr>
      </p:pic>
      <p:pic>
        <p:nvPicPr>
          <p:cNvPr id="2" name="Picture 2" descr="C:\Users\Q0RMCWBE\Pictures\Picture4.jpg"/>
          <p:cNvPicPr>
            <a:picLocks noChangeAspect="1" noChangeArrowheads="1"/>
          </p:cNvPicPr>
          <p:nvPr userDrawn="1"/>
        </p:nvPicPr>
        <p:blipFill>
          <a:blip r:embed="rId14" cstate="print"/>
          <a:srcRect/>
          <a:stretch>
            <a:fillRect/>
          </a:stretch>
        </p:blipFill>
        <p:spPr bwMode="auto">
          <a:xfrm>
            <a:off x="2921461" y="3962400"/>
            <a:ext cx="6222539" cy="2895600"/>
          </a:xfrm>
          <a:prstGeom prst="rect">
            <a:avLst/>
          </a:prstGeom>
          <a:noFill/>
        </p:spPr>
      </p:pic>
      <p:sp>
        <p:nvSpPr>
          <p:cNvPr id="13" name="Freeform 12"/>
          <p:cNvSpPr/>
          <p:nvPr userDrawn="1"/>
        </p:nvSpPr>
        <p:spPr>
          <a:xfrm>
            <a:off x="0" y="0"/>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5"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illiam.B.Empson@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en-US" dirty="0" smtClean="0"/>
              <a:t>Dam Safety Risk Communication</a:t>
            </a:r>
            <a:endParaRPr lang="en-US" dirty="0"/>
          </a:p>
        </p:txBody>
      </p:sp>
      <p:sp>
        <p:nvSpPr>
          <p:cNvPr id="4100" name="Text Box 4"/>
          <p:cNvSpPr txBox="1">
            <a:spLocks noChangeArrowheads="1"/>
          </p:cNvSpPr>
          <p:nvPr/>
        </p:nvSpPr>
        <p:spPr bwMode="auto">
          <a:xfrm>
            <a:off x="152400" y="1676400"/>
            <a:ext cx="4267200" cy="2185214"/>
          </a:xfrm>
          <a:prstGeom prst="rect">
            <a:avLst/>
          </a:prstGeom>
          <a:noFill/>
          <a:ln w="9525">
            <a:noFill/>
            <a:miter lim="800000"/>
            <a:headEnd/>
            <a:tailEnd/>
          </a:ln>
          <a:effectLst/>
        </p:spPr>
        <p:txBody>
          <a:bodyPr wrap="square">
            <a:spAutoFit/>
          </a:bodyPr>
          <a:lstStyle/>
          <a:p>
            <a:r>
              <a:rPr lang="en-US" sz="1600" b="1" dirty="0" smtClean="0"/>
              <a:t>William Empson, PE, PMP </a:t>
            </a:r>
          </a:p>
          <a:p>
            <a:r>
              <a:rPr lang="en-US" sz="1600" dirty="0" smtClean="0"/>
              <a:t>Senior Levee Safety Program Risk Manager</a:t>
            </a:r>
          </a:p>
          <a:p>
            <a:r>
              <a:rPr lang="en-US" sz="1600" dirty="0" smtClean="0"/>
              <a:t>U.S. Army Corps of Engineers</a:t>
            </a:r>
          </a:p>
          <a:p>
            <a:r>
              <a:rPr lang="en-US" sz="1600" dirty="0" smtClean="0"/>
              <a:t>Risk Management Center    </a:t>
            </a:r>
          </a:p>
          <a:p>
            <a:r>
              <a:rPr lang="en-US" sz="1600" dirty="0" smtClean="0">
                <a:hlinkClick r:id="rId2"/>
              </a:rPr>
              <a:t>William.B.Empson@usace.army.mil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lstStyle/>
          <a:p>
            <a:r>
              <a:rPr lang="en-US" sz="4000" dirty="0" smtClean="0"/>
              <a:t>Risk Communication Team</a:t>
            </a:r>
            <a:endParaRPr lang="en-US" sz="4000" dirty="0"/>
          </a:p>
        </p:txBody>
      </p:sp>
      <p:sp>
        <p:nvSpPr>
          <p:cNvPr id="5" name="Slide Number Placeholder 4"/>
          <p:cNvSpPr>
            <a:spLocks noGrp="1"/>
          </p:cNvSpPr>
          <p:nvPr>
            <p:ph type="sldNum" sz="quarter" idx="12"/>
          </p:nvPr>
        </p:nvSpPr>
        <p:spPr>
          <a:xfrm>
            <a:off x="4038600" y="6324600"/>
            <a:ext cx="381000" cy="381000"/>
          </a:xfrm>
        </p:spPr>
        <p:txBody>
          <a:bodyPr/>
          <a:lstStyle/>
          <a:p>
            <a:pPr>
              <a:defRPr/>
            </a:pPr>
            <a:fld id="{0738BA48-6792-4FC7-B0AD-69211BD1BF38}" type="slidenum">
              <a:rPr lang="en-US" smtClean="0"/>
              <a:pPr>
                <a:defRPr/>
              </a:pPr>
              <a:t>10</a:t>
            </a:fld>
            <a:endParaRPr lang="en-US" dirty="0"/>
          </a:p>
        </p:txBody>
      </p:sp>
      <p:sp>
        <p:nvSpPr>
          <p:cNvPr id="7" name="TextBox 6"/>
          <p:cNvSpPr txBox="1"/>
          <p:nvPr/>
        </p:nvSpPr>
        <p:spPr>
          <a:xfrm>
            <a:off x="381000" y="762000"/>
            <a:ext cx="8382000" cy="6217087"/>
          </a:xfrm>
          <a:prstGeom prst="rect">
            <a:avLst/>
          </a:prstGeom>
          <a:noFill/>
        </p:spPr>
        <p:txBody>
          <a:bodyPr wrap="square" rtlCol="0">
            <a:spAutoFit/>
          </a:bodyPr>
          <a:lstStyle/>
          <a:p>
            <a:pPr>
              <a:buFont typeface="Wingdings" pitchFamily="2" charset="2"/>
              <a:buChar char="§"/>
            </a:pPr>
            <a:r>
              <a:rPr lang="en-US" sz="2800" dirty="0" smtClean="0"/>
              <a:t>Requires multi-discipline team </a:t>
            </a:r>
            <a:r>
              <a:rPr lang="en-US" sz="2800" i="1" dirty="0" smtClean="0"/>
              <a:t>throughout the vertical dam safety team </a:t>
            </a:r>
          </a:p>
          <a:p>
            <a:pPr lvl="1">
              <a:buFont typeface="Arial" pitchFamily="34" charset="0"/>
              <a:buChar char="•"/>
            </a:pPr>
            <a:endParaRPr lang="en-US" sz="2400" dirty="0" smtClean="0"/>
          </a:p>
          <a:p>
            <a:pPr lvl="1">
              <a:buFont typeface="Arial" pitchFamily="34" charset="0"/>
              <a:buChar char="•"/>
            </a:pPr>
            <a:r>
              <a:rPr lang="en-US" sz="2400" dirty="0" smtClean="0"/>
              <a:t>Public Affairs Officer –lead, synchronize and execute.</a:t>
            </a:r>
          </a:p>
          <a:p>
            <a:pPr lvl="1">
              <a:buFont typeface="Arial" pitchFamily="34" charset="0"/>
              <a:buChar char="•"/>
            </a:pPr>
            <a:endParaRPr lang="en-US" sz="2400" dirty="0" smtClean="0"/>
          </a:p>
          <a:p>
            <a:pPr lvl="2">
              <a:buFont typeface="Wingdings" pitchFamily="2" charset="2"/>
              <a:buChar char="Ø"/>
            </a:pPr>
            <a:r>
              <a:rPr lang="en-US" sz="2400" dirty="0" smtClean="0"/>
              <a:t>Identify spokesperson, roles and responsibilities</a:t>
            </a:r>
          </a:p>
          <a:p>
            <a:pPr lvl="2">
              <a:buFont typeface="Wingdings" pitchFamily="2" charset="2"/>
              <a:buChar char="Ø"/>
            </a:pPr>
            <a:r>
              <a:rPr lang="en-US" sz="2400" dirty="0" smtClean="0"/>
              <a:t>Develop the message/talking points</a:t>
            </a:r>
          </a:p>
          <a:p>
            <a:pPr lvl="2">
              <a:buFont typeface="Wingdings" pitchFamily="2" charset="2"/>
              <a:buChar char="Ø"/>
            </a:pPr>
            <a:r>
              <a:rPr lang="en-US" sz="2400" dirty="0" smtClean="0"/>
              <a:t>Orchestrate, monitor and </a:t>
            </a:r>
            <a:r>
              <a:rPr lang="en-US" sz="2400" dirty="0" err="1" smtClean="0"/>
              <a:t>managecontacts</a:t>
            </a:r>
            <a:r>
              <a:rPr lang="en-US" sz="2400" dirty="0" smtClean="0"/>
              <a:t>			</a:t>
            </a:r>
          </a:p>
          <a:p>
            <a:pPr lvl="1">
              <a:buFont typeface="Arial" pitchFamily="34" charset="0"/>
              <a:buChar char="•"/>
            </a:pPr>
            <a:r>
              <a:rPr lang="en-US" sz="2400" dirty="0" smtClean="0"/>
              <a:t>EM personnel</a:t>
            </a:r>
          </a:p>
          <a:p>
            <a:pPr lvl="1">
              <a:buFont typeface="Arial" pitchFamily="34" charset="0"/>
              <a:buChar char="•"/>
            </a:pPr>
            <a:r>
              <a:rPr lang="en-US" sz="2400" dirty="0" smtClean="0"/>
              <a:t>Contractors</a:t>
            </a:r>
          </a:p>
          <a:p>
            <a:pPr lvl="1">
              <a:buFont typeface="Arial" pitchFamily="34" charset="0"/>
              <a:buChar char="•"/>
            </a:pPr>
            <a:r>
              <a:rPr lang="en-US" sz="2400" dirty="0" smtClean="0"/>
              <a:t>Stakeholders</a:t>
            </a:r>
          </a:p>
          <a:p>
            <a:pPr lvl="1">
              <a:buFont typeface="Arial" pitchFamily="34" charset="0"/>
              <a:buChar char="•"/>
            </a:pPr>
            <a:r>
              <a:rPr lang="en-US" sz="2400" dirty="0" smtClean="0"/>
              <a:t>Office of Counsel</a:t>
            </a:r>
          </a:p>
          <a:p>
            <a:pPr lvl="1">
              <a:buFont typeface="Arial" pitchFamily="34" charset="0"/>
              <a:buChar char="•"/>
            </a:pPr>
            <a:r>
              <a:rPr lang="en-US" sz="2400" dirty="0" smtClean="0"/>
              <a:t>Others</a:t>
            </a:r>
          </a:p>
          <a:p>
            <a:pPr>
              <a:buFont typeface="Wingdings" pitchFamily="2" charset="2"/>
              <a:buChar char="§"/>
            </a:pPr>
            <a:endParaRPr lang="en-US" dirty="0" smtClean="0"/>
          </a:p>
          <a:p>
            <a:pPr>
              <a:buFont typeface="Wingdings" pitchFamily="2" charset="2"/>
              <a:buChar char="§"/>
            </a:pPr>
            <a:endParaRPr lang="en-US" dirty="0" smtClean="0"/>
          </a:p>
          <a:p>
            <a:pPr>
              <a:buFont typeface="Wingdings" pitchFamily="2" charset="2"/>
              <a:buChar char="§"/>
            </a:pPr>
            <a:endParaRPr lang="en-US" dirty="0"/>
          </a:p>
        </p:txBody>
      </p:sp>
      <p:sp>
        <p:nvSpPr>
          <p:cNvPr id="8" name="TextBox 7"/>
          <p:cNvSpPr txBox="1"/>
          <p:nvPr/>
        </p:nvSpPr>
        <p:spPr>
          <a:xfrm>
            <a:off x="4038600" y="4191000"/>
            <a:ext cx="3276600" cy="2492990"/>
          </a:xfrm>
          <a:prstGeom prst="rect">
            <a:avLst/>
          </a:prstGeom>
          <a:noFill/>
        </p:spPr>
        <p:txBody>
          <a:bodyPr wrap="square" rtlCol="0">
            <a:spAutoFit/>
          </a:bodyPr>
          <a:lstStyle/>
          <a:p>
            <a:pPr lvl="1">
              <a:buFont typeface="Arial" pitchFamily="34" charset="0"/>
              <a:buChar char="•"/>
            </a:pPr>
            <a:r>
              <a:rPr lang="en-US" sz="2400" dirty="0" smtClean="0"/>
              <a:t>Engineers/SME’s</a:t>
            </a:r>
          </a:p>
          <a:p>
            <a:pPr lvl="1">
              <a:buFont typeface="Arial" pitchFamily="34" charset="0"/>
              <a:buChar char="•"/>
            </a:pPr>
            <a:r>
              <a:rPr lang="en-US" sz="2400" dirty="0" smtClean="0"/>
              <a:t>Construction staff</a:t>
            </a:r>
          </a:p>
          <a:p>
            <a:pPr lvl="1">
              <a:buFont typeface="Arial" pitchFamily="34" charset="0"/>
              <a:buChar char="•"/>
            </a:pPr>
            <a:r>
              <a:rPr lang="en-US" sz="2400" dirty="0" smtClean="0"/>
              <a:t>Operations personnel</a:t>
            </a:r>
          </a:p>
          <a:p>
            <a:pPr lvl="1">
              <a:buFont typeface="Arial" pitchFamily="34" charset="0"/>
              <a:buChar char="•"/>
            </a:pPr>
            <a:r>
              <a:rPr lang="en-US" sz="2400" dirty="0" smtClean="0"/>
              <a:t>PM</a:t>
            </a:r>
          </a:p>
          <a:p>
            <a:pPr>
              <a:buFont typeface="Wingdings" pitchFamily="2" charset="2"/>
              <a:buChar char="§"/>
            </a:pPr>
            <a:endParaRPr lang="en-US" dirty="0" smtClean="0"/>
          </a:p>
          <a:p>
            <a:pPr>
              <a:buFont typeface="Wingdings" pitchFamily="2" charset="2"/>
              <a:buChar cha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533400"/>
          </a:xfrm>
        </p:spPr>
        <p:txBody>
          <a:bodyPr/>
          <a:lstStyle/>
          <a:p>
            <a:r>
              <a:rPr lang="en-US" sz="4000" dirty="0" smtClean="0"/>
              <a:t>Credibility</a:t>
            </a:r>
            <a:endParaRPr lang="en-US" sz="4000" dirty="0"/>
          </a:p>
        </p:txBody>
      </p:sp>
      <p:sp>
        <p:nvSpPr>
          <p:cNvPr id="3" name="Content Placeholder 2"/>
          <p:cNvSpPr>
            <a:spLocks noGrp="1"/>
          </p:cNvSpPr>
          <p:nvPr>
            <p:ph idx="1"/>
          </p:nvPr>
        </p:nvSpPr>
        <p:spPr>
          <a:xfrm>
            <a:off x="1828800" y="1295400"/>
            <a:ext cx="8229600" cy="4800600"/>
          </a:xfrm>
        </p:spPr>
        <p:txBody>
          <a:bodyPr/>
          <a:lstStyle/>
          <a:p>
            <a:r>
              <a:rPr lang="en-US" sz="2800" dirty="0" smtClean="0">
                <a:solidFill>
                  <a:srgbClr val="000000"/>
                </a:solidFill>
              </a:rPr>
              <a:t>Respected, neutral informed </a:t>
            </a:r>
            <a:r>
              <a:rPr lang="en-US" sz="2800" u="sng" dirty="0" smtClean="0">
                <a:solidFill>
                  <a:srgbClr val="000000"/>
                </a:solidFill>
              </a:rPr>
              <a:t>local</a:t>
            </a:r>
            <a:r>
              <a:rPr lang="en-US" sz="2800" dirty="0" smtClean="0">
                <a:solidFill>
                  <a:srgbClr val="000000"/>
                </a:solidFill>
              </a:rPr>
              <a:t> citizens.</a:t>
            </a:r>
          </a:p>
          <a:p>
            <a:r>
              <a:rPr lang="en-US" sz="2800" dirty="0" smtClean="0">
                <a:solidFill>
                  <a:srgbClr val="000000"/>
                </a:solidFill>
              </a:rPr>
              <a:t>Health and safety professionals/First responders.</a:t>
            </a:r>
          </a:p>
          <a:p>
            <a:r>
              <a:rPr lang="en-US" sz="2800" dirty="0" smtClean="0">
                <a:solidFill>
                  <a:srgbClr val="000000"/>
                </a:solidFill>
              </a:rPr>
              <a:t>Professors and educators.</a:t>
            </a:r>
            <a:endParaRPr lang="en-US" sz="2800" dirty="0" smtClean="0"/>
          </a:p>
          <a:p>
            <a:r>
              <a:rPr lang="en-US" sz="2800" dirty="0" smtClean="0"/>
              <a:t>Media.</a:t>
            </a:r>
          </a:p>
          <a:p>
            <a:r>
              <a:rPr lang="en-US" sz="2800" dirty="0" smtClean="0"/>
              <a:t>Environmental groups.</a:t>
            </a:r>
          </a:p>
          <a:p>
            <a:r>
              <a:rPr lang="en-US" sz="2800" dirty="0" smtClean="0"/>
              <a:t>Industry.</a:t>
            </a:r>
          </a:p>
          <a:p>
            <a:r>
              <a:rPr lang="en-US" sz="2800" dirty="0" smtClean="0"/>
              <a:t>Federal government</a:t>
            </a:r>
          </a:p>
          <a:p>
            <a:r>
              <a:rPr lang="en-US" sz="2800" dirty="0" smtClean="0"/>
              <a:t>Consultants.</a:t>
            </a:r>
          </a:p>
        </p:txBody>
      </p:sp>
      <p:sp>
        <p:nvSpPr>
          <p:cNvPr id="4" name="Slide Number Placeholder 3"/>
          <p:cNvSpPr>
            <a:spLocks noGrp="1"/>
          </p:cNvSpPr>
          <p:nvPr>
            <p:ph type="sldNum" sz="quarter" idx="10"/>
          </p:nvPr>
        </p:nvSpPr>
        <p:spPr/>
        <p:txBody>
          <a:bodyPr/>
          <a:lstStyle/>
          <a:p>
            <a:fld id="{FC292562-38E7-4083-B16A-1144903EFFAC}" type="slidenum">
              <a:rPr lang="en-US" smtClean="0"/>
              <a:pPr/>
              <a:t>11</a:t>
            </a:fld>
            <a:endParaRPr lang="en-US" dirty="0"/>
          </a:p>
        </p:txBody>
      </p:sp>
      <p:sp>
        <p:nvSpPr>
          <p:cNvPr id="5" name="Down Arrow 4"/>
          <p:cNvSpPr/>
          <p:nvPr/>
        </p:nvSpPr>
        <p:spPr>
          <a:xfrm>
            <a:off x="762000" y="1447800"/>
            <a:ext cx="838200" cy="434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533400"/>
          </a:xfrm>
        </p:spPr>
        <p:txBody>
          <a:bodyPr/>
          <a:lstStyle/>
          <a:p>
            <a:r>
              <a:rPr lang="en-US" sz="4000" dirty="0" smtClean="0"/>
              <a:t>Understand and Communicate Change</a:t>
            </a:r>
            <a:endParaRPr lang="en-US" sz="4000" dirty="0"/>
          </a:p>
        </p:txBody>
      </p:sp>
      <p:sp>
        <p:nvSpPr>
          <p:cNvPr id="3" name="Content Placeholder 2"/>
          <p:cNvSpPr>
            <a:spLocks noGrp="1"/>
          </p:cNvSpPr>
          <p:nvPr>
            <p:ph idx="1"/>
          </p:nvPr>
        </p:nvSpPr>
        <p:spPr>
          <a:xfrm>
            <a:off x="304800" y="1295400"/>
            <a:ext cx="8229600" cy="4800600"/>
          </a:xfrm>
        </p:spPr>
        <p:txBody>
          <a:bodyPr/>
          <a:lstStyle/>
          <a:p>
            <a:pPr>
              <a:spcAft>
                <a:spcPts val="1200"/>
              </a:spcAft>
            </a:pPr>
            <a:r>
              <a:rPr lang="en-US" sz="2400" dirty="0" smtClean="0"/>
              <a:t>No longer “safe” project vs. “needs remediation”</a:t>
            </a:r>
          </a:p>
          <a:p>
            <a:pPr>
              <a:spcAft>
                <a:spcPts val="1200"/>
              </a:spcAft>
            </a:pPr>
            <a:r>
              <a:rPr lang="en-US" sz="2400" dirty="0" smtClean="0"/>
              <a:t>Flood risk mitigation, not flood control – zero risk unachievable</a:t>
            </a:r>
          </a:p>
          <a:p>
            <a:pPr>
              <a:spcAft>
                <a:spcPts val="1200"/>
              </a:spcAft>
            </a:pPr>
            <a:r>
              <a:rPr lang="en-US" sz="2400" dirty="0" smtClean="0"/>
              <a:t>Degrees of risk, DSAC I-V</a:t>
            </a:r>
          </a:p>
          <a:p>
            <a:pPr>
              <a:spcAft>
                <a:spcPts val="1200"/>
              </a:spcAft>
            </a:pPr>
            <a:r>
              <a:rPr lang="en-US" sz="2400" dirty="0" smtClean="0"/>
              <a:t>Tolerable ≠ acceptable, </a:t>
            </a:r>
          </a:p>
          <a:p>
            <a:pPr>
              <a:spcAft>
                <a:spcPts val="1200"/>
              </a:spcAft>
            </a:pPr>
            <a:r>
              <a:rPr lang="en-US" sz="2400" dirty="0" smtClean="0"/>
              <a:t>Use the DSAC descriptions to guide however; </a:t>
            </a:r>
            <a:r>
              <a:rPr lang="en-US" sz="2400" i="1" dirty="0" smtClean="0"/>
              <a:t>no reinterpreting or redefining project classification (see Appendix F of ER)  </a:t>
            </a:r>
          </a:p>
          <a:p>
            <a:r>
              <a:rPr lang="en-US" sz="2800" b="1" dirty="0" smtClean="0">
                <a:solidFill>
                  <a:srgbClr val="000000"/>
                </a:solidFill>
              </a:rPr>
              <a:t>Risk= P</a:t>
            </a:r>
            <a:r>
              <a:rPr lang="en-US" sz="2800" b="1" baseline="-25000" dirty="0" smtClean="0">
                <a:solidFill>
                  <a:srgbClr val="000000"/>
                </a:solidFill>
              </a:rPr>
              <a:t>f </a:t>
            </a:r>
            <a:r>
              <a:rPr lang="en-US" sz="2800" b="1" dirty="0" smtClean="0">
                <a:solidFill>
                  <a:srgbClr val="000000"/>
                </a:solidFill>
              </a:rPr>
              <a:t> x Consequences</a:t>
            </a:r>
            <a:endParaRPr lang="en-US" sz="2800" dirty="0" smtClean="0"/>
          </a:p>
          <a:p>
            <a:endParaRPr lang="en-US" sz="2800" dirty="0" smtClean="0"/>
          </a:p>
        </p:txBody>
      </p:sp>
      <p:sp>
        <p:nvSpPr>
          <p:cNvPr id="4" name="Slide Number Placeholder 3"/>
          <p:cNvSpPr>
            <a:spLocks noGrp="1"/>
          </p:cNvSpPr>
          <p:nvPr>
            <p:ph type="sldNum" sz="quarter" idx="10"/>
          </p:nvPr>
        </p:nvSpPr>
        <p:spPr/>
        <p:txBody>
          <a:bodyPr/>
          <a:lstStyle/>
          <a:p>
            <a:fld id="{FC292562-38E7-4083-B16A-1144903EFFAC}"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DSAC I Language!</a:t>
            </a:r>
            <a:endParaRPr lang="en-US"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13</a:t>
            </a:fld>
            <a:endParaRPr lang="en-US" dirty="0"/>
          </a:p>
        </p:txBody>
      </p:sp>
      <p:pic>
        <p:nvPicPr>
          <p:cNvPr id="74755" name="Picture 3"/>
          <p:cNvPicPr>
            <a:picLocks noGrp="1" noChangeAspect="1" noChangeArrowheads="1"/>
          </p:cNvPicPr>
          <p:nvPr>
            <p:ph idx="1"/>
          </p:nvPr>
        </p:nvPicPr>
        <p:blipFill>
          <a:blip r:embed="rId2" cstate="print"/>
          <a:srcRect/>
          <a:stretch>
            <a:fillRect/>
          </a:stretch>
        </p:blipFill>
        <p:spPr bwMode="auto">
          <a:xfrm>
            <a:off x="152400" y="1219200"/>
            <a:ext cx="8763000" cy="4343400"/>
          </a:xfrm>
          <a:prstGeom prst="rect">
            <a:avLst/>
          </a:prstGeom>
          <a:noFill/>
          <a:ln w="9525">
            <a:noFill/>
            <a:miter lim="800000"/>
            <a:headEnd/>
            <a:tailEnd/>
          </a:ln>
        </p:spPr>
      </p:pic>
      <p:sp>
        <p:nvSpPr>
          <p:cNvPr id="8" name="Rectangle 7"/>
          <p:cNvSpPr/>
          <p:nvPr/>
        </p:nvSpPr>
        <p:spPr>
          <a:xfrm>
            <a:off x="2971800" y="3614451"/>
            <a:ext cx="762000" cy="3048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124200" y="3308732"/>
            <a:ext cx="1143000" cy="3048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3200" dirty="0" smtClean="0"/>
              <a:t>Public/Stakeholder Meetings, Media Contacts </a:t>
            </a:r>
            <a:endParaRPr lang="en-US" sz="3200" dirty="0"/>
          </a:p>
        </p:txBody>
      </p:sp>
      <p:sp>
        <p:nvSpPr>
          <p:cNvPr id="3" name="Content Placeholder 2"/>
          <p:cNvSpPr>
            <a:spLocks noGrp="1"/>
          </p:cNvSpPr>
          <p:nvPr>
            <p:ph idx="1"/>
          </p:nvPr>
        </p:nvSpPr>
        <p:spPr>
          <a:xfrm>
            <a:off x="0" y="762000"/>
            <a:ext cx="8839200" cy="990600"/>
          </a:xfrm>
        </p:spPr>
        <p:txBody>
          <a:bodyPr/>
          <a:lstStyle/>
          <a:p>
            <a:pPr algn="ctr">
              <a:buNone/>
            </a:pPr>
            <a:r>
              <a:rPr lang="en-US" sz="2000" dirty="0" smtClean="0"/>
              <a:t>Preparation and Planning – Some how to’s, rules, tips, &amp; lessons learned from Wolf Creek and Center Hill </a:t>
            </a:r>
            <a:endParaRPr lang="en-US" sz="20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14</a:t>
            </a:fld>
            <a:endParaRPr lang="en-US" dirty="0"/>
          </a:p>
        </p:txBody>
      </p:sp>
      <p:grpSp>
        <p:nvGrpSpPr>
          <p:cNvPr id="5" name="Group 7"/>
          <p:cNvGrpSpPr/>
          <p:nvPr/>
        </p:nvGrpSpPr>
        <p:grpSpPr>
          <a:xfrm>
            <a:off x="5715000" y="1524000"/>
            <a:ext cx="3429000" cy="4191000"/>
            <a:chOff x="0" y="1219200"/>
            <a:chExt cx="3771900" cy="4564421"/>
          </a:xfrm>
        </p:grpSpPr>
        <p:pic>
          <p:nvPicPr>
            <p:cNvPr id="6" name="Picture 3"/>
            <p:cNvPicPr>
              <a:picLocks noChangeAspect="1" noChangeArrowheads="1"/>
            </p:cNvPicPr>
            <p:nvPr/>
          </p:nvPicPr>
          <p:blipFill>
            <a:blip r:embed="rId2" cstate="print"/>
            <a:srcRect/>
            <a:stretch>
              <a:fillRect/>
            </a:stretch>
          </p:blipFill>
          <p:spPr bwMode="auto">
            <a:xfrm>
              <a:off x="0" y="2259371"/>
              <a:ext cx="3771900" cy="352425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0" y="1219200"/>
              <a:ext cx="3765013" cy="1219200"/>
            </a:xfrm>
            <a:prstGeom prst="rect">
              <a:avLst/>
            </a:prstGeom>
            <a:noFill/>
            <a:ln w="9525">
              <a:noFill/>
              <a:miter lim="800000"/>
              <a:headEnd/>
              <a:tailEnd/>
            </a:ln>
            <a:effectLst/>
          </p:spPr>
        </p:pic>
      </p:grpSp>
      <p:pic>
        <p:nvPicPr>
          <p:cNvPr id="48130" name="Picture 2"/>
          <p:cNvPicPr>
            <a:picLocks noChangeAspect="1" noChangeArrowheads="1"/>
          </p:cNvPicPr>
          <p:nvPr/>
        </p:nvPicPr>
        <p:blipFill>
          <a:blip r:embed="rId4" cstate="print"/>
          <a:srcRect/>
          <a:stretch>
            <a:fillRect/>
          </a:stretch>
        </p:blipFill>
        <p:spPr bwMode="auto">
          <a:xfrm>
            <a:off x="0" y="1546953"/>
            <a:ext cx="5524500" cy="44481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en-US" sz="4000" dirty="0" smtClean="0"/>
              <a:t>+Rules, tips, &amp; lessons learned from Tuttle Creek and Weldon Spring</a:t>
            </a:r>
            <a:endParaRPr lang="en-US" sz="40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15</a:t>
            </a:fld>
            <a:endParaRPr lang="en-US" dirty="0"/>
          </a:p>
        </p:txBody>
      </p:sp>
      <p:pic>
        <p:nvPicPr>
          <p:cNvPr id="130050" name="Picture 2" descr="C:\Users\Q0RMCWBE\Pictures\SCAN0201.JPG"/>
          <p:cNvPicPr>
            <a:picLocks noGrp="1" noChangeAspect="1" noChangeArrowheads="1"/>
          </p:cNvPicPr>
          <p:nvPr>
            <p:ph idx="1"/>
          </p:nvPr>
        </p:nvPicPr>
        <p:blipFill>
          <a:blip r:embed="rId2" cstate="print"/>
          <a:srcRect/>
          <a:stretch>
            <a:fillRect/>
          </a:stretch>
        </p:blipFill>
        <p:spPr bwMode="auto">
          <a:xfrm>
            <a:off x="1752600" y="1524000"/>
            <a:ext cx="5105400" cy="3807895"/>
          </a:xfrm>
          <a:prstGeom prst="rect">
            <a:avLst/>
          </a:prstGeom>
          <a:noFill/>
        </p:spPr>
      </p:pic>
      <p:sp>
        <p:nvSpPr>
          <p:cNvPr id="5" name="Rectangle 4"/>
          <p:cNvSpPr/>
          <p:nvPr/>
        </p:nvSpPr>
        <p:spPr>
          <a:xfrm>
            <a:off x="1295400" y="5562600"/>
            <a:ext cx="6705600" cy="584775"/>
          </a:xfrm>
          <a:prstGeom prst="rect">
            <a:avLst/>
          </a:prstGeom>
        </p:spPr>
        <p:txBody>
          <a:bodyPr wrap="square">
            <a:spAutoFit/>
          </a:bodyPr>
          <a:lstStyle/>
          <a:p>
            <a:pPr marL="742950" lvl="1" indent="-285750">
              <a:spcBef>
                <a:spcPct val="20000"/>
              </a:spcBef>
              <a:buSzPct val="75000"/>
              <a:buFont typeface="Arial" charset="0"/>
              <a:buChar char="►"/>
              <a:defRPr/>
            </a:pPr>
            <a:r>
              <a:rPr lang="en-US" sz="3200" kern="0" dirty="0" smtClean="0"/>
              <a:t> Relationships were critical.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04800"/>
            <a:ext cx="8229600" cy="1143000"/>
          </a:xfrm>
        </p:spPr>
        <p:txBody>
          <a:bodyPr/>
          <a:lstStyle/>
          <a:p>
            <a:r>
              <a:rPr lang="en-US" dirty="0" smtClean="0"/>
              <a:t>Risk Lessons on Communication</a:t>
            </a:r>
          </a:p>
        </p:txBody>
      </p:sp>
      <p:sp>
        <p:nvSpPr>
          <p:cNvPr id="6147" name="Content Placeholder 3"/>
          <p:cNvSpPr>
            <a:spLocks noGrp="1"/>
          </p:cNvSpPr>
          <p:nvPr>
            <p:ph sz="half" idx="2"/>
          </p:nvPr>
        </p:nvSpPr>
        <p:spPr>
          <a:xfrm>
            <a:off x="533400" y="1752600"/>
            <a:ext cx="6019800" cy="3886200"/>
          </a:xfrm>
        </p:spPr>
        <p:txBody>
          <a:bodyPr/>
          <a:lstStyle/>
          <a:p>
            <a:r>
              <a:rPr lang="en-US" dirty="0" smtClean="0"/>
              <a:t>Address Uncertainty</a:t>
            </a:r>
          </a:p>
          <a:p>
            <a:r>
              <a:rPr lang="en-US" dirty="0" smtClean="0"/>
              <a:t>Keep it Simple</a:t>
            </a:r>
          </a:p>
          <a:p>
            <a:r>
              <a:rPr lang="en-US" dirty="0" smtClean="0"/>
              <a:t>Benefits </a:t>
            </a:r>
            <a:r>
              <a:rPr lang="en-US" i="1" dirty="0" smtClean="0"/>
              <a:t>and</a:t>
            </a:r>
            <a:r>
              <a:rPr lang="en-US" dirty="0" smtClean="0"/>
              <a:t> Risks</a:t>
            </a:r>
          </a:p>
          <a:p>
            <a:r>
              <a:rPr lang="en-US" dirty="0" smtClean="0"/>
              <a:t>Context: Move Away from Binary Words</a:t>
            </a:r>
          </a:p>
          <a:p>
            <a:r>
              <a:rPr lang="en-US" dirty="0" smtClean="0"/>
              <a:t>Focus on Options</a:t>
            </a:r>
          </a:p>
          <a:p>
            <a:r>
              <a:rPr lang="en-US" dirty="0" smtClean="0"/>
              <a:t>Source &amp; Nature of Risks is Important</a:t>
            </a:r>
          </a:p>
          <a:p>
            <a:pPr>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Audiences</a:t>
            </a:r>
            <a:endParaRPr lang="en-US" dirty="0"/>
          </a:p>
        </p:txBody>
      </p:sp>
      <p:sp>
        <p:nvSpPr>
          <p:cNvPr id="3" name="Content Placeholder 2"/>
          <p:cNvSpPr>
            <a:spLocks noGrp="1"/>
          </p:cNvSpPr>
          <p:nvPr>
            <p:ph idx="1"/>
          </p:nvPr>
        </p:nvSpPr>
        <p:spPr/>
        <p:txBody>
          <a:bodyPr/>
          <a:lstStyle/>
          <a:p>
            <a:r>
              <a:rPr lang="en-US" dirty="0" smtClean="0"/>
              <a:t>First Responders need to know first.</a:t>
            </a:r>
          </a:p>
          <a:p>
            <a:r>
              <a:rPr lang="en-US" dirty="0" smtClean="0"/>
              <a:t>All political levels. </a:t>
            </a:r>
          </a:p>
          <a:p>
            <a:r>
              <a:rPr lang="en-US" dirty="0" smtClean="0"/>
              <a:t>Public works and utilities.</a:t>
            </a:r>
          </a:p>
          <a:p>
            <a:r>
              <a:rPr lang="en-US" dirty="0" smtClean="0"/>
              <a:t>Elder care, schools, day cares, special needs facilities.</a:t>
            </a:r>
          </a:p>
          <a:p>
            <a:r>
              <a:rPr lang="en-US" dirty="0" smtClean="0"/>
              <a:t>General Public.</a:t>
            </a:r>
          </a:p>
          <a:p>
            <a:r>
              <a:rPr lang="en-US" dirty="0" smtClean="0"/>
              <a:t>Homeowner, Business &amp; Retiree groups.</a:t>
            </a:r>
          </a:p>
          <a:p>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4000" dirty="0" smtClean="0"/>
              <a:t>Preparation and Planning</a:t>
            </a:r>
            <a:endParaRPr lang="en-US" sz="4000" dirty="0"/>
          </a:p>
        </p:txBody>
      </p:sp>
      <p:sp>
        <p:nvSpPr>
          <p:cNvPr id="3" name="Content Placeholder 2"/>
          <p:cNvSpPr>
            <a:spLocks noGrp="1"/>
          </p:cNvSpPr>
          <p:nvPr>
            <p:ph idx="1"/>
          </p:nvPr>
        </p:nvSpPr>
        <p:spPr>
          <a:xfrm>
            <a:off x="609600" y="990600"/>
            <a:ext cx="8534400" cy="5334000"/>
          </a:xfrm>
        </p:spPr>
        <p:txBody>
          <a:bodyPr/>
          <a:lstStyle/>
          <a:p>
            <a:pPr>
              <a:lnSpc>
                <a:spcPct val="150000"/>
              </a:lnSpc>
            </a:pPr>
            <a:r>
              <a:rPr lang="en-US" sz="2800" dirty="0" smtClean="0"/>
              <a:t>Get risk communication/crisis/media training. </a:t>
            </a:r>
          </a:p>
          <a:p>
            <a:pPr lvl="1">
              <a:lnSpc>
                <a:spcPct val="150000"/>
              </a:lnSpc>
            </a:pPr>
            <a:r>
              <a:rPr lang="en-US" sz="2400" dirty="0" smtClean="0"/>
              <a:t>(there are differences; </a:t>
            </a:r>
            <a:r>
              <a:rPr lang="en-US" sz="2400" dirty="0" smtClean="0">
                <a:solidFill>
                  <a:srgbClr val="FF0000"/>
                </a:solidFill>
              </a:rPr>
              <a:t>media, meetings, stakeholders</a:t>
            </a:r>
            <a:r>
              <a:rPr lang="en-US" sz="2400" dirty="0" smtClean="0"/>
              <a:t>)</a:t>
            </a:r>
          </a:p>
          <a:p>
            <a:pPr>
              <a:lnSpc>
                <a:spcPct val="150000"/>
              </a:lnSpc>
            </a:pPr>
            <a:r>
              <a:rPr lang="en-US" sz="2800" dirty="0" smtClean="0"/>
              <a:t>Determine communication channel.</a:t>
            </a:r>
          </a:p>
          <a:p>
            <a:pPr>
              <a:lnSpc>
                <a:spcPct val="150000"/>
              </a:lnSpc>
            </a:pPr>
            <a:r>
              <a:rPr lang="en-US" sz="2800" dirty="0" smtClean="0"/>
              <a:t>Develop event specific communication plan.</a:t>
            </a:r>
          </a:p>
          <a:p>
            <a:pPr lvl="1"/>
            <a:r>
              <a:rPr lang="en-US" dirty="0" smtClean="0"/>
              <a:t>Key messages – the Good, Bad, and Ugly.</a:t>
            </a:r>
          </a:p>
          <a:p>
            <a:pPr lvl="1"/>
            <a:r>
              <a:rPr lang="en-US" dirty="0" smtClean="0"/>
              <a:t>ID spokesperson(s).</a:t>
            </a:r>
          </a:p>
          <a:p>
            <a:pPr lvl="1"/>
            <a:r>
              <a:rPr lang="en-US" dirty="0" smtClean="0"/>
              <a:t>Stay on message – consistent, informed, cohesive message from each spokesperson.</a:t>
            </a:r>
          </a:p>
          <a:p>
            <a:pPr lvl="1"/>
            <a:r>
              <a:rPr lang="en-US" dirty="0" smtClean="0">
                <a:solidFill>
                  <a:srgbClr val="FF0000"/>
                </a:solidFill>
              </a:rPr>
              <a:t>Know target audience – tailor message.</a:t>
            </a:r>
          </a:p>
          <a:p>
            <a:endParaRPr lang="en-US" sz="2800" dirty="0" smtClean="0"/>
          </a:p>
          <a:p>
            <a:pPr lvl="1">
              <a:buNone/>
            </a:pPr>
            <a:endParaRPr lang="en-US" dirty="0" smtClean="0"/>
          </a:p>
          <a:p>
            <a:pPr lvl="1"/>
            <a:endParaRPr lang="en-US" sz="24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85800"/>
          </a:xfrm>
        </p:spPr>
        <p:txBody>
          <a:bodyPr/>
          <a:lstStyle/>
          <a:p>
            <a:r>
              <a:rPr lang="en-US" sz="4000" dirty="0" smtClean="0"/>
              <a:t>Media/Public/Stakeholder Meetings</a:t>
            </a:r>
            <a:endParaRPr lang="en-US" sz="4000" dirty="0"/>
          </a:p>
        </p:txBody>
      </p:sp>
      <p:sp>
        <p:nvSpPr>
          <p:cNvPr id="3" name="Content Placeholder 2"/>
          <p:cNvSpPr>
            <a:spLocks noGrp="1"/>
          </p:cNvSpPr>
          <p:nvPr>
            <p:ph idx="1"/>
          </p:nvPr>
        </p:nvSpPr>
        <p:spPr>
          <a:xfrm>
            <a:off x="2895600" y="1219200"/>
            <a:ext cx="6248400" cy="4572000"/>
          </a:xfrm>
        </p:spPr>
        <p:txBody>
          <a:bodyPr/>
          <a:lstStyle/>
          <a:p>
            <a:r>
              <a:rPr lang="en-US" sz="4000" dirty="0" smtClean="0"/>
              <a:t>Response Structure</a:t>
            </a:r>
          </a:p>
          <a:p>
            <a:pPr lvl="1"/>
            <a:r>
              <a:rPr lang="en-US" sz="3200" dirty="0" smtClean="0"/>
              <a:t>Express empathy and caring.</a:t>
            </a:r>
          </a:p>
          <a:p>
            <a:pPr lvl="1"/>
            <a:r>
              <a:rPr lang="en-US" sz="3200" dirty="0" smtClean="0"/>
              <a:t>Provide conclusion.</a:t>
            </a:r>
          </a:p>
          <a:p>
            <a:pPr lvl="1"/>
            <a:r>
              <a:rPr lang="en-US" sz="3200" dirty="0" smtClean="0"/>
              <a:t>Provide supporting facts.</a:t>
            </a:r>
          </a:p>
          <a:p>
            <a:pPr lvl="1"/>
            <a:r>
              <a:rPr lang="en-US" sz="3200" dirty="0" smtClean="0"/>
              <a:t>Repeat conclusion.</a:t>
            </a:r>
          </a:p>
          <a:p>
            <a:pPr lvl="1"/>
            <a:r>
              <a:rPr lang="en-US" sz="3200" dirty="0" smtClean="0"/>
              <a:t>Describe future action.</a:t>
            </a:r>
          </a:p>
          <a:p>
            <a:pPr lvl="1"/>
            <a:endParaRPr lang="en-US" sz="2000" dirty="0" smtClean="0"/>
          </a:p>
          <a:p>
            <a:endParaRPr lang="en-US" sz="24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19</a:t>
            </a:fld>
            <a:endParaRPr lang="en-US" dirty="0"/>
          </a:p>
        </p:txBody>
      </p:sp>
      <p:pic>
        <p:nvPicPr>
          <p:cNvPr id="5" name="Picture 2" descr="C:\Documents and Settings\h3ecxmfz\My Documents\A. PROJECTS\Wolf Creek\Pictures\Wolf Creek General\Learn to swim pencil.JPG"/>
          <p:cNvPicPr>
            <a:picLocks noChangeAspect="1" noChangeArrowheads="1"/>
          </p:cNvPicPr>
          <p:nvPr/>
        </p:nvPicPr>
        <p:blipFill>
          <a:blip r:embed="rId2" cstate="print"/>
          <a:srcRect t="36145"/>
          <a:stretch>
            <a:fillRect/>
          </a:stretch>
        </p:blipFill>
        <p:spPr bwMode="auto">
          <a:xfrm>
            <a:off x="198306" y="1553386"/>
            <a:ext cx="2590800" cy="35052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411162"/>
          </a:xfrm>
        </p:spPr>
        <p:txBody>
          <a:bodyPr/>
          <a:lstStyle/>
          <a:p>
            <a:r>
              <a:rPr lang="en-US" sz="4000" dirty="0" smtClean="0"/>
              <a:t>Dams are Special in Risk Communication</a:t>
            </a:r>
            <a:endParaRPr lang="en-US" sz="4000" dirty="0"/>
          </a:p>
        </p:txBody>
      </p:sp>
      <p:sp>
        <p:nvSpPr>
          <p:cNvPr id="3" name="Content Placeholder 2"/>
          <p:cNvSpPr>
            <a:spLocks noGrp="1"/>
          </p:cNvSpPr>
          <p:nvPr>
            <p:ph idx="1"/>
          </p:nvPr>
        </p:nvSpPr>
        <p:spPr>
          <a:xfrm>
            <a:off x="457200" y="1752600"/>
            <a:ext cx="8229600" cy="1295400"/>
          </a:xfrm>
        </p:spPr>
        <p:txBody>
          <a:bodyPr/>
          <a:lstStyle/>
          <a:p>
            <a:r>
              <a:rPr lang="en-US" dirty="0" smtClean="0"/>
              <a:t>Dams are iconic structures.</a:t>
            </a:r>
          </a:p>
          <a:p>
            <a:endParaRPr lang="en-US" dirty="0" smtClean="0"/>
          </a:p>
          <a:p>
            <a:r>
              <a:rPr lang="en-US" dirty="0" smtClean="0"/>
              <a:t>They change people’s lives.</a:t>
            </a:r>
          </a:p>
          <a:p>
            <a:endParaRPr lang="en-US" dirty="0" smtClean="0"/>
          </a:p>
          <a:p>
            <a:r>
              <a:rPr lang="en-US" dirty="0" smtClean="0"/>
              <a:t>Families remember good and bad times associated with dams for generations.</a:t>
            </a:r>
            <a:endParaRPr lang="en-US"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lstStyle/>
          <a:p>
            <a:r>
              <a:rPr lang="en-US" sz="4000" dirty="0" smtClean="0"/>
              <a:t>Media/Public/Stakeholder Meetings</a:t>
            </a:r>
            <a:endParaRPr lang="en-US" sz="4000" dirty="0"/>
          </a:p>
        </p:txBody>
      </p:sp>
      <p:sp>
        <p:nvSpPr>
          <p:cNvPr id="3" name="Content Placeholder 2"/>
          <p:cNvSpPr>
            <a:spLocks noGrp="1"/>
          </p:cNvSpPr>
          <p:nvPr>
            <p:ph idx="1"/>
          </p:nvPr>
        </p:nvSpPr>
        <p:spPr>
          <a:xfrm>
            <a:off x="2895600" y="838200"/>
            <a:ext cx="6248400" cy="4572000"/>
          </a:xfrm>
        </p:spPr>
        <p:txBody>
          <a:bodyPr/>
          <a:lstStyle/>
          <a:p>
            <a:pPr lvl="1">
              <a:buNone/>
            </a:pPr>
            <a:endParaRPr lang="en-US" sz="2000" dirty="0" smtClean="0"/>
          </a:p>
          <a:p>
            <a:r>
              <a:rPr lang="en-US" dirty="0" smtClean="0"/>
              <a:t>Practice, practice, practice, critique, refine, practice </a:t>
            </a:r>
          </a:p>
          <a:p>
            <a:pPr lvl="1"/>
            <a:r>
              <a:rPr lang="en-US" sz="3200" dirty="0" smtClean="0"/>
              <a:t>Write down all potential questions and answers.</a:t>
            </a:r>
          </a:p>
          <a:p>
            <a:pPr lvl="1"/>
            <a:r>
              <a:rPr lang="en-US" sz="3200" dirty="0" smtClean="0"/>
              <a:t>Role play.</a:t>
            </a:r>
          </a:p>
          <a:p>
            <a:pPr lvl="1"/>
            <a:r>
              <a:rPr lang="en-US" sz="3200" dirty="0" smtClean="0"/>
              <a:t>Tough questions.</a:t>
            </a:r>
          </a:p>
          <a:p>
            <a:pPr lvl="2"/>
            <a:r>
              <a:rPr lang="en-US" dirty="0" smtClean="0"/>
              <a:t>You are killing my Grandma!</a:t>
            </a:r>
          </a:p>
          <a:p>
            <a:pPr lvl="1"/>
            <a:r>
              <a:rPr lang="en-US" sz="3200" dirty="0" smtClean="0"/>
              <a:t>Focus group.</a:t>
            </a:r>
          </a:p>
          <a:p>
            <a:pPr lvl="1"/>
            <a:r>
              <a:rPr lang="en-US" sz="1800" dirty="0" smtClean="0"/>
              <a:t>Verbal and </a:t>
            </a:r>
            <a:r>
              <a:rPr lang="en-US" sz="4000" dirty="0" smtClean="0">
                <a:solidFill>
                  <a:srgbClr val="FF0000"/>
                </a:solidFill>
              </a:rPr>
              <a:t>non-verbal.</a:t>
            </a:r>
          </a:p>
          <a:p>
            <a:pPr>
              <a:buNone/>
            </a:pPr>
            <a:endParaRPr lang="en-US" sz="24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20</a:t>
            </a:fld>
            <a:endParaRPr lang="en-US" dirty="0"/>
          </a:p>
        </p:txBody>
      </p:sp>
      <p:pic>
        <p:nvPicPr>
          <p:cNvPr id="10242" name="Picture 2" descr="C:\Users\Q0RMCWBE\Pictures\Picture3.jpg"/>
          <p:cNvPicPr>
            <a:picLocks noChangeAspect="1" noChangeArrowheads="1"/>
          </p:cNvPicPr>
          <p:nvPr/>
        </p:nvPicPr>
        <p:blipFill>
          <a:blip r:embed="rId2" cstate="print"/>
          <a:srcRect/>
          <a:stretch>
            <a:fillRect/>
          </a:stretch>
        </p:blipFill>
        <p:spPr bwMode="auto">
          <a:xfrm>
            <a:off x="304800" y="1752600"/>
            <a:ext cx="2741656" cy="3505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lIns="91440" tIns="45720" rIns="91440" bIns="45720" anchor="t"/>
          <a:lstStyle/>
          <a:p>
            <a:pPr eaLnBrk="1" hangingPunct="1"/>
            <a:r>
              <a:rPr lang="en-US" dirty="0" smtClean="0"/>
              <a:t>Non-Verbal Communication</a:t>
            </a:r>
          </a:p>
        </p:txBody>
      </p:sp>
      <p:sp>
        <p:nvSpPr>
          <p:cNvPr id="35843" name="Content Placeholder 4"/>
          <p:cNvSpPr>
            <a:spLocks noGrp="1"/>
          </p:cNvSpPr>
          <p:nvPr>
            <p:ph idx="1"/>
          </p:nvPr>
        </p:nvSpPr>
        <p:spPr>
          <a:xfrm>
            <a:off x="3886200" y="1447800"/>
            <a:ext cx="7772400" cy="4446588"/>
          </a:xfrm>
        </p:spPr>
        <p:txBody>
          <a:bodyPr/>
          <a:lstStyle/>
          <a:p>
            <a:pPr eaLnBrk="1" hangingPunct="1"/>
            <a:r>
              <a:rPr lang="en-US" dirty="0" smtClean="0"/>
              <a:t>50-75% of content.</a:t>
            </a:r>
          </a:p>
          <a:p>
            <a:pPr eaLnBrk="1" hangingPunct="1"/>
            <a:r>
              <a:rPr lang="en-US" dirty="0" smtClean="0"/>
              <a:t>Intensely noticed.</a:t>
            </a:r>
          </a:p>
          <a:p>
            <a:pPr eaLnBrk="1" hangingPunct="1"/>
            <a:r>
              <a:rPr lang="en-US" dirty="0" smtClean="0"/>
              <a:t>Overrides verbal.</a:t>
            </a:r>
          </a:p>
          <a:p>
            <a:pPr eaLnBrk="1" hangingPunct="1"/>
            <a:endParaRPr lang="en-US" dirty="0" smtClean="0"/>
          </a:p>
        </p:txBody>
      </p:sp>
      <p:pic>
        <p:nvPicPr>
          <p:cNvPr id="4" name="Picture 2" descr="C:\Users\S0CWEECH\Pictures\Maroney-jpg_151217.jpg"/>
          <p:cNvPicPr>
            <a:picLocks noChangeAspect="1" noChangeArrowheads="1"/>
          </p:cNvPicPr>
          <p:nvPr/>
        </p:nvPicPr>
        <p:blipFill>
          <a:blip r:embed="rId3" cstate="print"/>
          <a:srcRect/>
          <a:stretch>
            <a:fillRect/>
          </a:stretch>
        </p:blipFill>
        <p:spPr bwMode="auto">
          <a:xfrm>
            <a:off x="533400" y="1295399"/>
            <a:ext cx="3276600" cy="47462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Splenetic’s Curve</a:t>
            </a:r>
            <a:endParaRPr lang="en-US"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22</a:t>
            </a:fld>
            <a:endParaRPr lang="en-US" dirty="0"/>
          </a:p>
        </p:txBody>
      </p:sp>
      <p:grpSp>
        <p:nvGrpSpPr>
          <p:cNvPr id="3" name="Group 33"/>
          <p:cNvGrpSpPr/>
          <p:nvPr/>
        </p:nvGrpSpPr>
        <p:grpSpPr>
          <a:xfrm>
            <a:off x="2590800" y="990600"/>
            <a:ext cx="6279176" cy="3569732"/>
            <a:chOff x="731224" y="1981200"/>
            <a:chExt cx="6279176" cy="3569732"/>
          </a:xfrm>
        </p:grpSpPr>
        <p:cxnSp>
          <p:nvCxnSpPr>
            <p:cNvPr id="6" name="Straight Arrow Connector 5"/>
            <p:cNvCxnSpPr/>
            <p:nvPr/>
          </p:nvCxnSpPr>
          <p:spPr>
            <a:xfrm flipV="1">
              <a:off x="1219200" y="1981200"/>
              <a:ext cx="0" cy="2895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371600" y="5029200"/>
              <a:ext cx="5105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91990" y="3053834"/>
              <a:ext cx="1447800" cy="369332"/>
            </a:xfrm>
            <a:prstGeom prst="rect">
              <a:avLst/>
            </a:prstGeom>
            <a:noFill/>
          </p:spPr>
          <p:txBody>
            <a:bodyPr wrap="square" rtlCol="0">
              <a:spAutoFit/>
            </a:bodyPr>
            <a:lstStyle/>
            <a:p>
              <a:r>
                <a:rPr lang="en-US" dirty="0" smtClean="0"/>
                <a:t># of people</a:t>
              </a:r>
              <a:endParaRPr lang="en-US" dirty="0"/>
            </a:p>
          </p:txBody>
        </p:sp>
        <p:sp>
          <p:nvSpPr>
            <p:cNvPr id="22" name="TextBox 21"/>
            <p:cNvSpPr txBox="1"/>
            <p:nvPr/>
          </p:nvSpPr>
          <p:spPr>
            <a:xfrm>
              <a:off x="3322024" y="5181600"/>
              <a:ext cx="1066800" cy="369332"/>
            </a:xfrm>
            <a:prstGeom prst="rect">
              <a:avLst/>
            </a:prstGeom>
            <a:noFill/>
          </p:spPr>
          <p:txBody>
            <a:bodyPr wrap="square" rtlCol="0">
              <a:spAutoFit/>
            </a:bodyPr>
            <a:lstStyle/>
            <a:p>
              <a:r>
                <a:rPr lang="en-US" dirty="0" smtClean="0"/>
                <a:t>Support</a:t>
              </a:r>
              <a:endParaRPr lang="en-US" dirty="0"/>
            </a:p>
          </p:txBody>
        </p:sp>
        <p:sp>
          <p:nvSpPr>
            <p:cNvPr id="23" name="TextBox 22"/>
            <p:cNvSpPr txBox="1"/>
            <p:nvPr/>
          </p:nvSpPr>
          <p:spPr>
            <a:xfrm>
              <a:off x="5562600" y="3429000"/>
              <a:ext cx="1447800" cy="369332"/>
            </a:xfrm>
            <a:prstGeom prst="rect">
              <a:avLst/>
            </a:prstGeom>
            <a:noFill/>
          </p:spPr>
          <p:txBody>
            <a:bodyPr wrap="square" rtlCol="0">
              <a:spAutoFit/>
            </a:bodyPr>
            <a:lstStyle/>
            <a:p>
              <a:r>
                <a:rPr lang="en-US" dirty="0" smtClean="0"/>
                <a:t>Supporters</a:t>
              </a:r>
              <a:endParaRPr lang="en-US" dirty="0"/>
            </a:p>
          </p:txBody>
        </p:sp>
        <p:sp>
          <p:nvSpPr>
            <p:cNvPr id="24" name="TextBox 23"/>
            <p:cNvSpPr txBox="1"/>
            <p:nvPr/>
          </p:nvSpPr>
          <p:spPr>
            <a:xfrm>
              <a:off x="1295400" y="3352800"/>
              <a:ext cx="1447800" cy="369332"/>
            </a:xfrm>
            <a:prstGeom prst="rect">
              <a:avLst/>
            </a:prstGeom>
            <a:noFill/>
          </p:spPr>
          <p:txBody>
            <a:bodyPr wrap="square" rtlCol="0">
              <a:spAutoFit/>
            </a:bodyPr>
            <a:lstStyle/>
            <a:p>
              <a:r>
                <a:rPr lang="en-US" dirty="0" smtClean="0"/>
                <a:t>Detractors</a:t>
              </a:r>
              <a:endParaRPr lang="en-US" dirty="0"/>
            </a:p>
          </p:txBody>
        </p:sp>
        <p:sp>
          <p:nvSpPr>
            <p:cNvPr id="30" name="Freeform 29"/>
            <p:cNvSpPr/>
            <p:nvPr/>
          </p:nvSpPr>
          <p:spPr>
            <a:xfrm>
              <a:off x="2583243" y="2575686"/>
              <a:ext cx="2819400" cy="2191537"/>
            </a:xfrm>
            <a:custGeom>
              <a:avLst/>
              <a:gdLst>
                <a:gd name="connsiteX0" fmla="*/ 7557 w 2833884"/>
                <a:gd name="connsiteY0" fmla="*/ 2108409 h 2191537"/>
                <a:gd name="connsiteX1" fmla="*/ 0 w 2833884"/>
                <a:gd name="connsiteY1" fmla="*/ 1141110 h 2191537"/>
                <a:gd name="connsiteX2" fmla="*/ 559219 w 2833884"/>
                <a:gd name="connsiteY2" fmla="*/ 438307 h 2191537"/>
                <a:gd name="connsiteX3" fmla="*/ 974856 w 2833884"/>
                <a:gd name="connsiteY3" fmla="*/ 105798 h 2191537"/>
                <a:gd name="connsiteX4" fmla="*/ 1277137 w 2833884"/>
                <a:gd name="connsiteY4" fmla="*/ 0 h 2191537"/>
                <a:gd name="connsiteX5" fmla="*/ 1458505 w 2833884"/>
                <a:gd name="connsiteY5" fmla="*/ 0 h 2191537"/>
                <a:gd name="connsiteX6" fmla="*/ 1738115 w 2833884"/>
                <a:gd name="connsiteY6" fmla="*/ 68013 h 2191537"/>
                <a:gd name="connsiteX7" fmla="*/ 2032839 w 2833884"/>
                <a:gd name="connsiteY7" fmla="*/ 226710 h 2191537"/>
                <a:gd name="connsiteX8" fmla="*/ 2478704 w 2833884"/>
                <a:gd name="connsiteY8" fmla="*/ 589447 h 2191537"/>
                <a:gd name="connsiteX9" fmla="*/ 2833884 w 2833884"/>
                <a:gd name="connsiteY9" fmla="*/ 967299 h 2191537"/>
                <a:gd name="connsiteX10" fmla="*/ 2826327 w 2833884"/>
                <a:gd name="connsiteY10" fmla="*/ 2191537 h 2191537"/>
                <a:gd name="connsiteX11" fmla="*/ 7557 w 2833884"/>
                <a:gd name="connsiteY11" fmla="*/ 2183980 h 2191537"/>
                <a:gd name="connsiteX12" fmla="*/ 7557 w 2833884"/>
                <a:gd name="connsiteY12" fmla="*/ 2108409 h 21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3884" h="2191537">
                  <a:moveTo>
                    <a:pt x="7557" y="2108409"/>
                  </a:moveTo>
                  <a:lnTo>
                    <a:pt x="0" y="1141110"/>
                  </a:lnTo>
                  <a:lnTo>
                    <a:pt x="559219" y="438307"/>
                  </a:lnTo>
                  <a:lnTo>
                    <a:pt x="974856" y="105798"/>
                  </a:lnTo>
                  <a:lnTo>
                    <a:pt x="1277137" y="0"/>
                  </a:lnTo>
                  <a:lnTo>
                    <a:pt x="1458505" y="0"/>
                  </a:lnTo>
                  <a:lnTo>
                    <a:pt x="1738115" y="68013"/>
                  </a:lnTo>
                  <a:lnTo>
                    <a:pt x="2032839" y="226710"/>
                  </a:lnTo>
                  <a:lnTo>
                    <a:pt x="2478704" y="589447"/>
                  </a:lnTo>
                  <a:lnTo>
                    <a:pt x="2833884" y="967299"/>
                  </a:lnTo>
                  <a:lnTo>
                    <a:pt x="2826327" y="2191537"/>
                  </a:lnTo>
                  <a:lnTo>
                    <a:pt x="7557" y="2183980"/>
                  </a:lnTo>
                  <a:lnTo>
                    <a:pt x="7557" y="21084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5410200" y="2971800"/>
              <a:ext cx="0" cy="18288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90800" y="2895600"/>
              <a:ext cx="0" cy="18288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905000" y="2590800"/>
              <a:ext cx="4376148" cy="2133600"/>
            </a:xfrm>
            <a:custGeom>
              <a:avLst/>
              <a:gdLst>
                <a:gd name="connsiteX0" fmla="*/ 0 w 4299948"/>
                <a:gd name="connsiteY0" fmla="*/ 2118485 h 2118485"/>
                <a:gd name="connsiteX1" fmla="*/ 1995055 w 4299948"/>
                <a:gd name="connsiteY1" fmla="*/ 10076 h 2118485"/>
                <a:gd name="connsiteX2" fmla="*/ 4299948 w 4299948"/>
                <a:gd name="connsiteY2" fmla="*/ 2058029 h 2118485"/>
              </a:gdLst>
              <a:ahLst/>
              <a:cxnLst>
                <a:cxn ang="0">
                  <a:pos x="connsiteX0" y="connsiteY0"/>
                </a:cxn>
                <a:cxn ang="0">
                  <a:pos x="connsiteX1" y="connsiteY1"/>
                </a:cxn>
                <a:cxn ang="0">
                  <a:pos x="connsiteX2" y="connsiteY2"/>
                </a:cxn>
              </a:cxnLst>
              <a:rect l="l" t="t" r="r" b="b"/>
              <a:pathLst>
                <a:path w="4299948" h="2118485">
                  <a:moveTo>
                    <a:pt x="0" y="2118485"/>
                  </a:moveTo>
                  <a:cubicBezTo>
                    <a:pt x="639198" y="1069318"/>
                    <a:pt x="1278397" y="20152"/>
                    <a:pt x="1995055" y="10076"/>
                  </a:cubicBezTo>
                  <a:cubicBezTo>
                    <a:pt x="2711713" y="0"/>
                    <a:pt x="3505830" y="1029014"/>
                    <a:pt x="4299948" y="205802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extBox 25"/>
            <p:cNvSpPr txBox="1"/>
            <p:nvPr/>
          </p:nvSpPr>
          <p:spPr>
            <a:xfrm>
              <a:off x="3200400" y="3429000"/>
              <a:ext cx="1447800" cy="923330"/>
            </a:xfrm>
            <a:prstGeom prst="rect">
              <a:avLst/>
            </a:prstGeom>
            <a:noFill/>
          </p:spPr>
          <p:txBody>
            <a:bodyPr wrap="square" rtlCol="0">
              <a:spAutoFit/>
            </a:bodyPr>
            <a:lstStyle/>
            <a:p>
              <a:r>
                <a:rPr lang="en-US" dirty="0" smtClean="0"/>
                <a:t>Undecided</a:t>
              </a:r>
            </a:p>
            <a:p>
              <a:r>
                <a:rPr lang="en-US" dirty="0" smtClean="0"/>
                <a:t>Target audience</a:t>
              </a:r>
              <a:endParaRPr lang="en-US" dirty="0"/>
            </a:p>
          </p:txBody>
        </p:sp>
      </p:grpSp>
      <p:sp>
        <p:nvSpPr>
          <p:cNvPr id="35" name="TextBox 34"/>
          <p:cNvSpPr txBox="1"/>
          <p:nvPr/>
        </p:nvSpPr>
        <p:spPr>
          <a:xfrm>
            <a:off x="381000" y="4114800"/>
            <a:ext cx="6934200" cy="2308324"/>
          </a:xfrm>
          <a:prstGeom prst="rect">
            <a:avLst/>
          </a:prstGeom>
          <a:noFill/>
        </p:spPr>
        <p:txBody>
          <a:bodyPr wrap="square" rtlCol="0">
            <a:spAutoFit/>
          </a:bodyPr>
          <a:lstStyle/>
          <a:p>
            <a:pPr>
              <a:buFont typeface="Arial" pitchFamily="34" charset="0"/>
              <a:buChar char="•"/>
            </a:pPr>
            <a:r>
              <a:rPr lang="en-US" sz="2400" dirty="0" smtClean="0"/>
              <a:t>Not there to make friends.</a:t>
            </a:r>
          </a:p>
          <a:p>
            <a:pPr>
              <a:buFont typeface="Arial" pitchFamily="34" charset="0"/>
              <a:buChar char="•"/>
            </a:pPr>
            <a:r>
              <a:rPr lang="en-US" sz="2400" dirty="0" smtClean="0"/>
              <a:t>Be open, honest, sincere, genuine.</a:t>
            </a:r>
          </a:p>
          <a:p>
            <a:pPr>
              <a:buFont typeface="Arial" pitchFamily="34" charset="0"/>
              <a:buChar char="•"/>
            </a:pPr>
            <a:r>
              <a:rPr lang="en-US" sz="2400" dirty="0" smtClean="0"/>
              <a:t>Not optimistic, not pessimistic, be realistic.</a:t>
            </a:r>
          </a:p>
          <a:p>
            <a:pPr>
              <a:buFont typeface="Arial" pitchFamily="34" charset="0"/>
              <a:buChar char="•"/>
            </a:pPr>
            <a:r>
              <a:rPr lang="en-US" sz="2400" dirty="0" smtClean="0"/>
              <a:t>Don’t take attacks personally.</a:t>
            </a:r>
          </a:p>
          <a:p>
            <a:pPr>
              <a:buFont typeface="Arial" pitchFamily="34" charset="0"/>
              <a:buChar char="•"/>
            </a:pPr>
            <a:r>
              <a:rPr lang="en-US" sz="2400" dirty="0" smtClean="0"/>
              <a:t>Expect and allow some venting.</a:t>
            </a:r>
          </a:p>
          <a:p>
            <a:pPr>
              <a:buFont typeface="Arial" pitchFamily="34" charset="0"/>
              <a:buChar char="•"/>
            </a:pPr>
            <a:r>
              <a:rPr lang="en-US" sz="2400" dirty="0" smtClean="0"/>
              <a:t>Don’t answer questions not asked.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lIns="91440" tIns="45720" rIns="91440" bIns="45720" anchor="t"/>
          <a:lstStyle/>
          <a:p>
            <a:pPr eaLnBrk="1" hangingPunct="1"/>
            <a:r>
              <a:rPr lang="en-US" dirty="0" smtClean="0"/>
              <a:t>Simplification</a:t>
            </a:r>
          </a:p>
        </p:txBody>
      </p:sp>
      <p:sp>
        <p:nvSpPr>
          <p:cNvPr id="35843" name="Content Placeholder 4"/>
          <p:cNvSpPr>
            <a:spLocks noGrp="1"/>
          </p:cNvSpPr>
          <p:nvPr>
            <p:ph idx="1"/>
          </p:nvPr>
        </p:nvSpPr>
        <p:spPr>
          <a:xfrm>
            <a:off x="609600" y="1905000"/>
            <a:ext cx="7772400" cy="4446588"/>
          </a:xfrm>
        </p:spPr>
        <p:txBody>
          <a:bodyPr/>
          <a:lstStyle/>
          <a:p>
            <a:pPr eaLnBrk="1" hangingPunct="1"/>
            <a:r>
              <a:rPr lang="en-US" dirty="0" smtClean="0"/>
              <a:t>Simplify language.</a:t>
            </a:r>
          </a:p>
          <a:p>
            <a:pPr eaLnBrk="1" hangingPunct="1"/>
            <a:endParaRPr lang="en-US" dirty="0" smtClean="0"/>
          </a:p>
          <a:p>
            <a:pPr eaLnBrk="1" hangingPunct="1"/>
            <a:r>
              <a:rPr lang="en-US" dirty="0" smtClean="0"/>
              <a:t>Simplify graphics.</a:t>
            </a:r>
          </a:p>
          <a:p>
            <a:pPr eaLnBrk="1" hangingPunct="1"/>
            <a:endParaRPr lang="en-US" dirty="0" smtClean="0"/>
          </a:p>
          <a:p>
            <a:pPr eaLnBrk="1" hangingPunct="1"/>
            <a:r>
              <a:rPr lang="en-US" dirty="0" smtClean="0"/>
              <a:t>Simplify content.</a:t>
            </a:r>
          </a:p>
          <a:p>
            <a:pPr eaLnBrk="1" hangingPunct="1"/>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lIns="91440" tIns="45720" rIns="91440" bIns="45720" anchor="t"/>
          <a:lstStyle/>
          <a:p>
            <a:pPr eaLnBrk="1" hangingPunct="1"/>
            <a:r>
              <a:rPr lang="en-US" sz="3200" dirty="0" smtClean="0"/>
              <a:t>Simplify Language</a:t>
            </a:r>
          </a:p>
        </p:txBody>
      </p:sp>
      <p:sp>
        <p:nvSpPr>
          <p:cNvPr id="36867" name="Content Placeholder 3"/>
          <p:cNvSpPr>
            <a:spLocks noGrp="1"/>
          </p:cNvSpPr>
          <p:nvPr>
            <p:ph sz="half" idx="1"/>
          </p:nvPr>
        </p:nvSpPr>
        <p:spPr>
          <a:xfrm>
            <a:off x="533400" y="990600"/>
            <a:ext cx="7391400" cy="4191000"/>
          </a:xfrm>
        </p:spPr>
        <p:txBody>
          <a:bodyPr/>
          <a:lstStyle/>
          <a:p>
            <a:pPr eaLnBrk="1" hangingPunct="1"/>
            <a:endParaRPr lang="en-US" sz="2000" dirty="0" smtClean="0"/>
          </a:p>
          <a:p>
            <a:pPr eaLnBrk="1" hangingPunct="1"/>
            <a:r>
              <a:rPr lang="en-US" sz="2400" dirty="0" smtClean="0"/>
              <a:t>If the word is there to impress—cut it</a:t>
            </a:r>
          </a:p>
          <a:p>
            <a:pPr eaLnBrk="1" hangingPunct="1"/>
            <a:r>
              <a:rPr lang="en-US" sz="2400" dirty="0" smtClean="0"/>
              <a:t>6</a:t>
            </a:r>
            <a:r>
              <a:rPr lang="en-US" sz="2400" baseline="30000" dirty="0" smtClean="0"/>
              <a:t>th</a:t>
            </a:r>
            <a:r>
              <a:rPr lang="en-US" sz="2400" dirty="0" smtClean="0"/>
              <a:t>-8</a:t>
            </a:r>
            <a:r>
              <a:rPr lang="en-US" sz="2400" baseline="30000" dirty="0" smtClean="0"/>
              <a:t>th</a:t>
            </a:r>
            <a:r>
              <a:rPr lang="en-US" sz="2400" dirty="0" smtClean="0"/>
              <a:t> grade level, no jargon, no acronyms</a:t>
            </a:r>
          </a:p>
          <a:p>
            <a:pPr eaLnBrk="1" hangingPunct="1"/>
            <a:r>
              <a:rPr lang="en-US" sz="2400" dirty="0" smtClean="0"/>
              <a:t>Short, simple sentences</a:t>
            </a:r>
          </a:p>
          <a:p>
            <a:r>
              <a:rPr lang="en-US" sz="2400" dirty="0" smtClean="0"/>
              <a:t>Avoid words that have technical meanings that differ from their common meanings</a:t>
            </a:r>
          </a:p>
          <a:p>
            <a:r>
              <a:rPr lang="en-US" sz="2400" dirty="0" smtClean="0"/>
              <a:t>Avoid:</a:t>
            </a:r>
          </a:p>
          <a:p>
            <a:pPr lvl="1"/>
            <a:r>
              <a:rPr lang="en-US" sz="2000" dirty="0" smtClean="0"/>
              <a:t>Negatives; No, can’t, don’t, not, never, “I am not a lying” </a:t>
            </a:r>
          </a:p>
          <a:p>
            <a:pPr lvl="1"/>
            <a:r>
              <a:rPr lang="en-US" sz="2000" dirty="0" smtClean="0"/>
              <a:t>Pushback; “Why don’t you believe me?”</a:t>
            </a:r>
          </a:p>
          <a:p>
            <a:pPr lvl="1"/>
            <a:r>
              <a:rPr lang="en-US" sz="2000" dirty="0" smtClean="0"/>
              <a:t>Speculation</a:t>
            </a:r>
          </a:p>
          <a:p>
            <a:pPr lvl="1"/>
            <a:r>
              <a:rPr lang="en-US" sz="2000" dirty="0" smtClean="0"/>
              <a:t>Guarantees</a:t>
            </a:r>
          </a:p>
          <a:p>
            <a:pPr lvl="1"/>
            <a:r>
              <a:rPr lang="en-US" sz="2000" dirty="0" smtClean="0"/>
              <a:t>Humor</a:t>
            </a:r>
          </a:p>
          <a:p>
            <a:pPr lvl="1"/>
            <a:r>
              <a:rPr lang="en-US" sz="2000" dirty="0" smtClean="0"/>
              <a:t>Personal opinion</a:t>
            </a:r>
          </a:p>
          <a:p>
            <a:pPr lvl="1"/>
            <a:endParaRPr lang="en-US" sz="1600" dirty="0" smtClean="0"/>
          </a:p>
          <a:p>
            <a:pPr eaLnBrk="1" hangingPunct="1"/>
            <a:endParaRPr lang="en-US" sz="20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52400"/>
            <a:ext cx="8229600" cy="1265238"/>
          </a:xfrm>
        </p:spPr>
        <p:txBody>
          <a:bodyPr lIns="91440" tIns="45720" rIns="91440" bIns="45720" anchor="t"/>
          <a:lstStyle/>
          <a:p>
            <a:r>
              <a:rPr lang="en-US" sz="3200" dirty="0" smtClean="0"/>
              <a:t>Simplify Graphics</a:t>
            </a:r>
            <a:br>
              <a:rPr lang="en-US" sz="3200" dirty="0" smtClean="0"/>
            </a:br>
            <a:r>
              <a:rPr lang="en-US" sz="3200" dirty="0" smtClean="0"/>
              <a:t/>
            </a:r>
            <a:br>
              <a:rPr lang="en-US" sz="3200" dirty="0" smtClean="0"/>
            </a:br>
            <a:endParaRPr lang="en-US" sz="3200" dirty="0" smtClean="0"/>
          </a:p>
        </p:txBody>
      </p:sp>
      <p:sp>
        <p:nvSpPr>
          <p:cNvPr id="37891" name="Content Placeholder 2"/>
          <p:cNvSpPr>
            <a:spLocks noGrp="1"/>
          </p:cNvSpPr>
          <p:nvPr>
            <p:ph sz="half" idx="1"/>
          </p:nvPr>
        </p:nvSpPr>
        <p:spPr>
          <a:xfrm>
            <a:off x="457200" y="914400"/>
            <a:ext cx="8153400" cy="4572000"/>
          </a:xfrm>
        </p:spPr>
        <p:txBody>
          <a:bodyPr/>
          <a:lstStyle/>
          <a:p>
            <a:pPr eaLnBrk="1" hangingPunct="1"/>
            <a:r>
              <a:rPr lang="en-US" dirty="0" smtClean="0"/>
              <a:t>Do not underestimate the power of a good PowerPoint slide – take the time.</a:t>
            </a:r>
          </a:p>
          <a:p>
            <a:pPr eaLnBrk="1" hangingPunct="1">
              <a:lnSpc>
                <a:spcPct val="150000"/>
              </a:lnSpc>
            </a:pPr>
            <a:r>
              <a:rPr lang="en-US" dirty="0" smtClean="0"/>
              <a:t>Don’t use recycled technical drawings.</a:t>
            </a:r>
          </a:p>
          <a:p>
            <a:pPr eaLnBrk="1" hangingPunct="1">
              <a:lnSpc>
                <a:spcPct val="150000"/>
              </a:lnSpc>
            </a:pPr>
            <a:r>
              <a:rPr lang="en-US" dirty="0" smtClean="0"/>
              <a:t>Simplify to the point of a “cartoon” to illustrate a point.</a:t>
            </a:r>
          </a:p>
          <a:p>
            <a:pPr eaLnBrk="1" hangingPunct="1">
              <a:lnSpc>
                <a:spcPct val="150000"/>
              </a:lnSpc>
            </a:pPr>
            <a:r>
              <a:rPr lang="en-US" dirty="0" smtClean="0"/>
              <a:t>Use color to convey meaning. </a:t>
            </a:r>
          </a:p>
          <a:p>
            <a:pPr lvl="1">
              <a:lnSpc>
                <a:spcPct val="150000"/>
              </a:lnSpc>
            </a:pPr>
            <a:r>
              <a:rPr lang="en-US" dirty="0" smtClean="0"/>
              <a:t>Consider color blindness.</a:t>
            </a:r>
          </a:p>
          <a:p>
            <a:pPr eaLnBrk="1" hangingPunct="1">
              <a:lnSpc>
                <a:spcPct val="150000"/>
              </a:lnSpc>
            </a:pPr>
            <a:r>
              <a:rPr lang="en-US" dirty="0" smtClean="0"/>
              <a:t>Use animation to simplify complex information.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sz="3600" dirty="0" smtClean="0"/>
              <a:t>Grout-Line 12 Section</a:t>
            </a:r>
            <a:r>
              <a:rPr lang="en-US" dirty="0" smtClean="0"/>
              <a:t/>
            </a:r>
            <a:br>
              <a:rPr lang="en-US" dirty="0" smtClean="0"/>
            </a:br>
            <a:endParaRPr lang="en-US" dirty="0"/>
          </a:p>
        </p:txBody>
      </p:sp>
      <p:pic>
        <p:nvPicPr>
          <p:cNvPr id="1026" name="Picture 2"/>
          <p:cNvPicPr>
            <a:picLocks noGrp="1" noChangeAspect="1" noChangeArrowheads="1"/>
          </p:cNvPicPr>
          <p:nvPr>
            <p:ph idx="1"/>
          </p:nvPr>
        </p:nvPicPr>
        <p:blipFill>
          <a:blip r:embed="rId3" cstate="print"/>
          <a:srcRect l="4788" t="4054" r="6633" b="4054"/>
          <a:stretch>
            <a:fillRect/>
          </a:stretch>
        </p:blipFill>
        <p:spPr bwMode="auto">
          <a:xfrm>
            <a:off x="152400" y="533400"/>
            <a:ext cx="8912039" cy="61722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057400" y="4572000"/>
            <a:ext cx="1600200" cy="923330"/>
          </a:xfrm>
          <a:prstGeom prst="rect">
            <a:avLst/>
          </a:prstGeom>
          <a:noFill/>
        </p:spPr>
        <p:txBody>
          <a:bodyPr wrap="square" rtlCol="0">
            <a:spAutoFit/>
          </a:bodyPr>
          <a:lstStyle/>
          <a:p>
            <a:r>
              <a:rPr lang="en-US" dirty="0" smtClean="0"/>
              <a:t>EL 500</a:t>
            </a:r>
          </a:p>
          <a:p>
            <a:r>
              <a:rPr lang="en-US" dirty="0" smtClean="0"/>
              <a:t>Bottom of</a:t>
            </a:r>
          </a:p>
          <a:p>
            <a:r>
              <a:rPr lang="en-US" dirty="0" smtClean="0"/>
              <a:t>Grout Curtain</a:t>
            </a:r>
            <a:endParaRPr lang="en-US" dirty="0"/>
          </a:p>
        </p:txBody>
      </p:sp>
      <p:cxnSp>
        <p:nvCxnSpPr>
          <p:cNvPr id="7" name="Straight Arrow Connector 6"/>
          <p:cNvCxnSpPr/>
          <p:nvPr/>
        </p:nvCxnSpPr>
        <p:spPr>
          <a:xfrm flipV="1">
            <a:off x="2590800" y="3962400"/>
            <a:ext cx="0" cy="60960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38400" y="6096000"/>
            <a:ext cx="2286000" cy="369332"/>
          </a:xfrm>
          <a:prstGeom prst="rect">
            <a:avLst/>
          </a:prstGeom>
          <a:noFill/>
        </p:spPr>
        <p:txBody>
          <a:bodyPr wrap="square" rtlCol="0">
            <a:spAutoFit/>
          </a:bodyPr>
          <a:lstStyle/>
          <a:p>
            <a:r>
              <a:rPr lang="en-US" dirty="0" smtClean="0">
                <a:solidFill>
                  <a:schemeClr val="bg2"/>
                </a:solidFill>
              </a:rPr>
              <a:t>Looking Upstream</a:t>
            </a:r>
            <a:endParaRPr lang="en-US" dirty="0">
              <a:solidFill>
                <a:schemeClr val="bg2"/>
              </a:solidFill>
            </a:endParaRPr>
          </a:p>
        </p:txBody>
      </p:sp>
      <p:sp>
        <p:nvSpPr>
          <p:cNvPr id="9" name="TextBox 8"/>
          <p:cNvSpPr txBox="1"/>
          <p:nvPr/>
        </p:nvSpPr>
        <p:spPr>
          <a:xfrm>
            <a:off x="5105400" y="2895600"/>
            <a:ext cx="990600" cy="307777"/>
          </a:xfrm>
          <a:prstGeom prst="rect">
            <a:avLst/>
          </a:prstGeom>
          <a:solidFill>
            <a:schemeClr val="bg1">
              <a:lumMod val="95000"/>
            </a:schemeClr>
          </a:solidFill>
        </p:spPr>
        <p:txBody>
          <a:bodyPr wrap="square" rtlCol="0">
            <a:spAutoFit/>
          </a:bodyPr>
          <a:lstStyle/>
          <a:p>
            <a:r>
              <a:rPr lang="en-US" sz="1400" dirty="0" smtClean="0">
                <a:solidFill>
                  <a:srgbClr val="FF0000"/>
                </a:solidFill>
              </a:rPr>
              <a:t>1705 cu ft</a:t>
            </a:r>
            <a:endParaRPr lang="en-US" sz="1400" dirty="0">
              <a:solidFill>
                <a:srgbClr val="FF0000"/>
              </a:solidFill>
            </a:endParaRPr>
          </a:p>
        </p:txBody>
      </p:sp>
      <p:cxnSp>
        <p:nvCxnSpPr>
          <p:cNvPr id="11" name="Straight Arrow Connector 10"/>
          <p:cNvCxnSpPr/>
          <p:nvPr/>
        </p:nvCxnSpPr>
        <p:spPr>
          <a:xfrm flipH="1" flipV="1">
            <a:off x="4800600" y="2743200"/>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86200" y="4495800"/>
            <a:ext cx="1295400" cy="1200329"/>
          </a:xfrm>
          <a:prstGeom prst="rect">
            <a:avLst/>
          </a:prstGeom>
          <a:noFill/>
        </p:spPr>
        <p:txBody>
          <a:bodyPr wrap="square" rtlCol="0">
            <a:spAutoFit/>
          </a:bodyPr>
          <a:lstStyle/>
          <a:p>
            <a:r>
              <a:rPr lang="en-US" dirty="0" smtClean="0"/>
              <a:t>EL 513</a:t>
            </a:r>
          </a:p>
          <a:p>
            <a:r>
              <a:rPr lang="en-US" dirty="0" smtClean="0"/>
              <a:t>Leipers /</a:t>
            </a:r>
          </a:p>
          <a:p>
            <a:r>
              <a:rPr lang="en-US" dirty="0" smtClean="0"/>
              <a:t>Catheys</a:t>
            </a:r>
          </a:p>
          <a:p>
            <a:r>
              <a:rPr lang="en-US" dirty="0" smtClean="0"/>
              <a:t>Contact</a:t>
            </a:r>
            <a:endParaRPr lang="en-US" dirty="0"/>
          </a:p>
        </p:txBody>
      </p:sp>
      <p:cxnSp>
        <p:nvCxnSpPr>
          <p:cNvPr id="12" name="Straight Arrow Connector 11"/>
          <p:cNvCxnSpPr>
            <a:stCxn id="10" idx="0"/>
          </p:cNvCxnSpPr>
          <p:nvPr/>
        </p:nvCxnSpPr>
        <p:spPr>
          <a:xfrm flipV="1">
            <a:off x="4533900" y="3657600"/>
            <a:ext cx="190500" cy="83820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62600" y="6248400"/>
            <a:ext cx="685800" cy="381000"/>
          </a:xfrm>
          <a:prstGeom prst="rect">
            <a:avLst/>
          </a:prstGeom>
          <a:solidFill>
            <a:srgbClr val="FFFF00"/>
          </a:solidFill>
        </p:spPr>
        <p:txBody>
          <a:bodyPr wrap="square" rtlCol="0">
            <a:spAutoFit/>
          </a:bodyPr>
          <a:lstStyle/>
          <a:p>
            <a:r>
              <a:rPr lang="en-US" dirty="0" smtClean="0"/>
              <a:t>NRI</a:t>
            </a:r>
            <a:endParaRPr lang="en-US" dirty="0"/>
          </a:p>
        </p:txBody>
      </p:sp>
      <p:sp>
        <p:nvSpPr>
          <p:cNvPr id="15" name="TextBox 14"/>
          <p:cNvSpPr txBox="1"/>
          <p:nvPr/>
        </p:nvSpPr>
        <p:spPr>
          <a:xfrm>
            <a:off x="7620000" y="609600"/>
            <a:ext cx="1524000" cy="646331"/>
          </a:xfrm>
          <a:prstGeom prst="rect">
            <a:avLst/>
          </a:prstGeom>
          <a:solidFill>
            <a:srgbClr val="FFFF00"/>
          </a:solidFill>
        </p:spPr>
        <p:txBody>
          <a:bodyPr wrap="square" rtlCol="0">
            <a:spAutoFit/>
          </a:bodyPr>
          <a:lstStyle/>
          <a:p>
            <a:r>
              <a:rPr lang="en-US" dirty="0" smtClean="0">
                <a:solidFill>
                  <a:srgbClr val="0070C0"/>
                </a:solidFill>
              </a:rPr>
              <a:t>Sinkhole #1</a:t>
            </a:r>
          </a:p>
          <a:p>
            <a:r>
              <a:rPr lang="en-US" dirty="0" smtClean="0">
                <a:solidFill>
                  <a:srgbClr val="0070C0"/>
                </a:solidFill>
              </a:rPr>
              <a:t>u/s 30 ft</a:t>
            </a:r>
            <a:endParaRPr lang="en-US" dirty="0">
              <a:solidFill>
                <a:srgbClr val="0070C0"/>
              </a:solidFill>
            </a:endParaRPr>
          </a:p>
        </p:txBody>
      </p:sp>
      <p:cxnSp>
        <p:nvCxnSpPr>
          <p:cNvPr id="17" name="Straight Arrow Connector 16"/>
          <p:cNvCxnSpPr>
            <a:stCxn id="15" idx="2"/>
          </p:cNvCxnSpPr>
          <p:nvPr/>
        </p:nvCxnSpPr>
        <p:spPr>
          <a:xfrm>
            <a:off x="8382000" y="1255931"/>
            <a:ext cx="0" cy="19186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29400" y="990600"/>
            <a:ext cx="1143000" cy="646331"/>
          </a:xfrm>
          <a:prstGeom prst="rect">
            <a:avLst/>
          </a:prstGeom>
          <a:noFill/>
        </p:spPr>
        <p:txBody>
          <a:bodyPr wrap="square" rtlCol="0">
            <a:spAutoFit/>
          </a:bodyPr>
          <a:lstStyle/>
          <a:p>
            <a:r>
              <a:rPr lang="en-US" dirty="0" smtClean="0">
                <a:solidFill>
                  <a:srgbClr val="C00000"/>
                </a:solidFill>
              </a:rPr>
              <a:t>T0345r</a:t>
            </a:r>
          </a:p>
          <a:p>
            <a:r>
              <a:rPr lang="en-US" dirty="0" smtClean="0">
                <a:solidFill>
                  <a:srgbClr val="C00000"/>
                </a:solidFill>
              </a:rPr>
              <a:t>u/s 6 ft</a:t>
            </a:r>
            <a:endParaRPr lang="en-US" dirty="0">
              <a:solidFill>
                <a:srgbClr val="C00000"/>
              </a:solidFill>
            </a:endParaRPr>
          </a:p>
        </p:txBody>
      </p:sp>
      <p:cxnSp>
        <p:nvCxnSpPr>
          <p:cNvPr id="23" name="Straight Arrow Connector 22"/>
          <p:cNvCxnSpPr/>
          <p:nvPr/>
        </p:nvCxnSpPr>
        <p:spPr>
          <a:xfrm>
            <a:off x="7570177" y="1380392"/>
            <a:ext cx="583223" cy="21980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62800" y="2971800"/>
            <a:ext cx="914400" cy="307777"/>
          </a:xfrm>
          <a:prstGeom prst="rect">
            <a:avLst/>
          </a:prstGeom>
          <a:solidFill>
            <a:schemeClr val="bg1">
              <a:lumMod val="95000"/>
            </a:schemeClr>
          </a:solidFill>
        </p:spPr>
        <p:txBody>
          <a:bodyPr wrap="square" rtlCol="0">
            <a:spAutoFit/>
          </a:bodyPr>
          <a:lstStyle/>
          <a:p>
            <a:r>
              <a:rPr lang="en-US" sz="1400" dirty="0" smtClean="0">
                <a:solidFill>
                  <a:srgbClr val="FF0000"/>
                </a:solidFill>
              </a:rPr>
              <a:t>100 cu ft</a:t>
            </a:r>
            <a:endParaRPr lang="en-US" sz="1400" dirty="0">
              <a:solidFill>
                <a:srgbClr val="FF0000"/>
              </a:solidFill>
            </a:endParaRPr>
          </a:p>
        </p:txBody>
      </p:sp>
      <p:cxnSp>
        <p:nvCxnSpPr>
          <p:cNvPr id="18" name="Straight Arrow Connector 17"/>
          <p:cNvCxnSpPr/>
          <p:nvPr/>
        </p:nvCxnSpPr>
        <p:spPr>
          <a:xfrm flipV="1">
            <a:off x="8077200" y="2819400"/>
            <a:ext cx="2286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609600"/>
            <a:ext cx="4267200" cy="646331"/>
          </a:xfrm>
          <a:prstGeom prst="rect">
            <a:avLst/>
          </a:prstGeom>
          <a:noFill/>
        </p:spPr>
        <p:txBody>
          <a:bodyPr wrap="square" rtlCol="0">
            <a:spAutoFit/>
          </a:bodyPr>
          <a:lstStyle/>
          <a:p>
            <a:r>
              <a:rPr lang="en-US" dirty="0" smtClean="0"/>
              <a:t>Too busy, detailed, complicated – take too much time to explain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en-US" dirty="0"/>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en-US" dirty="0"/>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dirty="0"/>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dirty="0"/>
          </a:p>
        </p:txBody>
      </p:sp>
      <p:sp>
        <p:nvSpPr>
          <p:cNvPr id="268298" name="Rectangle 10"/>
          <p:cNvSpPr>
            <a:spLocks noChangeArrowheads="1"/>
          </p:cNvSpPr>
          <p:nvPr/>
        </p:nvSpPr>
        <p:spPr bwMode="auto">
          <a:xfrm>
            <a:off x="6372226" y="5467350"/>
            <a:ext cx="1152525" cy="419100"/>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w="12700" algn="ctr">
            <a:noFill/>
            <a:miter lim="800000"/>
            <a:headEnd/>
            <a:tailEnd/>
          </a:ln>
          <a:effectLst/>
        </p:spPr>
        <p:txBody>
          <a:bodyPr wrap="none" anchor="ctr"/>
          <a:lstStyle/>
          <a:p>
            <a:endParaRPr lang="en-US" dirty="0"/>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2" name="Rectangle 14"/>
          <p:cNvSpPr>
            <a:spLocks noChangeArrowheads="1"/>
          </p:cNvSpPr>
          <p:nvPr/>
        </p:nvSpPr>
        <p:spPr bwMode="auto">
          <a:xfrm>
            <a:off x="3124200" y="5638801"/>
            <a:ext cx="1828801"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dirty="0"/>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3" name="Rectangle 25"/>
          <p:cNvSpPr>
            <a:spLocks noChangeArrowheads="1"/>
          </p:cNvSpPr>
          <p:nvPr/>
        </p:nvSpPr>
        <p:spPr bwMode="auto">
          <a:xfrm>
            <a:off x="1162051" y="5810250"/>
            <a:ext cx="1143000" cy="457200"/>
          </a:xfrm>
          <a:prstGeom prst="rect">
            <a:avLst/>
          </a:prstGeom>
          <a:gradFill flip="none" rotWithShape="1">
            <a:gsLst>
              <a:gs pos="0">
                <a:srgbClr val="B08200"/>
              </a:gs>
              <a:gs pos="100000">
                <a:srgbClr val="483018"/>
              </a:gs>
            </a:gsLst>
            <a:lin ang="5400000" scaled="1"/>
            <a:tileRect/>
          </a:gradFill>
          <a:ln w="12700" algn="ctr">
            <a:noFill/>
            <a:miter lim="800000"/>
            <a:headEnd/>
            <a:tailEnd/>
          </a:ln>
          <a:effectLst/>
        </p:spPr>
        <p:txBody>
          <a:bodyPr wrap="none" anchor="ctr"/>
          <a:lstStyle/>
          <a:p>
            <a:endParaRPr lang="en-US" dirty="0"/>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dirty="0"/>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en-US" dirty="0"/>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dirty="0"/>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dirty="0"/>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dirty="0"/>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dirty="0"/>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dirty="0"/>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dirty="0"/>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dirty="0"/>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dirty="0"/>
          </a:p>
        </p:txBody>
      </p:sp>
      <p:sp>
        <p:nvSpPr>
          <p:cNvPr id="268331" name="Text Box 43"/>
          <p:cNvSpPr txBox="1">
            <a:spLocks noChangeArrowheads="1"/>
          </p:cNvSpPr>
          <p:nvPr/>
        </p:nvSpPr>
        <p:spPr bwMode="auto">
          <a:xfrm>
            <a:off x="2741613" y="4641850"/>
            <a:ext cx="1966912" cy="307754"/>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1400" dirty="0">
                <a:solidFill>
                  <a:schemeClr val="bg2"/>
                </a:solidFill>
                <a:latin typeface="Arial Black" pitchFamily="34" charset="0"/>
              </a:rPr>
              <a:t>Soil Foundation</a:t>
            </a:r>
          </a:p>
        </p:txBody>
      </p:sp>
      <p:sp>
        <p:nvSpPr>
          <p:cNvPr id="268332" name="Freeform 44"/>
          <p:cNvSpPr>
            <a:spLocks/>
          </p:cNvSpPr>
          <p:nvPr/>
        </p:nvSpPr>
        <p:spPr bwMode="auto">
          <a:xfrm>
            <a:off x="6298244" y="3317876"/>
            <a:ext cx="2617156" cy="836613"/>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gradFill rotWithShape="1">
            <a:gsLst>
              <a:gs pos="0">
                <a:schemeClr val="accent2"/>
              </a:gs>
              <a:gs pos="100000">
                <a:srgbClr val="052D9F"/>
              </a:gs>
            </a:gsLst>
            <a:lin ang="5400000" scaled="1"/>
          </a:gradFill>
          <a:ln w="12700" cap="flat" cmpd="sng">
            <a:noFill/>
            <a:prstDash val="solid"/>
            <a:round/>
            <a:headEnd/>
            <a:tailEnd/>
          </a:ln>
          <a:effectLst/>
        </p:spPr>
        <p:txBody>
          <a:bodyPr/>
          <a:lstStyle/>
          <a:p>
            <a:endParaRPr lang="en-US" dirty="0"/>
          </a:p>
        </p:txBody>
      </p:sp>
      <p:sp>
        <p:nvSpPr>
          <p:cNvPr id="268333" name="Text Box 45"/>
          <p:cNvSpPr txBox="1">
            <a:spLocks noChangeArrowheads="1"/>
          </p:cNvSpPr>
          <p:nvPr/>
        </p:nvSpPr>
        <p:spPr bwMode="auto">
          <a:xfrm>
            <a:off x="7802563" y="3392488"/>
            <a:ext cx="808037" cy="400087"/>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2000" dirty="0">
                <a:solidFill>
                  <a:schemeClr val="bg1"/>
                </a:solidFill>
                <a:latin typeface="+mj-lt"/>
              </a:rPr>
              <a:t>Lake</a:t>
            </a:r>
          </a:p>
        </p:txBody>
      </p:sp>
      <p:sp>
        <p:nvSpPr>
          <p:cNvPr id="268334" name="Freeform 46" descr="Brown marble"/>
          <p:cNvSpPr>
            <a:spLocks/>
          </p:cNvSpPr>
          <p:nvPr/>
        </p:nvSpPr>
        <p:spPr bwMode="auto">
          <a:xfrm>
            <a:off x="5715000" y="4495800"/>
            <a:ext cx="990600" cy="7239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en-US" dirty="0"/>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60" name="Text Box 72"/>
          <p:cNvSpPr txBox="1">
            <a:spLocks noChangeArrowheads="1"/>
          </p:cNvSpPr>
          <p:nvPr/>
        </p:nvSpPr>
        <p:spPr bwMode="auto">
          <a:xfrm>
            <a:off x="3505201" y="3505201"/>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400" dirty="0">
                <a:solidFill>
                  <a:srgbClr val="FFFFFF"/>
                </a:solidFill>
              </a:rPr>
              <a:t>Embankment</a:t>
            </a:r>
          </a:p>
        </p:txBody>
      </p:sp>
      <p:sp>
        <p:nvSpPr>
          <p:cNvPr id="268362" name="Text Box 74"/>
          <p:cNvSpPr txBox="1">
            <a:spLocks noChangeArrowheads="1"/>
          </p:cNvSpPr>
          <p:nvPr/>
        </p:nvSpPr>
        <p:spPr bwMode="auto">
          <a:xfrm>
            <a:off x="5105402" y="4038600"/>
            <a:ext cx="1973263" cy="338532"/>
          </a:xfrm>
          <a:prstGeom prst="rect">
            <a:avLst/>
          </a:prstGeom>
          <a:noFill/>
          <a:ln w="12700" algn="ctr">
            <a:noFill/>
            <a:miter lim="800000"/>
            <a:headEnd/>
            <a:tailEnd/>
          </a:ln>
          <a:effectLst/>
        </p:spPr>
        <p:txBody>
          <a:bodyPr lIns="91417" tIns="45709" rIns="91417" bIns="45709">
            <a:spAutoFit/>
          </a:bodyPr>
          <a:lstStyle/>
          <a:p>
            <a:pPr eaLnBrk="0" hangingPunct="0">
              <a:spcBef>
                <a:spcPct val="50000"/>
              </a:spcBef>
            </a:pPr>
            <a:r>
              <a:rPr lang="en-US" sz="1600" b="1" dirty="0">
                <a:solidFill>
                  <a:srgbClr val="FFFFFF"/>
                </a:solidFill>
              </a:rPr>
              <a:t>Cutoff Trench</a:t>
            </a:r>
          </a:p>
        </p:txBody>
      </p:sp>
      <p:sp>
        <p:nvSpPr>
          <p:cNvPr id="268363" name="Line 75"/>
          <p:cNvSpPr>
            <a:spLocks noChangeShapeType="1"/>
          </p:cNvSpPr>
          <p:nvPr/>
        </p:nvSpPr>
        <p:spPr bwMode="auto">
          <a:xfrm>
            <a:off x="6019800" y="4343400"/>
            <a:ext cx="152400" cy="457200"/>
          </a:xfrm>
          <a:prstGeom prst="line">
            <a:avLst/>
          </a:prstGeom>
          <a:noFill/>
          <a:ln w="38100">
            <a:solidFill>
              <a:srgbClr val="FFFFFF"/>
            </a:solidFill>
            <a:round/>
            <a:headEnd/>
            <a:tailEnd type="triangle" w="med" len="med"/>
          </a:ln>
          <a:effectLst/>
        </p:spPr>
        <p:txBody>
          <a:bodyPr/>
          <a:lstStyle/>
          <a:p>
            <a:endParaRPr lang="en-US" dirty="0"/>
          </a:p>
        </p:txBody>
      </p:sp>
      <p:sp>
        <p:nvSpPr>
          <p:cNvPr id="268364" name="Text Box 76"/>
          <p:cNvSpPr txBox="1">
            <a:spLocks noChangeArrowheads="1"/>
          </p:cNvSpPr>
          <p:nvPr/>
        </p:nvSpPr>
        <p:spPr bwMode="auto">
          <a:xfrm>
            <a:off x="546100" y="6261101"/>
            <a:ext cx="2692400" cy="400087"/>
          </a:xfrm>
          <a:prstGeom prst="rect">
            <a:avLst/>
          </a:prstGeom>
          <a:solidFill>
            <a:srgbClr val="969696"/>
          </a:solidFill>
          <a:ln w="12700">
            <a:solidFill>
              <a:schemeClr val="bg2"/>
            </a:solidFill>
            <a:miter lim="800000"/>
            <a:headEnd/>
            <a:tailEnd/>
          </a:ln>
          <a:effectLst/>
        </p:spPr>
        <p:txBody>
          <a:bodyPr lIns="91417" tIns="45709" rIns="91417" bIns="45709">
            <a:spAutoFit/>
          </a:bodyPr>
          <a:lstStyle/>
          <a:p>
            <a:pPr eaLnBrk="0" hangingPunct="0">
              <a:spcBef>
                <a:spcPct val="50000"/>
              </a:spcBef>
            </a:pPr>
            <a:r>
              <a:rPr lang="en-US" sz="2000" b="1" dirty="0">
                <a:latin typeface="Times New Roman" pitchFamily="18" charset="0"/>
              </a:rPr>
              <a:t>Limestone Foundation</a:t>
            </a:r>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dirty="0"/>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429000" y="2438400"/>
            <a:ext cx="1295400" cy="369332"/>
          </a:xfrm>
          <a:prstGeom prst="rect">
            <a:avLst/>
          </a:prstGeom>
          <a:noFill/>
        </p:spPr>
        <p:txBody>
          <a:bodyPr wrap="square" rtlCol="0">
            <a:spAutoFit/>
          </a:bodyPr>
          <a:lstStyle/>
          <a:p>
            <a:r>
              <a:rPr lang="en-US" dirty="0" smtClean="0"/>
              <a:t>El. 773</a:t>
            </a:r>
            <a:endParaRPr lang="en-US" dirty="0"/>
          </a:p>
        </p:txBody>
      </p:sp>
      <p:sp>
        <p:nvSpPr>
          <p:cNvPr id="68" name="TextBox 67"/>
          <p:cNvSpPr txBox="1"/>
          <p:nvPr/>
        </p:nvSpPr>
        <p:spPr>
          <a:xfrm>
            <a:off x="457200" y="4610101"/>
            <a:ext cx="2438400" cy="369332"/>
          </a:xfrm>
          <a:prstGeom prst="rect">
            <a:avLst/>
          </a:prstGeom>
          <a:noFill/>
        </p:spPr>
        <p:txBody>
          <a:bodyPr wrap="square" rtlCol="0">
            <a:spAutoFit/>
          </a:bodyPr>
          <a:lstStyle/>
          <a:p>
            <a:r>
              <a:rPr lang="en-US" dirty="0" smtClean="0"/>
              <a:t>Top of Rock El. 570 ±</a:t>
            </a:r>
            <a:endParaRPr lang="en-US" dirty="0"/>
          </a:p>
        </p:txBody>
      </p:sp>
      <p:sp>
        <p:nvSpPr>
          <p:cNvPr id="69" name="TextBox 68"/>
          <p:cNvSpPr txBox="1"/>
          <p:nvPr/>
        </p:nvSpPr>
        <p:spPr>
          <a:xfrm>
            <a:off x="6781800" y="2971801"/>
            <a:ext cx="2057400" cy="369332"/>
          </a:xfrm>
          <a:prstGeom prst="rect">
            <a:avLst/>
          </a:prstGeom>
          <a:noFill/>
        </p:spPr>
        <p:txBody>
          <a:bodyPr wrap="square" rtlCol="0">
            <a:spAutoFit/>
          </a:bodyPr>
          <a:lstStyle/>
          <a:p>
            <a:r>
              <a:rPr lang="en-US" dirty="0" smtClean="0"/>
              <a:t>El. 680 restricted</a:t>
            </a:r>
            <a:endParaRPr lang="en-US" dirty="0"/>
          </a:p>
        </p:txBody>
      </p:sp>
      <p:sp>
        <p:nvSpPr>
          <p:cNvPr id="70" name="Freeform 69"/>
          <p:cNvSpPr/>
          <p:nvPr/>
        </p:nvSpPr>
        <p:spPr>
          <a:xfrm>
            <a:off x="4848225" y="5619750"/>
            <a:ext cx="1572604" cy="304674"/>
          </a:xfrm>
          <a:custGeom>
            <a:avLst/>
            <a:gdLst>
              <a:gd name="connsiteX0" fmla="*/ 0 w 1572604"/>
              <a:gd name="connsiteY0" fmla="*/ 280988 h 304674"/>
              <a:gd name="connsiteX1" fmla="*/ 0 w 1572604"/>
              <a:gd name="connsiteY1" fmla="*/ 280988 h 304674"/>
              <a:gd name="connsiteX2" fmla="*/ 76200 w 1572604"/>
              <a:gd name="connsiteY2" fmla="*/ 290513 h 304674"/>
              <a:gd name="connsiteX3" fmla="*/ 90488 w 1572604"/>
              <a:gd name="connsiteY3" fmla="*/ 280988 h 304674"/>
              <a:gd name="connsiteX4" fmla="*/ 109538 w 1572604"/>
              <a:gd name="connsiteY4" fmla="*/ 257175 h 304674"/>
              <a:gd name="connsiteX5" fmla="*/ 119063 w 1572604"/>
              <a:gd name="connsiteY5" fmla="*/ 242888 h 304674"/>
              <a:gd name="connsiteX6" fmla="*/ 161925 w 1572604"/>
              <a:gd name="connsiteY6" fmla="*/ 223838 h 304674"/>
              <a:gd name="connsiteX7" fmla="*/ 176213 w 1572604"/>
              <a:gd name="connsiteY7" fmla="*/ 219075 h 304674"/>
              <a:gd name="connsiteX8" fmla="*/ 242888 w 1572604"/>
              <a:gd name="connsiteY8" fmla="*/ 209550 h 304674"/>
              <a:gd name="connsiteX9" fmla="*/ 285750 w 1572604"/>
              <a:gd name="connsiteY9" fmla="*/ 195263 h 304674"/>
              <a:gd name="connsiteX10" fmla="*/ 314325 w 1572604"/>
              <a:gd name="connsiteY10" fmla="*/ 176213 h 304674"/>
              <a:gd name="connsiteX11" fmla="*/ 323850 w 1572604"/>
              <a:gd name="connsiteY11" fmla="*/ 147638 h 304674"/>
              <a:gd name="connsiteX12" fmla="*/ 328613 w 1572604"/>
              <a:gd name="connsiteY12" fmla="*/ 133350 h 304674"/>
              <a:gd name="connsiteX13" fmla="*/ 347663 w 1572604"/>
              <a:gd name="connsiteY13" fmla="*/ 123825 h 304674"/>
              <a:gd name="connsiteX14" fmla="*/ 376238 w 1572604"/>
              <a:gd name="connsiteY14" fmla="*/ 114300 h 304674"/>
              <a:gd name="connsiteX15" fmla="*/ 400050 w 1572604"/>
              <a:gd name="connsiteY15" fmla="*/ 90488 h 304674"/>
              <a:gd name="connsiteX16" fmla="*/ 414338 w 1572604"/>
              <a:gd name="connsiteY16" fmla="*/ 71438 h 304674"/>
              <a:gd name="connsiteX17" fmla="*/ 442913 w 1572604"/>
              <a:gd name="connsiteY17" fmla="*/ 57150 h 304674"/>
              <a:gd name="connsiteX18" fmla="*/ 528638 w 1572604"/>
              <a:gd name="connsiteY18" fmla="*/ 66675 h 304674"/>
              <a:gd name="connsiteX19" fmla="*/ 542925 w 1572604"/>
              <a:gd name="connsiteY19" fmla="*/ 71438 h 304674"/>
              <a:gd name="connsiteX20" fmla="*/ 609600 w 1572604"/>
              <a:gd name="connsiteY20" fmla="*/ 66675 h 304674"/>
              <a:gd name="connsiteX21" fmla="*/ 614363 w 1572604"/>
              <a:gd name="connsiteY21" fmla="*/ 47625 h 304674"/>
              <a:gd name="connsiteX22" fmla="*/ 652463 w 1572604"/>
              <a:gd name="connsiteY22" fmla="*/ 14288 h 304674"/>
              <a:gd name="connsiteX23" fmla="*/ 666750 w 1572604"/>
              <a:gd name="connsiteY23" fmla="*/ 9525 h 304674"/>
              <a:gd name="connsiteX24" fmla="*/ 747713 w 1572604"/>
              <a:gd name="connsiteY24" fmla="*/ 9525 h 304674"/>
              <a:gd name="connsiteX25" fmla="*/ 776288 w 1572604"/>
              <a:gd name="connsiteY25" fmla="*/ 0 h 304674"/>
              <a:gd name="connsiteX26" fmla="*/ 795338 w 1572604"/>
              <a:gd name="connsiteY26" fmla="*/ 4763 h 304674"/>
              <a:gd name="connsiteX27" fmla="*/ 809625 w 1572604"/>
              <a:gd name="connsiteY27" fmla="*/ 9525 h 304674"/>
              <a:gd name="connsiteX28" fmla="*/ 838200 w 1572604"/>
              <a:gd name="connsiteY28" fmla="*/ 14288 h 304674"/>
              <a:gd name="connsiteX29" fmla="*/ 852488 w 1572604"/>
              <a:gd name="connsiteY29" fmla="*/ 23813 h 304674"/>
              <a:gd name="connsiteX30" fmla="*/ 866775 w 1572604"/>
              <a:gd name="connsiteY30" fmla="*/ 28575 h 304674"/>
              <a:gd name="connsiteX31" fmla="*/ 871538 w 1572604"/>
              <a:gd name="connsiteY31" fmla="*/ 42863 h 304674"/>
              <a:gd name="connsiteX32" fmla="*/ 881063 w 1572604"/>
              <a:gd name="connsiteY32" fmla="*/ 80963 h 304674"/>
              <a:gd name="connsiteX33" fmla="*/ 895350 w 1572604"/>
              <a:gd name="connsiteY33" fmla="*/ 90488 h 304674"/>
              <a:gd name="connsiteX34" fmla="*/ 904875 w 1572604"/>
              <a:gd name="connsiteY34" fmla="*/ 76200 h 304674"/>
              <a:gd name="connsiteX35" fmla="*/ 938213 w 1572604"/>
              <a:gd name="connsiteY35" fmla="*/ 61913 h 304674"/>
              <a:gd name="connsiteX36" fmla="*/ 952500 w 1572604"/>
              <a:gd name="connsiteY36" fmla="*/ 57150 h 304674"/>
              <a:gd name="connsiteX37" fmla="*/ 966788 w 1572604"/>
              <a:gd name="connsiteY37" fmla="*/ 66675 h 304674"/>
              <a:gd name="connsiteX38" fmla="*/ 976313 w 1572604"/>
              <a:gd name="connsiteY38" fmla="*/ 119063 h 304674"/>
              <a:gd name="connsiteX39" fmla="*/ 1004888 w 1572604"/>
              <a:gd name="connsiteY39" fmla="*/ 142875 h 304674"/>
              <a:gd name="connsiteX40" fmla="*/ 1009650 w 1572604"/>
              <a:gd name="connsiteY40" fmla="*/ 128588 h 304674"/>
              <a:gd name="connsiteX41" fmla="*/ 1019175 w 1572604"/>
              <a:gd name="connsiteY41" fmla="*/ 66675 h 304674"/>
              <a:gd name="connsiteX42" fmla="*/ 1033463 w 1572604"/>
              <a:gd name="connsiteY42" fmla="*/ 61913 h 304674"/>
              <a:gd name="connsiteX43" fmla="*/ 1052513 w 1572604"/>
              <a:gd name="connsiteY43" fmla="*/ 57150 h 304674"/>
              <a:gd name="connsiteX44" fmla="*/ 1190625 w 1572604"/>
              <a:gd name="connsiteY44" fmla="*/ 61913 h 304674"/>
              <a:gd name="connsiteX45" fmla="*/ 1204913 w 1572604"/>
              <a:gd name="connsiteY45" fmla="*/ 66675 h 304674"/>
              <a:gd name="connsiteX46" fmla="*/ 1223963 w 1572604"/>
              <a:gd name="connsiteY46" fmla="*/ 71438 h 304674"/>
              <a:gd name="connsiteX47" fmla="*/ 1238250 w 1572604"/>
              <a:gd name="connsiteY47" fmla="*/ 76200 h 304674"/>
              <a:gd name="connsiteX48" fmla="*/ 1266825 w 1572604"/>
              <a:gd name="connsiteY48" fmla="*/ 80963 h 304674"/>
              <a:gd name="connsiteX49" fmla="*/ 1271588 w 1572604"/>
              <a:gd name="connsiteY49" fmla="*/ 95250 h 304674"/>
              <a:gd name="connsiteX50" fmla="*/ 1357313 w 1572604"/>
              <a:gd name="connsiteY50" fmla="*/ 104775 h 304674"/>
              <a:gd name="connsiteX51" fmla="*/ 1476375 w 1572604"/>
              <a:gd name="connsiteY51" fmla="*/ 104775 h 304674"/>
              <a:gd name="connsiteX52" fmla="*/ 1490663 w 1572604"/>
              <a:gd name="connsiteY52" fmla="*/ 100013 h 304674"/>
              <a:gd name="connsiteX53" fmla="*/ 1519238 w 1572604"/>
              <a:gd name="connsiteY53" fmla="*/ 95250 h 304674"/>
              <a:gd name="connsiteX54" fmla="*/ 1514475 w 1572604"/>
              <a:gd name="connsiteY54" fmla="*/ 80963 h 304674"/>
              <a:gd name="connsiteX55" fmla="*/ 1543050 w 1572604"/>
              <a:gd name="connsiteY55" fmla="*/ 71438 h 304674"/>
              <a:gd name="connsiteX56" fmla="*/ 1557338 w 1572604"/>
              <a:gd name="connsiteY56" fmla="*/ 76200 h 304674"/>
              <a:gd name="connsiteX57" fmla="*/ 1562100 w 1572604"/>
              <a:gd name="connsiteY57" fmla="*/ 90488 h 304674"/>
              <a:gd name="connsiteX58" fmla="*/ 1571625 w 1572604"/>
              <a:gd name="connsiteY58" fmla="*/ 104775 h 304674"/>
              <a:gd name="connsiteX59" fmla="*/ 1566863 w 1572604"/>
              <a:gd name="connsiteY59" fmla="*/ 171450 h 304674"/>
              <a:gd name="connsiteX60" fmla="*/ 1552575 w 1572604"/>
              <a:gd name="connsiteY60" fmla="*/ 176213 h 304674"/>
              <a:gd name="connsiteX61" fmla="*/ 1519238 w 1572604"/>
              <a:gd name="connsiteY61" fmla="*/ 180975 h 304674"/>
              <a:gd name="connsiteX62" fmla="*/ 1462088 w 1572604"/>
              <a:gd name="connsiteY62" fmla="*/ 171450 h 304674"/>
              <a:gd name="connsiteX63" fmla="*/ 1433513 w 1572604"/>
              <a:gd name="connsiteY63" fmla="*/ 161925 h 304674"/>
              <a:gd name="connsiteX64" fmla="*/ 1419225 w 1572604"/>
              <a:gd name="connsiteY64" fmla="*/ 157163 h 304674"/>
              <a:gd name="connsiteX65" fmla="*/ 1371600 w 1572604"/>
              <a:gd name="connsiteY65" fmla="*/ 161925 h 304674"/>
              <a:gd name="connsiteX66" fmla="*/ 1357313 w 1572604"/>
              <a:gd name="connsiteY66" fmla="*/ 166688 h 304674"/>
              <a:gd name="connsiteX67" fmla="*/ 1285875 w 1572604"/>
              <a:gd name="connsiteY67" fmla="*/ 171450 h 304674"/>
              <a:gd name="connsiteX68" fmla="*/ 1200150 w 1572604"/>
              <a:gd name="connsiteY68" fmla="*/ 166688 h 304674"/>
              <a:gd name="connsiteX69" fmla="*/ 1181100 w 1572604"/>
              <a:gd name="connsiteY69" fmla="*/ 161925 h 304674"/>
              <a:gd name="connsiteX70" fmla="*/ 1166813 w 1572604"/>
              <a:gd name="connsiteY70" fmla="*/ 152400 h 304674"/>
              <a:gd name="connsiteX71" fmla="*/ 1157288 w 1572604"/>
              <a:gd name="connsiteY71" fmla="*/ 166688 h 304674"/>
              <a:gd name="connsiteX72" fmla="*/ 1128713 w 1572604"/>
              <a:gd name="connsiteY72" fmla="*/ 185738 h 304674"/>
              <a:gd name="connsiteX73" fmla="*/ 1123950 w 1572604"/>
              <a:gd name="connsiteY73" fmla="*/ 200025 h 304674"/>
              <a:gd name="connsiteX74" fmla="*/ 1109663 w 1572604"/>
              <a:gd name="connsiteY74" fmla="*/ 204788 h 304674"/>
              <a:gd name="connsiteX75" fmla="*/ 1066800 w 1572604"/>
              <a:gd name="connsiteY75" fmla="*/ 209550 h 304674"/>
              <a:gd name="connsiteX76" fmla="*/ 900113 w 1572604"/>
              <a:gd name="connsiteY76" fmla="*/ 214313 h 304674"/>
              <a:gd name="connsiteX77" fmla="*/ 852488 w 1572604"/>
              <a:gd name="connsiteY77" fmla="*/ 200025 h 304674"/>
              <a:gd name="connsiteX78" fmla="*/ 838200 w 1572604"/>
              <a:gd name="connsiteY78" fmla="*/ 195263 h 304674"/>
              <a:gd name="connsiteX79" fmla="*/ 823913 w 1572604"/>
              <a:gd name="connsiteY79" fmla="*/ 190500 h 304674"/>
              <a:gd name="connsiteX80" fmla="*/ 828675 w 1572604"/>
              <a:gd name="connsiteY80" fmla="*/ 152400 h 304674"/>
              <a:gd name="connsiteX81" fmla="*/ 823913 w 1572604"/>
              <a:gd name="connsiteY81" fmla="*/ 138113 h 304674"/>
              <a:gd name="connsiteX82" fmla="*/ 795338 w 1572604"/>
              <a:gd name="connsiteY82" fmla="*/ 128588 h 304674"/>
              <a:gd name="connsiteX83" fmla="*/ 776288 w 1572604"/>
              <a:gd name="connsiteY83" fmla="*/ 123825 h 304674"/>
              <a:gd name="connsiteX84" fmla="*/ 762000 w 1572604"/>
              <a:gd name="connsiteY84" fmla="*/ 119063 h 304674"/>
              <a:gd name="connsiteX85" fmla="*/ 738188 w 1572604"/>
              <a:gd name="connsiteY85" fmla="*/ 114300 h 304674"/>
              <a:gd name="connsiteX86" fmla="*/ 700088 w 1572604"/>
              <a:gd name="connsiteY86" fmla="*/ 104775 h 304674"/>
              <a:gd name="connsiteX87" fmla="*/ 671513 w 1572604"/>
              <a:gd name="connsiteY87" fmla="*/ 119063 h 304674"/>
              <a:gd name="connsiteX88" fmla="*/ 657225 w 1572604"/>
              <a:gd name="connsiteY88" fmla="*/ 123825 h 304674"/>
              <a:gd name="connsiteX89" fmla="*/ 652463 w 1572604"/>
              <a:gd name="connsiteY89" fmla="*/ 138113 h 304674"/>
              <a:gd name="connsiteX90" fmla="*/ 642938 w 1572604"/>
              <a:gd name="connsiteY90" fmla="*/ 180975 h 304674"/>
              <a:gd name="connsiteX91" fmla="*/ 619125 w 1572604"/>
              <a:gd name="connsiteY91" fmla="*/ 204788 h 304674"/>
              <a:gd name="connsiteX92" fmla="*/ 590550 w 1572604"/>
              <a:gd name="connsiteY92" fmla="*/ 209550 h 304674"/>
              <a:gd name="connsiteX93" fmla="*/ 538163 w 1572604"/>
              <a:gd name="connsiteY93" fmla="*/ 219075 h 304674"/>
              <a:gd name="connsiteX94" fmla="*/ 523875 w 1572604"/>
              <a:gd name="connsiteY94" fmla="*/ 223838 h 304674"/>
              <a:gd name="connsiteX95" fmla="*/ 504825 w 1572604"/>
              <a:gd name="connsiteY95" fmla="*/ 266700 h 304674"/>
              <a:gd name="connsiteX96" fmla="*/ 490538 w 1572604"/>
              <a:gd name="connsiteY96" fmla="*/ 271463 h 304674"/>
              <a:gd name="connsiteX97" fmla="*/ 371475 w 1572604"/>
              <a:gd name="connsiteY97" fmla="*/ 280988 h 304674"/>
              <a:gd name="connsiteX98" fmla="*/ 261938 w 1572604"/>
              <a:gd name="connsiteY98" fmla="*/ 285750 h 304674"/>
              <a:gd name="connsiteX99" fmla="*/ 233363 w 1572604"/>
              <a:gd name="connsiteY99" fmla="*/ 276225 h 304674"/>
              <a:gd name="connsiteX100" fmla="*/ 200025 w 1572604"/>
              <a:gd name="connsiteY100" fmla="*/ 285750 h 304674"/>
              <a:gd name="connsiteX101" fmla="*/ 142875 w 1572604"/>
              <a:gd name="connsiteY101" fmla="*/ 290513 h 304674"/>
              <a:gd name="connsiteX102" fmla="*/ 47625 w 1572604"/>
              <a:gd name="connsiteY102" fmla="*/ 295275 h 304674"/>
              <a:gd name="connsiteX103" fmla="*/ 85725 w 1572604"/>
              <a:gd name="connsiteY103" fmla="*/ 285750 h 304674"/>
              <a:gd name="connsiteX104" fmla="*/ 76200 w 1572604"/>
              <a:gd name="connsiteY104" fmla="*/ 280988 h 304674"/>
              <a:gd name="connsiteX105" fmla="*/ 80963 w 1572604"/>
              <a:gd name="connsiteY105" fmla="*/ 280988 h 30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572604" h="304674">
                <a:moveTo>
                  <a:pt x="0" y="280988"/>
                </a:moveTo>
                <a:lnTo>
                  <a:pt x="0" y="280988"/>
                </a:lnTo>
                <a:cubicBezTo>
                  <a:pt x="37622" y="295096"/>
                  <a:pt x="36401" y="301367"/>
                  <a:pt x="76200" y="290513"/>
                </a:cubicBezTo>
                <a:cubicBezTo>
                  <a:pt x="81722" y="289007"/>
                  <a:pt x="85725" y="284163"/>
                  <a:pt x="90488" y="280988"/>
                </a:cubicBezTo>
                <a:cubicBezTo>
                  <a:pt x="99758" y="253173"/>
                  <a:pt x="87996" y="278716"/>
                  <a:pt x="109538" y="257175"/>
                </a:cubicBezTo>
                <a:cubicBezTo>
                  <a:pt x="113585" y="253128"/>
                  <a:pt x="115016" y="246935"/>
                  <a:pt x="119063" y="242888"/>
                </a:cubicBezTo>
                <a:cubicBezTo>
                  <a:pt x="130384" y="231567"/>
                  <a:pt x="147776" y="228554"/>
                  <a:pt x="161925" y="223838"/>
                </a:cubicBezTo>
                <a:cubicBezTo>
                  <a:pt x="166688" y="222250"/>
                  <a:pt x="171290" y="220059"/>
                  <a:pt x="176213" y="219075"/>
                </a:cubicBezTo>
                <a:cubicBezTo>
                  <a:pt x="214121" y="211494"/>
                  <a:pt x="191980" y="215207"/>
                  <a:pt x="242888" y="209550"/>
                </a:cubicBezTo>
                <a:cubicBezTo>
                  <a:pt x="258967" y="205531"/>
                  <a:pt x="270574" y="203541"/>
                  <a:pt x="285750" y="195263"/>
                </a:cubicBezTo>
                <a:cubicBezTo>
                  <a:pt x="295800" y="189781"/>
                  <a:pt x="314325" y="176213"/>
                  <a:pt x="314325" y="176213"/>
                </a:cubicBezTo>
                <a:lnTo>
                  <a:pt x="323850" y="147638"/>
                </a:lnTo>
                <a:cubicBezTo>
                  <a:pt x="325438" y="142875"/>
                  <a:pt x="324123" y="135595"/>
                  <a:pt x="328613" y="133350"/>
                </a:cubicBezTo>
                <a:cubicBezTo>
                  <a:pt x="334963" y="130175"/>
                  <a:pt x="341071" y="126462"/>
                  <a:pt x="347663" y="123825"/>
                </a:cubicBezTo>
                <a:cubicBezTo>
                  <a:pt x="356985" y="120096"/>
                  <a:pt x="376238" y="114300"/>
                  <a:pt x="376238" y="114300"/>
                </a:cubicBezTo>
                <a:cubicBezTo>
                  <a:pt x="401638" y="76201"/>
                  <a:pt x="368301" y="122237"/>
                  <a:pt x="400050" y="90488"/>
                </a:cubicBezTo>
                <a:cubicBezTo>
                  <a:pt x="405663" y="84875"/>
                  <a:pt x="408725" y="77051"/>
                  <a:pt x="414338" y="71438"/>
                </a:cubicBezTo>
                <a:cubicBezTo>
                  <a:pt x="423570" y="62206"/>
                  <a:pt x="431292" y="61024"/>
                  <a:pt x="442913" y="57150"/>
                </a:cubicBezTo>
                <a:cubicBezTo>
                  <a:pt x="471488" y="60325"/>
                  <a:pt x="500176" y="62609"/>
                  <a:pt x="528638" y="66675"/>
                </a:cubicBezTo>
                <a:cubicBezTo>
                  <a:pt x="533608" y="67385"/>
                  <a:pt x="537905" y="71438"/>
                  <a:pt x="542925" y="71438"/>
                </a:cubicBezTo>
                <a:cubicBezTo>
                  <a:pt x="565207" y="71438"/>
                  <a:pt x="587375" y="68263"/>
                  <a:pt x="609600" y="66675"/>
                </a:cubicBezTo>
                <a:cubicBezTo>
                  <a:pt x="611188" y="60325"/>
                  <a:pt x="611785" y="53641"/>
                  <a:pt x="614363" y="47625"/>
                </a:cubicBezTo>
                <a:cubicBezTo>
                  <a:pt x="620846" y="32500"/>
                  <a:pt x="637911" y="19139"/>
                  <a:pt x="652463" y="14288"/>
                </a:cubicBezTo>
                <a:lnTo>
                  <a:pt x="666750" y="9525"/>
                </a:lnTo>
                <a:cubicBezTo>
                  <a:pt x="704108" y="15752"/>
                  <a:pt x="701168" y="17739"/>
                  <a:pt x="747713" y="9525"/>
                </a:cubicBezTo>
                <a:cubicBezTo>
                  <a:pt x="757600" y="7780"/>
                  <a:pt x="776288" y="0"/>
                  <a:pt x="776288" y="0"/>
                </a:cubicBezTo>
                <a:cubicBezTo>
                  <a:pt x="782638" y="1588"/>
                  <a:pt x="789044" y="2965"/>
                  <a:pt x="795338" y="4763"/>
                </a:cubicBezTo>
                <a:cubicBezTo>
                  <a:pt x="800165" y="6142"/>
                  <a:pt x="804725" y="8436"/>
                  <a:pt x="809625" y="9525"/>
                </a:cubicBezTo>
                <a:cubicBezTo>
                  <a:pt x="819051" y="11620"/>
                  <a:pt x="828675" y="12700"/>
                  <a:pt x="838200" y="14288"/>
                </a:cubicBezTo>
                <a:cubicBezTo>
                  <a:pt x="842963" y="17463"/>
                  <a:pt x="847368" y="21253"/>
                  <a:pt x="852488" y="23813"/>
                </a:cubicBezTo>
                <a:cubicBezTo>
                  <a:pt x="856978" y="26058"/>
                  <a:pt x="863225" y="25025"/>
                  <a:pt x="866775" y="28575"/>
                </a:cubicBezTo>
                <a:cubicBezTo>
                  <a:pt x="870325" y="32125"/>
                  <a:pt x="870320" y="37993"/>
                  <a:pt x="871538" y="42863"/>
                </a:cubicBezTo>
                <a:cubicBezTo>
                  <a:pt x="871862" y="44161"/>
                  <a:pt x="877103" y="76013"/>
                  <a:pt x="881063" y="80963"/>
                </a:cubicBezTo>
                <a:cubicBezTo>
                  <a:pt x="884639" y="85432"/>
                  <a:pt x="890588" y="87313"/>
                  <a:pt x="895350" y="90488"/>
                </a:cubicBezTo>
                <a:cubicBezTo>
                  <a:pt x="898525" y="85725"/>
                  <a:pt x="900828" y="80247"/>
                  <a:pt x="904875" y="76200"/>
                </a:cubicBezTo>
                <a:cubicBezTo>
                  <a:pt x="916476" y="64599"/>
                  <a:pt x="922910" y="66285"/>
                  <a:pt x="938213" y="61913"/>
                </a:cubicBezTo>
                <a:cubicBezTo>
                  <a:pt x="943040" y="60534"/>
                  <a:pt x="947738" y="58738"/>
                  <a:pt x="952500" y="57150"/>
                </a:cubicBezTo>
                <a:cubicBezTo>
                  <a:pt x="957263" y="60325"/>
                  <a:pt x="964662" y="61360"/>
                  <a:pt x="966788" y="66675"/>
                </a:cubicBezTo>
                <a:cubicBezTo>
                  <a:pt x="968105" y="69967"/>
                  <a:pt x="969098" y="108241"/>
                  <a:pt x="976313" y="119063"/>
                </a:cubicBezTo>
                <a:cubicBezTo>
                  <a:pt x="983647" y="130064"/>
                  <a:pt x="994345" y="135847"/>
                  <a:pt x="1004888" y="142875"/>
                </a:cubicBezTo>
                <a:cubicBezTo>
                  <a:pt x="1006475" y="138113"/>
                  <a:pt x="1008725" y="133522"/>
                  <a:pt x="1009650" y="128588"/>
                </a:cubicBezTo>
                <a:cubicBezTo>
                  <a:pt x="1013498" y="108065"/>
                  <a:pt x="1012152" y="86339"/>
                  <a:pt x="1019175" y="66675"/>
                </a:cubicBezTo>
                <a:cubicBezTo>
                  <a:pt x="1020864" y="61947"/>
                  <a:pt x="1028636" y="63292"/>
                  <a:pt x="1033463" y="61913"/>
                </a:cubicBezTo>
                <a:cubicBezTo>
                  <a:pt x="1039757" y="60115"/>
                  <a:pt x="1046163" y="58738"/>
                  <a:pt x="1052513" y="57150"/>
                </a:cubicBezTo>
                <a:cubicBezTo>
                  <a:pt x="1098550" y="58738"/>
                  <a:pt x="1144650" y="59040"/>
                  <a:pt x="1190625" y="61913"/>
                </a:cubicBezTo>
                <a:cubicBezTo>
                  <a:pt x="1195635" y="62226"/>
                  <a:pt x="1200086" y="65296"/>
                  <a:pt x="1204913" y="66675"/>
                </a:cubicBezTo>
                <a:cubicBezTo>
                  <a:pt x="1211207" y="68473"/>
                  <a:pt x="1217669" y="69640"/>
                  <a:pt x="1223963" y="71438"/>
                </a:cubicBezTo>
                <a:cubicBezTo>
                  <a:pt x="1228790" y="72817"/>
                  <a:pt x="1233350" y="75111"/>
                  <a:pt x="1238250" y="76200"/>
                </a:cubicBezTo>
                <a:cubicBezTo>
                  <a:pt x="1247676" y="78295"/>
                  <a:pt x="1257300" y="79375"/>
                  <a:pt x="1266825" y="80963"/>
                </a:cubicBezTo>
                <a:cubicBezTo>
                  <a:pt x="1268413" y="85725"/>
                  <a:pt x="1268803" y="91073"/>
                  <a:pt x="1271588" y="95250"/>
                </a:cubicBezTo>
                <a:cubicBezTo>
                  <a:pt x="1292806" y="127077"/>
                  <a:pt x="1314390" y="107637"/>
                  <a:pt x="1357313" y="104775"/>
                </a:cubicBezTo>
                <a:cubicBezTo>
                  <a:pt x="1406917" y="88242"/>
                  <a:pt x="1351614" y="104775"/>
                  <a:pt x="1476375" y="104775"/>
                </a:cubicBezTo>
                <a:cubicBezTo>
                  <a:pt x="1481395" y="104775"/>
                  <a:pt x="1485762" y="101102"/>
                  <a:pt x="1490663" y="100013"/>
                </a:cubicBezTo>
                <a:cubicBezTo>
                  <a:pt x="1500089" y="97918"/>
                  <a:pt x="1509713" y="96838"/>
                  <a:pt x="1519238" y="95250"/>
                </a:cubicBezTo>
                <a:cubicBezTo>
                  <a:pt x="1517650" y="90488"/>
                  <a:pt x="1510925" y="84513"/>
                  <a:pt x="1514475" y="80963"/>
                </a:cubicBezTo>
                <a:cubicBezTo>
                  <a:pt x="1521575" y="73863"/>
                  <a:pt x="1543050" y="71438"/>
                  <a:pt x="1543050" y="71438"/>
                </a:cubicBezTo>
                <a:cubicBezTo>
                  <a:pt x="1547813" y="73025"/>
                  <a:pt x="1553788" y="72650"/>
                  <a:pt x="1557338" y="76200"/>
                </a:cubicBezTo>
                <a:cubicBezTo>
                  <a:pt x="1560888" y="79750"/>
                  <a:pt x="1559855" y="85998"/>
                  <a:pt x="1562100" y="90488"/>
                </a:cubicBezTo>
                <a:cubicBezTo>
                  <a:pt x="1564660" y="95607"/>
                  <a:pt x="1568450" y="100013"/>
                  <a:pt x="1571625" y="104775"/>
                </a:cubicBezTo>
                <a:cubicBezTo>
                  <a:pt x="1570038" y="127000"/>
                  <a:pt x="1572604" y="149921"/>
                  <a:pt x="1566863" y="171450"/>
                </a:cubicBezTo>
                <a:cubicBezTo>
                  <a:pt x="1565569" y="176301"/>
                  <a:pt x="1557498" y="175228"/>
                  <a:pt x="1552575" y="176213"/>
                </a:cubicBezTo>
                <a:cubicBezTo>
                  <a:pt x="1541568" y="178414"/>
                  <a:pt x="1530350" y="179388"/>
                  <a:pt x="1519238" y="180975"/>
                </a:cubicBezTo>
                <a:cubicBezTo>
                  <a:pt x="1492215" y="177597"/>
                  <a:pt x="1484568" y="178194"/>
                  <a:pt x="1462088" y="171450"/>
                </a:cubicBezTo>
                <a:cubicBezTo>
                  <a:pt x="1452471" y="168565"/>
                  <a:pt x="1443038" y="165100"/>
                  <a:pt x="1433513" y="161925"/>
                </a:cubicBezTo>
                <a:lnTo>
                  <a:pt x="1419225" y="157163"/>
                </a:lnTo>
                <a:cubicBezTo>
                  <a:pt x="1403350" y="158750"/>
                  <a:pt x="1387369" y="159499"/>
                  <a:pt x="1371600" y="161925"/>
                </a:cubicBezTo>
                <a:cubicBezTo>
                  <a:pt x="1366638" y="162688"/>
                  <a:pt x="1362302" y="166134"/>
                  <a:pt x="1357313" y="166688"/>
                </a:cubicBezTo>
                <a:cubicBezTo>
                  <a:pt x="1333593" y="169324"/>
                  <a:pt x="1309688" y="169863"/>
                  <a:pt x="1285875" y="171450"/>
                </a:cubicBezTo>
                <a:cubicBezTo>
                  <a:pt x="1257300" y="169863"/>
                  <a:pt x="1228652" y="169279"/>
                  <a:pt x="1200150" y="166688"/>
                </a:cubicBezTo>
                <a:cubicBezTo>
                  <a:pt x="1193631" y="166095"/>
                  <a:pt x="1187116" y="164503"/>
                  <a:pt x="1181100" y="161925"/>
                </a:cubicBezTo>
                <a:cubicBezTo>
                  <a:pt x="1175839" y="159670"/>
                  <a:pt x="1171575" y="155575"/>
                  <a:pt x="1166813" y="152400"/>
                </a:cubicBezTo>
                <a:cubicBezTo>
                  <a:pt x="1163638" y="157163"/>
                  <a:pt x="1161596" y="162919"/>
                  <a:pt x="1157288" y="166688"/>
                </a:cubicBezTo>
                <a:cubicBezTo>
                  <a:pt x="1148673" y="174226"/>
                  <a:pt x="1128713" y="185738"/>
                  <a:pt x="1128713" y="185738"/>
                </a:cubicBezTo>
                <a:cubicBezTo>
                  <a:pt x="1127125" y="190500"/>
                  <a:pt x="1127500" y="196475"/>
                  <a:pt x="1123950" y="200025"/>
                </a:cubicBezTo>
                <a:cubicBezTo>
                  <a:pt x="1120400" y="203575"/>
                  <a:pt x="1114615" y="203963"/>
                  <a:pt x="1109663" y="204788"/>
                </a:cubicBezTo>
                <a:cubicBezTo>
                  <a:pt x="1095483" y="207151"/>
                  <a:pt x="1081088" y="207963"/>
                  <a:pt x="1066800" y="209550"/>
                </a:cubicBezTo>
                <a:cubicBezTo>
                  <a:pt x="994524" y="233642"/>
                  <a:pt x="1048259" y="219421"/>
                  <a:pt x="900113" y="214313"/>
                </a:cubicBezTo>
                <a:cubicBezTo>
                  <a:pt x="871318" y="207114"/>
                  <a:pt x="887279" y="211621"/>
                  <a:pt x="852488" y="200025"/>
                </a:cubicBezTo>
                <a:lnTo>
                  <a:pt x="838200" y="195263"/>
                </a:lnTo>
                <a:lnTo>
                  <a:pt x="823913" y="190500"/>
                </a:lnTo>
                <a:cubicBezTo>
                  <a:pt x="825500" y="177800"/>
                  <a:pt x="828675" y="165199"/>
                  <a:pt x="828675" y="152400"/>
                </a:cubicBezTo>
                <a:cubicBezTo>
                  <a:pt x="828675" y="147380"/>
                  <a:pt x="827998" y="141031"/>
                  <a:pt x="823913" y="138113"/>
                </a:cubicBezTo>
                <a:cubicBezTo>
                  <a:pt x="815743" y="132277"/>
                  <a:pt x="805078" y="131023"/>
                  <a:pt x="795338" y="128588"/>
                </a:cubicBezTo>
                <a:cubicBezTo>
                  <a:pt x="788988" y="127000"/>
                  <a:pt x="782582" y="125623"/>
                  <a:pt x="776288" y="123825"/>
                </a:cubicBezTo>
                <a:cubicBezTo>
                  <a:pt x="771461" y="122446"/>
                  <a:pt x="766870" y="120281"/>
                  <a:pt x="762000" y="119063"/>
                </a:cubicBezTo>
                <a:cubicBezTo>
                  <a:pt x="754147" y="117100"/>
                  <a:pt x="746075" y="116120"/>
                  <a:pt x="738188" y="114300"/>
                </a:cubicBezTo>
                <a:cubicBezTo>
                  <a:pt x="725432" y="111356"/>
                  <a:pt x="700088" y="104775"/>
                  <a:pt x="700088" y="104775"/>
                </a:cubicBezTo>
                <a:cubicBezTo>
                  <a:pt x="664167" y="116750"/>
                  <a:pt x="708450" y="100595"/>
                  <a:pt x="671513" y="119063"/>
                </a:cubicBezTo>
                <a:cubicBezTo>
                  <a:pt x="667023" y="121308"/>
                  <a:pt x="661988" y="122238"/>
                  <a:pt x="657225" y="123825"/>
                </a:cubicBezTo>
                <a:cubicBezTo>
                  <a:pt x="655638" y="128588"/>
                  <a:pt x="653552" y="133212"/>
                  <a:pt x="652463" y="138113"/>
                </a:cubicBezTo>
                <a:cubicBezTo>
                  <a:pt x="649538" y="151277"/>
                  <a:pt x="649369" y="168112"/>
                  <a:pt x="642938" y="180975"/>
                </a:cubicBezTo>
                <a:cubicBezTo>
                  <a:pt x="637858" y="191136"/>
                  <a:pt x="630556" y="200978"/>
                  <a:pt x="619125" y="204788"/>
                </a:cubicBezTo>
                <a:cubicBezTo>
                  <a:pt x="609964" y="207841"/>
                  <a:pt x="600051" y="207823"/>
                  <a:pt x="590550" y="209550"/>
                </a:cubicBezTo>
                <a:cubicBezTo>
                  <a:pt x="517331" y="222863"/>
                  <a:pt x="622366" y="205043"/>
                  <a:pt x="538163" y="219075"/>
                </a:cubicBezTo>
                <a:cubicBezTo>
                  <a:pt x="533400" y="220663"/>
                  <a:pt x="526793" y="219753"/>
                  <a:pt x="523875" y="223838"/>
                </a:cubicBezTo>
                <a:cubicBezTo>
                  <a:pt x="513201" y="238781"/>
                  <a:pt x="519542" y="254926"/>
                  <a:pt x="504825" y="266700"/>
                </a:cubicBezTo>
                <a:cubicBezTo>
                  <a:pt x="500905" y="269836"/>
                  <a:pt x="495500" y="270700"/>
                  <a:pt x="490538" y="271463"/>
                </a:cubicBezTo>
                <a:cubicBezTo>
                  <a:pt x="463261" y="275660"/>
                  <a:pt x="392871" y="279561"/>
                  <a:pt x="371475" y="280988"/>
                </a:cubicBezTo>
                <a:cubicBezTo>
                  <a:pt x="317253" y="299062"/>
                  <a:pt x="352923" y="291103"/>
                  <a:pt x="261938" y="285750"/>
                </a:cubicBezTo>
                <a:cubicBezTo>
                  <a:pt x="252413" y="282575"/>
                  <a:pt x="242888" y="273050"/>
                  <a:pt x="233363" y="276225"/>
                </a:cubicBezTo>
                <a:cubicBezTo>
                  <a:pt x="223870" y="279389"/>
                  <a:pt x="209598" y="284553"/>
                  <a:pt x="200025" y="285750"/>
                </a:cubicBezTo>
                <a:cubicBezTo>
                  <a:pt x="181057" y="288121"/>
                  <a:pt x="161925" y="288925"/>
                  <a:pt x="142875" y="290513"/>
                </a:cubicBezTo>
                <a:cubicBezTo>
                  <a:pt x="86230" y="304674"/>
                  <a:pt x="117821" y="301125"/>
                  <a:pt x="47625" y="295275"/>
                </a:cubicBezTo>
                <a:cubicBezTo>
                  <a:pt x="172586" y="287466"/>
                  <a:pt x="130980" y="294801"/>
                  <a:pt x="85725" y="285750"/>
                </a:cubicBezTo>
                <a:cubicBezTo>
                  <a:pt x="82244" y="285054"/>
                  <a:pt x="79375" y="282575"/>
                  <a:pt x="76200" y="280988"/>
                </a:cubicBezTo>
                <a:lnTo>
                  <a:pt x="80963" y="280988"/>
                </a:lnTo>
              </a:path>
            </a:pathLst>
          </a:cu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Freeform 70"/>
          <p:cNvSpPr/>
          <p:nvPr/>
        </p:nvSpPr>
        <p:spPr>
          <a:xfrm>
            <a:off x="2066925" y="5643563"/>
            <a:ext cx="2942097" cy="420481"/>
          </a:xfrm>
          <a:custGeom>
            <a:avLst/>
            <a:gdLst>
              <a:gd name="connsiteX0" fmla="*/ 0 w 2942097"/>
              <a:gd name="connsiteY0" fmla="*/ 161925 h 420481"/>
              <a:gd name="connsiteX1" fmla="*/ 0 w 2942097"/>
              <a:gd name="connsiteY1" fmla="*/ 161925 h 420481"/>
              <a:gd name="connsiteX2" fmla="*/ 23813 w 2942097"/>
              <a:gd name="connsiteY2" fmla="*/ 123825 h 420481"/>
              <a:gd name="connsiteX3" fmla="*/ 42863 w 2942097"/>
              <a:gd name="connsiteY3" fmla="*/ 119062 h 420481"/>
              <a:gd name="connsiteX4" fmla="*/ 133350 w 2942097"/>
              <a:gd name="connsiteY4" fmla="*/ 128587 h 420481"/>
              <a:gd name="connsiteX5" fmla="*/ 152400 w 2942097"/>
              <a:gd name="connsiteY5" fmla="*/ 138112 h 420481"/>
              <a:gd name="connsiteX6" fmla="*/ 180975 w 2942097"/>
              <a:gd name="connsiteY6" fmla="*/ 157162 h 420481"/>
              <a:gd name="connsiteX7" fmla="*/ 200025 w 2942097"/>
              <a:gd name="connsiteY7" fmla="*/ 161925 h 420481"/>
              <a:gd name="connsiteX8" fmla="*/ 242888 w 2942097"/>
              <a:gd name="connsiteY8" fmla="*/ 185737 h 420481"/>
              <a:gd name="connsiteX9" fmla="*/ 385763 w 2942097"/>
              <a:gd name="connsiteY9" fmla="*/ 176212 h 420481"/>
              <a:gd name="connsiteX10" fmla="*/ 457200 w 2942097"/>
              <a:gd name="connsiteY10" fmla="*/ 180975 h 420481"/>
              <a:gd name="connsiteX11" fmla="*/ 471488 w 2942097"/>
              <a:gd name="connsiteY11" fmla="*/ 185737 h 420481"/>
              <a:gd name="connsiteX12" fmla="*/ 485775 w 2942097"/>
              <a:gd name="connsiteY12" fmla="*/ 195262 h 420481"/>
              <a:gd name="connsiteX13" fmla="*/ 604838 w 2942097"/>
              <a:gd name="connsiteY13" fmla="*/ 200025 h 420481"/>
              <a:gd name="connsiteX14" fmla="*/ 647700 w 2942097"/>
              <a:gd name="connsiteY14" fmla="*/ 219075 h 420481"/>
              <a:gd name="connsiteX15" fmla="*/ 661988 w 2942097"/>
              <a:gd name="connsiteY15" fmla="*/ 223837 h 420481"/>
              <a:gd name="connsiteX16" fmla="*/ 900113 w 2942097"/>
              <a:gd name="connsiteY16" fmla="*/ 233362 h 420481"/>
              <a:gd name="connsiteX17" fmla="*/ 957263 w 2942097"/>
              <a:gd name="connsiteY17" fmla="*/ 242887 h 420481"/>
              <a:gd name="connsiteX18" fmla="*/ 971550 w 2942097"/>
              <a:gd name="connsiteY18" fmla="*/ 252412 h 420481"/>
              <a:gd name="connsiteX19" fmla="*/ 1028700 w 2942097"/>
              <a:gd name="connsiteY19" fmla="*/ 261937 h 420481"/>
              <a:gd name="connsiteX20" fmla="*/ 1095375 w 2942097"/>
              <a:gd name="connsiteY20" fmla="*/ 276225 h 420481"/>
              <a:gd name="connsiteX21" fmla="*/ 1123950 w 2942097"/>
              <a:gd name="connsiteY21" fmla="*/ 290512 h 420481"/>
              <a:gd name="connsiteX22" fmla="*/ 1143000 w 2942097"/>
              <a:gd name="connsiteY22" fmla="*/ 285750 h 420481"/>
              <a:gd name="connsiteX23" fmla="*/ 1152525 w 2942097"/>
              <a:gd name="connsiteY23" fmla="*/ 271462 h 420481"/>
              <a:gd name="connsiteX24" fmla="*/ 1157288 w 2942097"/>
              <a:gd name="connsiteY24" fmla="*/ 257175 h 420481"/>
              <a:gd name="connsiteX25" fmla="*/ 1214438 w 2942097"/>
              <a:gd name="connsiteY25" fmla="*/ 242887 h 420481"/>
              <a:gd name="connsiteX26" fmla="*/ 1228725 w 2942097"/>
              <a:gd name="connsiteY26" fmla="*/ 233362 h 420481"/>
              <a:gd name="connsiteX27" fmla="*/ 1295400 w 2942097"/>
              <a:gd name="connsiteY27" fmla="*/ 242887 h 420481"/>
              <a:gd name="connsiteX28" fmla="*/ 1314450 w 2942097"/>
              <a:gd name="connsiteY28" fmla="*/ 238125 h 420481"/>
              <a:gd name="connsiteX29" fmla="*/ 1328738 w 2942097"/>
              <a:gd name="connsiteY29" fmla="*/ 228600 h 420481"/>
              <a:gd name="connsiteX30" fmla="*/ 1343025 w 2942097"/>
              <a:gd name="connsiteY30" fmla="*/ 223837 h 420481"/>
              <a:gd name="connsiteX31" fmla="*/ 1347788 w 2942097"/>
              <a:gd name="connsiteY31" fmla="*/ 209550 h 420481"/>
              <a:gd name="connsiteX32" fmla="*/ 1362075 w 2942097"/>
              <a:gd name="connsiteY32" fmla="*/ 204787 h 420481"/>
              <a:gd name="connsiteX33" fmla="*/ 1376363 w 2942097"/>
              <a:gd name="connsiteY33" fmla="*/ 195262 h 420481"/>
              <a:gd name="connsiteX34" fmla="*/ 1504950 w 2942097"/>
              <a:gd name="connsiteY34" fmla="*/ 204787 h 420481"/>
              <a:gd name="connsiteX35" fmla="*/ 1533525 w 2942097"/>
              <a:gd name="connsiteY35" fmla="*/ 214312 h 420481"/>
              <a:gd name="connsiteX36" fmla="*/ 1571625 w 2942097"/>
              <a:gd name="connsiteY36" fmla="*/ 219075 h 420481"/>
              <a:gd name="connsiteX37" fmla="*/ 1585913 w 2942097"/>
              <a:gd name="connsiteY37" fmla="*/ 214312 h 420481"/>
              <a:gd name="connsiteX38" fmla="*/ 1614488 w 2942097"/>
              <a:gd name="connsiteY38" fmla="*/ 223837 h 420481"/>
              <a:gd name="connsiteX39" fmla="*/ 1628775 w 2942097"/>
              <a:gd name="connsiteY39" fmla="*/ 233362 h 420481"/>
              <a:gd name="connsiteX40" fmla="*/ 1614488 w 2942097"/>
              <a:gd name="connsiteY40" fmla="*/ 242887 h 420481"/>
              <a:gd name="connsiteX41" fmla="*/ 1628775 w 2942097"/>
              <a:gd name="connsiteY41" fmla="*/ 276225 h 420481"/>
              <a:gd name="connsiteX42" fmla="*/ 1643063 w 2942097"/>
              <a:gd name="connsiteY42" fmla="*/ 290512 h 420481"/>
              <a:gd name="connsiteX43" fmla="*/ 1685925 w 2942097"/>
              <a:gd name="connsiteY43" fmla="*/ 295275 h 420481"/>
              <a:gd name="connsiteX44" fmla="*/ 1824038 w 2942097"/>
              <a:gd name="connsiteY44" fmla="*/ 295275 h 420481"/>
              <a:gd name="connsiteX45" fmla="*/ 1938338 w 2942097"/>
              <a:gd name="connsiteY45" fmla="*/ 290512 h 420481"/>
              <a:gd name="connsiteX46" fmla="*/ 1985963 w 2942097"/>
              <a:gd name="connsiteY46" fmla="*/ 285750 h 420481"/>
              <a:gd name="connsiteX47" fmla="*/ 2014538 w 2942097"/>
              <a:gd name="connsiteY47" fmla="*/ 276225 h 420481"/>
              <a:gd name="connsiteX48" fmla="*/ 2066925 w 2942097"/>
              <a:gd name="connsiteY48" fmla="*/ 271462 h 420481"/>
              <a:gd name="connsiteX49" fmla="*/ 2090738 w 2942097"/>
              <a:gd name="connsiteY49" fmla="*/ 266700 h 420481"/>
              <a:gd name="connsiteX50" fmla="*/ 2190750 w 2942097"/>
              <a:gd name="connsiteY50" fmla="*/ 276225 h 420481"/>
              <a:gd name="connsiteX51" fmla="*/ 2324100 w 2942097"/>
              <a:gd name="connsiteY51" fmla="*/ 290512 h 420481"/>
              <a:gd name="connsiteX52" fmla="*/ 2366963 w 2942097"/>
              <a:gd name="connsiteY52" fmla="*/ 285750 h 420481"/>
              <a:gd name="connsiteX53" fmla="*/ 2362200 w 2942097"/>
              <a:gd name="connsiteY53" fmla="*/ 271462 h 420481"/>
              <a:gd name="connsiteX54" fmla="*/ 2395538 w 2942097"/>
              <a:gd name="connsiteY54" fmla="*/ 252412 h 420481"/>
              <a:gd name="connsiteX55" fmla="*/ 2362200 w 2942097"/>
              <a:gd name="connsiteY55" fmla="*/ 238125 h 420481"/>
              <a:gd name="connsiteX56" fmla="*/ 2357438 w 2942097"/>
              <a:gd name="connsiteY56" fmla="*/ 223837 h 420481"/>
              <a:gd name="connsiteX57" fmla="*/ 2376488 w 2942097"/>
              <a:gd name="connsiteY57" fmla="*/ 219075 h 420481"/>
              <a:gd name="connsiteX58" fmla="*/ 2405063 w 2942097"/>
              <a:gd name="connsiteY58" fmla="*/ 190500 h 420481"/>
              <a:gd name="connsiteX59" fmla="*/ 2414588 w 2942097"/>
              <a:gd name="connsiteY59" fmla="*/ 176212 h 420481"/>
              <a:gd name="connsiteX60" fmla="*/ 2428875 w 2942097"/>
              <a:gd name="connsiteY60" fmla="*/ 171450 h 420481"/>
              <a:gd name="connsiteX61" fmla="*/ 2419350 w 2942097"/>
              <a:gd name="connsiteY61" fmla="*/ 128587 h 420481"/>
              <a:gd name="connsiteX62" fmla="*/ 2409825 w 2942097"/>
              <a:gd name="connsiteY62" fmla="*/ 114300 h 420481"/>
              <a:gd name="connsiteX63" fmla="*/ 2414588 w 2942097"/>
              <a:gd name="connsiteY63" fmla="*/ 100012 h 420481"/>
              <a:gd name="connsiteX64" fmla="*/ 2405063 w 2942097"/>
              <a:gd name="connsiteY64" fmla="*/ 85725 h 420481"/>
              <a:gd name="connsiteX65" fmla="*/ 2400300 w 2942097"/>
              <a:gd name="connsiteY65" fmla="*/ 71437 h 420481"/>
              <a:gd name="connsiteX66" fmla="*/ 2405063 w 2942097"/>
              <a:gd name="connsiteY66" fmla="*/ 57150 h 420481"/>
              <a:gd name="connsiteX67" fmla="*/ 2414588 w 2942097"/>
              <a:gd name="connsiteY67" fmla="*/ 19050 h 420481"/>
              <a:gd name="connsiteX68" fmla="*/ 2424113 w 2942097"/>
              <a:gd name="connsiteY68" fmla="*/ 4762 h 420481"/>
              <a:gd name="connsiteX69" fmla="*/ 2438400 w 2942097"/>
              <a:gd name="connsiteY69" fmla="*/ 0 h 420481"/>
              <a:gd name="connsiteX70" fmla="*/ 2452688 w 2942097"/>
              <a:gd name="connsiteY70" fmla="*/ 4762 h 420481"/>
              <a:gd name="connsiteX71" fmla="*/ 2457450 w 2942097"/>
              <a:gd name="connsiteY71" fmla="*/ 19050 h 420481"/>
              <a:gd name="connsiteX72" fmla="*/ 2476500 w 2942097"/>
              <a:gd name="connsiteY72" fmla="*/ 47625 h 420481"/>
              <a:gd name="connsiteX73" fmla="*/ 2486025 w 2942097"/>
              <a:gd name="connsiteY73" fmla="*/ 61912 h 420481"/>
              <a:gd name="connsiteX74" fmla="*/ 2500313 w 2942097"/>
              <a:gd name="connsiteY74" fmla="*/ 71437 h 420481"/>
              <a:gd name="connsiteX75" fmla="*/ 2509838 w 2942097"/>
              <a:gd name="connsiteY75" fmla="*/ 104775 h 420481"/>
              <a:gd name="connsiteX76" fmla="*/ 2514600 w 2942097"/>
              <a:gd name="connsiteY76" fmla="*/ 119062 h 420481"/>
              <a:gd name="connsiteX77" fmla="*/ 2528888 w 2942097"/>
              <a:gd name="connsiteY77" fmla="*/ 128587 h 420481"/>
              <a:gd name="connsiteX78" fmla="*/ 2543175 w 2942097"/>
              <a:gd name="connsiteY78" fmla="*/ 157162 h 420481"/>
              <a:gd name="connsiteX79" fmla="*/ 2557463 w 2942097"/>
              <a:gd name="connsiteY79" fmla="*/ 161925 h 420481"/>
              <a:gd name="connsiteX80" fmla="*/ 2566988 w 2942097"/>
              <a:gd name="connsiteY80" fmla="*/ 176212 h 420481"/>
              <a:gd name="connsiteX81" fmla="*/ 2581275 w 2942097"/>
              <a:gd name="connsiteY81" fmla="*/ 180975 h 420481"/>
              <a:gd name="connsiteX82" fmla="*/ 2609850 w 2942097"/>
              <a:gd name="connsiteY82" fmla="*/ 200025 h 420481"/>
              <a:gd name="connsiteX83" fmla="*/ 2624138 w 2942097"/>
              <a:gd name="connsiteY83" fmla="*/ 209550 h 420481"/>
              <a:gd name="connsiteX84" fmla="*/ 2667000 w 2942097"/>
              <a:gd name="connsiteY84" fmla="*/ 204787 h 420481"/>
              <a:gd name="connsiteX85" fmla="*/ 2695575 w 2942097"/>
              <a:gd name="connsiteY85" fmla="*/ 185737 h 420481"/>
              <a:gd name="connsiteX86" fmla="*/ 2714625 w 2942097"/>
              <a:gd name="connsiteY86" fmla="*/ 161925 h 420481"/>
              <a:gd name="connsiteX87" fmla="*/ 2733675 w 2942097"/>
              <a:gd name="connsiteY87" fmla="*/ 166687 h 420481"/>
              <a:gd name="connsiteX88" fmla="*/ 2762250 w 2942097"/>
              <a:gd name="connsiteY88" fmla="*/ 190500 h 420481"/>
              <a:gd name="connsiteX89" fmla="*/ 2800350 w 2942097"/>
              <a:gd name="connsiteY89" fmla="*/ 180975 h 420481"/>
              <a:gd name="connsiteX90" fmla="*/ 2838450 w 2942097"/>
              <a:gd name="connsiteY90" fmla="*/ 204787 h 420481"/>
              <a:gd name="connsiteX91" fmla="*/ 2852738 w 2942097"/>
              <a:gd name="connsiteY91" fmla="*/ 209550 h 420481"/>
              <a:gd name="connsiteX92" fmla="*/ 2909888 w 2942097"/>
              <a:gd name="connsiteY92" fmla="*/ 209550 h 420481"/>
              <a:gd name="connsiteX93" fmla="*/ 2924175 w 2942097"/>
              <a:gd name="connsiteY93" fmla="*/ 219075 h 420481"/>
              <a:gd name="connsiteX94" fmla="*/ 2928938 w 2942097"/>
              <a:gd name="connsiteY94" fmla="*/ 233362 h 420481"/>
              <a:gd name="connsiteX95" fmla="*/ 2938463 w 2942097"/>
              <a:gd name="connsiteY95" fmla="*/ 247650 h 420481"/>
              <a:gd name="connsiteX96" fmla="*/ 2919413 w 2942097"/>
              <a:gd name="connsiteY96" fmla="*/ 285750 h 420481"/>
              <a:gd name="connsiteX97" fmla="*/ 2905125 w 2942097"/>
              <a:gd name="connsiteY97" fmla="*/ 300037 h 420481"/>
              <a:gd name="connsiteX98" fmla="*/ 2852738 w 2942097"/>
              <a:gd name="connsiteY98" fmla="*/ 304800 h 420481"/>
              <a:gd name="connsiteX99" fmla="*/ 2824163 w 2942097"/>
              <a:gd name="connsiteY99" fmla="*/ 309562 h 420481"/>
              <a:gd name="connsiteX100" fmla="*/ 2805113 w 2942097"/>
              <a:gd name="connsiteY100" fmla="*/ 328612 h 420481"/>
              <a:gd name="connsiteX101" fmla="*/ 2776538 w 2942097"/>
              <a:gd name="connsiteY101" fmla="*/ 338137 h 420481"/>
              <a:gd name="connsiteX102" fmla="*/ 2690813 w 2942097"/>
              <a:gd name="connsiteY102" fmla="*/ 333375 h 420481"/>
              <a:gd name="connsiteX103" fmla="*/ 2638425 w 2942097"/>
              <a:gd name="connsiteY103" fmla="*/ 319087 h 420481"/>
              <a:gd name="connsiteX104" fmla="*/ 2624138 w 2942097"/>
              <a:gd name="connsiteY104" fmla="*/ 309562 h 420481"/>
              <a:gd name="connsiteX105" fmla="*/ 2590800 w 2942097"/>
              <a:gd name="connsiteY105" fmla="*/ 300037 h 420481"/>
              <a:gd name="connsiteX106" fmla="*/ 2576513 w 2942097"/>
              <a:gd name="connsiteY106" fmla="*/ 295275 h 420481"/>
              <a:gd name="connsiteX107" fmla="*/ 2562225 w 2942097"/>
              <a:gd name="connsiteY107" fmla="*/ 280987 h 420481"/>
              <a:gd name="connsiteX108" fmla="*/ 2547938 w 2942097"/>
              <a:gd name="connsiteY108" fmla="*/ 276225 h 420481"/>
              <a:gd name="connsiteX109" fmla="*/ 2538413 w 2942097"/>
              <a:gd name="connsiteY109" fmla="*/ 261937 h 420481"/>
              <a:gd name="connsiteX110" fmla="*/ 2524125 w 2942097"/>
              <a:gd name="connsiteY110" fmla="*/ 252412 h 420481"/>
              <a:gd name="connsiteX111" fmla="*/ 2509838 w 2942097"/>
              <a:gd name="connsiteY111" fmla="*/ 238125 h 420481"/>
              <a:gd name="connsiteX112" fmla="*/ 2486025 w 2942097"/>
              <a:gd name="connsiteY112" fmla="*/ 257175 h 420481"/>
              <a:gd name="connsiteX113" fmla="*/ 2505075 w 2942097"/>
              <a:gd name="connsiteY113" fmla="*/ 285750 h 420481"/>
              <a:gd name="connsiteX114" fmla="*/ 2490788 w 2942097"/>
              <a:gd name="connsiteY114" fmla="*/ 295275 h 420481"/>
              <a:gd name="connsiteX115" fmla="*/ 2471738 w 2942097"/>
              <a:gd name="connsiteY115" fmla="*/ 300037 h 420481"/>
              <a:gd name="connsiteX116" fmla="*/ 2466975 w 2942097"/>
              <a:gd name="connsiteY116" fmla="*/ 314325 h 420481"/>
              <a:gd name="connsiteX117" fmla="*/ 2481263 w 2942097"/>
              <a:gd name="connsiteY117" fmla="*/ 323850 h 420481"/>
              <a:gd name="connsiteX118" fmla="*/ 2495550 w 2942097"/>
              <a:gd name="connsiteY118" fmla="*/ 328612 h 420481"/>
              <a:gd name="connsiteX119" fmla="*/ 2490788 w 2942097"/>
              <a:gd name="connsiteY119" fmla="*/ 361950 h 420481"/>
              <a:gd name="connsiteX120" fmla="*/ 2462213 w 2942097"/>
              <a:gd name="connsiteY120" fmla="*/ 376237 h 420481"/>
              <a:gd name="connsiteX121" fmla="*/ 2405063 w 2942097"/>
              <a:gd name="connsiteY121" fmla="*/ 381000 h 420481"/>
              <a:gd name="connsiteX122" fmla="*/ 2343150 w 2942097"/>
              <a:gd name="connsiteY122" fmla="*/ 376237 h 420481"/>
              <a:gd name="connsiteX123" fmla="*/ 2266950 w 2942097"/>
              <a:gd name="connsiteY123" fmla="*/ 366712 h 420481"/>
              <a:gd name="connsiteX124" fmla="*/ 2252663 w 2942097"/>
              <a:gd name="connsiteY124" fmla="*/ 357187 h 420481"/>
              <a:gd name="connsiteX125" fmla="*/ 2166938 w 2942097"/>
              <a:gd name="connsiteY125" fmla="*/ 371475 h 420481"/>
              <a:gd name="connsiteX126" fmla="*/ 2133600 w 2942097"/>
              <a:gd name="connsiteY126" fmla="*/ 376237 h 420481"/>
              <a:gd name="connsiteX127" fmla="*/ 2066925 w 2942097"/>
              <a:gd name="connsiteY127" fmla="*/ 390525 h 420481"/>
              <a:gd name="connsiteX128" fmla="*/ 2052638 w 2942097"/>
              <a:gd name="connsiteY128" fmla="*/ 400050 h 420481"/>
              <a:gd name="connsiteX129" fmla="*/ 2038350 w 2942097"/>
              <a:gd name="connsiteY129" fmla="*/ 404812 h 420481"/>
              <a:gd name="connsiteX130" fmla="*/ 1947863 w 2942097"/>
              <a:gd name="connsiteY130" fmla="*/ 409575 h 420481"/>
              <a:gd name="connsiteX131" fmla="*/ 1933575 w 2942097"/>
              <a:gd name="connsiteY131" fmla="*/ 419100 h 420481"/>
              <a:gd name="connsiteX132" fmla="*/ 1838325 w 2942097"/>
              <a:gd name="connsiteY132" fmla="*/ 414337 h 420481"/>
              <a:gd name="connsiteX133" fmla="*/ 1824038 w 2942097"/>
              <a:gd name="connsiteY133" fmla="*/ 409575 h 420481"/>
              <a:gd name="connsiteX134" fmla="*/ 1700213 w 2942097"/>
              <a:gd name="connsiteY134" fmla="*/ 404812 h 420481"/>
              <a:gd name="connsiteX135" fmla="*/ 1666875 w 2942097"/>
              <a:gd name="connsiteY135" fmla="*/ 390525 h 420481"/>
              <a:gd name="connsiteX136" fmla="*/ 1638300 w 2942097"/>
              <a:gd name="connsiteY136" fmla="*/ 376237 h 420481"/>
              <a:gd name="connsiteX137" fmla="*/ 1633538 w 2942097"/>
              <a:gd name="connsiteY137" fmla="*/ 361950 h 420481"/>
              <a:gd name="connsiteX138" fmla="*/ 1604963 w 2942097"/>
              <a:gd name="connsiteY138" fmla="*/ 347662 h 420481"/>
              <a:gd name="connsiteX139" fmla="*/ 1566863 w 2942097"/>
              <a:gd name="connsiteY139" fmla="*/ 338137 h 420481"/>
              <a:gd name="connsiteX140" fmla="*/ 1552575 w 2942097"/>
              <a:gd name="connsiteY140" fmla="*/ 333375 h 420481"/>
              <a:gd name="connsiteX141" fmla="*/ 1533525 w 2942097"/>
              <a:gd name="connsiteY141" fmla="*/ 328612 h 420481"/>
              <a:gd name="connsiteX142" fmla="*/ 1504950 w 2942097"/>
              <a:gd name="connsiteY142" fmla="*/ 319087 h 420481"/>
              <a:gd name="connsiteX143" fmla="*/ 1490663 w 2942097"/>
              <a:gd name="connsiteY143" fmla="*/ 323850 h 420481"/>
              <a:gd name="connsiteX144" fmla="*/ 1352550 w 2942097"/>
              <a:gd name="connsiteY144" fmla="*/ 323850 h 420481"/>
              <a:gd name="connsiteX145" fmla="*/ 1290638 w 2942097"/>
              <a:gd name="connsiteY145" fmla="*/ 300037 h 420481"/>
              <a:gd name="connsiteX146" fmla="*/ 1257300 w 2942097"/>
              <a:gd name="connsiteY146" fmla="*/ 304800 h 420481"/>
              <a:gd name="connsiteX147" fmla="*/ 1243013 w 2942097"/>
              <a:gd name="connsiteY147" fmla="*/ 309562 h 420481"/>
              <a:gd name="connsiteX148" fmla="*/ 1204913 w 2942097"/>
              <a:gd name="connsiteY148" fmla="*/ 319087 h 420481"/>
              <a:gd name="connsiteX149" fmla="*/ 1166813 w 2942097"/>
              <a:gd name="connsiteY149" fmla="*/ 328612 h 420481"/>
              <a:gd name="connsiteX150" fmla="*/ 1133475 w 2942097"/>
              <a:gd name="connsiteY150" fmla="*/ 352425 h 420481"/>
              <a:gd name="connsiteX151" fmla="*/ 1119188 w 2942097"/>
              <a:gd name="connsiteY151" fmla="*/ 357187 h 420481"/>
              <a:gd name="connsiteX152" fmla="*/ 1033463 w 2942097"/>
              <a:gd name="connsiteY152" fmla="*/ 352425 h 420481"/>
              <a:gd name="connsiteX153" fmla="*/ 1000125 w 2942097"/>
              <a:gd name="connsiteY153" fmla="*/ 347662 h 420481"/>
              <a:gd name="connsiteX154" fmla="*/ 938213 w 2942097"/>
              <a:gd name="connsiteY154" fmla="*/ 342900 h 420481"/>
              <a:gd name="connsiteX155" fmla="*/ 923925 w 2942097"/>
              <a:gd name="connsiteY155" fmla="*/ 338137 h 420481"/>
              <a:gd name="connsiteX156" fmla="*/ 914400 w 2942097"/>
              <a:gd name="connsiteY156" fmla="*/ 323850 h 420481"/>
              <a:gd name="connsiteX157" fmla="*/ 900113 w 2942097"/>
              <a:gd name="connsiteY157" fmla="*/ 314325 h 420481"/>
              <a:gd name="connsiteX158" fmla="*/ 700088 w 2942097"/>
              <a:gd name="connsiteY158" fmla="*/ 314325 h 420481"/>
              <a:gd name="connsiteX159" fmla="*/ 676275 w 2942097"/>
              <a:gd name="connsiteY159" fmla="*/ 309562 h 420481"/>
              <a:gd name="connsiteX160" fmla="*/ 642938 w 2942097"/>
              <a:gd name="connsiteY160" fmla="*/ 314325 h 420481"/>
              <a:gd name="connsiteX161" fmla="*/ 614363 w 2942097"/>
              <a:gd name="connsiteY161" fmla="*/ 333375 h 420481"/>
              <a:gd name="connsiteX162" fmla="*/ 495300 w 2942097"/>
              <a:gd name="connsiteY162" fmla="*/ 319087 h 420481"/>
              <a:gd name="connsiteX163" fmla="*/ 466725 w 2942097"/>
              <a:gd name="connsiteY163" fmla="*/ 309562 h 420481"/>
              <a:gd name="connsiteX164" fmla="*/ 376238 w 2942097"/>
              <a:gd name="connsiteY164" fmla="*/ 300037 h 420481"/>
              <a:gd name="connsiteX165" fmla="*/ 366713 w 2942097"/>
              <a:gd name="connsiteY165" fmla="*/ 285750 h 420481"/>
              <a:gd name="connsiteX166" fmla="*/ 338138 w 2942097"/>
              <a:gd name="connsiteY166" fmla="*/ 276225 h 420481"/>
              <a:gd name="connsiteX167" fmla="*/ 204788 w 2942097"/>
              <a:gd name="connsiteY167" fmla="*/ 271462 h 420481"/>
              <a:gd name="connsiteX168" fmla="*/ 161925 w 2942097"/>
              <a:gd name="connsiteY168" fmla="*/ 252412 h 420481"/>
              <a:gd name="connsiteX169" fmla="*/ 152400 w 2942097"/>
              <a:gd name="connsiteY169" fmla="*/ 238125 h 420481"/>
              <a:gd name="connsiteX170" fmla="*/ 138113 w 2942097"/>
              <a:gd name="connsiteY170" fmla="*/ 233362 h 420481"/>
              <a:gd name="connsiteX171" fmla="*/ 80963 w 2942097"/>
              <a:gd name="connsiteY171" fmla="*/ 238125 h 420481"/>
              <a:gd name="connsiteX172" fmla="*/ 38100 w 2942097"/>
              <a:gd name="connsiteY172" fmla="*/ 233362 h 420481"/>
              <a:gd name="connsiteX173" fmla="*/ 23813 w 2942097"/>
              <a:gd name="connsiteY173" fmla="*/ 228600 h 420481"/>
              <a:gd name="connsiteX174" fmla="*/ 4763 w 2942097"/>
              <a:gd name="connsiteY174" fmla="*/ 204787 h 420481"/>
              <a:gd name="connsiteX175" fmla="*/ 14288 w 2942097"/>
              <a:gd name="connsiteY175" fmla="*/ 190500 h 420481"/>
              <a:gd name="connsiteX176" fmla="*/ 0 w 2942097"/>
              <a:gd name="connsiteY176" fmla="*/ 161925 h 4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942097" h="420481">
                <a:moveTo>
                  <a:pt x="0" y="161925"/>
                </a:moveTo>
                <a:lnTo>
                  <a:pt x="0" y="161925"/>
                </a:lnTo>
                <a:cubicBezTo>
                  <a:pt x="7938" y="149225"/>
                  <a:pt x="13223" y="134415"/>
                  <a:pt x="23813" y="123825"/>
                </a:cubicBezTo>
                <a:cubicBezTo>
                  <a:pt x="28441" y="119197"/>
                  <a:pt x="36324" y="118778"/>
                  <a:pt x="42863" y="119062"/>
                </a:cubicBezTo>
                <a:cubicBezTo>
                  <a:pt x="73163" y="120379"/>
                  <a:pt x="103188" y="125412"/>
                  <a:pt x="133350" y="128587"/>
                </a:cubicBezTo>
                <a:cubicBezTo>
                  <a:pt x="139700" y="131762"/>
                  <a:pt x="146312" y="134459"/>
                  <a:pt x="152400" y="138112"/>
                </a:cubicBezTo>
                <a:cubicBezTo>
                  <a:pt x="162216" y="144002"/>
                  <a:pt x="169869" y="154385"/>
                  <a:pt x="180975" y="157162"/>
                </a:cubicBezTo>
                <a:lnTo>
                  <a:pt x="200025" y="161925"/>
                </a:lnTo>
                <a:cubicBezTo>
                  <a:pt x="232777" y="183760"/>
                  <a:pt x="217740" y="177355"/>
                  <a:pt x="242888" y="185737"/>
                </a:cubicBezTo>
                <a:cubicBezTo>
                  <a:pt x="281876" y="182488"/>
                  <a:pt x="350840" y="176212"/>
                  <a:pt x="385763" y="176212"/>
                </a:cubicBezTo>
                <a:cubicBezTo>
                  <a:pt x="409628" y="176212"/>
                  <a:pt x="433388" y="179387"/>
                  <a:pt x="457200" y="180975"/>
                </a:cubicBezTo>
                <a:cubicBezTo>
                  <a:pt x="461963" y="182562"/>
                  <a:pt x="466998" y="183492"/>
                  <a:pt x="471488" y="185737"/>
                </a:cubicBezTo>
                <a:cubicBezTo>
                  <a:pt x="476607" y="188297"/>
                  <a:pt x="480084" y="194652"/>
                  <a:pt x="485775" y="195262"/>
                </a:cubicBezTo>
                <a:cubicBezTo>
                  <a:pt x="525268" y="199494"/>
                  <a:pt x="565150" y="198437"/>
                  <a:pt x="604838" y="200025"/>
                </a:cubicBezTo>
                <a:cubicBezTo>
                  <a:pt x="627478" y="215119"/>
                  <a:pt x="613697" y="207741"/>
                  <a:pt x="647700" y="219075"/>
                </a:cubicBezTo>
                <a:cubicBezTo>
                  <a:pt x="652463" y="220662"/>
                  <a:pt x="657065" y="222852"/>
                  <a:pt x="661988" y="223837"/>
                </a:cubicBezTo>
                <a:cubicBezTo>
                  <a:pt x="755867" y="242615"/>
                  <a:pt x="677707" y="228420"/>
                  <a:pt x="900113" y="233362"/>
                </a:cubicBezTo>
                <a:cubicBezTo>
                  <a:pt x="905056" y="234068"/>
                  <a:pt x="948697" y="239675"/>
                  <a:pt x="957263" y="242887"/>
                </a:cubicBezTo>
                <a:cubicBezTo>
                  <a:pt x="962622" y="244897"/>
                  <a:pt x="966431" y="249852"/>
                  <a:pt x="971550" y="252412"/>
                </a:cubicBezTo>
                <a:cubicBezTo>
                  <a:pt x="987509" y="260392"/>
                  <a:pt x="1015114" y="260428"/>
                  <a:pt x="1028700" y="261937"/>
                </a:cubicBezTo>
                <a:cubicBezTo>
                  <a:pt x="1069417" y="275509"/>
                  <a:pt x="1047312" y="270217"/>
                  <a:pt x="1095375" y="276225"/>
                </a:cubicBezTo>
                <a:cubicBezTo>
                  <a:pt x="1102599" y="281041"/>
                  <a:pt x="1114091" y="290512"/>
                  <a:pt x="1123950" y="290512"/>
                </a:cubicBezTo>
                <a:cubicBezTo>
                  <a:pt x="1130495" y="290512"/>
                  <a:pt x="1136650" y="287337"/>
                  <a:pt x="1143000" y="285750"/>
                </a:cubicBezTo>
                <a:cubicBezTo>
                  <a:pt x="1146175" y="280987"/>
                  <a:pt x="1149965" y="276582"/>
                  <a:pt x="1152525" y="271462"/>
                </a:cubicBezTo>
                <a:cubicBezTo>
                  <a:pt x="1154770" y="266972"/>
                  <a:pt x="1153203" y="260093"/>
                  <a:pt x="1157288" y="257175"/>
                </a:cubicBezTo>
                <a:cubicBezTo>
                  <a:pt x="1168773" y="248972"/>
                  <a:pt x="1201207" y="245092"/>
                  <a:pt x="1214438" y="242887"/>
                </a:cubicBezTo>
                <a:cubicBezTo>
                  <a:pt x="1219200" y="239712"/>
                  <a:pt x="1223016" y="233770"/>
                  <a:pt x="1228725" y="233362"/>
                </a:cubicBezTo>
                <a:cubicBezTo>
                  <a:pt x="1263094" y="230907"/>
                  <a:pt x="1271068" y="234777"/>
                  <a:pt x="1295400" y="242887"/>
                </a:cubicBezTo>
                <a:cubicBezTo>
                  <a:pt x="1301750" y="241300"/>
                  <a:pt x="1308434" y="240703"/>
                  <a:pt x="1314450" y="238125"/>
                </a:cubicBezTo>
                <a:cubicBezTo>
                  <a:pt x="1319711" y="235870"/>
                  <a:pt x="1323618" y="231160"/>
                  <a:pt x="1328738" y="228600"/>
                </a:cubicBezTo>
                <a:cubicBezTo>
                  <a:pt x="1333228" y="226355"/>
                  <a:pt x="1338263" y="225425"/>
                  <a:pt x="1343025" y="223837"/>
                </a:cubicBezTo>
                <a:cubicBezTo>
                  <a:pt x="1344613" y="219075"/>
                  <a:pt x="1344238" y="213100"/>
                  <a:pt x="1347788" y="209550"/>
                </a:cubicBezTo>
                <a:cubicBezTo>
                  <a:pt x="1351338" y="206000"/>
                  <a:pt x="1357585" y="207032"/>
                  <a:pt x="1362075" y="204787"/>
                </a:cubicBezTo>
                <a:cubicBezTo>
                  <a:pt x="1367195" y="202227"/>
                  <a:pt x="1371600" y="198437"/>
                  <a:pt x="1376363" y="195262"/>
                </a:cubicBezTo>
                <a:cubicBezTo>
                  <a:pt x="1451812" y="210354"/>
                  <a:pt x="1317133" y="184664"/>
                  <a:pt x="1504950" y="204787"/>
                </a:cubicBezTo>
                <a:cubicBezTo>
                  <a:pt x="1514933" y="205857"/>
                  <a:pt x="1523562" y="213067"/>
                  <a:pt x="1533525" y="214312"/>
                </a:cubicBezTo>
                <a:lnTo>
                  <a:pt x="1571625" y="219075"/>
                </a:lnTo>
                <a:cubicBezTo>
                  <a:pt x="1576388" y="217487"/>
                  <a:pt x="1580923" y="213758"/>
                  <a:pt x="1585913" y="214312"/>
                </a:cubicBezTo>
                <a:cubicBezTo>
                  <a:pt x="1595892" y="215421"/>
                  <a:pt x="1614488" y="223837"/>
                  <a:pt x="1614488" y="223837"/>
                </a:cubicBezTo>
                <a:cubicBezTo>
                  <a:pt x="1619250" y="227012"/>
                  <a:pt x="1628775" y="227638"/>
                  <a:pt x="1628775" y="233362"/>
                </a:cubicBezTo>
                <a:cubicBezTo>
                  <a:pt x="1628775" y="239086"/>
                  <a:pt x="1616298" y="237457"/>
                  <a:pt x="1614488" y="242887"/>
                </a:cubicBezTo>
                <a:cubicBezTo>
                  <a:pt x="1611462" y="251965"/>
                  <a:pt x="1623644" y="270068"/>
                  <a:pt x="1628775" y="276225"/>
                </a:cubicBezTo>
                <a:cubicBezTo>
                  <a:pt x="1633087" y="281399"/>
                  <a:pt x="1636673" y="288382"/>
                  <a:pt x="1643063" y="290512"/>
                </a:cubicBezTo>
                <a:cubicBezTo>
                  <a:pt x="1656701" y="295058"/>
                  <a:pt x="1671638" y="293687"/>
                  <a:pt x="1685925" y="295275"/>
                </a:cubicBezTo>
                <a:cubicBezTo>
                  <a:pt x="1741206" y="276847"/>
                  <a:pt x="1680330" y="295275"/>
                  <a:pt x="1824038" y="295275"/>
                </a:cubicBezTo>
                <a:cubicBezTo>
                  <a:pt x="1862171" y="295275"/>
                  <a:pt x="1900238" y="292100"/>
                  <a:pt x="1938338" y="290512"/>
                </a:cubicBezTo>
                <a:cubicBezTo>
                  <a:pt x="1954213" y="288925"/>
                  <a:pt x="1970282" y="288690"/>
                  <a:pt x="1985963" y="285750"/>
                </a:cubicBezTo>
                <a:cubicBezTo>
                  <a:pt x="1995831" y="283900"/>
                  <a:pt x="2004539" y="277134"/>
                  <a:pt x="2014538" y="276225"/>
                </a:cubicBezTo>
                <a:lnTo>
                  <a:pt x="2066925" y="271462"/>
                </a:lnTo>
                <a:cubicBezTo>
                  <a:pt x="2074863" y="269875"/>
                  <a:pt x="2082643" y="266700"/>
                  <a:pt x="2090738" y="266700"/>
                </a:cubicBezTo>
                <a:cubicBezTo>
                  <a:pt x="2119468" y="266700"/>
                  <a:pt x="2160521" y="272446"/>
                  <a:pt x="2190750" y="276225"/>
                </a:cubicBezTo>
                <a:cubicBezTo>
                  <a:pt x="2252492" y="296806"/>
                  <a:pt x="2209295" y="285294"/>
                  <a:pt x="2324100" y="290512"/>
                </a:cubicBezTo>
                <a:cubicBezTo>
                  <a:pt x="2338388" y="288925"/>
                  <a:pt x="2354105" y="292179"/>
                  <a:pt x="2366963" y="285750"/>
                </a:cubicBezTo>
                <a:cubicBezTo>
                  <a:pt x="2371453" y="283505"/>
                  <a:pt x="2361375" y="276414"/>
                  <a:pt x="2362200" y="271462"/>
                </a:cubicBezTo>
                <a:cubicBezTo>
                  <a:pt x="2365341" y="252615"/>
                  <a:pt x="2381492" y="255221"/>
                  <a:pt x="2395538" y="252412"/>
                </a:cubicBezTo>
                <a:cubicBezTo>
                  <a:pt x="2386998" y="249566"/>
                  <a:pt x="2368086" y="244011"/>
                  <a:pt x="2362200" y="238125"/>
                </a:cubicBezTo>
                <a:cubicBezTo>
                  <a:pt x="2358650" y="234575"/>
                  <a:pt x="2359025" y="228600"/>
                  <a:pt x="2357438" y="223837"/>
                </a:cubicBezTo>
                <a:cubicBezTo>
                  <a:pt x="2363788" y="222250"/>
                  <a:pt x="2371126" y="222828"/>
                  <a:pt x="2376488" y="219075"/>
                </a:cubicBezTo>
                <a:cubicBezTo>
                  <a:pt x="2387523" y="211350"/>
                  <a:pt x="2397591" y="201708"/>
                  <a:pt x="2405063" y="190500"/>
                </a:cubicBezTo>
                <a:cubicBezTo>
                  <a:pt x="2408238" y="185737"/>
                  <a:pt x="2410118" y="179788"/>
                  <a:pt x="2414588" y="176212"/>
                </a:cubicBezTo>
                <a:cubicBezTo>
                  <a:pt x="2418508" y="173076"/>
                  <a:pt x="2424113" y="173037"/>
                  <a:pt x="2428875" y="171450"/>
                </a:cubicBezTo>
                <a:cubicBezTo>
                  <a:pt x="2444750" y="147637"/>
                  <a:pt x="2441575" y="161924"/>
                  <a:pt x="2419350" y="128587"/>
                </a:cubicBezTo>
                <a:lnTo>
                  <a:pt x="2409825" y="114300"/>
                </a:lnTo>
                <a:cubicBezTo>
                  <a:pt x="2411413" y="109537"/>
                  <a:pt x="2415413" y="104964"/>
                  <a:pt x="2414588" y="100012"/>
                </a:cubicBezTo>
                <a:cubicBezTo>
                  <a:pt x="2413647" y="94366"/>
                  <a:pt x="2407623" y="90844"/>
                  <a:pt x="2405063" y="85725"/>
                </a:cubicBezTo>
                <a:cubicBezTo>
                  <a:pt x="2402818" y="81235"/>
                  <a:pt x="2401888" y="76200"/>
                  <a:pt x="2400300" y="71437"/>
                </a:cubicBezTo>
                <a:cubicBezTo>
                  <a:pt x="2401888" y="66675"/>
                  <a:pt x="2403742" y="61993"/>
                  <a:pt x="2405063" y="57150"/>
                </a:cubicBezTo>
                <a:cubicBezTo>
                  <a:pt x="2408508" y="44520"/>
                  <a:pt x="2410114" y="31353"/>
                  <a:pt x="2414588" y="19050"/>
                </a:cubicBezTo>
                <a:cubicBezTo>
                  <a:pt x="2416544" y="13671"/>
                  <a:pt x="2419643" y="8338"/>
                  <a:pt x="2424113" y="4762"/>
                </a:cubicBezTo>
                <a:cubicBezTo>
                  <a:pt x="2428033" y="1626"/>
                  <a:pt x="2433638" y="1587"/>
                  <a:pt x="2438400" y="0"/>
                </a:cubicBezTo>
                <a:cubicBezTo>
                  <a:pt x="2443163" y="1587"/>
                  <a:pt x="2449138" y="1212"/>
                  <a:pt x="2452688" y="4762"/>
                </a:cubicBezTo>
                <a:cubicBezTo>
                  <a:pt x="2456238" y="8312"/>
                  <a:pt x="2455012" y="14662"/>
                  <a:pt x="2457450" y="19050"/>
                </a:cubicBezTo>
                <a:cubicBezTo>
                  <a:pt x="2463009" y="29057"/>
                  <a:pt x="2470150" y="38100"/>
                  <a:pt x="2476500" y="47625"/>
                </a:cubicBezTo>
                <a:cubicBezTo>
                  <a:pt x="2479675" y="52387"/>
                  <a:pt x="2481263" y="58737"/>
                  <a:pt x="2486025" y="61912"/>
                </a:cubicBezTo>
                <a:lnTo>
                  <a:pt x="2500313" y="71437"/>
                </a:lnTo>
                <a:cubicBezTo>
                  <a:pt x="2511733" y="105701"/>
                  <a:pt x="2497875" y="62906"/>
                  <a:pt x="2509838" y="104775"/>
                </a:cubicBezTo>
                <a:cubicBezTo>
                  <a:pt x="2511217" y="109602"/>
                  <a:pt x="2511464" y="115142"/>
                  <a:pt x="2514600" y="119062"/>
                </a:cubicBezTo>
                <a:cubicBezTo>
                  <a:pt x="2518176" y="123532"/>
                  <a:pt x="2524125" y="125412"/>
                  <a:pt x="2528888" y="128587"/>
                </a:cubicBezTo>
                <a:cubicBezTo>
                  <a:pt x="2532025" y="138000"/>
                  <a:pt x="2534781" y="150447"/>
                  <a:pt x="2543175" y="157162"/>
                </a:cubicBezTo>
                <a:cubicBezTo>
                  <a:pt x="2547095" y="160298"/>
                  <a:pt x="2552700" y="160337"/>
                  <a:pt x="2557463" y="161925"/>
                </a:cubicBezTo>
                <a:cubicBezTo>
                  <a:pt x="2560638" y="166687"/>
                  <a:pt x="2562519" y="172636"/>
                  <a:pt x="2566988" y="176212"/>
                </a:cubicBezTo>
                <a:cubicBezTo>
                  <a:pt x="2570908" y="179348"/>
                  <a:pt x="2576887" y="178537"/>
                  <a:pt x="2581275" y="180975"/>
                </a:cubicBezTo>
                <a:cubicBezTo>
                  <a:pt x="2591282" y="186535"/>
                  <a:pt x="2600325" y="193675"/>
                  <a:pt x="2609850" y="200025"/>
                </a:cubicBezTo>
                <a:lnTo>
                  <a:pt x="2624138" y="209550"/>
                </a:lnTo>
                <a:cubicBezTo>
                  <a:pt x="2638425" y="207962"/>
                  <a:pt x="2653362" y="209333"/>
                  <a:pt x="2667000" y="204787"/>
                </a:cubicBezTo>
                <a:cubicBezTo>
                  <a:pt x="2677860" y="201167"/>
                  <a:pt x="2695575" y="185737"/>
                  <a:pt x="2695575" y="185737"/>
                </a:cubicBezTo>
                <a:cubicBezTo>
                  <a:pt x="2699179" y="174927"/>
                  <a:pt x="2699547" y="164079"/>
                  <a:pt x="2714625" y="161925"/>
                </a:cubicBezTo>
                <a:cubicBezTo>
                  <a:pt x="2721105" y="160999"/>
                  <a:pt x="2727325" y="165100"/>
                  <a:pt x="2733675" y="166687"/>
                </a:cubicBezTo>
                <a:cubicBezTo>
                  <a:pt x="2737519" y="170531"/>
                  <a:pt x="2754673" y="189553"/>
                  <a:pt x="2762250" y="190500"/>
                </a:cubicBezTo>
                <a:cubicBezTo>
                  <a:pt x="2770608" y="191545"/>
                  <a:pt x="2791020" y="184085"/>
                  <a:pt x="2800350" y="180975"/>
                </a:cubicBezTo>
                <a:cubicBezTo>
                  <a:pt x="2815445" y="203616"/>
                  <a:pt x="2804445" y="193452"/>
                  <a:pt x="2838450" y="204787"/>
                </a:cubicBezTo>
                <a:lnTo>
                  <a:pt x="2852738" y="209550"/>
                </a:lnTo>
                <a:cubicBezTo>
                  <a:pt x="2878784" y="206656"/>
                  <a:pt x="2889578" y="199395"/>
                  <a:pt x="2909888" y="209550"/>
                </a:cubicBezTo>
                <a:cubicBezTo>
                  <a:pt x="2915007" y="212110"/>
                  <a:pt x="2919413" y="215900"/>
                  <a:pt x="2924175" y="219075"/>
                </a:cubicBezTo>
                <a:cubicBezTo>
                  <a:pt x="2925763" y="223837"/>
                  <a:pt x="2926693" y="228872"/>
                  <a:pt x="2928938" y="233362"/>
                </a:cubicBezTo>
                <a:cubicBezTo>
                  <a:pt x="2931498" y="238482"/>
                  <a:pt x="2937831" y="241961"/>
                  <a:pt x="2938463" y="247650"/>
                </a:cubicBezTo>
                <a:cubicBezTo>
                  <a:pt x="2942097" y="280364"/>
                  <a:pt x="2936199" y="271762"/>
                  <a:pt x="2919413" y="285750"/>
                </a:cubicBezTo>
                <a:cubicBezTo>
                  <a:pt x="2914239" y="290062"/>
                  <a:pt x="2911601" y="298187"/>
                  <a:pt x="2905125" y="300037"/>
                </a:cubicBezTo>
                <a:cubicBezTo>
                  <a:pt x="2888265" y="304854"/>
                  <a:pt x="2870152" y="302751"/>
                  <a:pt x="2852738" y="304800"/>
                </a:cubicBezTo>
                <a:cubicBezTo>
                  <a:pt x="2843148" y="305928"/>
                  <a:pt x="2833688" y="307975"/>
                  <a:pt x="2824163" y="309562"/>
                </a:cubicBezTo>
                <a:cubicBezTo>
                  <a:pt x="2817813" y="315912"/>
                  <a:pt x="2812814" y="323992"/>
                  <a:pt x="2805113" y="328612"/>
                </a:cubicBezTo>
                <a:cubicBezTo>
                  <a:pt x="2796504" y="333778"/>
                  <a:pt x="2776538" y="338137"/>
                  <a:pt x="2776538" y="338137"/>
                </a:cubicBezTo>
                <a:cubicBezTo>
                  <a:pt x="2747963" y="336550"/>
                  <a:pt x="2719324" y="335854"/>
                  <a:pt x="2690813" y="333375"/>
                </a:cubicBezTo>
                <a:cubicBezTo>
                  <a:pt x="2680527" y="332481"/>
                  <a:pt x="2645691" y="323931"/>
                  <a:pt x="2638425" y="319087"/>
                </a:cubicBezTo>
                <a:cubicBezTo>
                  <a:pt x="2633663" y="315912"/>
                  <a:pt x="2629257" y="312122"/>
                  <a:pt x="2624138" y="309562"/>
                </a:cubicBezTo>
                <a:cubicBezTo>
                  <a:pt x="2616531" y="305759"/>
                  <a:pt x="2597913" y="302069"/>
                  <a:pt x="2590800" y="300037"/>
                </a:cubicBezTo>
                <a:cubicBezTo>
                  <a:pt x="2585973" y="298658"/>
                  <a:pt x="2581275" y="296862"/>
                  <a:pt x="2576513" y="295275"/>
                </a:cubicBezTo>
                <a:cubicBezTo>
                  <a:pt x="2571750" y="290512"/>
                  <a:pt x="2567829" y="284723"/>
                  <a:pt x="2562225" y="280987"/>
                </a:cubicBezTo>
                <a:cubicBezTo>
                  <a:pt x="2558048" y="278202"/>
                  <a:pt x="2551858" y="279361"/>
                  <a:pt x="2547938" y="276225"/>
                </a:cubicBezTo>
                <a:cubicBezTo>
                  <a:pt x="2543468" y="272649"/>
                  <a:pt x="2542460" y="265984"/>
                  <a:pt x="2538413" y="261937"/>
                </a:cubicBezTo>
                <a:cubicBezTo>
                  <a:pt x="2534366" y="257890"/>
                  <a:pt x="2528522" y="256076"/>
                  <a:pt x="2524125" y="252412"/>
                </a:cubicBezTo>
                <a:cubicBezTo>
                  <a:pt x="2518951" y="248100"/>
                  <a:pt x="2514600" y="242887"/>
                  <a:pt x="2509838" y="238125"/>
                </a:cubicBezTo>
                <a:cubicBezTo>
                  <a:pt x="2502364" y="239993"/>
                  <a:pt x="2480244" y="239831"/>
                  <a:pt x="2486025" y="257175"/>
                </a:cubicBezTo>
                <a:cubicBezTo>
                  <a:pt x="2489645" y="268035"/>
                  <a:pt x="2505075" y="285750"/>
                  <a:pt x="2505075" y="285750"/>
                </a:cubicBezTo>
                <a:cubicBezTo>
                  <a:pt x="2500313" y="288925"/>
                  <a:pt x="2496049" y="293020"/>
                  <a:pt x="2490788" y="295275"/>
                </a:cubicBezTo>
                <a:cubicBezTo>
                  <a:pt x="2484772" y="297853"/>
                  <a:pt x="2476849" y="295948"/>
                  <a:pt x="2471738" y="300037"/>
                </a:cubicBezTo>
                <a:cubicBezTo>
                  <a:pt x="2467818" y="303173"/>
                  <a:pt x="2468563" y="309562"/>
                  <a:pt x="2466975" y="314325"/>
                </a:cubicBezTo>
                <a:cubicBezTo>
                  <a:pt x="2471738" y="317500"/>
                  <a:pt x="2476143" y="321290"/>
                  <a:pt x="2481263" y="323850"/>
                </a:cubicBezTo>
                <a:cubicBezTo>
                  <a:pt x="2485753" y="326095"/>
                  <a:pt x="2494332" y="323742"/>
                  <a:pt x="2495550" y="328612"/>
                </a:cubicBezTo>
                <a:cubicBezTo>
                  <a:pt x="2498273" y="339502"/>
                  <a:pt x="2495347" y="351692"/>
                  <a:pt x="2490788" y="361950"/>
                </a:cubicBezTo>
                <a:cubicBezTo>
                  <a:pt x="2488260" y="367639"/>
                  <a:pt x="2467954" y="375472"/>
                  <a:pt x="2462213" y="376237"/>
                </a:cubicBezTo>
                <a:cubicBezTo>
                  <a:pt x="2443265" y="378763"/>
                  <a:pt x="2424113" y="379412"/>
                  <a:pt x="2405063" y="381000"/>
                </a:cubicBezTo>
                <a:cubicBezTo>
                  <a:pt x="2384425" y="379412"/>
                  <a:pt x="2363739" y="378367"/>
                  <a:pt x="2343150" y="376237"/>
                </a:cubicBezTo>
                <a:cubicBezTo>
                  <a:pt x="2317688" y="373603"/>
                  <a:pt x="2266950" y="366712"/>
                  <a:pt x="2266950" y="366712"/>
                </a:cubicBezTo>
                <a:cubicBezTo>
                  <a:pt x="2262188" y="363537"/>
                  <a:pt x="2258374" y="357568"/>
                  <a:pt x="2252663" y="357187"/>
                </a:cubicBezTo>
                <a:cubicBezTo>
                  <a:pt x="2152726" y="350525"/>
                  <a:pt x="2230866" y="362344"/>
                  <a:pt x="2166938" y="371475"/>
                </a:cubicBezTo>
                <a:lnTo>
                  <a:pt x="2133600" y="376237"/>
                </a:lnTo>
                <a:cubicBezTo>
                  <a:pt x="2092883" y="389809"/>
                  <a:pt x="2114988" y="384517"/>
                  <a:pt x="2066925" y="390525"/>
                </a:cubicBezTo>
                <a:cubicBezTo>
                  <a:pt x="2062163" y="393700"/>
                  <a:pt x="2057757" y="397490"/>
                  <a:pt x="2052638" y="400050"/>
                </a:cubicBezTo>
                <a:cubicBezTo>
                  <a:pt x="2048148" y="402295"/>
                  <a:pt x="2043350" y="404357"/>
                  <a:pt x="2038350" y="404812"/>
                </a:cubicBezTo>
                <a:cubicBezTo>
                  <a:pt x="2008270" y="407547"/>
                  <a:pt x="1978025" y="407987"/>
                  <a:pt x="1947863" y="409575"/>
                </a:cubicBezTo>
                <a:cubicBezTo>
                  <a:pt x="1943100" y="412750"/>
                  <a:pt x="1939294" y="418851"/>
                  <a:pt x="1933575" y="419100"/>
                </a:cubicBezTo>
                <a:cubicBezTo>
                  <a:pt x="1901815" y="420481"/>
                  <a:pt x="1869995" y="417091"/>
                  <a:pt x="1838325" y="414337"/>
                </a:cubicBezTo>
                <a:cubicBezTo>
                  <a:pt x="1833324" y="413902"/>
                  <a:pt x="1829046" y="409920"/>
                  <a:pt x="1824038" y="409575"/>
                </a:cubicBezTo>
                <a:cubicBezTo>
                  <a:pt x="1782830" y="406733"/>
                  <a:pt x="1741488" y="406400"/>
                  <a:pt x="1700213" y="404812"/>
                </a:cubicBezTo>
                <a:cubicBezTo>
                  <a:pt x="1660572" y="394903"/>
                  <a:pt x="1699760" y="406968"/>
                  <a:pt x="1666875" y="390525"/>
                </a:cubicBezTo>
                <a:cubicBezTo>
                  <a:pt x="1627439" y="370806"/>
                  <a:pt x="1679249" y="403535"/>
                  <a:pt x="1638300" y="376237"/>
                </a:cubicBezTo>
                <a:cubicBezTo>
                  <a:pt x="1636713" y="371475"/>
                  <a:pt x="1636674" y="365870"/>
                  <a:pt x="1633538" y="361950"/>
                </a:cubicBezTo>
                <a:cubicBezTo>
                  <a:pt x="1627490" y="354390"/>
                  <a:pt x="1613790" y="350069"/>
                  <a:pt x="1604963" y="347662"/>
                </a:cubicBezTo>
                <a:cubicBezTo>
                  <a:pt x="1592333" y="344217"/>
                  <a:pt x="1579282" y="342276"/>
                  <a:pt x="1566863" y="338137"/>
                </a:cubicBezTo>
                <a:cubicBezTo>
                  <a:pt x="1562100" y="336550"/>
                  <a:pt x="1557402" y="334754"/>
                  <a:pt x="1552575" y="333375"/>
                </a:cubicBezTo>
                <a:cubicBezTo>
                  <a:pt x="1546281" y="331577"/>
                  <a:pt x="1539794" y="330493"/>
                  <a:pt x="1533525" y="328612"/>
                </a:cubicBezTo>
                <a:cubicBezTo>
                  <a:pt x="1523908" y="325727"/>
                  <a:pt x="1504950" y="319087"/>
                  <a:pt x="1504950" y="319087"/>
                </a:cubicBezTo>
                <a:cubicBezTo>
                  <a:pt x="1500188" y="320675"/>
                  <a:pt x="1495633" y="323140"/>
                  <a:pt x="1490663" y="323850"/>
                </a:cubicBezTo>
                <a:cubicBezTo>
                  <a:pt x="1430957" y="332379"/>
                  <a:pt x="1421209" y="327664"/>
                  <a:pt x="1352550" y="323850"/>
                </a:cubicBezTo>
                <a:cubicBezTo>
                  <a:pt x="1314635" y="298573"/>
                  <a:pt x="1335308" y="306419"/>
                  <a:pt x="1290638" y="300037"/>
                </a:cubicBezTo>
                <a:cubicBezTo>
                  <a:pt x="1279525" y="301625"/>
                  <a:pt x="1268308" y="302598"/>
                  <a:pt x="1257300" y="304800"/>
                </a:cubicBezTo>
                <a:cubicBezTo>
                  <a:pt x="1252378" y="305784"/>
                  <a:pt x="1247856" y="308241"/>
                  <a:pt x="1243013" y="309562"/>
                </a:cubicBezTo>
                <a:cubicBezTo>
                  <a:pt x="1230383" y="313006"/>
                  <a:pt x="1217750" y="316519"/>
                  <a:pt x="1204913" y="319087"/>
                </a:cubicBezTo>
                <a:cubicBezTo>
                  <a:pt x="1176178" y="324835"/>
                  <a:pt x="1188780" y="321290"/>
                  <a:pt x="1166813" y="328612"/>
                </a:cubicBezTo>
                <a:cubicBezTo>
                  <a:pt x="1158875" y="352425"/>
                  <a:pt x="1166813" y="341313"/>
                  <a:pt x="1133475" y="352425"/>
                </a:cubicBezTo>
                <a:lnTo>
                  <a:pt x="1119188" y="357187"/>
                </a:lnTo>
                <a:cubicBezTo>
                  <a:pt x="1090613" y="355600"/>
                  <a:pt x="1061991" y="354707"/>
                  <a:pt x="1033463" y="352425"/>
                </a:cubicBezTo>
                <a:cubicBezTo>
                  <a:pt x="1022273" y="351530"/>
                  <a:pt x="1011295" y="348779"/>
                  <a:pt x="1000125" y="347662"/>
                </a:cubicBezTo>
                <a:cubicBezTo>
                  <a:pt x="979529" y="345602"/>
                  <a:pt x="958850" y="344487"/>
                  <a:pt x="938213" y="342900"/>
                </a:cubicBezTo>
                <a:cubicBezTo>
                  <a:pt x="933450" y="341312"/>
                  <a:pt x="927845" y="341273"/>
                  <a:pt x="923925" y="338137"/>
                </a:cubicBezTo>
                <a:cubicBezTo>
                  <a:pt x="919456" y="334561"/>
                  <a:pt x="918447" y="327897"/>
                  <a:pt x="914400" y="323850"/>
                </a:cubicBezTo>
                <a:cubicBezTo>
                  <a:pt x="910353" y="319803"/>
                  <a:pt x="904875" y="317500"/>
                  <a:pt x="900113" y="314325"/>
                </a:cubicBezTo>
                <a:cubicBezTo>
                  <a:pt x="799829" y="319896"/>
                  <a:pt x="811649" y="322019"/>
                  <a:pt x="700088" y="314325"/>
                </a:cubicBezTo>
                <a:cubicBezTo>
                  <a:pt x="692012" y="313768"/>
                  <a:pt x="684213" y="311150"/>
                  <a:pt x="676275" y="309562"/>
                </a:cubicBezTo>
                <a:cubicBezTo>
                  <a:pt x="665163" y="311150"/>
                  <a:pt x="653415" y="310295"/>
                  <a:pt x="642938" y="314325"/>
                </a:cubicBezTo>
                <a:cubicBezTo>
                  <a:pt x="632253" y="318435"/>
                  <a:pt x="614363" y="333375"/>
                  <a:pt x="614363" y="333375"/>
                </a:cubicBezTo>
                <a:cubicBezTo>
                  <a:pt x="587232" y="331288"/>
                  <a:pt x="522447" y="328136"/>
                  <a:pt x="495300" y="319087"/>
                </a:cubicBezTo>
                <a:cubicBezTo>
                  <a:pt x="485775" y="315912"/>
                  <a:pt x="476731" y="310396"/>
                  <a:pt x="466725" y="309562"/>
                </a:cubicBezTo>
                <a:cubicBezTo>
                  <a:pt x="398389" y="303868"/>
                  <a:pt x="428499" y="307504"/>
                  <a:pt x="376238" y="300037"/>
                </a:cubicBezTo>
                <a:cubicBezTo>
                  <a:pt x="373063" y="295275"/>
                  <a:pt x="371567" y="288783"/>
                  <a:pt x="366713" y="285750"/>
                </a:cubicBezTo>
                <a:cubicBezTo>
                  <a:pt x="358199" y="280429"/>
                  <a:pt x="348172" y="276583"/>
                  <a:pt x="338138" y="276225"/>
                </a:cubicBezTo>
                <a:lnTo>
                  <a:pt x="204788" y="271462"/>
                </a:lnTo>
                <a:cubicBezTo>
                  <a:pt x="170783" y="260127"/>
                  <a:pt x="184567" y="267506"/>
                  <a:pt x="161925" y="252412"/>
                </a:cubicBezTo>
                <a:cubicBezTo>
                  <a:pt x="158750" y="247650"/>
                  <a:pt x="156869" y="241701"/>
                  <a:pt x="152400" y="238125"/>
                </a:cubicBezTo>
                <a:cubicBezTo>
                  <a:pt x="148480" y="234989"/>
                  <a:pt x="143133" y="233362"/>
                  <a:pt x="138113" y="233362"/>
                </a:cubicBezTo>
                <a:cubicBezTo>
                  <a:pt x="118997" y="233362"/>
                  <a:pt x="100013" y="236537"/>
                  <a:pt x="80963" y="238125"/>
                </a:cubicBezTo>
                <a:cubicBezTo>
                  <a:pt x="57150" y="246062"/>
                  <a:pt x="71438" y="244474"/>
                  <a:pt x="38100" y="233362"/>
                </a:cubicBezTo>
                <a:lnTo>
                  <a:pt x="23813" y="228600"/>
                </a:lnTo>
                <a:cubicBezTo>
                  <a:pt x="15464" y="223034"/>
                  <a:pt x="2462" y="218590"/>
                  <a:pt x="4763" y="204787"/>
                </a:cubicBezTo>
                <a:cubicBezTo>
                  <a:pt x="5704" y="199141"/>
                  <a:pt x="11113" y="195262"/>
                  <a:pt x="14288" y="190500"/>
                </a:cubicBezTo>
                <a:cubicBezTo>
                  <a:pt x="19552" y="174706"/>
                  <a:pt x="2381" y="166687"/>
                  <a:pt x="0" y="161925"/>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71"/>
          <p:cNvSpPr/>
          <p:nvPr/>
        </p:nvSpPr>
        <p:spPr>
          <a:xfrm>
            <a:off x="6707632" y="5047567"/>
            <a:ext cx="307531" cy="557896"/>
          </a:xfrm>
          <a:custGeom>
            <a:avLst/>
            <a:gdLst>
              <a:gd name="connsiteX0" fmla="*/ 26543 w 307531"/>
              <a:gd name="connsiteY0" fmla="*/ 453121 h 557896"/>
              <a:gd name="connsiteX1" fmla="*/ 26543 w 307531"/>
              <a:gd name="connsiteY1" fmla="*/ 453121 h 557896"/>
              <a:gd name="connsiteX2" fmla="*/ 69406 w 307531"/>
              <a:gd name="connsiteY2" fmla="*/ 448358 h 557896"/>
              <a:gd name="connsiteX3" fmla="*/ 83693 w 307531"/>
              <a:gd name="connsiteY3" fmla="*/ 438833 h 557896"/>
              <a:gd name="connsiteX4" fmla="*/ 78931 w 307531"/>
              <a:gd name="connsiteY4" fmla="*/ 376921 h 557896"/>
              <a:gd name="connsiteX5" fmla="*/ 74168 w 307531"/>
              <a:gd name="connsiteY5" fmla="*/ 343583 h 557896"/>
              <a:gd name="connsiteX6" fmla="*/ 59881 w 307531"/>
              <a:gd name="connsiteY6" fmla="*/ 334058 h 557896"/>
              <a:gd name="connsiteX7" fmla="*/ 45593 w 307531"/>
              <a:gd name="connsiteY7" fmla="*/ 319771 h 557896"/>
              <a:gd name="connsiteX8" fmla="*/ 17018 w 307531"/>
              <a:gd name="connsiteY8" fmla="*/ 305483 h 557896"/>
              <a:gd name="connsiteX9" fmla="*/ 7493 w 307531"/>
              <a:gd name="connsiteY9" fmla="*/ 291196 h 557896"/>
              <a:gd name="connsiteX10" fmla="*/ 7493 w 307531"/>
              <a:gd name="connsiteY10" fmla="*/ 138796 h 557896"/>
              <a:gd name="connsiteX11" fmla="*/ 40831 w 307531"/>
              <a:gd name="connsiteY11" fmla="*/ 95933 h 557896"/>
              <a:gd name="connsiteX12" fmla="*/ 69406 w 307531"/>
              <a:gd name="connsiteY12" fmla="*/ 76883 h 557896"/>
              <a:gd name="connsiteX13" fmla="*/ 107506 w 307531"/>
              <a:gd name="connsiteY13" fmla="*/ 43546 h 557896"/>
              <a:gd name="connsiteX14" fmla="*/ 121793 w 307531"/>
              <a:gd name="connsiteY14" fmla="*/ 34021 h 557896"/>
              <a:gd name="connsiteX15" fmla="*/ 159893 w 307531"/>
              <a:gd name="connsiteY15" fmla="*/ 683 h 557896"/>
              <a:gd name="connsiteX16" fmla="*/ 207518 w 307531"/>
              <a:gd name="connsiteY16" fmla="*/ 10208 h 557896"/>
              <a:gd name="connsiteX17" fmla="*/ 236093 w 307531"/>
              <a:gd name="connsiteY17" fmla="*/ 29258 h 557896"/>
              <a:gd name="connsiteX18" fmla="*/ 283718 w 307531"/>
              <a:gd name="connsiteY18" fmla="*/ 34021 h 557896"/>
              <a:gd name="connsiteX19" fmla="*/ 293243 w 307531"/>
              <a:gd name="connsiteY19" fmla="*/ 81646 h 557896"/>
              <a:gd name="connsiteX20" fmla="*/ 302768 w 307531"/>
              <a:gd name="connsiteY20" fmla="*/ 95933 h 557896"/>
              <a:gd name="connsiteX21" fmla="*/ 307531 w 307531"/>
              <a:gd name="connsiteY21" fmla="*/ 110221 h 557896"/>
              <a:gd name="connsiteX22" fmla="*/ 274193 w 307531"/>
              <a:gd name="connsiteY22" fmla="*/ 129271 h 557896"/>
              <a:gd name="connsiteX23" fmla="*/ 255143 w 307531"/>
              <a:gd name="connsiteY23" fmla="*/ 134033 h 557896"/>
              <a:gd name="connsiteX24" fmla="*/ 236093 w 307531"/>
              <a:gd name="connsiteY24" fmla="*/ 172133 h 557896"/>
              <a:gd name="connsiteX25" fmla="*/ 207518 w 307531"/>
              <a:gd name="connsiteY25" fmla="*/ 176896 h 557896"/>
              <a:gd name="connsiteX26" fmla="*/ 212281 w 307531"/>
              <a:gd name="connsiteY26" fmla="*/ 210233 h 557896"/>
              <a:gd name="connsiteX27" fmla="*/ 226568 w 307531"/>
              <a:gd name="connsiteY27" fmla="*/ 224521 h 557896"/>
              <a:gd name="connsiteX28" fmla="*/ 236093 w 307531"/>
              <a:gd name="connsiteY28" fmla="*/ 243571 h 557896"/>
              <a:gd name="connsiteX29" fmla="*/ 264668 w 307531"/>
              <a:gd name="connsiteY29" fmla="*/ 257858 h 557896"/>
              <a:gd name="connsiteX30" fmla="*/ 259906 w 307531"/>
              <a:gd name="connsiteY30" fmla="*/ 276908 h 557896"/>
              <a:gd name="connsiteX31" fmla="*/ 217043 w 307531"/>
              <a:gd name="connsiteY31" fmla="*/ 300721 h 557896"/>
              <a:gd name="connsiteX32" fmla="*/ 207518 w 307531"/>
              <a:gd name="connsiteY32" fmla="*/ 329296 h 557896"/>
              <a:gd name="connsiteX33" fmla="*/ 197993 w 307531"/>
              <a:gd name="connsiteY33" fmla="*/ 362633 h 557896"/>
              <a:gd name="connsiteX34" fmla="*/ 193231 w 307531"/>
              <a:gd name="connsiteY34" fmla="*/ 395971 h 557896"/>
              <a:gd name="connsiteX35" fmla="*/ 197993 w 307531"/>
              <a:gd name="connsiteY35" fmla="*/ 505508 h 557896"/>
              <a:gd name="connsiteX36" fmla="*/ 188468 w 307531"/>
              <a:gd name="connsiteY36" fmla="*/ 548371 h 557896"/>
              <a:gd name="connsiteX37" fmla="*/ 174181 w 307531"/>
              <a:gd name="connsiteY37" fmla="*/ 557896 h 557896"/>
              <a:gd name="connsiteX38" fmla="*/ 131318 w 307531"/>
              <a:gd name="connsiteY38" fmla="*/ 553133 h 557896"/>
              <a:gd name="connsiteX39" fmla="*/ 102743 w 307531"/>
              <a:gd name="connsiteY39" fmla="*/ 543608 h 557896"/>
              <a:gd name="connsiteX40" fmla="*/ 88456 w 307531"/>
              <a:gd name="connsiteY40" fmla="*/ 538846 h 557896"/>
              <a:gd name="connsiteX41" fmla="*/ 59881 w 307531"/>
              <a:gd name="connsiteY41" fmla="*/ 548371 h 557896"/>
              <a:gd name="connsiteX42" fmla="*/ 31306 w 307531"/>
              <a:gd name="connsiteY42" fmla="*/ 529321 h 557896"/>
              <a:gd name="connsiteX43" fmla="*/ 17018 w 307531"/>
              <a:gd name="connsiteY43" fmla="*/ 500746 h 557896"/>
              <a:gd name="connsiteX44" fmla="*/ 12256 w 307531"/>
              <a:gd name="connsiteY44" fmla="*/ 486458 h 557896"/>
              <a:gd name="connsiteX45" fmla="*/ 17018 w 307531"/>
              <a:gd name="connsiteY45" fmla="*/ 467408 h 557896"/>
              <a:gd name="connsiteX46" fmla="*/ 31306 w 307531"/>
              <a:gd name="connsiteY46" fmla="*/ 462646 h 557896"/>
              <a:gd name="connsiteX47" fmla="*/ 26543 w 307531"/>
              <a:gd name="connsiteY47" fmla="*/ 453121 h 55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7531" h="557896">
                <a:moveTo>
                  <a:pt x="26543" y="453121"/>
                </a:moveTo>
                <a:lnTo>
                  <a:pt x="26543" y="453121"/>
                </a:lnTo>
                <a:cubicBezTo>
                  <a:pt x="40831" y="451533"/>
                  <a:pt x="55460" y="451845"/>
                  <a:pt x="69406" y="448358"/>
                </a:cubicBezTo>
                <a:cubicBezTo>
                  <a:pt x="74959" y="446970"/>
                  <a:pt x="82937" y="444506"/>
                  <a:pt x="83693" y="438833"/>
                </a:cubicBezTo>
                <a:cubicBezTo>
                  <a:pt x="86429" y="418316"/>
                  <a:pt x="80991" y="397517"/>
                  <a:pt x="78931" y="376921"/>
                </a:cubicBezTo>
                <a:cubicBezTo>
                  <a:pt x="77814" y="365751"/>
                  <a:pt x="78727" y="353841"/>
                  <a:pt x="74168" y="343583"/>
                </a:cubicBezTo>
                <a:cubicBezTo>
                  <a:pt x="71843" y="338353"/>
                  <a:pt x="64278" y="337722"/>
                  <a:pt x="59881" y="334058"/>
                </a:cubicBezTo>
                <a:cubicBezTo>
                  <a:pt x="54707" y="329746"/>
                  <a:pt x="50767" y="324083"/>
                  <a:pt x="45593" y="319771"/>
                </a:cubicBezTo>
                <a:cubicBezTo>
                  <a:pt x="33283" y="309513"/>
                  <a:pt x="31338" y="310257"/>
                  <a:pt x="17018" y="305483"/>
                </a:cubicBezTo>
                <a:cubicBezTo>
                  <a:pt x="13843" y="300721"/>
                  <a:pt x="8386" y="296850"/>
                  <a:pt x="7493" y="291196"/>
                </a:cubicBezTo>
                <a:cubicBezTo>
                  <a:pt x="2287" y="258226"/>
                  <a:pt x="0" y="171766"/>
                  <a:pt x="7493" y="138796"/>
                </a:cubicBezTo>
                <a:cubicBezTo>
                  <a:pt x="9702" y="129075"/>
                  <a:pt x="30555" y="103925"/>
                  <a:pt x="40831" y="95933"/>
                </a:cubicBezTo>
                <a:cubicBezTo>
                  <a:pt x="49867" y="88905"/>
                  <a:pt x="69406" y="76883"/>
                  <a:pt x="69406" y="76883"/>
                </a:cubicBezTo>
                <a:cubicBezTo>
                  <a:pt x="85281" y="53071"/>
                  <a:pt x="74168" y="65771"/>
                  <a:pt x="107506" y="43546"/>
                </a:cubicBezTo>
                <a:lnTo>
                  <a:pt x="121793" y="34021"/>
                </a:lnTo>
                <a:cubicBezTo>
                  <a:pt x="144474" y="0"/>
                  <a:pt x="129737" y="8223"/>
                  <a:pt x="159893" y="683"/>
                </a:cubicBezTo>
                <a:cubicBezTo>
                  <a:pt x="168170" y="1866"/>
                  <a:pt x="196011" y="3815"/>
                  <a:pt x="207518" y="10208"/>
                </a:cubicBezTo>
                <a:cubicBezTo>
                  <a:pt x="217525" y="15767"/>
                  <a:pt x="224702" y="28119"/>
                  <a:pt x="236093" y="29258"/>
                </a:cubicBezTo>
                <a:lnTo>
                  <a:pt x="283718" y="34021"/>
                </a:lnTo>
                <a:cubicBezTo>
                  <a:pt x="286893" y="49896"/>
                  <a:pt x="288482" y="66173"/>
                  <a:pt x="293243" y="81646"/>
                </a:cubicBezTo>
                <a:cubicBezTo>
                  <a:pt x="294926" y="87117"/>
                  <a:pt x="300208" y="90814"/>
                  <a:pt x="302768" y="95933"/>
                </a:cubicBezTo>
                <a:cubicBezTo>
                  <a:pt x="305013" y="100423"/>
                  <a:pt x="305943" y="105458"/>
                  <a:pt x="307531" y="110221"/>
                </a:cubicBezTo>
                <a:cubicBezTo>
                  <a:pt x="295688" y="118116"/>
                  <a:pt x="288003" y="124093"/>
                  <a:pt x="274193" y="129271"/>
                </a:cubicBezTo>
                <a:cubicBezTo>
                  <a:pt x="268064" y="131569"/>
                  <a:pt x="261493" y="132446"/>
                  <a:pt x="255143" y="134033"/>
                </a:cubicBezTo>
                <a:cubicBezTo>
                  <a:pt x="251374" y="145340"/>
                  <a:pt x="245736" y="165705"/>
                  <a:pt x="236093" y="172133"/>
                </a:cubicBezTo>
                <a:cubicBezTo>
                  <a:pt x="228058" y="177489"/>
                  <a:pt x="217043" y="175308"/>
                  <a:pt x="207518" y="176896"/>
                </a:cubicBezTo>
                <a:cubicBezTo>
                  <a:pt x="209106" y="188008"/>
                  <a:pt x="208112" y="199811"/>
                  <a:pt x="212281" y="210233"/>
                </a:cubicBezTo>
                <a:cubicBezTo>
                  <a:pt x="214782" y="216486"/>
                  <a:pt x="222653" y="219040"/>
                  <a:pt x="226568" y="224521"/>
                </a:cubicBezTo>
                <a:cubicBezTo>
                  <a:pt x="230694" y="230298"/>
                  <a:pt x="231548" y="238117"/>
                  <a:pt x="236093" y="243571"/>
                </a:cubicBezTo>
                <a:cubicBezTo>
                  <a:pt x="243195" y="252093"/>
                  <a:pt x="254916" y="254608"/>
                  <a:pt x="264668" y="257858"/>
                </a:cubicBezTo>
                <a:cubicBezTo>
                  <a:pt x="263081" y="264208"/>
                  <a:pt x="264216" y="271982"/>
                  <a:pt x="259906" y="276908"/>
                </a:cubicBezTo>
                <a:cubicBezTo>
                  <a:pt x="246421" y="292320"/>
                  <a:pt x="233742" y="295154"/>
                  <a:pt x="217043" y="300721"/>
                </a:cubicBezTo>
                <a:lnTo>
                  <a:pt x="207518" y="329296"/>
                </a:lnTo>
                <a:cubicBezTo>
                  <a:pt x="203440" y="341532"/>
                  <a:pt x="200384" y="349485"/>
                  <a:pt x="197993" y="362633"/>
                </a:cubicBezTo>
                <a:cubicBezTo>
                  <a:pt x="195985" y="373677"/>
                  <a:pt x="194818" y="384858"/>
                  <a:pt x="193231" y="395971"/>
                </a:cubicBezTo>
                <a:cubicBezTo>
                  <a:pt x="194818" y="432483"/>
                  <a:pt x="197993" y="468961"/>
                  <a:pt x="197993" y="505508"/>
                </a:cubicBezTo>
                <a:cubicBezTo>
                  <a:pt x="197993" y="505743"/>
                  <a:pt x="193380" y="542231"/>
                  <a:pt x="188468" y="548371"/>
                </a:cubicBezTo>
                <a:cubicBezTo>
                  <a:pt x="184892" y="552840"/>
                  <a:pt x="178943" y="554721"/>
                  <a:pt x="174181" y="557896"/>
                </a:cubicBezTo>
                <a:cubicBezTo>
                  <a:pt x="159893" y="556308"/>
                  <a:pt x="145414" y="555952"/>
                  <a:pt x="131318" y="553133"/>
                </a:cubicBezTo>
                <a:cubicBezTo>
                  <a:pt x="121473" y="551164"/>
                  <a:pt x="112268" y="546783"/>
                  <a:pt x="102743" y="543608"/>
                </a:cubicBezTo>
                <a:lnTo>
                  <a:pt x="88456" y="538846"/>
                </a:lnTo>
                <a:cubicBezTo>
                  <a:pt x="78931" y="542021"/>
                  <a:pt x="68235" y="553940"/>
                  <a:pt x="59881" y="548371"/>
                </a:cubicBezTo>
                <a:lnTo>
                  <a:pt x="31306" y="529321"/>
                </a:lnTo>
                <a:cubicBezTo>
                  <a:pt x="19331" y="493400"/>
                  <a:pt x="35486" y="537683"/>
                  <a:pt x="17018" y="500746"/>
                </a:cubicBezTo>
                <a:cubicBezTo>
                  <a:pt x="14773" y="496256"/>
                  <a:pt x="13843" y="491221"/>
                  <a:pt x="12256" y="486458"/>
                </a:cubicBezTo>
                <a:cubicBezTo>
                  <a:pt x="13843" y="480108"/>
                  <a:pt x="12929" y="472519"/>
                  <a:pt x="17018" y="467408"/>
                </a:cubicBezTo>
                <a:cubicBezTo>
                  <a:pt x="20154" y="463488"/>
                  <a:pt x="26645" y="464510"/>
                  <a:pt x="31306" y="462646"/>
                </a:cubicBezTo>
                <a:cubicBezTo>
                  <a:pt x="34602" y="461328"/>
                  <a:pt x="27337" y="454708"/>
                  <a:pt x="26543" y="453121"/>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a:off x="532669" y="6081691"/>
            <a:ext cx="1038956" cy="152422"/>
          </a:xfrm>
          <a:custGeom>
            <a:avLst/>
            <a:gdLst>
              <a:gd name="connsiteX0" fmla="*/ 253144 w 1038956"/>
              <a:gd name="connsiteY0" fmla="*/ 42884 h 152422"/>
              <a:gd name="connsiteX1" fmla="*/ 253144 w 1038956"/>
              <a:gd name="connsiteY1" fmla="*/ 42884 h 152422"/>
              <a:gd name="connsiteX2" fmla="*/ 291244 w 1038956"/>
              <a:gd name="connsiteY2" fmla="*/ 61934 h 152422"/>
              <a:gd name="connsiteX3" fmla="*/ 319819 w 1038956"/>
              <a:gd name="connsiteY3" fmla="*/ 52409 h 152422"/>
              <a:gd name="connsiteX4" fmla="*/ 324581 w 1038956"/>
              <a:gd name="connsiteY4" fmla="*/ 38122 h 152422"/>
              <a:gd name="connsiteX5" fmla="*/ 410306 w 1038956"/>
              <a:gd name="connsiteY5" fmla="*/ 19072 h 152422"/>
              <a:gd name="connsiteX6" fmla="*/ 462694 w 1038956"/>
              <a:gd name="connsiteY6" fmla="*/ 14309 h 152422"/>
              <a:gd name="connsiteX7" fmla="*/ 538894 w 1038956"/>
              <a:gd name="connsiteY7" fmla="*/ 9547 h 152422"/>
              <a:gd name="connsiteX8" fmla="*/ 600806 w 1038956"/>
              <a:gd name="connsiteY8" fmla="*/ 19072 h 152422"/>
              <a:gd name="connsiteX9" fmla="*/ 715106 w 1038956"/>
              <a:gd name="connsiteY9" fmla="*/ 23834 h 152422"/>
              <a:gd name="connsiteX10" fmla="*/ 924656 w 1038956"/>
              <a:gd name="connsiteY10" fmla="*/ 19072 h 152422"/>
              <a:gd name="connsiteX11" fmla="*/ 938944 w 1038956"/>
              <a:gd name="connsiteY11" fmla="*/ 9547 h 152422"/>
              <a:gd name="connsiteX12" fmla="*/ 957994 w 1038956"/>
              <a:gd name="connsiteY12" fmla="*/ 19072 h 152422"/>
              <a:gd name="connsiteX13" fmla="*/ 991331 w 1038956"/>
              <a:gd name="connsiteY13" fmla="*/ 23834 h 152422"/>
              <a:gd name="connsiteX14" fmla="*/ 1005619 w 1038956"/>
              <a:gd name="connsiteY14" fmla="*/ 33359 h 152422"/>
              <a:gd name="connsiteX15" fmla="*/ 1015144 w 1038956"/>
              <a:gd name="connsiteY15" fmla="*/ 66697 h 152422"/>
              <a:gd name="connsiteX16" fmla="*/ 1024669 w 1038956"/>
              <a:gd name="connsiteY16" fmla="*/ 80984 h 152422"/>
              <a:gd name="connsiteX17" fmla="*/ 1029431 w 1038956"/>
              <a:gd name="connsiteY17" fmla="*/ 95272 h 152422"/>
              <a:gd name="connsiteX18" fmla="*/ 1038956 w 1038956"/>
              <a:gd name="connsiteY18" fmla="*/ 109559 h 152422"/>
              <a:gd name="connsiteX19" fmla="*/ 1029431 w 1038956"/>
              <a:gd name="connsiteY19" fmla="*/ 123847 h 152422"/>
              <a:gd name="connsiteX20" fmla="*/ 1000856 w 1038956"/>
              <a:gd name="connsiteY20" fmla="*/ 133372 h 152422"/>
              <a:gd name="connsiteX21" fmla="*/ 929419 w 1038956"/>
              <a:gd name="connsiteY21" fmla="*/ 119084 h 152422"/>
              <a:gd name="connsiteX22" fmla="*/ 915131 w 1038956"/>
              <a:gd name="connsiteY22" fmla="*/ 114322 h 152422"/>
              <a:gd name="connsiteX23" fmla="*/ 905606 w 1038956"/>
              <a:gd name="connsiteY23" fmla="*/ 128609 h 152422"/>
              <a:gd name="connsiteX24" fmla="*/ 891319 w 1038956"/>
              <a:gd name="connsiteY24" fmla="*/ 133372 h 152422"/>
              <a:gd name="connsiteX25" fmla="*/ 857981 w 1038956"/>
              <a:gd name="connsiteY25" fmla="*/ 138134 h 152422"/>
              <a:gd name="connsiteX26" fmla="*/ 824644 w 1038956"/>
              <a:gd name="connsiteY26" fmla="*/ 147659 h 152422"/>
              <a:gd name="connsiteX27" fmla="*/ 762731 w 1038956"/>
              <a:gd name="connsiteY27" fmla="*/ 152422 h 152422"/>
              <a:gd name="connsiteX28" fmla="*/ 681769 w 1038956"/>
              <a:gd name="connsiteY28" fmla="*/ 147659 h 152422"/>
              <a:gd name="connsiteX29" fmla="*/ 662719 w 1038956"/>
              <a:gd name="connsiteY29" fmla="*/ 142897 h 152422"/>
              <a:gd name="connsiteX30" fmla="*/ 634144 w 1038956"/>
              <a:gd name="connsiteY30" fmla="*/ 133372 h 152422"/>
              <a:gd name="connsiteX31" fmla="*/ 619856 w 1038956"/>
              <a:gd name="connsiteY31" fmla="*/ 123847 h 152422"/>
              <a:gd name="connsiteX32" fmla="*/ 591281 w 1038956"/>
              <a:gd name="connsiteY32" fmla="*/ 114322 h 152422"/>
              <a:gd name="connsiteX33" fmla="*/ 524606 w 1038956"/>
              <a:gd name="connsiteY33" fmla="*/ 119084 h 152422"/>
              <a:gd name="connsiteX34" fmla="*/ 496031 w 1038956"/>
              <a:gd name="connsiteY34" fmla="*/ 128609 h 152422"/>
              <a:gd name="connsiteX35" fmla="*/ 462694 w 1038956"/>
              <a:gd name="connsiteY35" fmla="*/ 123847 h 152422"/>
              <a:gd name="connsiteX36" fmla="*/ 448406 w 1038956"/>
              <a:gd name="connsiteY36" fmla="*/ 119084 h 152422"/>
              <a:gd name="connsiteX37" fmla="*/ 424594 w 1038956"/>
              <a:gd name="connsiteY37" fmla="*/ 114322 h 152422"/>
              <a:gd name="connsiteX38" fmla="*/ 410306 w 1038956"/>
              <a:gd name="connsiteY38" fmla="*/ 123847 h 152422"/>
              <a:gd name="connsiteX39" fmla="*/ 319819 w 1038956"/>
              <a:gd name="connsiteY39" fmla="*/ 123847 h 152422"/>
              <a:gd name="connsiteX40" fmla="*/ 305531 w 1038956"/>
              <a:gd name="connsiteY40" fmla="*/ 114322 h 152422"/>
              <a:gd name="connsiteX41" fmla="*/ 248381 w 1038956"/>
              <a:gd name="connsiteY41" fmla="*/ 123847 h 152422"/>
              <a:gd name="connsiteX42" fmla="*/ 210281 w 1038956"/>
              <a:gd name="connsiteY42" fmla="*/ 128609 h 152422"/>
              <a:gd name="connsiteX43" fmla="*/ 72169 w 1038956"/>
              <a:gd name="connsiteY43" fmla="*/ 119084 h 152422"/>
              <a:gd name="connsiteX44" fmla="*/ 38831 w 1038956"/>
              <a:gd name="connsiteY44" fmla="*/ 109559 h 152422"/>
              <a:gd name="connsiteX45" fmla="*/ 10256 w 1038956"/>
              <a:gd name="connsiteY45" fmla="*/ 104797 h 152422"/>
              <a:gd name="connsiteX46" fmla="*/ 731 w 1038956"/>
              <a:gd name="connsiteY46" fmla="*/ 90509 h 152422"/>
              <a:gd name="connsiteX47" fmla="*/ 10256 w 1038956"/>
              <a:gd name="connsiteY47" fmla="*/ 42884 h 152422"/>
              <a:gd name="connsiteX48" fmla="*/ 19781 w 1038956"/>
              <a:gd name="connsiteY48" fmla="*/ 28597 h 152422"/>
              <a:gd name="connsiteX49" fmla="*/ 34069 w 1038956"/>
              <a:gd name="connsiteY49" fmla="*/ 33359 h 152422"/>
              <a:gd name="connsiteX50" fmla="*/ 62644 w 1038956"/>
              <a:gd name="connsiteY50" fmla="*/ 52409 h 152422"/>
              <a:gd name="connsiteX51" fmla="*/ 76931 w 1038956"/>
              <a:gd name="connsiteY51" fmla="*/ 47647 h 152422"/>
              <a:gd name="connsiteX52" fmla="*/ 148369 w 1038956"/>
              <a:gd name="connsiteY52" fmla="*/ 42884 h 152422"/>
              <a:gd name="connsiteX53" fmla="*/ 153131 w 1038956"/>
              <a:gd name="connsiteY53" fmla="*/ 14309 h 152422"/>
              <a:gd name="connsiteX54" fmla="*/ 200756 w 1038956"/>
              <a:gd name="connsiteY54" fmla="*/ 23834 h 152422"/>
              <a:gd name="connsiteX55" fmla="*/ 238856 w 1038956"/>
              <a:gd name="connsiteY55" fmla="*/ 33359 h 152422"/>
              <a:gd name="connsiteX56" fmla="*/ 257906 w 1038956"/>
              <a:gd name="connsiteY56" fmla="*/ 52409 h 152422"/>
              <a:gd name="connsiteX57" fmla="*/ 253144 w 1038956"/>
              <a:gd name="connsiteY57" fmla="*/ 42884 h 15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38956" h="152422">
                <a:moveTo>
                  <a:pt x="253144" y="42884"/>
                </a:moveTo>
                <a:lnTo>
                  <a:pt x="253144" y="42884"/>
                </a:lnTo>
                <a:cubicBezTo>
                  <a:pt x="265844" y="49234"/>
                  <a:pt x="277188" y="59926"/>
                  <a:pt x="291244" y="61934"/>
                </a:cubicBezTo>
                <a:cubicBezTo>
                  <a:pt x="301183" y="63354"/>
                  <a:pt x="319819" y="52409"/>
                  <a:pt x="319819" y="52409"/>
                </a:cubicBezTo>
                <a:cubicBezTo>
                  <a:pt x="321406" y="47647"/>
                  <a:pt x="322336" y="42612"/>
                  <a:pt x="324581" y="38122"/>
                </a:cubicBezTo>
                <a:cubicBezTo>
                  <a:pt x="342122" y="3040"/>
                  <a:pt x="355519" y="22496"/>
                  <a:pt x="410306" y="19072"/>
                </a:cubicBezTo>
                <a:cubicBezTo>
                  <a:pt x="438914" y="0"/>
                  <a:pt x="410706" y="14309"/>
                  <a:pt x="462694" y="14309"/>
                </a:cubicBezTo>
                <a:cubicBezTo>
                  <a:pt x="488144" y="14309"/>
                  <a:pt x="513494" y="11134"/>
                  <a:pt x="538894" y="9547"/>
                </a:cubicBezTo>
                <a:cubicBezTo>
                  <a:pt x="550230" y="11436"/>
                  <a:pt x="590820" y="18428"/>
                  <a:pt x="600806" y="19072"/>
                </a:cubicBezTo>
                <a:cubicBezTo>
                  <a:pt x="638860" y="21527"/>
                  <a:pt x="677006" y="22247"/>
                  <a:pt x="715106" y="23834"/>
                </a:cubicBezTo>
                <a:cubicBezTo>
                  <a:pt x="784956" y="22247"/>
                  <a:pt x="854930" y="23522"/>
                  <a:pt x="924656" y="19072"/>
                </a:cubicBezTo>
                <a:cubicBezTo>
                  <a:pt x="930368" y="18707"/>
                  <a:pt x="933220" y="9547"/>
                  <a:pt x="938944" y="9547"/>
                </a:cubicBezTo>
                <a:cubicBezTo>
                  <a:pt x="946044" y="9547"/>
                  <a:pt x="951145" y="17204"/>
                  <a:pt x="957994" y="19072"/>
                </a:cubicBezTo>
                <a:cubicBezTo>
                  <a:pt x="968824" y="22025"/>
                  <a:pt x="980219" y="22247"/>
                  <a:pt x="991331" y="23834"/>
                </a:cubicBezTo>
                <a:cubicBezTo>
                  <a:pt x="996094" y="27009"/>
                  <a:pt x="1002043" y="28889"/>
                  <a:pt x="1005619" y="33359"/>
                </a:cubicBezTo>
                <a:cubicBezTo>
                  <a:pt x="1008468" y="36920"/>
                  <a:pt x="1014356" y="64859"/>
                  <a:pt x="1015144" y="66697"/>
                </a:cubicBezTo>
                <a:cubicBezTo>
                  <a:pt x="1017399" y="71958"/>
                  <a:pt x="1021494" y="76222"/>
                  <a:pt x="1024669" y="80984"/>
                </a:cubicBezTo>
                <a:cubicBezTo>
                  <a:pt x="1026256" y="85747"/>
                  <a:pt x="1027186" y="90782"/>
                  <a:pt x="1029431" y="95272"/>
                </a:cubicBezTo>
                <a:cubicBezTo>
                  <a:pt x="1031991" y="100391"/>
                  <a:pt x="1038956" y="103835"/>
                  <a:pt x="1038956" y="109559"/>
                </a:cubicBezTo>
                <a:cubicBezTo>
                  <a:pt x="1038956" y="115283"/>
                  <a:pt x="1034285" y="120813"/>
                  <a:pt x="1029431" y="123847"/>
                </a:cubicBezTo>
                <a:cubicBezTo>
                  <a:pt x="1020917" y="129168"/>
                  <a:pt x="1000856" y="133372"/>
                  <a:pt x="1000856" y="133372"/>
                </a:cubicBezTo>
                <a:cubicBezTo>
                  <a:pt x="975808" y="128818"/>
                  <a:pt x="953230" y="125887"/>
                  <a:pt x="929419" y="119084"/>
                </a:cubicBezTo>
                <a:cubicBezTo>
                  <a:pt x="924592" y="117705"/>
                  <a:pt x="919894" y="115909"/>
                  <a:pt x="915131" y="114322"/>
                </a:cubicBezTo>
                <a:cubicBezTo>
                  <a:pt x="911956" y="119084"/>
                  <a:pt x="910075" y="125033"/>
                  <a:pt x="905606" y="128609"/>
                </a:cubicBezTo>
                <a:cubicBezTo>
                  <a:pt x="901686" y="131745"/>
                  <a:pt x="896242" y="132387"/>
                  <a:pt x="891319" y="133372"/>
                </a:cubicBezTo>
                <a:cubicBezTo>
                  <a:pt x="880312" y="135573"/>
                  <a:pt x="869094" y="136547"/>
                  <a:pt x="857981" y="138134"/>
                </a:cubicBezTo>
                <a:cubicBezTo>
                  <a:pt x="848737" y="141216"/>
                  <a:pt x="833892" y="146571"/>
                  <a:pt x="824644" y="147659"/>
                </a:cubicBezTo>
                <a:cubicBezTo>
                  <a:pt x="804087" y="150077"/>
                  <a:pt x="783369" y="150834"/>
                  <a:pt x="762731" y="152422"/>
                </a:cubicBezTo>
                <a:cubicBezTo>
                  <a:pt x="735744" y="150834"/>
                  <a:pt x="708681" y="150222"/>
                  <a:pt x="681769" y="147659"/>
                </a:cubicBezTo>
                <a:cubicBezTo>
                  <a:pt x="675253" y="147038"/>
                  <a:pt x="668988" y="144778"/>
                  <a:pt x="662719" y="142897"/>
                </a:cubicBezTo>
                <a:cubicBezTo>
                  <a:pt x="653102" y="140012"/>
                  <a:pt x="634144" y="133372"/>
                  <a:pt x="634144" y="133372"/>
                </a:cubicBezTo>
                <a:cubicBezTo>
                  <a:pt x="629381" y="130197"/>
                  <a:pt x="625087" y="126172"/>
                  <a:pt x="619856" y="123847"/>
                </a:cubicBezTo>
                <a:cubicBezTo>
                  <a:pt x="610681" y="119769"/>
                  <a:pt x="591281" y="114322"/>
                  <a:pt x="591281" y="114322"/>
                </a:cubicBezTo>
                <a:cubicBezTo>
                  <a:pt x="569056" y="115909"/>
                  <a:pt x="546641" y="115779"/>
                  <a:pt x="524606" y="119084"/>
                </a:cubicBezTo>
                <a:cubicBezTo>
                  <a:pt x="514677" y="120573"/>
                  <a:pt x="496031" y="128609"/>
                  <a:pt x="496031" y="128609"/>
                </a:cubicBezTo>
                <a:cubicBezTo>
                  <a:pt x="484919" y="127022"/>
                  <a:pt x="473701" y="126048"/>
                  <a:pt x="462694" y="123847"/>
                </a:cubicBezTo>
                <a:cubicBezTo>
                  <a:pt x="457771" y="122862"/>
                  <a:pt x="453276" y="120302"/>
                  <a:pt x="448406" y="119084"/>
                </a:cubicBezTo>
                <a:cubicBezTo>
                  <a:pt x="440553" y="117121"/>
                  <a:pt x="432531" y="115909"/>
                  <a:pt x="424594" y="114322"/>
                </a:cubicBezTo>
                <a:cubicBezTo>
                  <a:pt x="419831" y="117497"/>
                  <a:pt x="415903" y="122648"/>
                  <a:pt x="410306" y="123847"/>
                </a:cubicBezTo>
                <a:cubicBezTo>
                  <a:pt x="368859" y="132728"/>
                  <a:pt x="358029" y="128623"/>
                  <a:pt x="319819" y="123847"/>
                </a:cubicBezTo>
                <a:cubicBezTo>
                  <a:pt x="315056" y="120672"/>
                  <a:pt x="311255" y="114322"/>
                  <a:pt x="305531" y="114322"/>
                </a:cubicBezTo>
                <a:cubicBezTo>
                  <a:pt x="286218" y="114322"/>
                  <a:pt x="267545" y="121452"/>
                  <a:pt x="248381" y="123847"/>
                </a:cubicBezTo>
                <a:lnTo>
                  <a:pt x="210281" y="128609"/>
                </a:lnTo>
                <a:cubicBezTo>
                  <a:pt x="162460" y="126332"/>
                  <a:pt x="118469" y="126801"/>
                  <a:pt x="72169" y="119084"/>
                </a:cubicBezTo>
                <a:cubicBezTo>
                  <a:pt x="30656" y="112165"/>
                  <a:pt x="72822" y="117112"/>
                  <a:pt x="38831" y="109559"/>
                </a:cubicBezTo>
                <a:cubicBezTo>
                  <a:pt x="29405" y="107464"/>
                  <a:pt x="19781" y="106384"/>
                  <a:pt x="10256" y="104797"/>
                </a:cubicBezTo>
                <a:cubicBezTo>
                  <a:pt x="7081" y="100034"/>
                  <a:pt x="1300" y="96205"/>
                  <a:pt x="731" y="90509"/>
                </a:cubicBezTo>
                <a:cubicBezTo>
                  <a:pt x="0" y="83201"/>
                  <a:pt x="4719" y="53958"/>
                  <a:pt x="10256" y="42884"/>
                </a:cubicBezTo>
                <a:cubicBezTo>
                  <a:pt x="12816" y="37765"/>
                  <a:pt x="16606" y="33359"/>
                  <a:pt x="19781" y="28597"/>
                </a:cubicBezTo>
                <a:cubicBezTo>
                  <a:pt x="24544" y="30184"/>
                  <a:pt x="29681" y="30921"/>
                  <a:pt x="34069" y="33359"/>
                </a:cubicBezTo>
                <a:cubicBezTo>
                  <a:pt x="44076" y="38918"/>
                  <a:pt x="62644" y="52409"/>
                  <a:pt x="62644" y="52409"/>
                </a:cubicBezTo>
                <a:cubicBezTo>
                  <a:pt x="67406" y="50822"/>
                  <a:pt x="71942" y="48201"/>
                  <a:pt x="76931" y="47647"/>
                </a:cubicBezTo>
                <a:cubicBezTo>
                  <a:pt x="100651" y="45011"/>
                  <a:pt x="126504" y="52450"/>
                  <a:pt x="148369" y="42884"/>
                </a:cubicBezTo>
                <a:cubicBezTo>
                  <a:pt x="157216" y="39014"/>
                  <a:pt x="151544" y="23834"/>
                  <a:pt x="153131" y="14309"/>
                </a:cubicBezTo>
                <a:cubicBezTo>
                  <a:pt x="234803" y="25977"/>
                  <a:pt x="156427" y="12752"/>
                  <a:pt x="200756" y="23834"/>
                </a:cubicBezTo>
                <a:lnTo>
                  <a:pt x="238856" y="33359"/>
                </a:lnTo>
                <a:cubicBezTo>
                  <a:pt x="244629" y="50677"/>
                  <a:pt x="239434" y="47791"/>
                  <a:pt x="257906" y="52409"/>
                </a:cubicBezTo>
                <a:cubicBezTo>
                  <a:pt x="259446" y="52794"/>
                  <a:pt x="253938" y="44472"/>
                  <a:pt x="253144" y="42884"/>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itle 75"/>
          <p:cNvSpPr>
            <a:spLocks noGrp="1"/>
          </p:cNvSpPr>
          <p:nvPr>
            <p:ph type="title"/>
          </p:nvPr>
        </p:nvSpPr>
        <p:spPr>
          <a:xfrm>
            <a:off x="457200" y="274638"/>
            <a:ext cx="8229600" cy="792162"/>
          </a:xfrm>
        </p:spPr>
        <p:txBody>
          <a:bodyPr/>
          <a:lstStyle/>
          <a:p>
            <a:r>
              <a:rPr lang="en-US" dirty="0" smtClean="0"/>
              <a:t>Typical Dam Section</a:t>
            </a:r>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657225" y="320675"/>
            <a:ext cx="7026275" cy="685800"/>
          </a:xfrm>
        </p:spPr>
        <p:txBody>
          <a:bodyPr/>
          <a:lstStyle/>
          <a:p>
            <a:r>
              <a:rPr lang="en-US" b="1" dirty="0"/>
              <a:t/>
            </a:r>
            <a:br>
              <a:rPr lang="en-US" b="1" dirty="0"/>
            </a:br>
            <a:r>
              <a:rPr lang="en-US" sz="3700" b="1" dirty="0"/>
              <a:t>Foundation Treatment</a:t>
            </a:r>
            <a:r>
              <a:rPr lang="en-US" b="1" dirty="0"/>
              <a:t> </a:t>
            </a:r>
          </a:p>
        </p:txBody>
      </p:sp>
      <p:pic>
        <p:nvPicPr>
          <p:cNvPr id="313347" name="Picture 3" descr="Foundation2a"/>
          <p:cNvPicPr>
            <a:picLocks noChangeAspect="1" noChangeArrowheads="1"/>
          </p:cNvPicPr>
          <p:nvPr/>
        </p:nvPicPr>
        <p:blipFill>
          <a:blip r:embed="rId3" cstate="print">
            <a:lum bright="-18000" contrast="-18000"/>
          </a:blip>
          <a:srcRect/>
          <a:stretch>
            <a:fillRect/>
          </a:stretch>
        </p:blipFill>
        <p:spPr bwMode="auto">
          <a:xfrm>
            <a:off x="0" y="42863"/>
            <a:ext cx="9220200" cy="6858000"/>
          </a:xfrm>
          <a:prstGeom prst="rect">
            <a:avLst/>
          </a:prstGeom>
          <a:noFill/>
        </p:spPr>
      </p:pic>
      <p:sp>
        <p:nvSpPr>
          <p:cNvPr id="109575" name="Text Box 7"/>
          <p:cNvSpPr txBox="1">
            <a:spLocks noChangeArrowheads="1"/>
          </p:cNvSpPr>
          <p:nvPr/>
        </p:nvSpPr>
        <p:spPr bwMode="auto">
          <a:xfrm>
            <a:off x="0" y="4406901"/>
            <a:ext cx="1219200" cy="46164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lIns="91417" tIns="45709" rIns="91417" bIns="45709">
            <a:spAutoFit/>
          </a:bodyPr>
          <a:lstStyle/>
          <a:p>
            <a:pPr eaLnBrk="0" hangingPunct="0">
              <a:spcBef>
                <a:spcPct val="50000"/>
              </a:spcBef>
            </a:pPr>
            <a:r>
              <a:rPr lang="en-US" sz="2400" dirty="0">
                <a:solidFill>
                  <a:schemeClr val="tx2"/>
                </a:solidFill>
                <a:effectLst>
                  <a:outerShdw blurRad="38100" dist="38100" dir="2700000" algn="tl">
                    <a:srgbClr val="FFFFFF"/>
                  </a:outerShdw>
                </a:effectLst>
              </a:rPr>
              <a:t>Caves</a:t>
            </a:r>
          </a:p>
        </p:txBody>
      </p:sp>
      <p:sp>
        <p:nvSpPr>
          <p:cNvPr id="313350" name="Line 3"/>
          <p:cNvSpPr>
            <a:spLocks noChangeShapeType="1"/>
          </p:cNvSpPr>
          <p:nvPr/>
        </p:nvSpPr>
        <p:spPr bwMode="auto">
          <a:xfrm flipV="1">
            <a:off x="1193800" y="3124201"/>
            <a:ext cx="939800" cy="1511300"/>
          </a:xfrm>
          <a:prstGeom prst="line">
            <a:avLst/>
          </a:prstGeom>
          <a:noFill/>
          <a:ln w="57150">
            <a:solidFill>
              <a:srgbClr val="FF0000"/>
            </a:solidFill>
            <a:round/>
            <a:headEnd/>
            <a:tailEnd type="triangle" w="med" len="med"/>
          </a:ln>
        </p:spPr>
        <p:txBody>
          <a:bodyPr/>
          <a:lstStyle/>
          <a:p>
            <a:endParaRPr lang="en-US" dirty="0"/>
          </a:p>
        </p:txBody>
      </p:sp>
      <p:sp>
        <p:nvSpPr>
          <p:cNvPr id="313351" name="Line 7"/>
          <p:cNvSpPr>
            <a:spLocks noChangeShapeType="1"/>
          </p:cNvSpPr>
          <p:nvPr/>
        </p:nvSpPr>
        <p:spPr bwMode="auto">
          <a:xfrm flipV="1">
            <a:off x="3200400" y="3124200"/>
            <a:ext cx="762000" cy="1066800"/>
          </a:xfrm>
          <a:prstGeom prst="line">
            <a:avLst/>
          </a:prstGeom>
          <a:noFill/>
          <a:ln w="57150">
            <a:solidFill>
              <a:srgbClr val="FF0000"/>
            </a:solidFill>
            <a:prstDash val="lgDash"/>
            <a:round/>
            <a:headEnd/>
            <a:tailEnd type="triangle" w="med" len="med"/>
          </a:ln>
          <a:effectLst/>
        </p:spPr>
        <p:txBody>
          <a:bodyPr/>
          <a:lstStyle/>
          <a:p>
            <a:endParaRPr lang="en-US" dirty="0"/>
          </a:p>
        </p:txBody>
      </p:sp>
      <p:sp>
        <p:nvSpPr>
          <p:cNvPr id="109573" name="Text Box 5"/>
          <p:cNvSpPr txBox="1">
            <a:spLocks noChangeArrowheads="1"/>
          </p:cNvSpPr>
          <p:nvPr/>
        </p:nvSpPr>
        <p:spPr bwMode="auto">
          <a:xfrm>
            <a:off x="2667000" y="4267201"/>
            <a:ext cx="1219200" cy="830975"/>
          </a:xfrm>
          <a:prstGeom prst="rect">
            <a:avLst/>
          </a:prstGeom>
          <a:gradFill rotWithShape="0">
            <a:gsLst>
              <a:gs pos="0">
                <a:srgbClr val="011347">
                  <a:alpha val="35001"/>
                </a:srgbClr>
              </a:gs>
              <a:gs pos="50000">
                <a:schemeClr val="bg1"/>
              </a:gs>
              <a:gs pos="100000">
                <a:srgbClr val="011347">
                  <a:alpha val="35001"/>
                </a:srgbClr>
              </a:gs>
            </a:gsLst>
            <a:lin ang="5400000" scaled="1"/>
          </a:gradFill>
          <a:ln w="12700">
            <a:noFill/>
            <a:miter lim="800000"/>
            <a:headEnd/>
            <a:tailEnd/>
          </a:ln>
        </p:spPr>
        <p:txBody>
          <a:bodyPr lIns="91417" tIns="45709" rIns="91417" bIns="45709">
            <a:spAutoFit/>
          </a:bodyPr>
          <a:lstStyle/>
          <a:p>
            <a:pPr eaLnBrk="0" hangingPunct="0">
              <a:spcBef>
                <a:spcPct val="50000"/>
              </a:spcBef>
            </a:pPr>
            <a:r>
              <a:rPr lang="en-US" sz="2400" dirty="0">
                <a:solidFill>
                  <a:schemeClr val="tx2"/>
                </a:solidFill>
                <a:effectLst>
                  <a:outerShdw blurRad="38100" dist="38100" dir="2700000" algn="tl">
                    <a:srgbClr val="FFFFFF"/>
                  </a:outerShdw>
                </a:effectLst>
              </a:rPr>
              <a:t>Cutoff Trench</a:t>
            </a:r>
          </a:p>
        </p:txBody>
      </p:sp>
      <p:sp>
        <p:nvSpPr>
          <p:cNvPr id="313353" name="Line 9"/>
          <p:cNvSpPr>
            <a:spLocks noChangeShapeType="1"/>
          </p:cNvSpPr>
          <p:nvPr/>
        </p:nvSpPr>
        <p:spPr bwMode="auto">
          <a:xfrm>
            <a:off x="3733800" y="5029200"/>
            <a:ext cx="3352800" cy="1219200"/>
          </a:xfrm>
          <a:prstGeom prst="line">
            <a:avLst/>
          </a:prstGeom>
          <a:noFill/>
          <a:ln w="76200">
            <a:solidFill>
              <a:srgbClr val="FF0000"/>
            </a:solidFill>
            <a:prstDash val="lgDash"/>
            <a:round/>
            <a:headEnd/>
            <a:tailEnd type="triangle" w="med" len="med"/>
          </a:ln>
          <a:effectLst/>
        </p:spPr>
        <p:txBody>
          <a:bodyPr/>
          <a:lstStyle/>
          <a:p>
            <a:endParaRPr lang="en-US" dirty="0"/>
          </a:p>
        </p:txBody>
      </p:sp>
      <p:sp>
        <p:nvSpPr>
          <p:cNvPr id="2" name="Text Box 5"/>
          <p:cNvSpPr txBox="1">
            <a:spLocks noChangeArrowheads="1"/>
          </p:cNvSpPr>
          <p:nvPr/>
        </p:nvSpPr>
        <p:spPr bwMode="auto">
          <a:xfrm>
            <a:off x="8051800" y="3124201"/>
            <a:ext cx="1092200" cy="46164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lIns="91417" tIns="45709" rIns="91417" bIns="45709">
            <a:spAutoFit/>
          </a:bodyPr>
          <a:lstStyle/>
          <a:p>
            <a:pPr eaLnBrk="0" hangingPunct="0">
              <a:spcBef>
                <a:spcPct val="50000"/>
              </a:spcBef>
            </a:pPr>
            <a:r>
              <a:rPr lang="en-US" sz="2400" dirty="0">
                <a:solidFill>
                  <a:schemeClr val="tx2"/>
                </a:solidFill>
                <a:effectLst>
                  <a:outerShdw blurRad="38100" dist="38100" dir="2700000" algn="tl">
                    <a:srgbClr val="FFFFFF"/>
                  </a:outerShdw>
                </a:effectLst>
              </a:rPr>
              <a:t>Cave</a:t>
            </a:r>
          </a:p>
        </p:txBody>
      </p:sp>
      <p:sp>
        <p:nvSpPr>
          <p:cNvPr id="313355" name="Line 6"/>
          <p:cNvSpPr>
            <a:spLocks noChangeShapeType="1"/>
          </p:cNvSpPr>
          <p:nvPr/>
        </p:nvSpPr>
        <p:spPr bwMode="auto">
          <a:xfrm flipH="1">
            <a:off x="7848600" y="3657600"/>
            <a:ext cx="304800" cy="304800"/>
          </a:xfrm>
          <a:prstGeom prst="line">
            <a:avLst/>
          </a:prstGeom>
          <a:noFill/>
          <a:ln w="57150">
            <a:solidFill>
              <a:srgbClr val="FF0000"/>
            </a:solidFill>
            <a:round/>
            <a:headEnd/>
            <a:tailEnd type="triangle" w="med" len="med"/>
          </a:ln>
        </p:spPr>
        <p:txBody>
          <a:bodyPr/>
          <a:lstStyle/>
          <a:p>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en-US" dirty="0"/>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en-US" dirty="0"/>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dirty="0"/>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dirty="0"/>
          </a:p>
        </p:txBody>
      </p:sp>
      <p:sp>
        <p:nvSpPr>
          <p:cNvPr id="268298" name="Rectangle 10"/>
          <p:cNvSpPr>
            <a:spLocks noChangeArrowheads="1"/>
          </p:cNvSpPr>
          <p:nvPr/>
        </p:nvSpPr>
        <p:spPr bwMode="auto">
          <a:xfrm>
            <a:off x="6372226" y="5467350"/>
            <a:ext cx="1152525" cy="419100"/>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w="12700" algn="ctr">
            <a:noFill/>
            <a:miter lim="800000"/>
            <a:headEnd/>
            <a:tailEnd/>
          </a:ln>
          <a:effectLst/>
        </p:spPr>
        <p:txBody>
          <a:bodyPr wrap="none" anchor="ctr"/>
          <a:lstStyle/>
          <a:p>
            <a:endParaRPr lang="en-US" dirty="0"/>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2" name="Rectangle 14"/>
          <p:cNvSpPr>
            <a:spLocks noChangeArrowheads="1"/>
          </p:cNvSpPr>
          <p:nvPr/>
        </p:nvSpPr>
        <p:spPr bwMode="auto">
          <a:xfrm>
            <a:off x="3124200" y="5638801"/>
            <a:ext cx="1828801"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dirty="0"/>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3" name="Rectangle 25"/>
          <p:cNvSpPr>
            <a:spLocks noChangeArrowheads="1"/>
          </p:cNvSpPr>
          <p:nvPr/>
        </p:nvSpPr>
        <p:spPr bwMode="auto">
          <a:xfrm>
            <a:off x="1162051" y="5810250"/>
            <a:ext cx="1143000" cy="457200"/>
          </a:xfrm>
          <a:prstGeom prst="rect">
            <a:avLst/>
          </a:prstGeom>
          <a:gradFill flip="none" rotWithShape="1">
            <a:gsLst>
              <a:gs pos="0">
                <a:srgbClr val="B08200"/>
              </a:gs>
              <a:gs pos="100000">
                <a:srgbClr val="483018"/>
              </a:gs>
            </a:gsLst>
            <a:lin ang="5400000" scaled="1"/>
            <a:tileRect/>
          </a:gradFill>
          <a:ln w="12700" algn="ctr">
            <a:noFill/>
            <a:miter lim="800000"/>
            <a:headEnd/>
            <a:tailEnd/>
          </a:ln>
          <a:effectLst/>
        </p:spPr>
        <p:txBody>
          <a:bodyPr wrap="none" anchor="ctr"/>
          <a:lstStyle/>
          <a:p>
            <a:endParaRPr lang="en-US" dirty="0"/>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dirty="0"/>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dirty="0"/>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en-US" dirty="0"/>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dirty="0"/>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dirty="0"/>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dirty="0"/>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dirty="0"/>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dirty="0"/>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dirty="0"/>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dirty="0"/>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dirty="0"/>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dirty="0"/>
          </a:p>
        </p:txBody>
      </p:sp>
      <p:sp>
        <p:nvSpPr>
          <p:cNvPr id="268331" name="Text Box 43"/>
          <p:cNvSpPr txBox="1">
            <a:spLocks noChangeArrowheads="1"/>
          </p:cNvSpPr>
          <p:nvPr/>
        </p:nvSpPr>
        <p:spPr bwMode="auto">
          <a:xfrm>
            <a:off x="2741613" y="4641850"/>
            <a:ext cx="1966912" cy="307754"/>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1400" dirty="0">
                <a:solidFill>
                  <a:schemeClr val="bg2"/>
                </a:solidFill>
                <a:latin typeface="Arial Black" pitchFamily="34" charset="0"/>
              </a:rPr>
              <a:t>Soil Foundation</a:t>
            </a:r>
          </a:p>
        </p:txBody>
      </p:sp>
      <p:sp>
        <p:nvSpPr>
          <p:cNvPr id="268332" name="Freeform 44"/>
          <p:cNvSpPr>
            <a:spLocks/>
          </p:cNvSpPr>
          <p:nvPr/>
        </p:nvSpPr>
        <p:spPr bwMode="auto">
          <a:xfrm>
            <a:off x="6298244" y="3317876"/>
            <a:ext cx="2617156" cy="836613"/>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gradFill rotWithShape="1">
            <a:gsLst>
              <a:gs pos="0">
                <a:schemeClr val="accent2"/>
              </a:gs>
              <a:gs pos="100000">
                <a:srgbClr val="052D9F"/>
              </a:gs>
            </a:gsLst>
            <a:lin ang="5400000" scaled="1"/>
          </a:gradFill>
          <a:ln w="12700" cap="flat" cmpd="sng">
            <a:noFill/>
            <a:prstDash val="solid"/>
            <a:round/>
            <a:headEnd/>
            <a:tailEnd/>
          </a:ln>
          <a:effectLst/>
        </p:spPr>
        <p:txBody>
          <a:bodyPr/>
          <a:lstStyle/>
          <a:p>
            <a:endParaRPr lang="en-US" dirty="0"/>
          </a:p>
        </p:txBody>
      </p:sp>
      <p:sp>
        <p:nvSpPr>
          <p:cNvPr id="268333" name="Text Box 45"/>
          <p:cNvSpPr txBox="1">
            <a:spLocks noChangeArrowheads="1"/>
          </p:cNvSpPr>
          <p:nvPr/>
        </p:nvSpPr>
        <p:spPr bwMode="auto">
          <a:xfrm>
            <a:off x="7802563" y="3392488"/>
            <a:ext cx="808037" cy="400087"/>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2000" dirty="0">
                <a:solidFill>
                  <a:schemeClr val="bg1"/>
                </a:solidFill>
                <a:latin typeface="+mj-lt"/>
              </a:rPr>
              <a:t>Lake</a:t>
            </a:r>
          </a:p>
        </p:txBody>
      </p:sp>
      <p:sp>
        <p:nvSpPr>
          <p:cNvPr id="268334" name="Freeform 46" descr="Brown marble"/>
          <p:cNvSpPr>
            <a:spLocks/>
          </p:cNvSpPr>
          <p:nvPr/>
        </p:nvSpPr>
        <p:spPr bwMode="auto">
          <a:xfrm>
            <a:off x="5715000" y="4495800"/>
            <a:ext cx="990600" cy="7239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en-US" dirty="0"/>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dirty="0"/>
          </a:p>
        </p:txBody>
      </p:sp>
      <p:sp>
        <p:nvSpPr>
          <p:cNvPr id="268360" name="Text Box 72"/>
          <p:cNvSpPr txBox="1">
            <a:spLocks noChangeArrowheads="1"/>
          </p:cNvSpPr>
          <p:nvPr/>
        </p:nvSpPr>
        <p:spPr bwMode="auto">
          <a:xfrm>
            <a:off x="2667000" y="3886200"/>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400" dirty="0">
                <a:solidFill>
                  <a:srgbClr val="FFFFFF"/>
                </a:solidFill>
              </a:rPr>
              <a:t>Embankment</a:t>
            </a:r>
          </a:p>
        </p:txBody>
      </p:sp>
      <p:sp>
        <p:nvSpPr>
          <p:cNvPr id="268364" name="Text Box 76"/>
          <p:cNvSpPr txBox="1">
            <a:spLocks noChangeArrowheads="1"/>
          </p:cNvSpPr>
          <p:nvPr/>
        </p:nvSpPr>
        <p:spPr bwMode="auto">
          <a:xfrm>
            <a:off x="546100" y="6261101"/>
            <a:ext cx="2692400" cy="400087"/>
          </a:xfrm>
          <a:prstGeom prst="rect">
            <a:avLst/>
          </a:prstGeom>
          <a:solidFill>
            <a:srgbClr val="969696"/>
          </a:solidFill>
          <a:ln w="12700">
            <a:solidFill>
              <a:schemeClr val="bg2"/>
            </a:solidFill>
            <a:miter lim="800000"/>
            <a:headEnd/>
            <a:tailEnd/>
          </a:ln>
          <a:effectLst/>
        </p:spPr>
        <p:txBody>
          <a:bodyPr lIns="91417" tIns="45709" rIns="91417" bIns="45709">
            <a:spAutoFit/>
          </a:bodyPr>
          <a:lstStyle/>
          <a:p>
            <a:pPr eaLnBrk="0" hangingPunct="0">
              <a:spcBef>
                <a:spcPct val="50000"/>
              </a:spcBef>
            </a:pPr>
            <a:r>
              <a:rPr lang="en-US" sz="2000" b="1" dirty="0">
                <a:latin typeface="Times New Roman" pitchFamily="18" charset="0"/>
              </a:rPr>
              <a:t>Limestone Foundation</a:t>
            </a:r>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dirty="0"/>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429000" y="2438400"/>
            <a:ext cx="1295400" cy="369332"/>
          </a:xfrm>
          <a:prstGeom prst="rect">
            <a:avLst/>
          </a:prstGeom>
          <a:noFill/>
        </p:spPr>
        <p:txBody>
          <a:bodyPr wrap="square" rtlCol="0">
            <a:spAutoFit/>
          </a:bodyPr>
          <a:lstStyle/>
          <a:p>
            <a:r>
              <a:rPr lang="en-US" dirty="0" smtClean="0"/>
              <a:t>El. 773</a:t>
            </a:r>
            <a:endParaRPr lang="en-US" dirty="0"/>
          </a:p>
        </p:txBody>
      </p:sp>
      <p:sp>
        <p:nvSpPr>
          <p:cNvPr id="68" name="TextBox 67"/>
          <p:cNvSpPr txBox="1"/>
          <p:nvPr/>
        </p:nvSpPr>
        <p:spPr>
          <a:xfrm>
            <a:off x="457200" y="4610101"/>
            <a:ext cx="2438400" cy="369332"/>
          </a:xfrm>
          <a:prstGeom prst="rect">
            <a:avLst/>
          </a:prstGeom>
          <a:noFill/>
        </p:spPr>
        <p:txBody>
          <a:bodyPr wrap="square" rtlCol="0">
            <a:spAutoFit/>
          </a:bodyPr>
          <a:lstStyle/>
          <a:p>
            <a:r>
              <a:rPr lang="en-US" dirty="0" smtClean="0"/>
              <a:t>Top of Rock El. 570 ±</a:t>
            </a:r>
            <a:endParaRPr lang="en-US" dirty="0"/>
          </a:p>
        </p:txBody>
      </p:sp>
      <p:sp>
        <p:nvSpPr>
          <p:cNvPr id="69" name="TextBox 68"/>
          <p:cNvSpPr txBox="1"/>
          <p:nvPr/>
        </p:nvSpPr>
        <p:spPr>
          <a:xfrm>
            <a:off x="7090276" y="3026886"/>
            <a:ext cx="2057400" cy="369332"/>
          </a:xfrm>
          <a:prstGeom prst="rect">
            <a:avLst/>
          </a:prstGeom>
          <a:noFill/>
        </p:spPr>
        <p:txBody>
          <a:bodyPr wrap="square" rtlCol="0">
            <a:spAutoFit/>
          </a:bodyPr>
          <a:lstStyle/>
          <a:p>
            <a:r>
              <a:rPr lang="en-US" dirty="0" smtClean="0"/>
              <a:t>El. 680 restricted</a:t>
            </a:r>
            <a:endParaRPr lang="en-US" dirty="0"/>
          </a:p>
        </p:txBody>
      </p:sp>
      <p:sp>
        <p:nvSpPr>
          <p:cNvPr id="70" name="Freeform 69"/>
          <p:cNvSpPr/>
          <p:nvPr/>
        </p:nvSpPr>
        <p:spPr>
          <a:xfrm>
            <a:off x="4848225" y="5619750"/>
            <a:ext cx="1572604" cy="304674"/>
          </a:xfrm>
          <a:custGeom>
            <a:avLst/>
            <a:gdLst>
              <a:gd name="connsiteX0" fmla="*/ 0 w 1572604"/>
              <a:gd name="connsiteY0" fmla="*/ 280988 h 304674"/>
              <a:gd name="connsiteX1" fmla="*/ 0 w 1572604"/>
              <a:gd name="connsiteY1" fmla="*/ 280988 h 304674"/>
              <a:gd name="connsiteX2" fmla="*/ 76200 w 1572604"/>
              <a:gd name="connsiteY2" fmla="*/ 290513 h 304674"/>
              <a:gd name="connsiteX3" fmla="*/ 90488 w 1572604"/>
              <a:gd name="connsiteY3" fmla="*/ 280988 h 304674"/>
              <a:gd name="connsiteX4" fmla="*/ 109538 w 1572604"/>
              <a:gd name="connsiteY4" fmla="*/ 257175 h 304674"/>
              <a:gd name="connsiteX5" fmla="*/ 119063 w 1572604"/>
              <a:gd name="connsiteY5" fmla="*/ 242888 h 304674"/>
              <a:gd name="connsiteX6" fmla="*/ 161925 w 1572604"/>
              <a:gd name="connsiteY6" fmla="*/ 223838 h 304674"/>
              <a:gd name="connsiteX7" fmla="*/ 176213 w 1572604"/>
              <a:gd name="connsiteY7" fmla="*/ 219075 h 304674"/>
              <a:gd name="connsiteX8" fmla="*/ 242888 w 1572604"/>
              <a:gd name="connsiteY8" fmla="*/ 209550 h 304674"/>
              <a:gd name="connsiteX9" fmla="*/ 285750 w 1572604"/>
              <a:gd name="connsiteY9" fmla="*/ 195263 h 304674"/>
              <a:gd name="connsiteX10" fmla="*/ 314325 w 1572604"/>
              <a:gd name="connsiteY10" fmla="*/ 176213 h 304674"/>
              <a:gd name="connsiteX11" fmla="*/ 323850 w 1572604"/>
              <a:gd name="connsiteY11" fmla="*/ 147638 h 304674"/>
              <a:gd name="connsiteX12" fmla="*/ 328613 w 1572604"/>
              <a:gd name="connsiteY12" fmla="*/ 133350 h 304674"/>
              <a:gd name="connsiteX13" fmla="*/ 347663 w 1572604"/>
              <a:gd name="connsiteY13" fmla="*/ 123825 h 304674"/>
              <a:gd name="connsiteX14" fmla="*/ 376238 w 1572604"/>
              <a:gd name="connsiteY14" fmla="*/ 114300 h 304674"/>
              <a:gd name="connsiteX15" fmla="*/ 400050 w 1572604"/>
              <a:gd name="connsiteY15" fmla="*/ 90488 h 304674"/>
              <a:gd name="connsiteX16" fmla="*/ 414338 w 1572604"/>
              <a:gd name="connsiteY16" fmla="*/ 71438 h 304674"/>
              <a:gd name="connsiteX17" fmla="*/ 442913 w 1572604"/>
              <a:gd name="connsiteY17" fmla="*/ 57150 h 304674"/>
              <a:gd name="connsiteX18" fmla="*/ 528638 w 1572604"/>
              <a:gd name="connsiteY18" fmla="*/ 66675 h 304674"/>
              <a:gd name="connsiteX19" fmla="*/ 542925 w 1572604"/>
              <a:gd name="connsiteY19" fmla="*/ 71438 h 304674"/>
              <a:gd name="connsiteX20" fmla="*/ 609600 w 1572604"/>
              <a:gd name="connsiteY20" fmla="*/ 66675 h 304674"/>
              <a:gd name="connsiteX21" fmla="*/ 614363 w 1572604"/>
              <a:gd name="connsiteY21" fmla="*/ 47625 h 304674"/>
              <a:gd name="connsiteX22" fmla="*/ 652463 w 1572604"/>
              <a:gd name="connsiteY22" fmla="*/ 14288 h 304674"/>
              <a:gd name="connsiteX23" fmla="*/ 666750 w 1572604"/>
              <a:gd name="connsiteY23" fmla="*/ 9525 h 304674"/>
              <a:gd name="connsiteX24" fmla="*/ 747713 w 1572604"/>
              <a:gd name="connsiteY24" fmla="*/ 9525 h 304674"/>
              <a:gd name="connsiteX25" fmla="*/ 776288 w 1572604"/>
              <a:gd name="connsiteY25" fmla="*/ 0 h 304674"/>
              <a:gd name="connsiteX26" fmla="*/ 795338 w 1572604"/>
              <a:gd name="connsiteY26" fmla="*/ 4763 h 304674"/>
              <a:gd name="connsiteX27" fmla="*/ 809625 w 1572604"/>
              <a:gd name="connsiteY27" fmla="*/ 9525 h 304674"/>
              <a:gd name="connsiteX28" fmla="*/ 838200 w 1572604"/>
              <a:gd name="connsiteY28" fmla="*/ 14288 h 304674"/>
              <a:gd name="connsiteX29" fmla="*/ 852488 w 1572604"/>
              <a:gd name="connsiteY29" fmla="*/ 23813 h 304674"/>
              <a:gd name="connsiteX30" fmla="*/ 866775 w 1572604"/>
              <a:gd name="connsiteY30" fmla="*/ 28575 h 304674"/>
              <a:gd name="connsiteX31" fmla="*/ 871538 w 1572604"/>
              <a:gd name="connsiteY31" fmla="*/ 42863 h 304674"/>
              <a:gd name="connsiteX32" fmla="*/ 881063 w 1572604"/>
              <a:gd name="connsiteY32" fmla="*/ 80963 h 304674"/>
              <a:gd name="connsiteX33" fmla="*/ 895350 w 1572604"/>
              <a:gd name="connsiteY33" fmla="*/ 90488 h 304674"/>
              <a:gd name="connsiteX34" fmla="*/ 904875 w 1572604"/>
              <a:gd name="connsiteY34" fmla="*/ 76200 h 304674"/>
              <a:gd name="connsiteX35" fmla="*/ 938213 w 1572604"/>
              <a:gd name="connsiteY35" fmla="*/ 61913 h 304674"/>
              <a:gd name="connsiteX36" fmla="*/ 952500 w 1572604"/>
              <a:gd name="connsiteY36" fmla="*/ 57150 h 304674"/>
              <a:gd name="connsiteX37" fmla="*/ 966788 w 1572604"/>
              <a:gd name="connsiteY37" fmla="*/ 66675 h 304674"/>
              <a:gd name="connsiteX38" fmla="*/ 976313 w 1572604"/>
              <a:gd name="connsiteY38" fmla="*/ 119063 h 304674"/>
              <a:gd name="connsiteX39" fmla="*/ 1004888 w 1572604"/>
              <a:gd name="connsiteY39" fmla="*/ 142875 h 304674"/>
              <a:gd name="connsiteX40" fmla="*/ 1009650 w 1572604"/>
              <a:gd name="connsiteY40" fmla="*/ 128588 h 304674"/>
              <a:gd name="connsiteX41" fmla="*/ 1019175 w 1572604"/>
              <a:gd name="connsiteY41" fmla="*/ 66675 h 304674"/>
              <a:gd name="connsiteX42" fmla="*/ 1033463 w 1572604"/>
              <a:gd name="connsiteY42" fmla="*/ 61913 h 304674"/>
              <a:gd name="connsiteX43" fmla="*/ 1052513 w 1572604"/>
              <a:gd name="connsiteY43" fmla="*/ 57150 h 304674"/>
              <a:gd name="connsiteX44" fmla="*/ 1190625 w 1572604"/>
              <a:gd name="connsiteY44" fmla="*/ 61913 h 304674"/>
              <a:gd name="connsiteX45" fmla="*/ 1204913 w 1572604"/>
              <a:gd name="connsiteY45" fmla="*/ 66675 h 304674"/>
              <a:gd name="connsiteX46" fmla="*/ 1223963 w 1572604"/>
              <a:gd name="connsiteY46" fmla="*/ 71438 h 304674"/>
              <a:gd name="connsiteX47" fmla="*/ 1238250 w 1572604"/>
              <a:gd name="connsiteY47" fmla="*/ 76200 h 304674"/>
              <a:gd name="connsiteX48" fmla="*/ 1266825 w 1572604"/>
              <a:gd name="connsiteY48" fmla="*/ 80963 h 304674"/>
              <a:gd name="connsiteX49" fmla="*/ 1271588 w 1572604"/>
              <a:gd name="connsiteY49" fmla="*/ 95250 h 304674"/>
              <a:gd name="connsiteX50" fmla="*/ 1357313 w 1572604"/>
              <a:gd name="connsiteY50" fmla="*/ 104775 h 304674"/>
              <a:gd name="connsiteX51" fmla="*/ 1476375 w 1572604"/>
              <a:gd name="connsiteY51" fmla="*/ 104775 h 304674"/>
              <a:gd name="connsiteX52" fmla="*/ 1490663 w 1572604"/>
              <a:gd name="connsiteY52" fmla="*/ 100013 h 304674"/>
              <a:gd name="connsiteX53" fmla="*/ 1519238 w 1572604"/>
              <a:gd name="connsiteY53" fmla="*/ 95250 h 304674"/>
              <a:gd name="connsiteX54" fmla="*/ 1514475 w 1572604"/>
              <a:gd name="connsiteY54" fmla="*/ 80963 h 304674"/>
              <a:gd name="connsiteX55" fmla="*/ 1543050 w 1572604"/>
              <a:gd name="connsiteY55" fmla="*/ 71438 h 304674"/>
              <a:gd name="connsiteX56" fmla="*/ 1557338 w 1572604"/>
              <a:gd name="connsiteY56" fmla="*/ 76200 h 304674"/>
              <a:gd name="connsiteX57" fmla="*/ 1562100 w 1572604"/>
              <a:gd name="connsiteY57" fmla="*/ 90488 h 304674"/>
              <a:gd name="connsiteX58" fmla="*/ 1571625 w 1572604"/>
              <a:gd name="connsiteY58" fmla="*/ 104775 h 304674"/>
              <a:gd name="connsiteX59" fmla="*/ 1566863 w 1572604"/>
              <a:gd name="connsiteY59" fmla="*/ 171450 h 304674"/>
              <a:gd name="connsiteX60" fmla="*/ 1552575 w 1572604"/>
              <a:gd name="connsiteY60" fmla="*/ 176213 h 304674"/>
              <a:gd name="connsiteX61" fmla="*/ 1519238 w 1572604"/>
              <a:gd name="connsiteY61" fmla="*/ 180975 h 304674"/>
              <a:gd name="connsiteX62" fmla="*/ 1462088 w 1572604"/>
              <a:gd name="connsiteY62" fmla="*/ 171450 h 304674"/>
              <a:gd name="connsiteX63" fmla="*/ 1433513 w 1572604"/>
              <a:gd name="connsiteY63" fmla="*/ 161925 h 304674"/>
              <a:gd name="connsiteX64" fmla="*/ 1419225 w 1572604"/>
              <a:gd name="connsiteY64" fmla="*/ 157163 h 304674"/>
              <a:gd name="connsiteX65" fmla="*/ 1371600 w 1572604"/>
              <a:gd name="connsiteY65" fmla="*/ 161925 h 304674"/>
              <a:gd name="connsiteX66" fmla="*/ 1357313 w 1572604"/>
              <a:gd name="connsiteY66" fmla="*/ 166688 h 304674"/>
              <a:gd name="connsiteX67" fmla="*/ 1285875 w 1572604"/>
              <a:gd name="connsiteY67" fmla="*/ 171450 h 304674"/>
              <a:gd name="connsiteX68" fmla="*/ 1200150 w 1572604"/>
              <a:gd name="connsiteY68" fmla="*/ 166688 h 304674"/>
              <a:gd name="connsiteX69" fmla="*/ 1181100 w 1572604"/>
              <a:gd name="connsiteY69" fmla="*/ 161925 h 304674"/>
              <a:gd name="connsiteX70" fmla="*/ 1166813 w 1572604"/>
              <a:gd name="connsiteY70" fmla="*/ 152400 h 304674"/>
              <a:gd name="connsiteX71" fmla="*/ 1157288 w 1572604"/>
              <a:gd name="connsiteY71" fmla="*/ 166688 h 304674"/>
              <a:gd name="connsiteX72" fmla="*/ 1128713 w 1572604"/>
              <a:gd name="connsiteY72" fmla="*/ 185738 h 304674"/>
              <a:gd name="connsiteX73" fmla="*/ 1123950 w 1572604"/>
              <a:gd name="connsiteY73" fmla="*/ 200025 h 304674"/>
              <a:gd name="connsiteX74" fmla="*/ 1109663 w 1572604"/>
              <a:gd name="connsiteY74" fmla="*/ 204788 h 304674"/>
              <a:gd name="connsiteX75" fmla="*/ 1066800 w 1572604"/>
              <a:gd name="connsiteY75" fmla="*/ 209550 h 304674"/>
              <a:gd name="connsiteX76" fmla="*/ 900113 w 1572604"/>
              <a:gd name="connsiteY76" fmla="*/ 214313 h 304674"/>
              <a:gd name="connsiteX77" fmla="*/ 852488 w 1572604"/>
              <a:gd name="connsiteY77" fmla="*/ 200025 h 304674"/>
              <a:gd name="connsiteX78" fmla="*/ 838200 w 1572604"/>
              <a:gd name="connsiteY78" fmla="*/ 195263 h 304674"/>
              <a:gd name="connsiteX79" fmla="*/ 823913 w 1572604"/>
              <a:gd name="connsiteY79" fmla="*/ 190500 h 304674"/>
              <a:gd name="connsiteX80" fmla="*/ 828675 w 1572604"/>
              <a:gd name="connsiteY80" fmla="*/ 152400 h 304674"/>
              <a:gd name="connsiteX81" fmla="*/ 823913 w 1572604"/>
              <a:gd name="connsiteY81" fmla="*/ 138113 h 304674"/>
              <a:gd name="connsiteX82" fmla="*/ 795338 w 1572604"/>
              <a:gd name="connsiteY82" fmla="*/ 128588 h 304674"/>
              <a:gd name="connsiteX83" fmla="*/ 776288 w 1572604"/>
              <a:gd name="connsiteY83" fmla="*/ 123825 h 304674"/>
              <a:gd name="connsiteX84" fmla="*/ 762000 w 1572604"/>
              <a:gd name="connsiteY84" fmla="*/ 119063 h 304674"/>
              <a:gd name="connsiteX85" fmla="*/ 738188 w 1572604"/>
              <a:gd name="connsiteY85" fmla="*/ 114300 h 304674"/>
              <a:gd name="connsiteX86" fmla="*/ 700088 w 1572604"/>
              <a:gd name="connsiteY86" fmla="*/ 104775 h 304674"/>
              <a:gd name="connsiteX87" fmla="*/ 671513 w 1572604"/>
              <a:gd name="connsiteY87" fmla="*/ 119063 h 304674"/>
              <a:gd name="connsiteX88" fmla="*/ 657225 w 1572604"/>
              <a:gd name="connsiteY88" fmla="*/ 123825 h 304674"/>
              <a:gd name="connsiteX89" fmla="*/ 652463 w 1572604"/>
              <a:gd name="connsiteY89" fmla="*/ 138113 h 304674"/>
              <a:gd name="connsiteX90" fmla="*/ 642938 w 1572604"/>
              <a:gd name="connsiteY90" fmla="*/ 180975 h 304674"/>
              <a:gd name="connsiteX91" fmla="*/ 619125 w 1572604"/>
              <a:gd name="connsiteY91" fmla="*/ 204788 h 304674"/>
              <a:gd name="connsiteX92" fmla="*/ 590550 w 1572604"/>
              <a:gd name="connsiteY92" fmla="*/ 209550 h 304674"/>
              <a:gd name="connsiteX93" fmla="*/ 538163 w 1572604"/>
              <a:gd name="connsiteY93" fmla="*/ 219075 h 304674"/>
              <a:gd name="connsiteX94" fmla="*/ 523875 w 1572604"/>
              <a:gd name="connsiteY94" fmla="*/ 223838 h 304674"/>
              <a:gd name="connsiteX95" fmla="*/ 504825 w 1572604"/>
              <a:gd name="connsiteY95" fmla="*/ 266700 h 304674"/>
              <a:gd name="connsiteX96" fmla="*/ 490538 w 1572604"/>
              <a:gd name="connsiteY96" fmla="*/ 271463 h 304674"/>
              <a:gd name="connsiteX97" fmla="*/ 371475 w 1572604"/>
              <a:gd name="connsiteY97" fmla="*/ 280988 h 304674"/>
              <a:gd name="connsiteX98" fmla="*/ 261938 w 1572604"/>
              <a:gd name="connsiteY98" fmla="*/ 285750 h 304674"/>
              <a:gd name="connsiteX99" fmla="*/ 233363 w 1572604"/>
              <a:gd name="connsiteY99" fmla="*/ 276225 h 304674"/>
              <a:gd name="connsiteX100" fmla="*/ 200025 w 1572604"/>
              <a:gd name="connsiteY100" fmla="*/ 285750 h 304674"/>
              <a:gd name="connsiteX101" fmla="*/ 142875 w 1572604"/>
              <a:gd name="connsiteY101" fmla="*/ 290513 h 304674"/>
              <a:gd name="connsiteX102" fmla="*/ 47625 w 1572604"/>
              <a:gd name="connsiteY102" fmla="*/ 295275 h 304674"/>
              <a:gd name="connsiteX103" fmla="*/ 85725 w 1572604"/>
              <a:gd name="connsiteY103" fmla="*/ 285750 h 304674"/>
              <a:gd name="connsiteX104" fmla="*/ 76200 w 1572604"/>
              <a:gd name="connsiteY104" fmla="*/ 280988 h 304674"/>
              <a:gd name="connsiteX105" fmla="*/ 80963 w 1572604"/>
              <a:gd name="connsiteY105" fmla="*/ 280988 h 30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572604" h="304674">
                <a:moveTo>
                  <a:pt x="0" y="280988"/>
                </a:moveTo>
                <a:lnTo>
                  <a:pt x="0" y="280988"/>
                </a:lnTo>
                <a:cubicBezTo>
                  <a:pt x="37622" y="295096"/>
                  <a:pt x="36401" y="301367"/>
                  <a:pt x="76200" y="290513"/>
                </a:cubicBezTo>
                <a:cubicBezTo>
                  <a:pt x="81722" y="289007"/>
                  <a:pt x="85725" y="284163"/>
                  <a:pt x="90488" y="280988"/>
                </a:cubicBezTo>
                <a:cubicBezTo>
                  <a:pt x="99758" y="253173"/>
                  <a:pt x="87996" y="278716"/>
                  <a:pt x="109538" y="257175"/>
                </a:cubicBezTo>
                <a:cubicBezTo>
                  <a:pt x="113585" y="253128"/>
                  <a:pt x="115016" y="246935"/>
                  <a:pt x="119063" y="242888"/>
                </a:cubicBezTo>
                <a:cubicBezTo>
                  <a:pt x="130384" y="231567"/>
                  <a:pt x="147776" y="228554"/>
                  <a:pt x="161925" y="223838"/>
                </a:cubicBezTo>
                <a:cubicBezTo>
                  <a:pt x="166688" y="222250"/>
                  <a:pt x="171290" y="220059"/>
                  <a:pt x="176213" y="219075"/>
                </a:cubicBezTo>
                <a:cubicBezTo>
                  <a:pt x="214121" y="211494"/>
                  <a:pt x="191980" y="215207"/>
                  <a:pt x="242888" y="209550"/>
                </a:cubicBezTo>
                <a:cubicBezTo>
                  <a:pt x="258967" y="205531"/>
                  <a:pt x="270574" y="203541"/>
                  <a:pt x="285750" y="195263"/>
                </a:cubicBezTo>
                <a:cubicBezTo>
                  <a:pt x="295800" y="189781"/>
                  <a:pt x="314325" y="176213"/>
                  <a:pt x="314325" y="176213"/>
                </a:cubicBezTo>
                <a:lnTo>
                  <a:pt x="323850" y="147638"/>
                </a:lnTo>
                <a:cubicBezTo>
                  <a:pt x="325438" y="142875"/>
                  <a:pt x="324123" y="135595"/>
                  <a:pt x="328613" y="133350"/>
                </a:cubicBezTo>
                <a:cubicBezTo>
                  <a:pt x="334963" y="130175"/>
                  <a:pt x="341071" y="126462"/>
                  <a:pt x="347663" y="123825"/>
                </a:cubicBezTo>
                <a:cubicBezTo>
                  <a:pt x="356985" y="120096"/>
                  <a:pt x="376238" y="114300"/>
                  <a:pt x="376238" y="114300"/>
                </a:cubicBezTo>
                <a:cubicBezTo>
                  <a:pt x="401638" y="76201"/>
                  <a:pt x="368301" y="122237"/>
                  <a:pt x="400050" y="90488"/>
                </a:cubicBezTo>
                <a:cubicBezTo>
                  <a:pt x="405663" y="84875"/>
                  <a:pt x="408725" y="77051"/>
                  <a:pt x="414338" y="71438"/>
                </a:cubicBezTo>
                <a:cubicBezTo>
                  <a:pt x="423570" y="62206"/>
                  <a:pt x="431292" y="61024"/>
                  <a:pt x="442913" y="57150"/>
                </a:cubicBezTo>
                <a:cubicBezTo>
                  <a:pt x="471488" y="60325"/>
                  <a:pt x="500176" y="62609"/>
                  <a:pt x="528638" y="66675"/>
                </a:cubicBezTo>
                <a:cubicBezTo>
                  <a:pt x="533608" y="67385"/>
                  <a:pt x="537905" y="71438"/>
                  <a:pt x="542925" y="71438"/>
                </a:cubicBezTo>
                <a:cubicBezTo>
                  <a:pt x="565207" y="71438"/>
                  <a:pt x="587375" y="68263"/>
                  <a:pt x="609600" y="66675"/>
                </a:cubicBezTo>
                <a:cubicBezTo>
                  <a:pt x="611188" y="60325"/>
                  <a:pt x="611785" y="53641"/>
                  <a:pt x="614363" y="47625"/>
                </a:cubicBezTo>
                <a:cubicBezTo>
                  <a:pt x="620846" y="32500"/>
                  <a:pt x="637911" y="19139"/>
                  <a:pt x="652463" y="14288"/>
                </a:cubicBezTo>
                <a:lnTo>
                  <a:pt x="666750" y="9525"/>
                </a:lnTo>
                <a:cubicBezTo>
                  <a:pt x="704108" y="15752"/>
                  <a:pt x="701168" y="17739"/>
                  <a:pt x="747713" y="9525"/>
                </a:cubicBezTo>
                <a:cubicBezTo>
                  <a:pt x="757600" y="7780"/>
                  <a:pt x="776288" y="0"/>
                  <a:pt x="776288" y="0"/>
                </a:cubicBezTo>
                <a:cubicBezTo>
                  <a:pt x="782638" y="1588"/>
                  <a:pt x="789044" y="2965"/>
                  <a:pt x="795338" y="4763"/>
                </a:cubicBezTo>
                <a:cubicBezTo>
                  <a:pt x="800165" y="6142"/>
                  <a:pt x="804725" y="8436"/>
                  <a:pt x="809625" y="9525"/>
                </a:cubicBezTo>
                <a:cubicBezTo>
                  <a:pt x="819051" y="11620"/>
                  <a:pt x="828675" y="12700"/>
                  <a:pt x="838200" y="14288"/>
                </a:cubicBezTo>
                <a:cubicBezTo>
                  <a:pt x="842963" y="17463"/>
                  <a:pt x="847368" y="21253"/>
                  <a:pt x="852488" y="23813"/>
                </a:cubicBezTo>
                <a:cubicBezTo>
                  <a:pt x="856978" y="26058"/>
                  <a:pt x="863225" y="25025"/>
                  <a:pt x="866775" y="28575"/>
                </a:cubicBezTo>
                <a:cubicBezTo>
                  <a:pt x="870325" y="32125"/>
                  <a:pt x="870320" y="37993"/>
                  <a:pt x="871538" y="42863"/>
                </a:cubicBezTo>
                <a:cubicBezTo>
                  <a:pt x="871862" y="44161"/>
                  <a:pt x="877103" y="76013"/>
                  <a:pt x="881063" y="80963"/>
                </a:cubicBezTo>
                <a:cubicBezTo>
                  <a:pt x="884639" y="85432"/>
                  <a:pt x="890588" y="87313"/>
                  <a:pt x="895350" y="90488"/>
                </a:cubicBezTo>
                <a:cubicBezTo>
                  <a:pt x="898525" y="85725"/>
                  <a:pt x="900828" y="80247"/>
                  <a:pt x="904875" y="76200"/>
                </a:cubicBezTo>
                <a:cubicBezTo>
                  <a:pt x="916476" y="64599"/>
                  <a:pt x="922910" y="66285"/>
                  <a:pt x="938213" y="61913"/>
                </a:cubicBezTo>
                <a:cubicBezTo>
                  <a:pt x="943040" y="60534"/>
                  <a:pt x="947738" y="58738"/>
                  <a:pt x="952500" y="57150"/>
                </a:cubicBezTo>
                <a:cubicBezTo>
                  <a:pt x="957263" y="60325"/>
                  <a:pt x="964662" y="61360"/>
                  <a:pt x="966788" y="66675"/>
                </a:cubicBezTo>
                <a:cubicBezTo>
                  <a:pt x="968105" y="69967"/>
                  <a:pt x="969098" y="108241"/>
                  <a:pt x="976313" y="119063"/>
                </a:cubicBezTo>
                <a:cubicBezTo>
                  <a:pt x="983647" y="130064"/>
                  <a:pt x="994345" y="135847"/>
                  <a:pt x="1004888" y="142875"/>
                </a:cubicBezTo>
                <a:cubicBezTo>
                  <a:pt x="1006475" y="138113"/>
                  <a:pt x="1008725" y="133522"/>
                  <a:pt x="1009650" y="128588"/>
                </a:cubicBezTo>
                <a:cubicBezTo>
                  <a:pt x="1013498" y="108065"/>
                  <a:pt x="1012152" y="86339"/>
                  <a:pt x="1019175" y="66675"/>
                </a:cubicBezTo>
                <a:cubicBezTo>
                  <a:pt x="1020864" y="61947"/>
                  <a:pt x="1028636" y="63292"/>
                  <a:pt x="1033463" y="61913"/>
                </a:cubicBezTo>
                <a:cubicBezTo>
                  <a:pt x="1039757" y="60115"/>
                  <a:pt x="1046163" y="58738"/>
                  <a:pt x="1052513" y="57150"/>
                </a:cubicBezTo>
                <a:cubicBezTo>
                  <a:pt x="1098550" y="58738"/>
                  <a:pt x="1144650" y="59040"/>
                  <a:pt x="1190625" y="61913"/>
                </a:cubicBezTo>
                <a:cubicBezTo>
                  <a:pt x="1195635" y="62226"/>
                  <a:pt x="1200086" y="65296"/>
                  <a:pt x="1204913" y="66675"/>
                </a:cubicBezTo>
                <a:cubicBezTo>
                  <a:pt x="1211207" y="68473"/>
                  <a:pt x="1217669" y="69640"/>
                  <a:pt x="1223963" y="71438"/>
                </a:cubicBezTo>
                <a:cubicBezTo>
                  <a:pt x="1228790" y="72817"/>
                  <a:pt x="1233350" y="75111"/>
                  <a:pt x="1238250" y="76200"/>
                </a:cubicBezTo>
                <a:cubicBezTo>
                  <a:pt x="1247676" y="78295"/>
                  <a:pt x="1257300" y="79375"/>
                  <a:pt x="1266825" y="80963"/>
                </a:cubicBezTo>
                <a:cubicBezTo>
                  <a:pt x="1268413" y="85725"/>
                  <a:pt x="1268803" y="91073"/>
                  <a:pt x="1271588" y="95250"/>
                </a:cubicBezTo>
                <a:cubicBezTo>
                  <a:pt x="1292806" y="127077"/>
                  <a:pt x="1314390" y="107637"/>
                  <a:pt x="1357313" y="104775"/>
                </a:cubicBezTo>
                <a:cubicBezTo>
                  <a:pt x="1406917" y="88242"/>
                  <a:pt x="1351614" y="104775"/>
                  <a:pt x="1476375" y="104775"/>
                </a:cubicBezTo>
                <a:cubicBezTo>
                  <a:pt x="1481395" y="104775"/>
                  <a:pt x="1485762" y="101102"/>
                  <a:pt x="1490663" y="100013"/>
                </a:cubicBezTo>
                <a:cubicBezTo>
                  <a:pt x="1500089" y="97918"/>
                  <a:pt x="1509713" y="96838"/>
                  <a:pt x="1519238" y="95250"/>
                </a:cubicBezTo>
                <a:cubicBezTo>
                  <a:pt x="1517650" y="90488"/>
                  <a:pt x="1510925" y="84513"/>
                  <a:pt x="1514475" y="80963"/>
                </a:cubicBezTo>
                <a:cubicBezTo>
                  <a:pt x="1521575" y="73863"/>
                  <a:pt x="1543050" y="71438"/>
                  <a:pt x="1543050" y="71438"/>
                </a:cubicBezTo>
                <a:cubicBezTo>
                  <a:pt x="1547813" y="73025"/>
                  <a:pt x="1553788" y="72650"/>
                  <a:pt x="1557338" y="76200"/>
                </a:cubicBezTo>
                <a:cubicBezTo>
                  <a:pt x="1560888" y="79750"/>
                  <a:pt x="1559855" y="85998"/>
                  <a:pt x="1562100" y="90488"/>
                </a:cubicBezTo>
                <a:cubicBezTo>
                  <a:pt x="1564660" y="95607"/>
                  <a:pt x="1568450" y="100013"/>
                  <a:pt x="1571625" y="104775"/>
                </a:cubicBezTo>
                <a:cubicBezTo>
                  <a:pt x="1570038" y="127000"/>
                  <a:pt x="1572604" y="149921"/>
                  <a:pt x="1566863" y="171450"/>
                </a:cubicBezTo>
                <a:cubicBezTo>
                  <a:pt x="1565569" y="176301"/>
                  <a:pt x="1557498" y="175228"/>
                  <a:pt x="1552575" y="176213"/>
                </a:cubicBezTo>
                <a:cubicBezTo>
                  <a:pt x="1541568" y="178414"/>
                  <a:pt x="1530350" y="179388"/>
                  <a:pt x="1519238" y="180975"/>
                </a:cubicBezTo>
                <a:cubicBezTo>
                  <a:pt x="1492215" y="177597"/>
                  <a:pt x="1484568" y="178194"/>
                  <a:pt x="1462088" y="171450"/>
                </a:cubicBezTo>
                <a:cubicBezTo>
                  <a:pt x="1452471" y="168565"/>
                  <a:pt x="1443038" y="165100"/>
                  <a:pt x="1433513" y="161925"/>
                </a:cubicBezTo>
                <a:lnTo>
                  <a:pt x="1419225" y="157163"/>
                </a:lnTo>
                <a:cubicBezTo>
                  <a:pt x="1403350" y="158750"/>
                  <a:pt x="1387369" y="159499"/>
                  <a:pt x="1371600" y="161925"/>
                </a:cubicBezTo>
                <a:cubicBezTo>
                  <a:pt x="1366638" y="162688"/>
                  <a:pt x="1362302" y="166134"/>
                  <a:pt x="1357313" y="166688"/>
                </a:cubicBezTo>
                <a:cubicBezTo>
                  <a:pt x="1333593" y="169324"/>
                  <a:pt x="1309688" y="169863"/>
                  <a:pt x="1285875" y="171450"/>
                </a:cubicBezTo>
                <a:cubicBezTo>
                  <a:pt x="1257300" y="169863"/>
                  <a:pt x="1228652" y="169279"/>
                  <a:pt x="1200150" y="166688"/>
                </a:cubicBezTo>
                <a:cubicBezTo>
                  <a:pt x="1193631" y="166095"/>
                  <a:pt x="1187116" y="164503"/>
                  <a:pt x="1181100" y="161925"/>
                </a:cubicBezTo>
                <a:cubicBezTo>
                  <a:pt x="1175839" y="159670"/>
                  <a:pt x="1171575" y="155575"/>
                  <a:pt x="1166813" y="152400"/>
                </a:cubicBezTo>
                <a:cubicBezTo>
                  <a:pt x="1163638" y="157163"/>
                  <a:pt x="1161596" y="162919"/>
                  <a:pt x="1157288" y="166688"/>
                </a:cubicBezTo>
                <a:cubicBezTo>
                  <a:pt x="1148673" y="174226"/>
                  <a:pt x="1128713" y="185738"/>
                  <a:pt x="1128713" y="185738"/>
                </a:cubicBezTo>
                <a:cubicBezTo>
                  <a:pt x="1127125" y="190500"/>
                  <a:pt x="1127500" y="196475"/>
                  <a:pt x="1123950" y="200025"/>
                </a:cubicBezTo>
                <a:cubicBezTo>
                  <a:pt x="1120400" y="203575"/>
                  <a:pt x="1114615" y="203963"/>
                  <a:pt x="1109663" y="204788"/>
                </a:cubicBezTo>
                <a:cubicBezTo>
                  <a:pt x="1095483" y="207151"/>
                  <a:pt x="1081088" y="207963"/>
                  <a:pt x="1066800" y="209550"/>
                </a:cubicBezTo>
                <a:cubicBezTo>
                  <a:pt x="994524" y="233642"/>
                  <a:pt x="1048259" y="219421"/>
                  <a:pt x="900113" y="214313"/>
                </a:cubicBezTo>
                <a:cubicBezTo>
                  <a:pt x="871318" y="207114"/>
                  <a:pt x="887279" y="211621"/>
                  <a:pt x="852488" y="200025"/>
                </a:cubicBezTo>
                <a:lnTo>
                  <a:pt x="838200" y="195263"/>
                </a:lnTo>
                <a:lnTo>
                  <a:pt x="823913" y="190500"/>
                </a:lnTo>
                <a:cubicBezTo>
                  <a:pt x="825500" y="177800"/>
                  <a:pt x="828675" y="165199"/>
                  <a:pt x="828675" y="152400"/>
                </a:cubicBezTo>
                <a:cubicBezTo>
                  <a:pt x="828675" y="147380"/>
                  <a:pt x="827998" y="141031"/>
                  <a:pt x="823913" y="138113"/>
                </a:cubicBezTo>
                <a:cubicBezTo>
                  <a:pt x="815743" y="132277"/>
                  <a:pt x="805078" y="131023"/>
                  <a:pt x="795338" y="128588"/>
                </a:cubicBezTo>
                <a:cubicBezTo>
                  <a:pt x="788988" y="127000"/>
                  <a:pt x="782582" y="125623"/>
                  <a:pt x="776288" y="123825"/>
                </a:cubicBezTo>
                <a:cubicBezTo>
                  <a:pt x="771461" y="122446"/>
                  <a:pt x="766870" y="120281"/>
                  <a:pt x="762000" y="119063"/>
                </a:cubicBezTo>
                <a:cubicBezTo>
                  <a:pt x="754147" y="117100"/>
                  <a:pt x="746075" y="116120"/>
                  <a:pt x="738188" y="114300"/>
                </a:cubicBezTo>
                <a:cubicBezTo>
                  <a:pt x="725432" y="111356"/>
                  <a:pt x="700088" y="104775"/>
                  <a:pt x="700088" y="104775"/>
                </a:cubicBezTo>
                <a:cubicBezTo>
                  <a:pt x="664167" y="116750"/>
                  <a:pt x="708450" y="100595"/>
                  <a:pt x="671513" y="119063"/>
                </a:cubicBezTo>
                <a:cubicBezTo>
                  <a:pt x="667023" y="121308"/>
                  <a:pt x="661988" y="122238"/>
                  <a:pt x="657225" y="123825"/>
                </a:cubicBezTo>
                <a:cubicBezTo>
                  <a:pt x="655638" y="128588"/>
                  <a:pt x="653552" y="133212"/>
                  <a:pt x="652463" y="138113"/>
                </a:cubicBezTo>
                <a:cubicBezTo>
                  <a:pt x="649538" y="151277"/>
                  <a:pt x="649369" y="168112"/>
                  <a:pt x="642938" y="180975"/>
                </a:cubicBezTo>
                <a:cubicBezTo>
                  <a:pt x="637858" y="191136"/>
                  <a:pt x="630556" y="200978"/>
                  <a:pt x="619125" y="204788"/>
                </a:cubicBezTo>
                <a:cubicBezTo>
                  <a:pt x="609964" y="207841"/>
                  <a:pt x="600051" y="207823"/>
                  <a:pt x="590550" y="209550"/>
                </a:cubicBezTo>
                <a:cubicBezTo>
                  <a:pt x="517331" y="222863"/>
                  <a:pt x="622366" y="205043"/>
                  <a:pt x="538163" y="219075"/>
                </a:cubicBezTo>
                <a:cubicBezTo>
                  <a:pt x="533400" y="220663"/>
                  <a:pt x="526793" y="219753"/>
                  <a:pt x="523875" y="223838"/>
                </a:cubicBezTo>
                <a:cubicBezTo>
                  <a:pt x="513201" y="238781"/>
                  <a:pt x="519542" y="254926"/>
                  <a:pt x="504825" y="266700"/>
                </a:cubicBezTo>
                <a:cubicBezTo>
                  <a:pt x="500905" y="269836"/>
                  <a:pt x="495500" y="270700"/>
                  <a:pt x="490538" y="271463"/>
                </a:cubicBezTo>
                <a:cubicBezTo>
                  <a:pt x="463261" y="275660"/>
                  <a:pt x="392871" y="279561"/>
                  <a:pt x="371475" y="280988"/>
                </a:cubicBezTo>
                <a:cubicBezTo>
                  <a:pt x="317253" y="299062"/>
                  <a:pt x="352923" y="291103"/>
                  <a:pt x="261938" y="285750"/>
                </a:cubicBezTo>
                <a:cubicBezTo>
                  <a:pt x="252413" y="282575"/>
                  <a:pt x="242888" y="273050"/>
                  <a:pt x="233363" y="276225"/>
                </a:cubicBezTo>
                <a:cubicBezTo>
                  <a:pt x="223870" y="279389"/>
                  <a:pt x="209598" y="284553"/>
                  <a:pt x="200025" y="285750"/>
                </a:cubicBezTo>
                <a:cubicBezTo>
                  <a:pt x="181057" y="288121"/>
                  <a:pt x="161925" y="288925"/>
                  <a:pt x="142875" y="290513"/>
                </a:cubicBezTo>
                <a:cubicBezTo>
                  <a:pt x="86230" y="304674"/>
                  <a:pt x="117821" y="301125"/>
                  <a:pt x="47625" y="295275"/>
                </a:cubicBezTo>
                <a:cubicBezTo>
                  <a:pt x="172586" y="287466"/>
                  <a:pt x="130980" y="294801"/>
                  <a:pt x="85725" y="285750"/>
                </a:cubicBezTo>
                <a:cubicBezTo>
                  <a:pt x="82244" y="285054"/>
                  <a:pt x="79375" y="282575"/>
                  <a:pt x="76200" y="280988"/>
                </a:cubicBezTo>
                <a:lnTo>
                  <a:pt x="80963" y="280988"/>
                </a:lnTo>
              </a:path>
            </a:pathLst>
          </a:cu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Freeform 70"/>
          <p:cNvSpPr/>
          <p:nvPr/>
        </p:nvSpPr>
        <p:spPr>
          <a:xfrm>
            <a:off x="2066925" y="5643563"/>
            <a:ext cx="2942097" cy="420481"/>
          </a:xfrm>
          <a:custGeom>
            <a:avLst/>
            <a:gdLst>
              <a:gd name="connsiteX0" fmla="*/ 0 w 2942097"/>
              <a:gd name="connsiteY0" fmla="*/ 161925 h 420481"/>
              <a:gd name="connsiteX1" fmla="*/ 0 w 2942097"/>
              <a:gd name="connsiteY1" fmla="*/ 161925 h 420481"/>
              <a:gd name="connsiteX2" fmla="*/ 23813 w 2942097"/>
              <a:gd name="connsiteY2" fmla="*/ 123825 h 420481"/>
              <a:gd name="connsiteX3" fmla="*/ 42863 w 2942097"/>
              <a:gd name="connsiteY3" fmla="*/ 119062 h 420481"/>
              <a:gd name="connsiteX4" fmla="*/ 133350 w 2942097"/>
              <a:gd name="connsiteY4" fmla="*/ 128587 h 420481"/>
              <a:gd name="connsiteX5" fmla="*/ 152400 w 2942097"/>
              <a:gd name="connsiteY5" fmla="*/ 138112 h 420481"/>
              <a:gd name="connsiteX6" fmla="*/ 180975 w 2942097"/>
              <a:gd name="connsiteY6" fmla="*/ 157162 h 420481"/>
              <a:gd name="connsiteX7" fmla="*/ 200025 w 2942097"/>
              <a:gd name="connsiteY7" fmla="*/ 161925 h 420481"/>
              <a:gd name="connsiteX8" fmla="*/ 242888 w 2942097"/>
              <a:gd name="connsiteY8" fmla="*/ 185737 h 420481"/>
              <a:gd name="connsiteX9" fmla="*/ 385763 w 2942097"/>
              <a:gd name="connsiteY9" fmla="*/ 176212 h 420481"/>
              <a:gd name="connsiteX10" fmla="*/ 457200 w 2942097"/>
              <a:gd name="connsiteY10" fmla="*/ 180975 h 420481"/>
              <a:gd name="connsiteX11" fmla="*/ 471488 w 2942097"/>
              <a:gd name="connsiteY11" fmla="*/ 185737 h 420481"/>
              <a:gd name="connsiteX12" fmla="*/ 485775 w 2942097"/>
              <a:gd name="connsiteY12" fmla="*/ 195262 h 420481"/>
              <a:gd name="connsiteX13" fmla="*/ 604838 w 2942097"/>
              <a:gd name="connsiteY13" fmla="*/ 200025 h 420481"/>
              <a:gd name="connsiteX14" fmla="*/ 647700 w 2942097"/>
              <a:gd name="connsiteY14" fmla="*/ 219075 h 420481"/>
              <a:gd name="connsiteX15" fmla="*/ 661988 w 2942097"/>
              <a:gd name="connsiteY15" fmla="*/ 223837 h 420481"/>
              <a:gd name="connsiteX16" fmla="*/ 900113 w 2942097"/>
              <a:gd name="connsiteY16" fmla="*/ 233362 h 420481"/>
              <a:gd name="connsiteX17" fmla="*/ 957263 w 2942097"/>
              <a:gd name="connsiteY17" fmla="*/ 242887 h 420481"/>
              <a:gd name="connsiteX18" fmla="*/ 971550 w 2942097"/>
              <a:gd name="connsiteY18" fmla="*/ 252412 h 420481"/>
              <a:gd name="connsiteX19" fmla="*/ 1028700 w 2942097"/>
              <a:gd name="connsiteY19" fmla="*/ 261937 h 420481"/>
              <a:gd name="connsiteX20" fmla="*/ 1095375 w 2942097"/>
              <a:gd name="connsiteY20" fmla="*/ 276225 h 420481"/>
              <a:gd name="connsiteX21" fmla="*/ 1123950 w 2942097"/>
              <a:gd name="connsiteY21" fmla="*/ 290512 h 420481"/>
              <a:gd name="connsiteX22" fmla="*/ 1143000 w 2942097"/>
              <a:gd name="connsiteY22" fmla="*/ 285750 h 420481"/>
              <a:gd name="connsiteX23" fmla="*/ 1152525 w 2942097"/>
              <a:gd name="connsiteY23" fmla="*/ 271462 h 420481"/>
              <a:gd name="connsiteX24" fmla="*/ 1157288 w 2942097"/>
              <a:gd name="connsiteY24" fmla="*/ 257175 h 420481"/>
              <a:gd name="connsiteX25" fmla="*/ 1214438 w 2942097"/>
              <a:gd name="connsiteY25" fmla="*/ 242887 h 420481"/>
              <a:gd name="connsiteX26" fmla="*/ 1228725 w 2942097"/>
              <a:gd name="connsiteY26" fmla="*/ 233362 h 420481"/>
              <a:gd name="connsiteX27" fmla="*/ 1295400 w 2942097"/>
              <a:gd name="connsiteY27" fmla="*/ 242887 h 420481"/>
              <a:gd name="connsiteX28" fmla="*/ 1314450 w 2942097"/>
              <a:gd name="connsiteY28" fmla="*/ 238125 h 420481"/>
              <a:gd name="connsiteX29" fmla="*/ 1328738 w 2942097"/>
              <a:gd name="connsiteY29" fmla="*/ 228600 h 420481"/>
              <a:gd name="connsiteX30" fmla="*/ 1343025 w 2942097"/>
              <a:gd name="connsiteY30" fmla="*/ 223837 h 420481"/>
              <a:gd name="connsiteX31" fmla="*/ 1347788 w 2942097"/>
              <a:gd name="connsiteY31" fmla="*/ 209550 h 420481"/>
              <a:gd name="connsiteX32" fmla="*/ 1362075 w 2942097"/>
              <a:gd name="connsiteY32" fmla="*/ 204787 h 420481"/>
              <a:gd name="connsiteX33" fmla="*/ 1376363 w 2942097"/>
              <a:gd name="connsiteY33" fmla="*/ 195262 h 420481"/>
              <a:gd name="connsiteX34" fmla="*/ 1504950 w 2942097"/>
              <a:gd name="connsiteY34" fmla="*/ 204787 h 420481"/>
              <a:gd name="connsiteX35" fmla="*/ 1533525 w 2942097"/>
              <a:gd name="connsiteY35" fmla="*/ 214312 h 420481"/>
              <a:gd name="connsiteX36" fmla="*/ 1571625 w 2942097"/>
              <a:gd name="connsiteY36" fmla="*/ 219075 h 420481"/>
              <a:gd name="connsiteX37" fmla="*/ 1585913 w 2942097"/>
              <a:gd name="connsiteY37" fmla="*/ 214312 h 420481"/>
              <a:gd name="connsiteX38" fmla="*/ 1614488 w 2942097"/>
              <a:gd name="connsiteY38" fmla="*/ 223837 h 420481"/>
              <a:gd name="connsiteX39" fmla="*/ 1628775 w 2942097"/>
              <a:gd name="connsiteY39" fmla="*/ 233362 h 420481"/>
              <a:gd name="connsiteX40" fmla="*/ 1614488 w 2942097"/>
              <a:gd name="connsiteY40" fmla="*/ 242887 h 420481"/>
              <a:gd name="connsiteX41" fmla="*/ 1628775 w 2942097"/>
              <a:gd name="connsiteY41" fmla="*/ 276225 h 420481"/>
              <a:gd name="connsiteX42" fmla="*/ 1643063 w 2942097"/>
              <a:gd name="connsiteY42" fmla="*/ 290512 h 420481"/>
              <a:gd name="connsiteX43" fmla="*/ 1685925 w 2942097"/>
              <a:gd name="connsiteY43" fmla="*/ 295275 h 420481"/>
              <a:gd name="connsiteX44" fmla="*/ 1824038 w 2942097"/>
              <a:gd name="connsiteY44" fmla="*/ 295275 h 420481"/>
              <a:gd name="connsiteX45" fmla="*/ 1938338 w 2942097"/>
              <a:gd name="connsiteY45" fmla="*/ 290512 h 420481"/>
              <a:gd name="connsiteX46" fmla="*/ 1985963 w 2942097"/>
              <a:gd name="connsiteY46" fmla="*/ 285750 h 420481"/>
              <a:gd name="connsiteX47" fmla="*/ 2014538 w 2942097"/>
              <a:gd name="connsiteY47" fmla="*/ 276225 h 420481"/>
              <a:gd name="connsiteX48" fmla="*/ 2066925 w 2942097"/>
              <a:gd name="connsiteY48" fmla="*/ 271462 h 420481"/>
              <a:gd name="connsiteX49" fmla="*/ 2090738 w 2942097"/>
              <a:gd name="connsiteY49" fmla="*/ 266700 h 420481"/>
              <a:gd name="connsiteX50" fmla="*/ 2190750 w 2942097"/>
              <a:gd name="connsiteY50" fmla="*/ 276225 h 420481"/>
              <a:gd name="connsiteX51" fmla="*/ 2324100 w 2942097"/>
              <a:gd name="connsiteY51" fmla="*/ 290512 h 420481"/>
              <a:gd name="connsiteX52" fmla="*/ 2366963 w 2942097"/>
              <a:gd name="connsiteY52" fmla="*/ 285750 h 420481"/>
              <a:gd name="connsiteX53" fmla="*/ 2362200 w 2942097"/>
              <a:gd name="connsiteY53" fmla="*/ 271462 h 420481"/>
              <a:gd name="connsiteX54" fmla="*/ 2395538 w 2942097"/>
              <a:gd name="connsiteY54" fmla="*/ 252412 h 420481"/>
              <a:gd name="connsiteX55" fmla="*/ 2362200 w 2942097"/>
              <a:gd name="connsiteY55" fmla="*/ 238125 h 420481"/>
              <a:gd name="connsiteX56" fmla="*/ 2357438 w 2942097"/>
              <a:gd name="connsiteY56" fmla="*/ 223837 h 420481"/>
              <a:gd name="connsiteX57" fmla="*/ 2376488 w 2942097"/>
              <a:gd name="connsiteY57" fmla="*/ 219075 h 420481"/>
              <a:gd name="connsiteX58" fmla="*/ 2405063 w 2942097"/>
              <a:gd name="connsiteY58" fmla="*/ 190500 h 420481"/>
              <a:gd name="connsiteX59" fmla="*/ 2414588 w 2942097"/>
              <a:gd name="connsiteY59" fmla="*/ 176212 h 420481"/>
              <a:gd name="connsiteX60" fmla="*/ 2428875 w 2942097"/>
              <a:gd name="connsiteY60" fmla="*/ 171450 h 420481"/>
              <a:gd name="connsiteX61" fmla="*/ 2419350 w 2942097"/>
              <a:gd name="connsiteY61" fmla="*/ 128587 h 420481"/>
              <a:gd name="connsiteX62" fmla="*/ 2409825 w 2942097"/>
              <a:gd name="connsiteY62" fmla="*/ 114300 h 420481"/>
              <a:gd name="connsiteX63" fmla="*/ 2414588 w 2942097"/>
              <a:gd name="connsiteY63" fmla="*/ 100012 h 420481"/>
              <a:gd name="connsiteX64" fmla="*/ 2405063 w 2942097"/>
              <a:gd name="connsiteY64" fmla="*/ 85725 h 420481"/>
              <a:gd name="connsiteX65" fmla="*/ 2400300 w 2942097"/>
              <a:gd name="connsiteY65" fmla="*/ 71437 h 420481"/>
              <a:gd name="connsiteX66" fmla="*/ 2405063 w 2942097"/>
              <a:gd name="connsiteY66" fmla="*/ 57150 h 420481"/>
              <a:gd name="connsiteX67" fmla="*/ 2414588 w 2942097"/>
              <a:gd name="connsiteY67" fmla="*/ 19050 h 420481"/>
              <a:gd name="connsiteX68" fmla="*/ 2424113 w 2942097"/>
              <a:gd name="connsiteY68" fmla="*/ 4762 h 420481"/>
              <a:gd name="connsiteX69" fmla="*/ 2438400 w 2942097"/>
              <a:gd name="connsiteY69" fmla="*/ 0 h 420481"/>
              <a:gd name="connsiteX70" fmla="*/ 2452688 w 2942097"/>
              <a:gd name="connsiteY70" fmla="*/ 4762 h 420481"/>
              <a:gd name="connsiteX71" fmla="*/ 2457450 w 2942097"/>
              <a:gd name="connsiteY71" fmla="*/ 19050 h 420481"/>
              <a:gd name="connsiteX72" fmla="*/ 2476500 w 2942097"/>
              <a:gd name="connsiteY72" fmla="*/ 47625 h 420481"/>
              <a:gd name="connsiteX73" fmla="*/ 2486025 w 2942097"/>
              <a:gd name="connsiteY73" fmla="*/ 61912 h 420481"/>
              <a:gd name="connsiteX74" fmla="*/ 2500313 w 2942097"/>
              <a:gd name="connsiteY74" fmla="*/ 71437 h 420481"/>
              <a:gd name="connsiteX75" fmla="*/ 2509838 w 2942097"/>
              <a:gd name="connsiteY75" fmla="*/ 104775 h 420481"/>
              <a:gd name="connsiteX76" fmla="*/ 2514600 w 2942097"/>
              <a:gd name="connsiteY76" fmla="*/ 119062 h 420481"/>
              <a:gd name="connsiteX77" fmla="*/ 2528888 w 2942097"/>
              <a:gd name="connsiteY77" fmla="*/ 128587 h 420481"/>
              <a:gd name="connsiteX78" fmla="*/ 2543175 w 2942097"/>
              <a:gd name="connsiteY78" fmla="*/ 157162 h 420481"/>
              <a:gd name="connsiteX79" fmla="*/ 2557463 w 2942097"/>
              <a:gd name="connsiteY79" fmla="*/ 161925 h 420481"/>
              <a:gd name="connsiteX80" fmla="*/ 2566988 w 2942097"/>
              <a:gd name="connsiteY80" fmla="*/ 176212 h 420481"/>
              <a:gd name="connsiteX81" fmla="*/ 2581275 w 2942097"/>
              <a:gd name="connsiteY81" fmla="*/ 180975 h 420481"/>
              <a:gd name="connsiteX82" fmla="*/ 2609850 w 2942097"/>
              <a:gd name="connsiteY82" fmla="*/ 200025 h 420481"/>
              <a:gd name="connsiteX83" fmla="*/ 2624138 w 2942097"/>
              <a:gd name="connsiteY83" fmla="*/ 209550 h 420481"/>
              <a:gd name="connsiteX84" fmla="*/ 2667000 w 2942097"/>
              <a:gd name="connsiteY84" fmla="*/ 204787 h 420481"/>
              <a:gd name="connsiteX85" fmla="*/ 2695575 w 2942097"/>
              <a:gd name="connsiteY85" fmla="*/ 185737 h 420481"/>
              <a:gd name="connsiteX86" fmla="*/ 2714625 w 2942097"/>
              <a:gd name="connsiteY86" fmla="*/ 161925 h 420481"/>
              <a:gd name="connsiteX87" fmla="*/ 2733675 w 2942097"/>
              <a:gd name="connsiteY87" fmla="*/ 166687 h 420481"/>
              <a:gd name="connsiteX88" fmla="*/ 2762250 w 2942097"/>
              <a:gd name="connsiteY88" fmla="*/ 190500 h 420481"/>
              <a:gd name="connsiteX89" fmla="*/ 2800350 w 2942097"/>
              <a:gd name="connsiteY89" fmla="*/ 180975 h 420481"/>
              <a:gd name="connsiteX90" fmla="*/ 2838450 w 2942097"/>
              <a:gd name="connsiteY90" fmla="*/ 204787 h 420481"/>
              <a:gd name="connsiteX91" fmla="*/ 2852738 w 2942097"/>
              <a:gd name="connsiteY91" fmla="*/ 209550 h 420481"/>
              <a:gd name="connsiteX92" fmla="*/ 2909888 w 2942097"/>
              <a:gd name="connsiteY92" fmla="*/ 209550 h 420481"/>
              <a:gd name="connsiteX93" fmla="*/ 2924175 w 2942097"/>
              <a:gd name="connsiteY93" fmla="*/ 219075 h 420481"/>
              <a:gd name="connsiteX94" fmla="*/ 2928938 w 2942097"/>
              <a:gd name="connsiteY94" fmla="*/ 233362 h 420481"/>
              <a:gd name="connsiteX95" fmla="*/ 2938463 w 2942097"/>
              <a:gd name="connsiteY95" fmla="*/ 247650 h 420481"/>
              <a:gd name="connsiteX96" fmla="*/ 2919413 w 2942097"/>
              <a:gd name="connsiteY96" fmla="*/ 285750 h 420481"/>
              <a:gd name="connsiteX97" fmla="*/ 2905125 w 2942097"/>
              <a:gd name="connsiteY97" fmla="*/ 300037 h 420481"/>
              <a:gd name="connsiteX98" fmla="*/ 2852738 w 2942097"/>
              <a:gd name="connsiteY98" fmla="*/ 304800 h 420481"/>
              <a:gd name="connsiteX99" fmla="*/ 2824163 w 2942097"/>
              <a:gd name="connsiteY99" fmla="*/ 309562 h 420481"/>
              <a:gd name="connsiteX100" fmla="*/ 2805113 w 2942097"/>
              <a:gd name="connsiteY100" fmla="*/ 328612 h 420481"/>
              <a:gd name="connsiteX101" fmla="*/ 2776538 w 2942097"/>
              <a:gd name="connsiteY101" fmla="*/ 338137 h 420481"/>
              <a:gd name="connsiteX102" fmla="*/ 2690813 w 2942097"/>
              <a:gd name="connsiteY102" fmla="*/ 333375 h 420481"/>
              <a:gd name="connsiteX103" fmla="*/ 2638425 w 2942097"/>
              <a:gd name="connsiteY103" fmla="*/ 319087 h 420481"/>
              <a:gd name="connsiteX104" fmla="*/ 2624138 w 2942097"/>
              <a:gd name="connsiteY104" fmla="*/ 309562 h 420481"/>
              <a:gd name="connsiteX105" fmla="*/ 2590800 w 2942097"/>
              <a:gd name="connsiteY105" fmla="*/ 300037 h 420481"/>
              <a:gd name="connsiteX106" fmla="*/ 2576513 w 2942097"/>
              <a:gd name="connsiteY106" fmla="*/ 295275 h 420481"/>
              <a:gd name="connsiteX107" fmla="*/ 2562225 w 2942097"/>
              <a:gd name="connsiteY107" fmla="*/ 280987 h 420481"/>
              <a:gd name="connsiteX108" fmla="*/ 2547938 w 2942097"/>
              <a:gd name="connsiteY108" fmla="*/ 276225 h 420481"/>
              <a:gd name="connsiteX109" fmla="*/ 2538413 w 2942097"/>
              <a:gd name="connsiteY109" fmla="*/ 261937 h 420481"/>
              <a:gd name="connsiteX110" fmla="*/ 2524125 w 2942097"/>
              <a:gd name="connsiteY110" fmla="*/ 252412 h 420481"/>
              <a:gd name="connsiteX111" fmla="*/ 2509838 w 2942097"/>
              <a:gd name="connsiteY111" fmla="*/ 238125 h 420481"/>
              <a:gd name="connsiteX112" fmla="*/ 2486025 w 2942097"/>
              <a:gd name="connsiteY112" fmla="*/ 257175 h 420481"/>
              <a:gd name="connsiteX113" fmla="*/ 2505075 w 2942097"/>
              <a:gd name="connsiteY113" fmla="*/ 285750 h 420481"/>
              <a:gd name="connsiteX114" fmla="*/ 2490788 w 2942097"/>
              <a:gd name="connsiteY114" fmla="*/ 295275 h 420481"/>
              <a:gd name="connsiteX115" fmla="*/ 2471738 w 2942097"/>
              <a:gd name="connsiteY115" fmla="*/ 300037 h 420481"/>
              <a:gd name="connsiteX116" fmla="*/ 2466975 w 2942097"/>
              <a:gd name="connsiteY116" fmla="*/ 314325 h 420481"/>
              <a:gd name="connsiteX117" fmla="*/ 2481263 w 2942097"/>
              <a:gd name="connsiteY117" fmla="*/ 323850 h 420481"/>
              <a:gd name="connsiteX118" fmla="*/ 2495550 w 2942097"/>
              <a:gd name="connsiteY118" fmla="*/ 328612 h 420481"/>
              <a:gd name="connsiteX119" fmla="*/ 2490788 w 2942097"/>
              <a:gd name="connsiteY119" fmla="*/ 361950 h 420481"/>
              <a:gd name="connsiteX120" fmla="*/ 2462213 w 2942097"/>
              <a:gd name="connsiteY120" fmla="*/ 376237 h 420481"/>
              <a:gd name="connsiteX121" fmla="*/ 2405063 w 2942097"/>
              <a:gd name="connsiteY121" fmla="*/ 381000 h 420481"/>
              <a:gd name="connsiteX122" fmla="*/ 2343150 w 2942097"/>
              <a:gd name="connsiteY122" fmla="*/ 376237 h 420481"/>
              <a:gd name="connsiteX123" fmla="*/ 2266950 w 2942097"/>
              <a:gd name="connsiteY123" fmla="*/ 366712 h 420481"/>
              <a:gd name="connsiteX124" fmla="*/ 2252663 w 2942097"/>
              <a:gd name="connsiteY124" fmla="*/ 357187 h 420481"/>
              <a:gd name="connsiteX125" fmla="*/ 2166938 w 2942097"/>
              <a:gd name="connsiteY125" fmla="*/ 371475 h 420481"/>
              <a:gd name="connsiteX126" fmla="*/ 2133600 w 2942097"/>
              <a:gd name="connsiteY126" fmla="*/ 376237 h 420481"/>
              <a:gd name="connsiteX127" fmla="*/ 2066925 w 2942097"/>
              <a:gd name="connsiteY127" fmla="*/ 390525 h 420481"/>
              <a:gd name="connsiteX128" fmla="*/ 2052638 w 2942097"/>
              <a:gd name="connsiteY128" fmla="*/ 400050 h 420481"/>
              <a:gd name="connsiteX129" fmla="*/ 2038350 w 2942097"/>
              <a:gd name="connsiteY129" fmla="*/ 404812 h 420481"/>
              <a:gd name="connsiteX130" fmla="*/ 1947863 w 2942097"/>
              <a:gd name="connsiteY130" fmla="*/ 409575 h 420481"/>
              <a:gd name="connsiteX131" fmla="*/ 1933575 w 2942097"/>
              <a:gd name="connsiteY131" fmla="*/ 419100 h 420481"/>
              <a:gd name="connsiteX132" fmla="*/ 1838325 w 2942097"/>
              <a:gd name="connsiteY132" fmla="*/ 414337 h 420481"/>
              <a:gd name="connsiteX133" fmla="*/ 1824038 w 2942097"/>
              <a:gd name="connsiteY133" fmla="*/ 409575 h 420481"/>
              <a:gd name="connsiteX134" fmla="*/ 1700213 w 2942097"/>
              <a:gd name="connsiteY134" fmla="*/ 404812 h 420481"/>
              <a:gd name="connsiteX135" fmla="*/ 1666875 w 2942097"/>
              <a:gd name="connsiteY135" fmla="*/ 390525 h 420481"/>
              <a:gd name="connsiteX136" fmla="*/ 1638300 w 2942097"/>
              <a:gd name="connsiteY136" fmla="*/ 376237 h 420481"/>
              <a:gd name="connsiteX137" fmla="*/ 1633538 w 2942097"/>
              <a:gd name="connsiteY137" fmla="*/ 361950 h 420481"/>
              <a:gd name="connsiteX138" fmla="*/ 1604963 w 2942097"/>
              <a:gd name="connsiteY138" fmla="*/ 347662 h 420481"/>
              <a:gd name="connsiteX139" fmla="*/ 1566863 w 2942097"/>
              <a:gd name="connsiteY139" fmla="*/ 338137 h 420481"/>
              <a:gd name="connsiteX140" fmla="*/ 1552575 w 2942097"/>
              <a:gd name="connsiteY140" fmla="*/ 333375 h 420481"/>
              <a:gd name="connsiteX141" fmla="*/ 1533525 w 2942097"/>
              <a:gd name="connsiteY141" fmla="*/ 328612 h 420481"/>
              <a:gd name="connsiteX142" fmla="*/ 1504950 w 2942097"/>
              <a:gd name="connsiteY142" fmla="*/ 319087 h 420481"/>
              <a:gd name="connsiteX143" fmla="*/ 1490663 w 2942097"/>
              <a:gd name="connsiteY143" fmla="*/ 323850 h 420481"/>
              <a:gd name="connsiteX144" fmla="*/ 1352550 w 2942097"/>
              <a:gd name="connsiteY144" fmla="*/ 323850 h 420481"/>
              <a:gd name="connsiteX145" fmla="*/ 1290638 w 2942097"/>
              <a:gd name="connsiteY145" fmla="*/ 300037 h 420481"/>
              <a:gd name="connsiteX146" fmla="*/ 1257300 w 2942097"/>
              <a:gd name="connsiteY146" fmla="*/ 304800 h 420481"/>
              <a:gd name="connsiteX147" fmla="*/ 1243013 w 2942097"/>
              <a:gd name="connsiteY147" fmla="*/ 309562 h 420481"/>
              <a:gd name="connsiteX148" fmla="*/ 1204913 w 2942097"/>
              <a:gd name="connsiteY148" fmla="*/ 319087 h 420481"/>
              <a:gd name="connsiteX149" fmla="*/ 1166813 w 2942097"/>
              <a:gd name="connsiteY149" fmla="*/ 328612 h 420481"/>
              <a:gd name="connsiteX150" fmla="*/ 1133475 w 2942097"/>
              <a:gd name="connsiteY150" fmla="*/ 352425 h 420481"/>
              <a:gd name="connsiteX151" fmla="*/ 1119188 w 2942097"/>
              <a:gd name="connsiteY151" fmla="*/ 357187 h 420481"/>
              <a:gd name="connsiteX152" fmla="*/ 1033463 w 2942097"/>
              <a:gd name="connsiteY152" fmla="*/ 352425 h 420481"/>
              <a:gd name="connsiteX153" fmla="*/ 1000125 w 2942097"/>
              <a:gd name="connsiteY153" fmla="*/ 347662 h 420481"/>
              <a:gd name="connsiteX154" fmla="*/ 938213 w 2942097"/>
              <a:gd name="connsiteY154" fmla="*/ 342900 h 420481"/>
              <a:gd name="connsiteX155" fmla="*/ 923925 w 2942097"/>
              <a:gd name="connsiteY155" fmla="*/ 338137 h 420481"/>
              <a:gd name="connsiteX156" fmla="*/ 914400 w 2942097"/>
              <a:gd name="connsiteY156" fmla="*/ 323850 h 420481"/>
              <a:gd name="connsiteX157" fmla="*/ 900113 w 2942097"/>
              <a:gd name="connsiteY157" fmla="*/ 314325 h 420481"/>
              <a:gd name="connsiteX158" fmla="*/ 700088 w 2942097"/>
              <a:gd name="connsiteY158" fmla="*/ 314325 h 420481"/>
              <a:gd name="connsiteX159" fmla="*/ 676275 w 2942097"/>
              <a:gd name="connsiteY159" fmla="*/ 309562 h 420481"/>
              <a:gd name="connsiteX160" fmla="*/ 642938 w 2942097"/>
              <a:gd name="connsiteY160" fmla="*/ 314325 h 420481"/>
              <a:gd name="connsiteX161" fmla="*/ 614363 w 2942097"/>
              <a:gd name="connsiteY161" fmla="*/ 333375 h 420481"/>
              <a:gd name="connsiteX162" fmla="*/ 495300 w 2942097"/>
              <a:gd name="connsiteY162" fmla="*/ 319087 h 420481"/>
              <a:gd name="connsiteX163" fmla="*/ 466725 w 2942097"/>
              <a:gd name="connsiteY163" fmla="*/ 309562 h 420481"/>
              <a:gd name="connsiteX164" fmla="*/ 376238 w 2942097"/>
              <a:gd name="connsiteY164" fmla="*/ 300037 h 420481"/>
              <a:gd name="connsiteX165" fmla="*/ 366713 w 2942097"/>
              <a:gd name="connsiteY165" fmla="*/ 285750 h 420481"/>
              <a:gd name="connsiteX166" fmla="*/ 338138 w 2942097"/>
              <a:gd name="connsiteY166" fmla="*/ 276225 h 420481"/>
              <a:gd name="connsiteX167" fmla="*/ 204788 w 2942097"/>
              <a:gd name="connsiteY167" fmla="*/ 271462 h 420481"/>
              <a:gd name="connsiteX168" fmla="*/ 161925 w 2942097"/>
              <a:gd name="connsiteY168" fmla="*/ 252412 h 420481"/>
              <a:gd name="connsiteX169" fmla="*/ 152400 w 2942097"/>
              <a:gd name="connsiteY169" fmla="*/ 238125 h 420481"/>
              <a:gd name="connsiteX170" fmla="*/ 138113 w 2942097"/>
              <a:gd name="connsiteY170" fmla="*/ 233362 h 420481"/>
              <a:gd name="connsiteX171" fmla="*/ 80963 w 2942097"/>
              <a:gd name="connsiteY171" fmla="*/ 238125 h 420481"/>
              <a:gd name="connsiteX172" fmla="*/ 38100 w 2942097"/>
              <a:gd name="connsiteY172" fmla="*/ 233362 h 420481"/>
              <a:gd name="connsiteX173" fmla="*/ 23813 w 2942097"/>
              <a:gd name="connsiteY173" fmla="*/ 228600 h 420481"/>
              <a:gd name="connsiteX174" fmla="*/ 4763 w 2942097"/>
              <a:gd name="connsiteY174" fmla="*/ 204787 h 420481"/>
              <a:gd name="connsiteX175" fmla="*/ 14288 w 2942097"/>
              <a:gd name="connsiteY175" fmla="*/ 190500 h 420481"/>
              <a:gd name="connsiteX176" fmla="*/ 0 w 2942097"/>
              <a:gd name="connsiteY176" fmla="*/ 161925 h 4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942097" h="420481">
                <a:moveTo>
                  <a:pt x="0" y="161925"/>
                </a:moveTo>
                <a:lnTo>
                  <a:pt x="0" y="161925"/>
                </a:lnTo>
                <a:cubicBezTo>
                  <a:pt x="7938" y="149225"/>
                  <a:pt x="13223" y="134415"/>
                  <a:pt x="23813" y="123825"/>
                </a:cubicBezTo>
                <a:cubicBezTo>
                  <a:pt x="28441" y="119197"/>
                  <a:pt x="36324" y="118778"/>
                  <a:pt x="42863" y="119062"/>
                </a:cubicBezTo>
                <a:cubicBezTo>
                  <a:pt x="73163" y="120379"/>
                  <a:pt x="103188" y="125412"/>
                  <a:pt x="133350" y="128587"/>
                </a:cubicBezTo>
                <a:cubicBezTo>
                  <a:pt x="139700" y="131762"/>
                  <a:pt x="146312" y="134459"/>
                  <a:pt x="152400" y="138112"/>
                </a:cubicBezTo>
                <a:cubicBezTo>
                  <a:pt x="162216" y="144002"/>
                  <a:pt x="169869" y="154385"/>
                  <a:pt x="180975" y="157162"/>
                </a:cubicBezTo>
                <a:lnTo>
                  <a:pt x="200025" y="161925"/>
                </a:lnTo>
                <a:cubicBezTo>
                  <a:pt x="232777" y="183760"/>
                  <a:pt x="217740" y="177355"/>
                  <a:pt x="242888" y="185737"/>
                </a:cubicBezTo>
                <a:cubicBezTo>
                  <a:pt x="281876" y="182488"/>
                  <a:pt x="350840" y="176212"/>
                  <a:pt x="385763" y="176212"/>
                </a:cubicBezTo>
                <a:cubicBezTo>
                  <a:pt x="409628" y="176212"/>
                  <a:pt x="433388" y="179387"/>
                  <a:pt x="457200" y="180975"/>
                </a:cubicBezTo>
                <a:cubicBezTo>
                  <a:pt x="461963" y="182562"/>
                  <a:pt x="466998" y="183492"/>
                  <a:pt x="471488" y="185737"/>
                </a:cubicBezTo>
                <a:cubicBezTo>
                  <a:pt x="476607" y="188297"/>
                  <a:pt x="480084" y="194652"/>
                  <a:pt x="485775" y="195262"/>
                </a:cubicBezTo>
                <a:cubicBezTo>
                  <a:pt x="525268" y="199494"/>
                  <a:pt x="565150" y="198437"/>
                  <a:pt x="604838" y="200025"/>
                </a:cubicBezTo>
                <a:cubicBezTo>
                  <a:pt x="627478" y="215119"/>
                  <a:pt x="613697" y="207741"/>
                  <a:pt x="647700" y="219075"/>
                </a:cubicBezTo>
                <a:cubicBezTo>
                  <a:pt x="652463" y="220662"/>
                  <a:pt x="657065" y="222852"/>
                  <a:pt x="661988" y="223837"/>
                </a:cubicBezTo>
                <a:cubicBezTo>
                  <a:pt x="755867" y="242615"/>
                  <a:pt x="677707" y="228420"/>
                  <a:pt x="900113" y="233362"/>
                </a:cubicBezTo>
                <a:cubicBezTo>
                  <a:pt x="905056" y="234068"/>
                  <a:pt x="948697" y="239675"/>
                  <a:pt x="957263" y="242887"/>
                </a:cubicBezTo>
                <a:cubicBezTo>
                  <a:pt x="962622" y="244897"/>
                  <a:pt x="966431" y="249852"/>
                  <a:pt x="971550" y="252412"/>
                </a:cubicBezTo>
                <a:cubicBezTo>
                  <a:pt x="987509" y="260392"/>
                  <a:pt x="1015114" y="260428"/>
                  <a:pt x="1028700" y="261937"/>
                </a:cubicBezTo>
                <a:cubicBezTo>
                  <a:pt x="1069417" y="275509"/>
                  <a:pt x="1047312" y="270217"/>
                  <a:pt x="1095375" y="276225"/>
                </a:cubicBezTo>
                <a:cubicBezTo>
                  <a:pt x="1102599" y="281041"/>
                  <a:pt x="1114091" y="290512"/>
                  <a:pt x="1123950" y="290512"/>
                </a:cubicBezTo>
                <a:cubicBezTo>
                  <a:pt x="1130495" y="290512"/>
                  <a:pt x="1136650" y="287337"/>
                  <a:pt x="1143000" y="285750"/>
                </a:cubicBezTo>
                <a:cubicBezTo>
                  <a:pt x="1146175" y="280987"/>
                  <a:pt x="1149965" y="276582"/>
                  <a:pt x="1152525" y="271462"/>
                </a:cubicBezTo>
                <a:cubicBezTo>
                  <a:pt x="1154770" y="266972"/>
                  <a:pt x="1153203" y="260093"/>
                  <a:pt x="1157288" y="257175"/>
                </a:cubicBezTo>
                <a:cubicBezTo>
                  <a:pt x="1168773" y="248972"/>
                  <a:pt x="1201207" y="245092"/>
                  <a:pt x="1214438" y="242887"/>
                </a:cubicBezTo>
                <a:cubicBezTo>
                  <a:pt x="1219200" y="239712"/>
                  <a:pt x="1223016" y="233770"/>
                  <a:pt x="1228725" y="233362"/>
                </a:cubicBezTo>
                <a:cubicBezTo>
                  <a:pt x="1263094" y="230907"/>
                  <a:pt x="1271068" y="234777"/>
                  <a:pt x="1295400" y="242887"/>
                </a:cubicBezTo>
                <a:cubicBezTo>
                  <a:pt x="1301750" y="241300"/>
                  <a:pt x="1308434" y="240703"/>
                  <a:pt x="1314450" y="238125"/>
                </a:cubicBezTo>
                <a:cubicBezTo>
                  <a:pt x="1319711" y="235870"/>
                  <a:pt x="1323618" y="231160"/>
                  <a:pt x="1328738" y="228600"/>
                </a:cubicBezTo>
                <a:cubicBezTo>
                  <a:pt x="1333228" y="226355"/>
                  <a:pt x="1338263" y="225425"/>
                  <a:pt x="1343025" y="223837"/>
                </a:cubicBezTo>
                <a:cubicBezTo>
                  <a:pt x="1344613" y="219075"/>
                  <a:pt x="1344238" y="213100"/>
                  <a:pt x="1347788" y="209550"/>
                </a:cubicBezTo>
                <a:cubicBezTo>
                  <a:pt x="1351338" y="206000"/>
                  <a:pt x="1357585" y="207032"/>
                  <a:pt x="1362075" y="204787"/>
                </a:cubicBezTo>
                <a:cubicBezTo>
                  <a:pt x="1367195" y="202227"/>
                  <a:pt x="1371600" y="198437"/>
                  <a:pt x="1376363" y="195262"/>
                </a:cubicBezTo>
                <a:cubicBezTo>
                  <a:pt x="1451812" y="210354"/>
                  <a:pt x="1317133" y="184664"/>
                  <a:pt x="1504950" y="204787"/>
                </a:cubicBezTo>
                <a:cubicBezTo>
                  <a:pt x="1514933" y="205857"/>
                  <a:pt x="1523562" y="213067"/>
                  <a:pt x="1533525" y="214312"/>
                </a:cubicBezTo>
                <a:lnTo>
                  <a:pt x="1571625" y="219075"/>
                </a:lnTo>
                <a:cubicBezTo>
                  <a:pt x="1576388" y="217487"/>
                  <a:pt x="1580923" y="213758"/>
                  <a:pt x="1585913" y="214312"/>
                </a:cubicBezTo>
                <a:cubicBezTo>
                  <a:pt x="1595892" y="215421"/>
                  <a:pt x="1614488" y="223837"/>
                  <a:pt x="1614488" y="223837"/>
                </a:cubicBezTo>
                <a:cubicBezTo>
                  <a:pt x="1619250" y="227012"/>
                  <a:pt x="1628775" y="227638"/>
                  <a:pt x="1628775" y="233362"/>
                </a:cubicBezTo>
                <a:cubicBezTo>
                  <a:pt x="1628775" y="239086"/>
                  <a:pt x="1616298" y="237457"/>
                  <a:pt x="1614488" y="242887"/>
                </a:cubicBezTo>
                <a:cubicBezTo>
                  <a:pt x="1611462" y="251965"/>
                  <a:pt x="1623644" y="270068"/>
                  <a:pt x="1628775" y="276225"/>
                </a:cubicBezTo>
                <a:cubicBezTo>
                  <a:pt x="1633087" y="281399"/>
                  <a:pt x="1636673" y="288382"/>
                  <a:pt x="1643063" y="290512"/>
                </a:cubicBezTo>
                <a:cubicBezTo>
                  <a:pt x="1656701" y="295058"/>
                  <a:pt x="1671638" y="293687"/>
                  <a:pt x="1685925" y="295275"/>
                </a:cubicBezTo>
                <a:cubicBezTo>
                  <a:pt x="1741206" y="276847"/>
                  <a:pt x="1680330" y="295275"/>
                  <a:pt x="1824038" y="295275"/>
                </a:cubicBezTo>
                <a:cubicBezTo>
                  <a:pt x="1862171" y="295275"/>
                  <a:pt x="1900238" y="292100"/>
                  <a:pt x="1938338" y="290512"/>
                </a:cubicBezTo>
                <a:cubicBezTo>
                  <a:pt x="1954213" y="288925"/>
                  <a:pt x="1970282" y="288690"/>
                  <a:pt x="1985963" y="285750"/>
                </a:cubicBezTo>
                <a:cubicBezTo>
                  <a:pt x="1995831" y="283900"/>
                  <a:pt x="2004539" y="277134"/>
                  <a:pt x="2014538" y="276225"/>
                </a:cubicBezTo>
                <a:lnTo>
                  <a:pt x="2066925" y="271462"/>
                </a:lnTo>
                <a:cubicBezTo>
                  <a:pt x="2074863" y="269875"/>
                  <a:pt x="2082643" y="266700"/>
                  <a:pt x="2090738" y="266700"/>
                </a:cubicBezTo>
                <a:cubicBezTo>
                  <a:pt x="2119468" y="266700"/>
                  <a:pt x="2160521" y="272446"/>
                  <a:pt x="2190750" y="276225"/>
                </a:cubicBezTo>
                <a:cubicBezTo>
                  <a:pt x="2252492" y="296806"/>
                  <a:pt x="2209295" y="285294"/>
                  <a:pt x="2324100" y="290512"/>
                </a:cubicBezTo>
                <a:cubicBezTo>
                  <a:pt x="2338388" y="288925"/>
                  <a:pt x="2354105" y="292179"/>
                  <a:pt x="2366963" y="285750"/>
                </a:cubicBezTo>
                <a:cubicBezTo>
                  <a:pt x="2371453" y="283505"/>
                  <a:pt x="2361375" y="276414"/>
                  <a:pt x="2362200" y="271462"/>
                </a:cubicBezTo>
                <a:cubicBezTo>
                  <a:pt x="2365341" y="252615"/>
                  <a:pt x="2381492" y="255221"/>
                  <a:pt x="2395538" y="252412"/>
                </a:cubicBezTo>
                <a:cubicBezTo>
                  <a:pt x="2386998" y="249566"/>
                  <a:pt x="2368086" y="244011"/>
                  <a:pt x="2362200" y="238125"/>
                </a:cubicBezTo>
                <a:cubicBezTo>
                  <a:pt x="2358650" y="234575"/>
                  <a:pt x="2359025" y="228600"/>
                  <a:pt x="2357438" y="223837"/>
                </a:cubicBezTo>
                <a:cubicBezTo>
                  <a:pt x="2363788" y="222250"/>
                  <a:pt x="2371126" y="222828"/>
                  <a:pt x="2376488" y="219075"/>
                </a:cubicBezTo>
                <a:cubicBezTo>
                  <a:pt x="2387523" y="211350"/>
                  <a:pt x="2397591" y="201708"/>
                  <a:pt x="2405063" y="190500"/>
                </a:cubicBezTo>
                <a:cubicBezTo>
                  <a:pt x="2408238" y="185737"/>
                  <a:pt x="2410118" y="179788"/>
                  <a:pt x="2414588" y="176212"/>
                </a:cubicBezTo>
                <a:cubicBezTo>
                  <a:pt x="2418508" y="173076"/>
                  <a:pt x="2424113" y="173037"/>
                  <a:pt x="2428875" y="171450"/>
                </a:cubicBezTo>
                <a:cubicBezTo>
                  <a:pt x="2444750" y="147637"/>
                  <a:pt x="2441575" y="161924"/>
                  <a:pt x="2419350" y="128587"/>
                </a:cubicBezTo>
                <a:lnTo>
                  <a:pt x="2409825" y="114300"/>
                </a:lnTo>
                <a:cubicBezTo>
                  <a:pt x="2411413" y="109537"/>
                  <a:pt x="2415413" y="104964"/>
                  <a:pt x="2414588" y="100012"/>
                </a:cubicBezTo>
                <a:cubicBezTo>
                  <a:pt x="2413647" y="94366"/>
                  <a:pt x="2407623" y="90844"/>
                  <a:pt x="2405063" y="85725"/>
                </a:cubicBezTo>
                <a:cubicBezTo>
                  <a:pt x="2402818" y="81235"/>
                  <a:pt x="2401888" y="76200"/>
                  <a:pt x="2400300" y="71437"/>
                </a:cubicBezTo>
                <a:cubicBezTo>
                  <a:pt x="2401888" y="66675"/>
                  <a:pt x="2403742" y="61993"/>
                  <a:pt x="2405063" y="57150"/>
                </a:cubicBezTo>
                <a:cubicBezTo>
                  <a:pt x="2408508" y="44520"/>
                  <a:pt x="2410114" y="31353"/>
                  <a:pt x="2414588" y="19050"/>
                </a:cubicBezTo>
                <a:cubicBezTo>
                  <a:pt x="2416544" y="13671"/>
                  <a:pt x="2419643" y="8338"/>
                  <a:pt x="2424113" y="4762"/>
                </a:cubicBezTo>
                <a:cubicBezTo>
                  <a:pt x="2428033" y="1626"/>
                  <a:pt x="2433638" y="1587"/>
                  <a:pt x="2438400" y="0"/>
                </a:cubicBezTo>
                <a:cubicBezTo>
                  <a:pt x="2443163" y="1587"/>
                  <a:pt x="2449138" y="1212"/>
                  <a:pt x="2452688" y="4762"/>
                </a:cubicBezTo>
                <a:cubicBezTo>
                  <a:pt x="2456238" y="8312"/>
                  <a:pt x="2455012" y="14662"/>
                  <a:pt x="2457450" y="19050"/>
                </a:cubicBezTo>
                <a:cubicBezTo>
                  <a:pt x="2463009" y="29057"/>
                  <a:pt x="2470150" y="38100"/>
                  <a:pt x="2476500" y="47625"/>
                </a:cubicBezTo>
                <a:cubicBezTo>
                  <a:pt x="2479675" y="52387"/>
                  <a:pt x="2481263" y="58737"/>
                  <a:pt x="2486025" y="61912"/>
                </a:cubicBezTo>
                <a:lnTo>
                  <a:pt x="2500313" y="71437"/>
                </a:lnTo>
                <a:cubicBezTo>
                  <a:pt x="2511733" y="105701"/>
                  <a:pt x="2497875" y="62906"/>
                  <a:pt x="2509838" y="104775"/>
                </a:cubicBezTo>
                <a:cubicBezTo>
                  <a:pt x="2511217" y="109602"/>
                  <a:pt x="2511464" y="115142"/>
                  <a:pt x="2514600" y="119062"/>
                </a:cubicBezTo>
                <a:cubicBezTo>
                  <a:pt x="2518176" y="123532"/>
                  <a:pt x="2524125" y="125412"/>
                  <a:pt x="2528888" y="128587"/>
                </a:cubicBezTo>
                <a:cubicBezTo>
                  <a:pt x="2532025" y="138000"/>
                  <a:pt x="2534781" y="150447"/>
                  <a:pt x="2543175" y="157162"/>
                </a:cubicBezTo>
                <a:cubicBezTo>
                  <a:pt x="2547095" y="160298"/>
                  <a:pt x="2552700" y="160337"/>
                  <a:pt x="2557463" y="161925"/>
                </a:cubicBezTo>
                <a:cubicBezTo>
                  <a:pt x="2560638" y="166687"/>
                  <a:pt x="2562519" y="172636"/>
                  <a:pt x="2566988" y="176212"/>
                </a:cubicBezTo>
                <a:cubicBezTo>
                  <a:pt x="2570908" y="179348"/>
                  <a:pt x="2576887" y="178537"/>
                  <a:pt x="2581275" y="180975"/>
                </a:cubicBezTo>
                <a:cubicBezTo>
                  <a:pt x="2591282" y="186535"/>
                  <a:pt x="2600325" y="193675"/>
                  <a:pt x="2609850" y="200025"/>
                </a:cubicBezTo>
                <a:lnTo>
                  <a:pt x="2624138" y="209550"/>
                </a:lnTo>
                <a:cubicBezTo>
                  <a:pt x="2638425" y="207962"/>
                  <a:pt x="2653362" y="209333"/>
                  <a:pt x="2667000" y="204787"/>
                </a:cubicBezTo>
                <a:cubicBezTo>
                  <a:pt x="2677860" y="201167"/>
                  <a:pt x="2695575" y="185737"/>
                  <a:pt x="2695575" y="185737"/>
                </a:cubicBezTo>
                <a:cubicBezTo>
                  <a:pt x="2699179" y="174927"/>
                  <a:pt x="2699547" y="164079"/>
                  <a:pt x="2714625" y="161925"/>
                </a:cubicBezTo>
                <a:cubicBezTo>
                  <a:pt x="2721105" y="160999"/>
                  <a:pt x="2727325" y="165100"/>
                  <a:pt x="2733675" y="166687"/>
                </a:cubicBezTo>
                <a:cubicBezTo>
                  <a:pt x="2737519" y="170531"/>
                  <a:pt x="2754673" y="189553"/>
                  <a:pt x="2762250" y="190500"/>
                </a:cubicBezTo>
                <a:cubicBezTo>
                  <a:pt x="2770608" y="191545"/>
                  <a:pt x="2791020" y="184085"/>
                  <a:pt x="2800350" y="180975"/>
                </a:cubicBezTo>
                <a:cubicBezTo>
                  <a:pt x="2815445" y="203616"/>
                  <a:pt x="2804445" y="193452"/>
                  <a:pt x="2838450" y="204787"/>
                </a:cubicBezTo>
                <a:lnTo>
                  <a:pt x="2852738" y="209550"/>
                </a:lnTo>
                <a:cubicBezTo>
                  <a:pt x="2878784" y="206656"/>
                  <a:pt x="2889578" y="199395"/>
                  <a:pt x="2909888" y="209550"/>
                </a:cubicBezTo>
                <a:cubicBezTo>
                  <a:pt x="2915007" y="212110"/>
                  <a:pt x="2919413" y="215900"/>
                  <a:pt x="2924175" y="219075"/>
                </a:cubicBezTo>
                <a:cubicBezTo>
                  <a:pt x="2925763" y="223837"/>
                  <a:pt x="2926693" y="228872"/>
                  <a:pt x="2928938" y="233362"/>
                </a:cubicBezTo>
                <a:cubicBezTo>
                  <a:pt x="2931498" y="238482"/>
                  <a:pt x="2937831" y="241961"/>
                  <a:pt x="2938463" y="247650"/>
                </a:cubicBezTo>
                <a:cubicBezTo>
                  <a:pt x="2942097" y="280364"/>
                  <a:pt x="2936199" y="271762"/>
                  <a:pt x="2919413" y="285750"/>
                </a:cubicBezTo>
                <a:cubicBezTo>
                  <a:pt x="2914239" y="290062"/>
                  <a:pt x="2911601" y="298187"/>
                  <a:pt x="2905125" y="300037"/>
                </a:cubicBezTo>
                <a:cubicBezTo>
                  <a:pt x="2888265" y="304854"/>
                  <a:pt x="2870152" y="302751"/>
                  <a:pt x="2852738" y="304800"/>
                </a:cubicBezTo>
                <a:cubicBezTo>
                  <a:pt x="2843148" y="305928"/>
                  <a:pt x="2833688" y="307975"/>
                  <a:pt x="2824163" y="309562"/>
                </a:cubicBezTo>
                <a:cubicBezTo>
                  <a:pt x="2817813" y="315912"/>
                  <a:pt x="2812814" y="323992"/>
                  <a:pt x="2805113" y="328612"/>
                </a:cubicBezTo>
                <a:cubicBezTo>
                  <a:pt x="2796504" y="333778"/>
                  <a:pt x="2776538" y="338137"/>
                  <a:pt x="2776538" y="338137"/>
                </a:cubicBezTo>
                <a:cubicBezTo>
                  <a:pt x="2747963" y="336550"/>
                  <a:pt x="2719324" y="335854"/>
                  <a:pt x="2690813" y="333375"/>
                </a:cubicBezTo>
                <a:cubicBezTo>
                  <a:pt x="2680527" y="332481"/>
                  <a:pt x="2645691" y="323931"/>
                  <a:pt x="2638425" y="319087"/>
                </a:cubicBezTo>
                <a:cubicBezTo>
                  <a:pt x="2633663" y="315912"/>
                  <a:pt x="2629257" y="312122"/>
                  <a:pt x="2624138" y="309562"/>
                </a:cubicBezTo>
                <a:cubicBezTo>
                  <a:pt x="2616531" y="305759"/>
                  <a:pt x="2597913" y="302069"/>
                  <a:pt x="2590800" y="300037"/>
                </a:cubicBezTo>
                <a:cubicBezTo>
                  <a:pt x="2585973" y="298658"/>
                  <a:pt x="2581275" y="296862"/>
                  <a:pt x="2576513" y="295275"/>
                </a:cubicBezTo>
                <a:cubicBezTo>
                  <a:pt x="2571750" y="290512"/>
                  <a:pt x="2567829" y="284723"/>
                  <a:pt x="2562225" y="280987"/>
                </a:cubicBezTo>
                <a:cubicBezTo>
                  <a:pt x="2558048" y="278202"/>
                  <a:pt x="2551858" y="279361"/>
                  <a:pt x="2547938" y="276225"/>
                </a:cubicBezTo>
                <a:cubicBezTo>
                  <a:pt x="2543468" y="272649"/>
                  <a:pt x="2542460" y="265984"/>
                  <a:pt x="2538413" y="261937"/>
                </a:cubicBezTo>
                <a:cubicBezTo>
                  <a:pt x="2534366" y="257890"/>
                  <a:pt x="2528522" y="256076"/>
                  <a:pt x="2524125" y="252412"/>
                </a:cubicBezTo>
                <a:cubicBezTo>
                  <a:pt x="2518951" y="248100"/>
                  <a:pt x="2514600" y="242887"/>
                  <a:pt x="2509838" y="238125"/>
                </a:cubicBezTo>
                <a:cubicBezTo>
                  <a:pt x="2502364" y="239993"/>
                  <a:pt x="2480244" y="239831"/>
                  <a:pt x="2486025" y="257175"/>
                </a:cubicBezTo>
                <a:cubicBezTo>
                  <a:pt x="2489645" y="268035"/>
                  <a:pt x="2505075" y="285750"/>
                  <a:pt x="2505075" y="285750"/>
                </a:cubicBezTo>
                <a:cubicBezTo>
                  <a:pt x="2500313" y="288925"/>
                  <a:pt x="2496049" y="293020"/>
                  <a:pt x="2490788" y="295275"/>
                </a:cubicBezTo>
                <a:cubicBezTo>
                  <a:pt x="2484772" y="297853"/>
                  <a:pt x="2476849" y="295948"/>
                  <a:pt x="2471738" y="300037"/>
                </a:cubicBezTo>
                <a:cubicBezTo>
                  <a:pt x="2467818" y="303173"/>
                  <a:pt x="2468563" y="309562"/>
                  <a:pt x="2466975" y="314325"/>
                </a:cubicBezTo>
                <a:cubicBezTo>
                  <a:pt x="2471738" y="317500"/>
                  <a:pt x="2476143" y="321290"/>
                  <a:pt x="2481263" y="323850"/>
                </a:cubicBezTo>
                <a:cubicBezTo>
                  <a:pt x="2485753" y="326095"/>
                  <a:pt x="2494332" y="323742"/>
                  <a:pt x="2495550" y="328612"/>
                </a:cubicBezTo>
                <a:cubicBezTo>
                  <a:pt x="2498273" y="339502"/>
                  <a:pt x="2495347" y="351692"/>
                  <a:pt x="2490788" y="361950"/>
                </a:cubicBezTo>
                <a:cubicBezTo>
                  <a:pt x="2488260" y="367639"/>
                  <a:pt x="2467954" y="375472"/>
                  <a:pt x="2462213" y="376237"/>
                </a:cubicBezTo>
                <a:cubicBezTo>
                  <a:pt x="2443265" y="378763"/>
                  <a:pt x="2424113" y="379412"/>
                  <a:pt x="2405063" y="381000"/>
                </a:cubicBezTo>
                <a:cubicBezTo>
                  <a:pt x="2384425" y="379412"/>
                  <a:pt x="2363739" y="378367"/>
                  <a:pt x="2343150" y="376237"/>
                </a:cubicBezTo>
                <a:cubicBezTo>
                  <a:pt x="2317688" y="373603"/>
                  <a:pt x="2266950" y="366712"/>
                  <a:pt x="2266950" y="366712"/>
                </a:cubicBezTo>
                <a:cubicBezTo>
                  <a:pt x="2262188" y="363537"/>
                  <a:pt x="2258374" y="357568"/>
                  <a:pt x="2252663" y="357187"/>
                </a:cubicBezTo>
                <a:cubicBezTo>
                  <a:pt x="2152726" y="350525"/>
                  <a:pt x="2230866" y="362344"/>
                  <a:pt x="2166938" y="371475"/>
                </a:cubicBezTo>
                <a:lnTo>
                  <a:pt x="2133600" y="376237"/>
                </a:lnTo>
                <a:cubicBezTo>
                  <a:pt x="2092883" y="389809"/>
                  <a:pt x="2114988" y="384517"/>
                  <a:pt x="2066925" y="390525"/>
                </a:cubicBezTo>
                <a:cubicBezTo>
                  <a:pt x="2062163" y="393700"/>
                  <a:pt x="2057757" y="397490"/>
                  <a:pt x="2052638" y="400050"/>
                </a:cubicBezTo>
                <a:cubicBezTo>
                  <a:pt x="2048148" y="402295"/>
                  <a:pt x="2043350" y="404357"/>
                  <a:pt x="2038350" y="404812"/>
                </a:cubicBezTo>
                <a:cubicBezTo>
                  <a:pt x="2008270" y="407547"/>
                  <a:pt x="1978025" y="407987"/>
                  <a:pt x="1947863" y="409575"/>
                </a:cubicBezTo>
                <a:cubicBezTo>
                  <a:pt x="1943100" y="412750"/>
                  <a:pt x="1939294" y="418851"/>
                  <a:pt x="1933575" y="419100"/>
                </a:cubicBezTo>
                <a:cubicBezTo>
                  <a:pt x="1901815" y="420481"/>
                  <a:pt x="1869995" y="417091"/>
                  <a:pt x="1838325" y="414337"/>
                </a:cubicBezTo>
                <a:cubicBezTo>
                  <a:pt x="1833324" y="413902"/>
                  <a:pt x="1829046" y="409920"/>
                  <a:pt x="1824038" y="409575"/>
                </a:cubicBezTo>
                <a:cubicBezTo>
                  <a:pt x="1782830" y="406733"/>
                  <a:pt x="1741488" y="406400"/>
                  <a:pt x="1700213" y="404812"/>
                </a:cubicBezTo>
                <a:cubicBezTo>
                  <a:pt x="1660572" y="394903"/>
                  <a:pt x="1699760" y="406968"/>
                  <a:pt x="1666875" y="390525"/>
                </a:cubicBezTo>
                <a:cubicBezTo>
                  <a:pt x="1627439" y="370806"/>
                  <a:pt x="1679249" y="403535"/>
                  <a:pt x="1638300" y="376237"/>
                </a:cubicBezTo>
                <a:cubicBezTo>
                  <a:pt x="1636713" y="371475"/>
                  <a:pt x="1636674" y="365870"/>
                  <a:pt x="1633538" y="361950"/>
                </a:cubicBezTo>
                <a:cubicBezTo>
                  <a:pt x="1627490" y="354390"/>
                  <a:pt x="1613790" y="350069"/>
                  <a:pt x="1604963" y="347662"/>
                </a:cubicBezTo>
                <a:cubicBezTo>
                  <a:pt x="1592333" y="344217"/>
                  <a:pt x="1579282" y="342276"/>
                  <a:pt x="1566863" y="338137"/>
                </a:cubicBezTo>
                <a:cubicBezTo>
                  <a:pt x="1562100" y="336550"/>
                  <a:pt x="1557402" y="334754"/>
                  <a:pt x="1552575" y="333375"/>
                </a:cubicBezTo>
                <a:cubicBezTo>
                  <a:pt x="1546281" y="331577"/>
                  <a:pt x="1539794" y="330493"/>
                  <a:pt x="1533525" y="328612"/>
                </a:cubicBezTo>
                <a:cubicBezTo>
                  <a:pt x="1523908" y="325727"/>
                  <a:pt x="1504950" y="319087"/>
                  <a:pt x="1504950" y="319087"/>
                </a:cubicBezTo>
                <a:cubicBezTo>
                  <a:pt x="1500188" y="320675"/>
                  <a:pt x="1495633" y="323140"/>
                  <a:pt x="1490663" y="323850"/>
                </a:cubicBezTo>
                <a:cubicBezTo>
                  <a:pt x="1430957" y="332379"/>
                  <a:pt x="1421209" y="327664"/>
                  <a:pt x="1352550" y="323850"/>
                </a:cubicBezTo>
                <a:cubicBezTo>
                  <a:pt x="1314635" y="298573"/>
                  <a:pt x="1335308" y="306419"/>
                  <a:pt x="1290638" y="300037"/>
                </a:cubicBezTo>
                <a:cubicBezTo>
                  <a:pt x="1279525" y="301625"/>
                  <a:pt x="1268308" y="302598"/>
                  <a:pt x="1257300" y="304800"/>
                </a:cubicBezTo>
                <a:cubicBezTo>
                  <a:pt x="1252378" y="305784"/>
                  <a:pt x="1247856" y="308241"/>
                  <a:pt x="1243013" y="309562"/>
                </a:cubicBezTo>
                <a:cubicBezTo>
                  <a:pt x="1230383" y="313006"/>
                  <a:pt x="1217750" y="316519"/>
                  <a:pt x="1204913" y="319087"/>
                </a:cubicBezTo>
                <a:cubicBezTo>
                  <a:pt x="1176178" y="324835"/>
                  <a:pt x="1188780" y="321290"/>
                  <a:pt x="1166813" y="328612"/>
                </a:cubicBezTo>
                <a:cubicBezTo>
                  <a:pt x="1158875" y="352425"/>
                  <a:pt x="1166813" y="341313"/>
                  <a:pt x="1133475" y="352425"/>
                </a:cubicBezTo>
                <a:lnTo>
                  <a:pt x="1119188" y="357187"/>
                </a:lnTo>
                <a:cubicBezTo>
                  <a:pt x="1090613" y="355600"/>
                  <a:pt x="1061991" y="354707"/>
                  <a:pt x="1033463" y="352425"/>
                </a:cubicBezTo>
                <a:cubicBezTo>
                  <a:pt x="1022273" y="351530"/>
                  <a:pt x="1011295" y="348779"/>
                  <a:pt x="1000125" y="347662"/>
                </a:cubicBezTo>
                <a:cubicBezTo>
                  <a:pt x="979529" y="345602"/>
                  <a:pt x="958850" y="344487"/>
                  <a:pt x="938213" y="342900"/>
                </a:cubicBezTo>
                <a:cubicBezTo>
                  <a:pt x="933450" y="341312"/>
                  <a:pt x="927845" y="341273"/>
                  <a:pt x="923925" y="338137"/>
                </a:cubicBezTo>
                <a:cubicBezTo>
                  <a:pt x="919456" y="334561"/>
                  <a:pt x="918447" y="327897"/>
                  <a:pt x="914400" y="323850"/>
                </a:cubicBezTo>
                <a:cubicBezTo>
                  <a:pt x="910353" y="319803"/>
                  <a:pt x="904875" y="317500"/>
                  <a:pt x="900113" y="314325"/>
                </a:cubicBezTo>
                <a:cubicBezTo>
                  <a:pt x="799829" y="319896"/>
                  <a:pt x="811649" y="322019"/>
                  <a:pt x="700088" y="314325"/>
                </a:cubicBezTo>
                <a:cubicBezTo>
                  <a:pt x="692012" y="313768"/>
                  <a:pt x="684213" y="311150"/>
                  <a:pt x="676275" y="309562"/>
                </a:cubicBezTo>
                <a:cubicBezTo>
                  <a:pt x="665163" y="311150"/>
                  <a:pt x="653415" y="310295"/>
                  <a:pt x="642938" y="314325"/>
                </a:cubicBezTo>
                <a:cubicBezTo>
                  <a:pt x="632253" y="318435"/>
                  <a:pt x="614363" y="333375"/>
                  <a:pt x="614363" y="333375"/>
                </a:cubicBezTo>
                <a:cubicBezTo>
                  <a:pt x="587232" y="331288"/>
                  <a:pt x="522447" y="328136"/>
                  <a:pt x="495300" y="319087"/>
                </a:cubicBezTo>
                <a:cubicBezTo>
                  <a:pt x="485775" y="315912"/>
                  <a:pt x="476731" y="310396"/>
                  <a:pt x="466725" y="309562"/>
                </a:cubicBezTo>
                <a:cubicBezTo>
                  <a:pt x="398389" y="303868"/>
                  <a:pt x="428499" y="307504"/>
                  <a:pt x="376238" y="300037"/>
                </a:cubicBezTo>
                <a:cubicBezTo>
                  <a:pt x="373063" y="295275"/>
                  <a:pt x="371567" y="288783"/>
                  <a:pt x="366713" y="285750"/>
                </a:cubicBezTo>
                <a:cubicBezTo>
                  <a:pt x="358199" y="280429"/>
                  <a:pt x="348172" y="276583"/>
                  <a:pt x="338138" y="276225"/>
                </a:cubicBezTo>
                <a:lnTo>
                  <a:pt x="204788" y="271462"/>
                </a:lnTo>
                <a:cubicBezTo>
                  <a:pt x="170783" y="260127"/>
                  <a:pt x="184567" y="267506"/>
                  <a:pt x="161925" y="252412"/>
                </a:cubicBezTo>
                <a:cubicBezTo>
                  <a:pt x="158750" y="247650"/>
                  <a:pt x="156869" y="241701"/>
                  <a:pt x="152400" y="238125"/>
                </a:cubicBezTo>
                <a:cubicBezTo>
                  <a:pt x="148480" y="234989"/>
                  <a:pt x="143133" y="233362"/>
                  <a:pt x="138113" y="233362"/>
                </a:cubicBezTo>
                <a:cubicBezTo>
                  <a:pt x="118997" y="233362"/>
                  <a:pt x="100013" y="236537"/>
                  <a:pt x="80963" y="238125"/>
                </a:cubicBezTo>
                <a:cubicBezTo>
                  <a:pt x="57150" y="246062"/>
                  <a:pt x="71438" y="244474"/>
                  <a:pt x="38100" y="233362"/>
                </a:cubicBezTo>
                <a:lnTo>
                  <a:pt x="23813" y="228600"/>
                </a:lnTo>
                <a:cubicBezTo>
                  <a:pt x="15464" y="223034"/>
                  <a:pt x="2462" y="218590"/>
                  <a:pt x="4763" y="204787"/>
                </a:cubicBezTo>
                <a:cubicBezTo>
                  <a:pt x="5704" y="199141"/>
                  <a:pt x="11113" y="195262"/>
                  <a:pt x="14288" y="190500"/>
                </a:cubicBezTo>
                <a:cubicBezTo>
                  <a:pt x="19552" y="174706"/>
                  <a:pt x="2381" y="166687"/>
                  <a:pt x="0" y="161925"/>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71"/>
          <p:cNvSpPr/>
          <p:nvPr/>
        </p:nvSpPr>
        <p:spPr>
          <a:xfrm>
            <a:off x="6707632" y="5047567"/>
            <a:ext cx="307531" cy="557896"/>
          </a:xfrm>
          <a:custGeom>
            <a:avLst/>
            <a:gdLst>
              <a:gd name="connsiteX0" fmla="*/ 26543 w 307531"/>
              <a:gd name="connsiteY0" fmla="*/ 453121 h 557896"/>
              <a:gd name="connsiteX1" fmla="*/ 26543 w 307531"/>
              <a:gd name="connsiteY1" fmla="*/ 453121 h 557896"/>
              <a:gd name="connsiteX2" fmla="*/ 69406 w 307531"/>
              <a:gd name="connsiteY2" fmla="*/ 448358 h 557896"/>
              <a:gd name="connsiteX3" fmla="*/ 83693 w 307531"/>
              <a:gd name="connsiteY3" fmla="*/ 438833 h 557896"/>
              <a:gd name="connsiteX4" fmla="*/ 78931 w 307531"/>
              <a:gd name="connsiteY4" fmla="*/ 376921 h 557896"/>
              <a:gd name="connsiteX5" fmla="*/ 74168 w 307531"/>
              <a:gd name="connsiteY5" fmla="*/ 343583 h 557896"/>
              <a:gd name="connsiteX6" fmla="*/ 59881 w 307531"/>
              <a:gd name="connsiteY6" fmla="*/ 334058 h 557896"/>
              <a:gd name="connsiteX7" fmla="*/ 45593 w 307531"/>
              <a:gd name="connsiteY7" fmla="*/ 319771 h 557896"/>
              <a:gd name="connsiteX8" fmla="*/ 17018 w 307531"/>
              <a:gd name="connsiteY8" fmla="*/ 305483 h 557896"/>
              <a:gd name="connsiteX9" fmla="*/ 7493 w 307531"/>
              <a:gd name="connsiteY9" fmla="*/ 291196 h 557896"/>
              <a:gd name="connsiteX10" fmla="*/ 7493 w 307531"/>
              <a:gd name="connsiteY10" fmla="*/ 138796 h 557896"/>
              <a:gd name="connsiteX11" fmla="*/ 40831 w 307531"/>
              <a:gd name="connsiteY11" fmla="*/ 95933 h 557896"/>
              <a:gd name="connsiteX12" fmla="*/ 69406 w 307531"/>
              <a:gd name="connsiteY12" fmla="*/ 76883 h 557896"/>
              <a:gd name="connsiteX13" fmla="*/ 107506 w 307531"/>
              <a:gd name="connsiteY13" fmla="*/ 43546 h 557896"/>
              <a:gd name="connsiteX14" fmla="*/ 121793 w 307531"/>
              <a:gd name="connsiteY14" fmla="*/ 34021 h 557896"/>
              <a:gd name="connsiteX15" fmla="*/ 159893 w 307531"/>
              <a:gd name="connsiteY15" fmla="*/ 683 h 557896"/>
              <a:gd name="connsiteX16" fmla="*/ 207518 w 307531"/>
              <a:gd name="connsiteY16" fmla="*/ 10208 h 557896"/>
              <a:gd name="connsiteX17" fmla="*/ 236093 w 307531"/>
              <a:gd name="connsiteY17" fmla="*/ 29258 h 557896"/>
              <a:gd name="connsiteX18" fmla="*/ 283718 w 307531"/>
              <a:gd name="connsiteY18" fmla="*/ 34021 h 557896"/>
              <a:gd name="connsiteX19" fmla="*/ 293243 w 307531"/>
              <a:gd name="connsiteY19" fmla="*/ 81646 h 557896"/>
              <a:gd name="connsiteX20" fmla="*/ 302768 w 307531"/>
              <a:gd name="connsiteY20" fmla="*/ 95933 h 557896"/>
              <a:gd name="connsiteX21" fmla="*/ 307531 w 307531"/>
              <a:gd name="connsiteY21" fmla="*/ 110221 h 557896"/>
              <a:gd name="connsiteX22" fmla="*/ 274193 w 307531"/>
              <a:gd name="connsiteY22" fmla="*/ 129271 h 557896"/>
              <a:gd name="connsiteX23" fmla="*/ 255143 w 307531"/>
              <a:gd name="connsiteY23" fmla="*/ 134033 h 557896"/>
              <a:gd name="connsiteX24" fmla="*/ 236093 w 307531"/>
              <a:gd name="connsiteY24" fmla="*/ 172133 h 557896"/>
              <a:gd name="connsiteX25" fmla="*/ 207518 w 307531"/>
              <a:gd name="connsiteY25" fmla="*/ 176896 h 557896"/>
              <a:gd name="connsiteX26" fmla="*/ 212281 w 307531"/>
              <a:gd name="connsiteY26" fmla="*/ 210233 h 557896"/>
              <a:gd name="connsiteX27" fmla="*/ 226568 w 307531"/>
              <a:gd name="connsiteY27" fmla="*/ 224521 h 557896"/>
              <a:gd name="connsiteX28" fmla="*/ 236093 w 307531"/>
              <a:gd name="connsiteY28" fmla="*/ 243571 h 557896"/>
              <a:gd name="connsiteX29" fmla="*/ 264668 w 307531"/>
              <a:gd name="connsiteY29" fmla="*/ 257858 h 557896"/>
              <a:gd name="connsiteX30" fmla="*/ 259906 w 307531"/>
              <a:gd name="connsiteY30" fmla="*/ 276908 h 557896"/>
              <a:gd name="connsiteX31" fmla="*/ 217043 w 307531"/>
              <a:gd name="connsiteY31" fmla="*/ 300721 h 557896"/>
              <a:gd name="connsiteX32" fmla="*/ 207518 w 307531"/>
              <a:gd name="connsiteY32" fmla="*/ 329296 h 557896"/>
              <a:gd name="connsiteX33" fmla="*/ 197993 w 307531"/>
              <a:gd name="connsiteY33" fmla="*/ 362633 h 557896"/>
              <a:gd name="connsiteX34" fmla="*/ 193231 w 307531"/>
              <a:gd name="connsiteY34" fmla="*/ 395971 h 557896"/>
              <a:gd name="connsiteX35" fmla="*/ 197993 w 307531"/>
              <a:gd name="connsiteY35" fmla="*/ 505508 h 557896"/>
              <a:gd name="connsiteX36" fmla="*/ 188468 w 307531"/>
              <a:gd name="connsiteY36" fmla="*/ 548371 h 557896"/>
              <a:gd name="connsiteX37" fmla="*/ 174181 w 307531"/>
              <a:gd name="connsiteY37" fmla="*/ 557896 h 557896"/>
              <a:gd name="connsiteX38" fmla="*/ 131318 w 307531"/>
              <a:gd name="connsiteY38" fmla="*/ 553133 h 557896"/>
              <a:gd name="connsiteX39" fmla="*/ 102743 w 307531"/>
              <a:gd name="connsiteY39" fmla="*/ 543608 h 557896"/>
              <a:gd name="connsiteX40" fmla="*/ 88456 w 307531"/>
              <a:gd name="connsiteY40" fmla="*/ 538846 h 557896"/>
              <a:gd name="connsiteX41" fmla="*/ 59881 w 307531"/>
              <a:gd name="connsiteY41" fmla="*/ 548371 h 557896"/>
              <a:gd name="connsiteX42" fmla="*/ 31306 w 307531"/>
              <a:gd name="connsiteY42" fmla="*/ 529321 h 557896"/>
              <a:gd name="connsiteX43" fmla="*/ 17018 w 307531"/>
              <a:gd name="connsiteY43" fmla="*/ 500746 h 557896"/>
              <a:gd name="connsiteX44" fmla="*/ 12256 w 307531"/>
              <a:gd name="connsiteY44" fmla="*/ 486458 h 557896"/>
              <a:gd name="connsiteX45" fmla="*/ 17018 w 307531"/>
              <a:gd name="connsiteY45" fmla="*/ 467408 h 557896"/>
              <a:gd name="connsiteX46" fmla="*/ 31306 w 307531"/>
              <a:gd name="connsiteY46" fmla="*/ 462646 h 557896"/>
              <a:gd name="connsiteX47" fmla="*/ 26543 w 307531"/>
              <a:gd name="connsiteY47" fmla="*/ 453121 h 55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7531" h="557896">
                <a:moveTo>
                  <a:pt x="26543" y="453121"/>
                </a:moveTo>
                <a:lnTo>
                  <a:pt x="26543" y="453121"/>
                </a:lnTo>
                <a:cubicBezTo>
                  <a:pt x="40831" y="451533"/>
                  <a:pt x="55460" y="451845"/>
                  <a:pt x="69406" y="448358"/>
                </a:cubicBezTo>
                <a:cubicBezTo>
                  <a:pt x="74959" y="446970"/>
                  <a:pt x="82937" y="444506"/>
                  <a:pt x="83693" y="438833"/>
                </a:cubicBezTo>
                <a:cubicBezTo>
                  <a:pt x="86429" y="418316"/>
                  <a:pt x="80991" y="397517"/>
                  <a:pt x="78931" y="376921"/>
                </a:cubicBezTo>
                <a:cubicBezTo>
                  <a:pt x="77814" y="365751"/>
                  <a:pt x="78727" y="353841"/>
                  <a:pt x="74168" y="343583"/>
                </a:cubicBezTo>
                <a:cubicBezTo>
                  <a:pt x="71843" y="338353"/>
                  <a:pt x="64278" y="337722"/>
                  <a:pt x="59881" y="334058"/>
                </a:cubicBezTo>
                <a:cubicBezTo>
                  <a:pt x="54707" y="329746"/>
                  <a:pt x="50767" y="324083"/>
                  <a:pt x="45593" y="319771"/>
                </a:cubicBezTo>
                <a:cubicBezTo>
                  <a:pt x="33283" y="309513"/>
                  <a:pt x="31338" y="310257"/>
                  <a:pt x="17018" y="305483"/>
                </a:cubicBezTo>
                <a:cubicBezTo>
                  <a:pt x="13843" y="300721"/>
                  <a:pt x="8386" y="296850"/>
                  <a:pt x="7493" y="291196"/>
                </a:cubicBezTo>
                <a:cubicBezTo>
                  <a:pt x="2287" y="258226"/>
                  <a:pt x="0" y="171766"/>
                  <a:pt x="7493" y="138796"/>
                </a:cubicBezTo>
                <a:cubicBezTo>
                  <a:pt x="9702" y="129075"/>
                  <a:pt x="30555" y="103925"/>
                  <a:pt x="40831" y="95933"/>
                </a:cubicBezTo>
                <a:cubicBezTo>
                  <a:pt x="49867" y="88905"/>
                  <a:pt x="69406" y="76883"/>
                  <a:pt x="69406" y="76883"/>
                </a:cubicBezTo>
                <a:cubicBezTo>
                  <a:pt x="85281" y="53071"/>
                  <a:pt x="74168" y="65771"/>
                  <a:pt x="107506" y="43546"/>
                </a:cubicBezTo>
                <a:lnTo>
                  <a:pt x="121793" y="34021"/>
                </a:lnTo>
                <a:cubicBezTo>
                  <a:pt x="144474" y="0"/>
                  <a:pt x="129737" y="8223"/>
                  <a:pt x="159893" y="683"/>
                </a:cubicBezTo>
                <a:cubicBezTo>
                  <a:pt x="168170" y="1866"/>
                  <a:pt x="196011" y="3815"/>
                  <a:pt x="207518" y="10208"/>
                </a:cubicBezTo>
                <a:cubicBezTo>
                  <a:pt x="217525" y="15767"/>
                  <a:pt x="224702" y="28119"/>
                  <a:pt x="236093" y="29258"/>
                </a:cubicBezTo>
                <a:lnTo>
                  <a:pt x="283718" y="34021"/>
                </a:lnTo>
                <a:cubicBezTo>
                  <a:pt x="286893" y="49896"/>
                  <a:pt x="288482" y="66173"/>
                  <a:pt x="293243" y="81646"/>
                </a:cubicBezTo>
                <a:cubicBezTo>
                  <a:pt x="294926" y="87117"/>
                  <a:pt x="300208" y="90814"/>
                  <a:pt x="302768" y="95933"/>
                </a:cubicBezTo>
                <a:cubicBezTo>
                  <a:pt x="305013" y="100423"/>
                  <a:pt x="305943" y="105458"/>
                  <a:pt x="307531" y="110221"/>
                </a:cubicBezTo>
                <a:cubicBezTo>
                  <a:pt x="295688" y="118116"/>
                  <a:pt x="288003" y="124093"/>
                  <a:pt x="274193" y="129271"/>
                </a:cubicBezTo>
                <a:cubicBezTo>
                  <a:pt x="268064" y="131569"/>
                  <a:pt x="261493" y="132446"/>
                  <a:pt x="255143" y="134033"/>
                </a:cubicBezTo>
                <a:cubicBezTo>
                  <a:pt x="251374" y="145340"/>
                  <a:pt x="245736" y="165705"/>
                  <a:pt x="236093" y="172133"/>
                </a:cubicBezTo>
                <a:cubicBezTo>
                  <a:pt x="228058" y="177489"/>
                  <a:pt x="217043" y="175308"/>
                  <a:pt x="207518" y="176896"/>
                </a:cubicBezTo>
                <a:cubicBezTo>
                  <a:pt x="209106" y="188008"/>
                  <a:pt x="208112" y="199811"/>
                  <a:pt x="212281" y="210233"/>
                </a:cubicBezTo>
                <a:cubicBezTo>
                  <a:pt x="214782" y="216486"/>
                  <a:pt x="222653" y="219040"/>
                  <a:pt x="226568" y="224521"/>
                </a:cubicBezTo>
                <a:cubicBezTo>
                  <a:pt x="230694" y="230298"/>
                  <a:pt x="231548" y="238117"/>
                  <a:pt x="236093" y="243571"/>
                </a:cubicBezTo>
                <a:cubicBezTo>
                  <a:pt x="243195" y="252093"/>
                  <a:pt x="254916" y="254608"/>
                  <a:pt x="264668" y="257858"/>
                </a:cubicBezTo>
                <a:cubicBezTo>
                  <a:pt x="263081" y="264208"/>
                  <a:pt x="264216" y="271982"/>
                  <a:pt x="259906" y="276908"/>
                </a:cubicBezTo>
                <a:cubicBezTo>
                  <a:pt x="246421" y="292320"/>
                  <a:pt x="233742" y="295154"/>
                  <a:pt x="217043" y="300721"/>
                </a:cubicBezTo>
                <a:lnTo>
                  <a:pt x="207518" y="329296"/>
                </a:lnTo>
                <a:cubicBezTo>
                  <a:pt x="203440" y="341532"/>
                  <a:pt x="200384" y="349485"/>
                  <a:pt x="197993" y="362633"/>
                </a:cubicBezTo>
                <a:cubicBezTo>
                  <a:pt x="195985" y="373677"/>
                  <a:pt x="194818" y="384858"/>
                  <a:pt x="193231" y="395971"/>
                </a:cubicBezTo>
                <a:cubicBezTo>
                  <a:pt x="194818" y="432483"/>
                  <a:pt x="197993" y="468961"/>
                  <a:pt x="197993" y="505508"/>
                </a:cubicBezTo>
                <a:cubicBezTo>
                  <a:pt x="197993" y="505743"/>
                  <a:pt x="193380" y="542231"/>
                  <a:pt x="188468" y="548371"/>
                </a:cubicBezTo>
                <a:cubicBezTo>
                  <a:pt x="184892" y="552840"/>
                  <a:pt x="178943" y="554721"/>
                  <a:pt x="174181" y="557896"/>
                </a:cubicBezTo>
                <a:cubicBezTo>
                  <a:pt x="159893" y="556308"/>
                  <a:pt x="145414" y="555952"/>
                  <a:pt x="131318" y="553133"/>
                </a:cubicBezTo>
                <a:cubicBezTo>
                  <a:pt x="121473" y="551164"/>
                  <a:pt x="112268" y="546783"/>
                  <a:pt x="102743" y="543608"/>
                </a:cubicBezTo>
                <a:lnTo>
                  <a:pt x="88456" y="538846"/>
                </a:lnTo>
                <a:cubicBezTo>
                  <a:pt x="78931" y="542021"/>
                  <a:pt x="68235" y="553940"/>
                  <a:pt x="59881" y="548371"/>
                </a:cubicBezTo>
                <a:lnTo>
                  <a:pt x="31306" y="529321"/>
                </a:lnTo>
                <a:cubicBezTo>
                  <a:pt x="19331" y="493400"/>
                  <a:pt x="35486" y="537683"/>
                  <a:pt x="17018" y="500746"/>
                </a:cubicBezTo>
                <a:cubicBezTo>
                  <a:pt x="14773" y="496256"/>
                  <a:pt x="13843" y="491221"/>
                  <a:pt x="12256" y="486458"/>
                </a:cubicBezTo>
                <a:cubicBezTo>
                  <a:pt x="13843" y="480108"/>
                  <a:pt x="12929" y="472519"/>
                  <a:pt x="17018" y="467408"/>
                </a:cubicBezTo>
                <a:cubicBezTo>
                  <a:pt x="20154" y="463488"/>
                  <a:pt x="26645" y="464510"/>
                  <a:pt x="31306" y="462646"/>
                </a:cubicBezTo>
                <a:cubicBezTo>
                  <a:pt x="34602" y="461328"/>
                  <a:pt x="27337" y="454708"/>
                  <a:pt x="26543" y="453121"/>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a:off x="532669" y="6081691"/>
            <a:ext cx="1038956" cy="152422"/>
          </a:xfrm>
          <a:custGeom>
            <a:avLst/>
            <a:gdLst>
              <a:gd name="connsiteX0" fmla="*/ 253144 w 1038956"/>
              <a:gd name="connsiteY0" fmla="*/ 42884 h 152422"/>
              <a:gd name="connsiteX1" fmla="*/ 253144 w 1038956"/>
              <a:gd name="connsiteY1" fmla="*/ 42884 h 152422"/>
              <a:gd name="connsiteX2" fmla="*/ 291244 w 1038956"/>
              <a:gd name="connsiteY2" fmla="*/ 61934 h 152422"/>
              <a:gd name="connsiteX3" fmla="*/ 319819 w 1038956"/>
              <a:gd name="connsiteY3" fmla="*/ 52409 h 152422"/>
              <a:gd name="connsiteX4" fmla="*/ 324581 w 1038956"/>
              <a:gd name="connsiteY4" fmla="*/ 38122 h 152422"/>
              <a:gd name="connsiteX5" fmla="*/ 410306 w 1038956"/>
              <a:gd name="connsiteY5" fmla="*/ 19072 h 152422"/>
              <a:gd name="connsiteX6" fmla="*/ 462694 w 1038956"/>
              <a:gd name="connsiteY6" fmla="*/ 14309 h 152422"/>
              <a:gd name="connsiteX7" fmla="*/ 538894 w 1038956"/>
              <a:gd name="connsiteY7" fmla="*/ 9547 h 152422"/>
              <a:gd name="connsiteX8" fmla="*/ 600806 w 1038956"/>
              <a:gd name="connsiteY8" fmla="*/ 19072 h 152422"/>
              <a:gd name="connsiteX9" fmla="*/ 715106 w 1038956"/>
              <a:gd name="connsiteY9" fmla="*/ 23834 h 152422"/>
              <a:gd name="connsiteX10" fmla="*/ 924656 w 1038956"/>
              <a:gd name="connsiteY10" fmla="*/ 19072 h 152422"/>
              <a:gd name="connsiteX11" fmla="*/ 938944 w 1038956"/>
              <a:gd name="connsiteY11" fmla="*/ 9547 h 152422"/>
              <a:gd name="connsiteX12" fmla="*/ 957994 w 1038956"/>
              <a:gd name="connsiteY12" fmla="*/ 19072 h 152422"/>
              <a:gd name="connsiteX13" fmla="*/ 991331 w 1038956"/>
              <a:gd name="connsiteY13" fmla="*/ 23834 h 152422"/>
              <a:gd name="connsiteX14" fmla="*/ 1005619 w 1038956"/>
              <a:gd name="connsiteY14" fmla="*/ 33359 h 152422"/>
              <a:gd name="connsiteX15" fmla="*/ 1015144 w 1038956"/>
              <a:gd name="connsiteY15" fmla="*/ 66697 h 152422"/>
              <a:gd name="connsiteX16" fmla="*/ 1024669 w 1038956"/>
              <a:gd name="connsiteY16" fmla="*/ 80984 h 152422"/>
              <a:gd name="connsiteX17" fmla="*/ 1029431 w 1038956"/>
              <a:gd name="connsiteY17" fmla="*/ 95272 h 152422"/>
              <a:gd name="connsiteX18" fmla="*/ 1038956 w 1038956"/>
              <a:gd name="connsiteY18" fmla="*/ 109559 h 152422"/>
              <a:gd name="connsiteX19" fmla="*/ 1029431 w 1038956"/>
              <a:gd name="connsiteY19" fmla="*/ 123847 h 152422"/>
              <a:gd name="connsiteX20" fmla="*/ 1000856 w 1038956"/>
              <a:gd name="connsiteY20" fmla="*/ 133372 h 152422"/>
              <a:gd name="connsiteX21" fmla="*/ 929419 w 1038956"/>
              <a:gd name="connsiteY21" fmla="*/ 119084 h 152422"/>
              <a:gd name="connsiteX22" fmla="*/ 915131 w 1038956"/>
              <a:gd name="connsiteY22" fmla="*/ 114322 h 152422"/>
              <a:gd name="connsiteX23" fmla="*/ 905606 w 1038956"/>
              <a:gd name="connsiteY23" fmla="*/ 128609 h 152422"/>
              <a:gd name="connsiteX24" fmla="*/ 891319 w 1038956"/>
              <a:gd name="connsiteY24" fmla="*/ 133372 h 152422"/>
              <a:gd name="connsiteX25" fmla="*/ 857981 w 1038956"/>
              <a:gd name="connsiteY25" fmla="*/ 138134 h 152422"/>
              <a:gd name="connsiteX26" fmla="*/ 824644 w 1038956"/>
              <a:gd name="connsiteY26" fmla="*/ 147659 h 152422"/>
              <a:gd name="connsiteX27" fmla="*/ 762731 w 1038956"/>
              <a:gd name="connsiteY27" fmla="*/ 152422 h 152422"/>
              <a:gd name="connsiteX28" fmla="*/ 681769 w 1038956"/>
              <a:gd name="connsiteY28" fmla="*/ 147659 h 152422"/>
              <a:gd name="connsiteX29" fmla="*/ 662719 w 1038956"/>
              <a:gd name="connsiteY29" fmla="*/ 142897 h 152422"/>
              <a:gd name="connsiteX30" fmla="*/ 634144 w 1038956"/>
              <a:gd name="connsiteY30" fmla="*/ 133372 h 152422"/>
              <a:gd name="connsiteX31" fmla="*/ 619856 w 1038956"/>
              <a:gd name="connsiteY31" fmla="*/ 123847 h 152422"/>
              <a:gd name="connsiteX32" fmla="*/ 591281 w 1038956"/>
              <a:gd name="connsiteY32" fmla="*/ 114322 h 152422"/>
              <a:gd name="connsiteX33" fmla="*/ 524606 w 1038956"/>
              <a:gd name="connsiteY33" fmla="*/ 119084 h 152422"/>
              <a:gd name="connsiteX34" fmla="*/ 496031 w 1038956"/>
              <a:gd name="connsiteY34" fmla="*/ 128609 h 152422"/>
              <a:gd name="connsiteX35" fmla="*/ 462694 w 1038956"/>
              <a:gd name="connsiteY35" fmla="*/ 123847 h 152422"/>
              <a:gd name="connsiteX36" fmla="*/ 448406 w 1038956"/>
              <a:gd name="connsiteY36" fmla="*/ 119084 h 152422"/>
              <a:gd name="connsiteX37" fmla="*/ 424594 w 1038956"/>
              <a:gd name="connsiteY37" fmla="*/ 114322 h 152422"/>
              <a:gd name="connsiteX38" fmla="*/ 410306 w 1038956"/>
              <a:gd name="connsiteY38" fmla="*/ 123847 h 152422"/>
              <a:gd name="connsiteX39" fmla="*/ 319819 w 1038956"/>
              <a:gd name="connsiteY39" fmla="*/ 123847 h 152422"/>
              <a:gd name="connsiteX40" fmla="*/ 305531 w 1038956"/>
              <a:gd name="connsiteY40" fmla="*/ 114322 h 152422"/>
              <a:gd name="connsiteX41" fmla="*/ 248381 w 1038956"/>
              <a:gd name="connsiteY41" fmla="*/ 123847 h 152422"/>
              <a:gd name="connsiteX42" fmla="*/ 210281 w 1038956"/>
              <a:gd name="connsiteY42" fmla="*/ 128609 h 152422"/>
              <a:gd name="connsiteX43" fmla="*/ 72169 w 1038956"/>
              <a:gd name="connsiteY43" fmla="*/ 119084 h 152422"/>
              <a:gd name="connsiteX44" fmla="*/ 38831 w 1038956"/>
              <a:gd name="connsiteY44" fmla="*/ 109559 h 152422"/>
              <a:gd name="connsiteX45" fmla="*/ 10256 w 1038956"/>
              <a:gd name="connsiteY45" fmla="*/ 104797 h 152422"/>
              <a:gd name="connsiteX46" fmla="*/ 731 w 1038956"/>
              <a:gd name="connsiteY46" fmla="*/ 90509 h 152422"/>
              <a:gd name="connsiteX47" fmla="*/ 10256 w 1038956"/>
              <a:gd name="connsiteY47" fmla="*/ 42884 h 152422"/>
              <a:gd name="connsiteX48" fmla="*/ 19781 w 1038956"/>
              <a:gd name="connsiteY48" fmla="*/ 28597 h 152422"/>
              <a:gd name="connsiteX49" fmla="*/ 34069 w 1038956"/>
              <a:gd name="connsiteY49" fmla="*/ 33359 h 152422"/>
              <a:gd name="connsiteX50" fmla="*/ 62644 w 1038956"/>
              <a:gd name="connsiteY50" fmla="*/ 52409 h 152422"/>
              <a:gd name="connsiteX51" fmla="*/ 76931 w 1038956"/>
              <a:gd name="connsiteY51" fmla="*/ 47647 h 152422"/>
              <a:gd name="connsiteX52" fmla="*/ 148369 w 1038956"/>
              <a:gd name="connsiteY52" fmla="*/ 42884 h 152422"/>
              <a:gd name="connsiteX53" fmla="*/ 153131 w 1038956"/>
              <a:gd name="connsiteY53" fmla="*/ 14309 h 152422"/>
              <a:gd name="connsiteX54" fmla="*/ 200756 w 1038956"/>
              <a:gd name="connsiteY54" fmla="*/ 23834 h 152422"/>
              <a:gd name="connsiteX55" fmla="*/ 238856 w 1038956"/>
              <a:gd name="connsiteY55" fmla="*/ 33359 h 152422"/>
              <a:gd name="connsiteX56" fmla="*/ 257906 w 1038956"/>
              <a:gd name="connsiteY56" fmla="*/ 52409 h 152422"/>
              <a:gd name="connsiteX57" fmla="*/ 253144 w 1038956"/>
              <a:gd name="connsiteY57" fmla="*/ 42884 h 15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38956" h="152422">
                <a:moveTo>
                  <a:pt x="253144" y="42884"/>
                </a:moveTo>
                <a:lnTo>
                  <a:pt x="253144" y="42884"/>
                </a:lnTo>
                <a:cubicBezTo>
                  <a:pt x="265844" y="49234"/>
                  <a:pt x="277188" y="59926"/>
                  <a:pt x="291244" y="61934"/>
                </a:cubicBezTo>
                <a:cubicBezTo>
                  <a:pt x="301183" y="63354"/>
                  <a:pt x="319819" y="52409"/>
                  <a:pt x="319819" y="52409"/>
                </a:cubicBezTo>
                <a:cubicBezTo>
                  <a:pt x="321406" y="47647"/>
                  <a:pt x="322336" y="42612"/>
                  <a:pt x="324581" y="38122"/>
                </a:cubicBezTo>
                <a:cubicBezTo>
                  <a:pt x="342122" y="3040"/>
                  <a:pt x="355519" y="22496"/>
                  <a:pt x="410306" y="19072"/>
                </a:cubicBezTo>
                <a:cubicBezTo>
                  <a:pt x="438914" y="0"/>
                  <a:pt x="410706" y="14309"/>
                  <a:pt x="462694" y="14309"/>
                </a:cubicBezTo>
                <a:cubicBezTo>
                  <a:pt x="488144" y="14309"/>
                  <a:pt x="513494" y="11134"/>
                  <a:pt x="538894" y="9547"/>
                </a:cubicBezTo>
                <a:cubicBezTo>
                  <a:pt x="550230" y="11436"/>
                  <a:pt x="590820" y="18428"/>
                  <a:pt x="600806" y="19072"/>
                </a:cubicBezTo>
                <a:cubicBezTo>
                  <a:pt x="638860" y="21527"/>
                  <a:pt x="677006" y="22247"/>
                  <a:pt x="715106" y="23834"/>
                </a:cubicBezTo>
                <a:cubicBezTo>
                  <a:pt x="784956" y="22247"/>
                  <a:pt x="854930" y="23522"/>
                  <a:pt x="924656" y="19072"/>
                </a:cubicBezTo>
                <a:cubicBezTo>
                  <a:pt x="930368" y="18707"/>
                  <a:pt x="933220" y="9547"/>
                  <a:pt x="938944" y="9547"/>
                </a:cubicBezTo>
                <a:cubicBezTo>
                  <a:pt x="946044" y="9547"/>
                  <a:pt x="951145" y="17204"/>
                  <a:pt x="957994" y="19072"/>
                </a:cubicBezTo>
                <a:cubicBezTo>
                  <a:pt x="968824" y="22025"/>
                  <a:pt x="980219" y="22247"/>
                  <a:pt x="991331" y="23834"/>
                </a:cubicBezTo>
                <a:cubicBezTo>
                  <a:pt x="996094" y="27009"/>
                  <a:pt x="1002043" y="28889"/>
                  <a:pt x="1005619" y="33359"/>
                </a:cubicBezTo>
                <a:cubicBezTo>
                  <a:pt x="1008468" y="36920"/>
                  <a:pt x="1014356" y="64859"/>
                  <a:pt x="1015144" y="66697"/>
                </a:cubicBezTo>
                <a:cubicBezTo>
                  <a:pt x="1017399" y="71958"/>
                  <a:pt x="1021494" y="76222"/>
                  <a:pt x="1024669" y="80984"/>
                </a:cubicBezTo>
                <a:cubicBezTo>
                  <a:pt x="1026256" y="85747"/>
                  <a:pt x="1027186" y="90782"/>
                  <a:pt x="1029431" y="95272"/>
                </a:cubicBezTo>
                <a:cubicBezTo>
                  <a:pt x="1031991" y="100391"/>
                  <a:pt x="1038956" y="103835"/>
                  <a:pt x="1038956" y="109559"/>
                </a:cubicBezTo>
                <a:cubicBezTo>
                  <a:pt x="1038956" y="115283"/>
                  <a:pt x="1034285" y="120813"/>
                  <a:pt x="1029431" y="123847"/>
                </a:cubicBezTo>
                <a:cubicBezTo>
                  <a:pt x="1020917" y="129168"/>
                  <a:pt x="1000856" y="133372"/>
                  <a:pt x="1000856" y="133372"/>
                </a:cubicBezTo>
                <a:cubicBezTo>
                  <a:pt x="975808" y="128818"/>
                  <a:pt x="953230" y="125887"/>
                  <a:pt x="929419" y="119084"/>
                </a:cubicBezTo>
                <a:cubicBezTo>
                  <a:pt x="924592" y="117705"/>
                  <a:pt x="919894" y="115909"/>
                  <a:pt x="915131" y="114322"/>
                </a:cubicBezTo>
                <a:cubicBezTo>
                  <a:pt x="911956" y="119084"/>
                  <a:pt x="910075" y="125033"/>
                  <a:pt x="905606" y="128609"/>
                </a:cubicBezTo>
                <a:cubicBezTo>
                  <a:pt x="901686" y="131745"/>
                  <a:pt x="896242" y="132387"/>
                  <a:pt x="891319" y="133372"/>
                </a:cubicBezTo>
                <a:cubicBezTo>
                  <a:pt x="880312" y="135573"/>
                  <a:pt x="869094" y="136547"/>
                  <a:pt x="857981" y="138134"/>
                </a:cubicBezTo>
                <a:cubicBezTo>
                  <a:pt x="848737" y="141216"/>
                  <a:pt x="833892" y="146571"/>
                  <a:pt x="824644" y="147659"/>
                </a:cubicBezTo>
                <a:cubicBezTo>
                  <a:pt x="804087" y="150077"/>
                  <a:pt x="783369" y="150834"/>
                  <a:pt x="762731" y="152422"/>
                </a:cubicBezTo>
                <a:cubicBezTo>
                  <a:pt x="735744" y="150834"/>
                  <a:pt x="708681" y="150222"/>
                  <a:pt x="681769" y="147659"/>
                </a:cubicBezTo>
                <a:cubicBezTo>
                  <a:pt x="675253" y="147038"/>
                  <a:pt x="668988" y="144778"/>
                  <a:pt x="662719" y="142897"/>
                </a:cubicBezTo>
                <a:cubicBezTo>
                  <a:pt x="653102" y="140012"/>
                  <a:pt x="634144" y="133372"/>
                  <a:pt x="634144" y="133372"/>
                </a:cubicBezTo>
                <a:cubicBezTo>
                  <a:pt x="629381" y="130197"/>
                  <a:pt x="625087" y="126172"/>
                  <a:pt x="619856" y="123847"/>
                </a:cubicBezTo>
                <a:cubicBezTo>
                  <a:pt x="610681" y="119769"/>
                  <a:pt x="591281" y="114322"/>
                  <a:pt x="591281" y="114322"/>
                </a:cubicBezTo>
                <a:cubicBezTo>
                  <a:pt x="569056" y="115909"/>
                  <a:pt x="546641" y="115779"/>
                  <a:pt x="524606" y="119084"/>
                </a:cubicBezTo>
                <a:cubicBezTo>
                  <a:pt x="514677" y="120573"/>
                  <a:pt x="496031" y="128609"/>
                  <a:pt x="496031" y="128609"/>
                </a:cubicBezTo>
                <a:cubicBezTo>
                  <a:pt x="484919" y="127022"/>
                  <a:pt x="473701" y="126048"/>
                  <a:pt x="462694" y="123847"/>
                </a:cubicBezTo>
                <a:cubicBezTo>
                  <a:pt x="457771" y="122862"/>
                  <a:pt x="453276" y="120302"/>
                  <a:pt x="448406" y="119084"/>
                </a:cubicBezTo>
                <a:cubicBezTo>
                  <a:pt x="440553" y="117121"/>
                  <a:pt x="432531" y="115909"/>
                  <a:pt x="424594" y="114322"/>
                </a:cubicBezTo>
                <a:cubicBezTo>
                  <a:pt x="419831" y="117497"/>
                  <a:pt x="415903" y="122648"/>
                  <a:pt x="410306" y="123847"/>
                </a:cubicBezTo>
                <a:cubicBezTo>
                  <a:pt x="368859" y="132728"/>
                  <a:pt x="358029" y="128623"/>
                  <a:pt x="319819" y="123847"/>
                </a:cubicBezTo>
                <a:cubicBezTo>
                  <a:pt x="315056" y="120672"/>
                  <a:pt x="311255" y="114322"/>
                  <a:pt x="305531" y="114322"/>
                </a:cubicBezTo>
                <a:cubicBezTo>
                  <a:pt x="286218" y="114322"/>
                  <a:pt x="267545" y="121452"/>
                  <a:pt x="248381" y="123847"/>
                </a:cubicBezTo>
                <a:lnTo>
                  <a:pt x="210281" y="128609"/>
                </a:lnTo>
                <a:cubicBezTo>
                  <a:pt x="162460" y="126332"/>
                  <a:pt x="118469" y="126801"/>
                  <a:pt x="72169" y="119084"/>
                </a:cubicBezTo>
                <a:cubicBezTo>
                  <a:pt x="30656" y="112165"/>
                  <a:pt x="72822" y="117112"/>
                  <a:pt x="38831" y="109559"/>
                </a:cubicBezTo>
                <a:cubicBezTo>
                  <a:pt x="29405" y="107464"/>
                  <a:pt x="19781" y="106384"/>
                  <a:pt x="10256" y="104797"/>
                </a:cubicBezTo>
                <a:cubicBezTo>
                  <a:pt x="7081" y="100034"/>
                  <a:pt x="1300" y="96205"/>
                  <a:pt x="731" y="90509"/>
                </a:cubicBezTo>
                <a:cubicBezTo>
                  <a:pt x="0" y="83201"/>
                  <a:pt x="4719" y="53958"/>
                  <a:pt x="10256" y="42884"/>
                </a:cubicBezTo>
                <a:cubicBezTo>
                  <a:pt x="12816" y="37765"/>
                  <a:pt x="16606" y="33359"/>
                  <a:pt x="19781" y="28597"/>
                </a:cubicBezTo>
                <a:cubicBezTo>
                  <a:pt x="24544" y="30184"/>
                  <a:pt x="29681" y="30921"/>
                  <a:pt x="34069" y="33359"/>
                </a:cubicBezTo>
                <a:cubicBezTo>
                  <a:pt x="44076" y="38918"/>
                  <a:pt x="62644" y="52409"/>
                  <a:pt x="62644" y="52409"/>
                </a:cubicBezTo>
                <a:cubicBezTo>
                  <a:pt x="67406" y="50822"/>
                  <a:pt x="71942" y="48201"/>
                  <a:pt x="76931" y="47647"/>
                </a:cubicBezTo>
                <a:cubicBezTo>
                  <a:pt x="100651" y="45011"/>
                  <a:pt x="126504" y="52450"/>
                  <a:pt x="148369" y="42884"/>
                </a:cubicBezTo>
                <a:cubicBezTo>
                  <a:pt x="157216" y="39014"/>
                  <a:pt x="151544" y="23834"/>
                  <a:pt x="153131" y="14309"/>
                </a:cubicBezTo>
                <a:cubicBezTo>
                  <a:pt x="234803" y="25977"/>
                  <a:pt x="156427" y="12752"/>
                  <a:pt x="200756" y="23834"/>
                </a:cubicBezTo>
                <a:lnTo>
                  <a:pt x="238856" y="33359"/>
                </a:lnTo>
                <a:cubicBezTo>
                  <a:pt x="244629" y="50677"/>
                  <a:pt x="239434" y="47791"/>
                  <a:pt x="257906" y="52409"/>
                </a:cubicBezTo>
                <a:cubicBezTo>
                  <a:pt x="259446" y="52794"/>
                  <a:pt x="253938" y="44472"/>
                  <a:pt x="253144" y="42884"/>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a:off x="232117" y="3863570"/>
            <a:ext cx="2242899" cy="2382408"/>
          </a:xfrm>
          <a:custGeom>
            <a:avLst/>
            <a:gdLst>
              <a:gd name="connsiteX0" fmla="*/ 10254 w 2242899"/>
              <a:gd name="connsiteY0" fmla="*/ 2283842 h 2382408"/>
              <a:gd name="connsiteX1" fmla="*/ 10254 w 2242899"/>
              <a:gd name="connsiteY1" fmla="*/ 2283842 h 2382408"/>
              <a:gd name="connsiteX2" fmla="*/ 65338 w 2242899"/>
              <a:gd name="connsiteY2" fmla="*/ 2206724 h 2382408"/>
              <a:gd name="connsiteX3" fmla="*/ 131440 w 2242899"/>
              <a:gd name="connsiteY3" fmla="*/ 2228758 h 2382408"/>
              <a:gd name="connsiteX4" fmla="*/ 241608 w 2242899"/>
              <a:gd name="connsiteY4" fmla="*/ 2261808 h 2382408"/>
              <a:gd name="connsiteX5" fmla="*/ 362794 w 2242899"/>
              <a:gd name="connsiteY5" fmla="*/ 2283842 h 2382408"/>
              <a:gd name="connsiteX6" fmla="*/ 506013 w 2242899"/>
              <a:gd name="connsiteY6" fmla="*/ 2261808 h 2382408"/>
              <a:gd name="connsiteX7" fmla="*/ 572114 w 2242899"/>
              <a:gd name="connsiteY7" fmla="*/ 2239775 h 2382408"/>
              <a:gd name="connsiteX8" fmla="*/ 759401 w 2242899"/>
              <a:gd name="connsiteY8" fmla="*/ 2228758 h 2382408"/>
              <a:gd name="connsiteX9" fmla="*/ 968722 w 2242899"/>
              <a:gd name="connsiteY9" fmla="*/ 2239775 h 2382408"/>
              <a:gd name="connsiteX10" fmla="*/ 1045840 w 2242899"/>
              <a:gd name="connsiteY10" fmla="*/ 2261808 h 2382408"/>
              <a:gd name="connsiteX11" fmla="*/ 1078890 w 2242899"/>
              <a:gd name="connsiteY11" fmla="*/ 2250791 h 2382408"/>
              <a:gd name="connsiteX12" fmla="*/ 1133975 w 2242899"/>
              <a:gd name="connsiteY12" fmla="*/ 2239775 h 2382408"/>
              <a:gd name="connsiteX13" fmla="*/ 1167025 w 2242899"/>
              <a:gd name="connsiteY13" fmla="*/ 2217741 h 2382408"/>
              <a:gd name="connsiteX14" fmla="*/ 1266177 w 2242899"/>
              <a:gd name="connsiteY14" fmla="*/ 2206724 h 2382408"/>
              <a:gd name="connsiteX15" fmla="*/ 1299228 w 2242899"/>
              <a:gd name="connsiteY15" fmla="*/ 2184690 h 2382408"/>
              <a:gd name="connsiteX16" fmla="*/ 1387363 w 2242899"/>
              <a:gd name="connsiteY16" fmla="*/ 2162657 h 2382408"/>
              <a:gd name="connsiteX17" fmla="*/ 1420413 w 2242899"/>
              <a:gd name="connsiteY17" fmla="*/ 2140623 h 2382408"/>
              <a:gd name="connsiteX18" fmla="*/ 1431430 w 2242899"/>
              <a:gd name="connsiteY18" fmla="*/ 2107572 h 2382408"/>
              <a:gd name="connsiteX19" fmla="*/ 1596683 w 2242899"/>
              <a:gd name="connsiteY19" fmla="*/ 2096555 h 2382408"/>
              <a:gd name="connsiteX20" fmla="*/ 1673801 w 2242899"/>
              <a:gd name="connsiteY20" fmla="*/ 2096555 h 2382408"/>
              <a:gd name="connsiteX21" fmla="*/ 1739902 w 2242899"/>
              <a:gd name="connsiteY21" fmla="*/ 2085538 h 2382408"/>
              <a:gd name="connsiteX22" fmla="*/ 1772953 w 2242899"/>
              <a:gd name="connsiteY22" fmla="*/ 2063505 h 2382408"/>
              <a:gd name="connsiteX23" fmla="*/ 1828037 w 2242899"/>
              <a:gd name="connsiteY23" fmla="*/ 1964353 h 2382408"/>
              <a:gd name="connsiteX24" fmla="*/ 1850071 w 2242899"/>
              <a:gd name="connsiteY24" fmla="*/ 1843167 h 2382408"/>
              <a:gd name="connsiteX25" fmla="*/ 1872105 w 2242899"/>
              <a:gd name="connsiteY25" fmla="*/ 1810117 h 2382408"/>
              <a:gd name="connsiteX26" fmla="*/ 1916172 w 2242899"/>
              <a:gd name="connsiteY26" fmla="*/ 1589779 h 2382408"/>
              <a:gd name="connsiteX27" fmla="*/ 1927189 w 2242899"/>
              <a:gd name="connsiteY27" fmla="*/ 1556729 h 2382408"/>
              <a:gd name="connsiteX28" fmla="*/ 1938206 w 2242899"/>
              <a:gd name="connsiteY28" fmla="*/ 1523678 h 2382408"/>
              <a:gd name="connsiteX29" fmla="*/ 1971256 w 2242899"/>
              <a:gd name="connsiteY29" fmla="*/ 1501644 h 2382408"/>
              <a:gd name="connsiteX30" fmla="*/ 2004307 w 2242899"/>
              <a:gd name="connsiteY30" fmla="*/ 1512661 h 2382408"/>
              <a:gd name="connsiteX31" fmla="*/ 2037358 w 2242899"/>
              <a:gd name="connsiteY31" fmla="*/ 1534695 h 2382408"/>
              <a:gd name="connsiteX32" fmla="*/ 2070408 w 2242899"/>
              <a:gd name="connsiteY32" fmla="*/ 1468594 h 2382408"/>
              <a:gd name="connsiteX33" fmla="*/ 2037358 w 2242899"/>
              <a:gd name="connsiteY33" fmla="*/ 1314358 h 2382408"/>
              <a:gd name="connsiteX34" fmla="*/ 2026341 w 2242899"/>
              <a:gd name="connsiteY34" fmla="*/ 1270290 h 2382408"/>
              <a:gd name="connsiteX35" fmla="*/ 1971256 w 2242899"/>
              <a:gd name="connsiteY35" fmla="*/ 1204189 h 2382408"/>
              <a:gd name="connsiteX36" fmla="*/ 1949223 w 2242899"/>
              <a:gd name="connsiteY36" fmla="*/ 1171138 h 2382408"/>
              <a:gd name="connsiteX37" fmla="*/ 1938206 w 2242899"/>
              <a:gd name="connsiteY37" fmla="*/ 1094020 h 2382408"/>
              <a:gd name="connsiteX38" fmla="*/ 1927189 w 2242899"/>
              <a:gd name="connsiteY38" fmla="*/ 1060970 h 2382408"/>
              <a:gd name="connsiteX39" fmla="*/ 1949223 w 2242899"/>
              <a:gd name="connsiteY39" fmla="*/ 917750 h 2382408"/>
              <a:gd name="connsiteX40" fmla="*/ 1982273 w 2242899"/>
              <a:gd name="connsiteY40" fmla="*/ 884700 h 2382408"/>
              <a:gd name="connsiteX41" fmla="*/ 1971256 w 2242899"/>
              <a:gd name="connsiteY41" fmla="*/ 752497 h 2382408"/>
              <a:gd name="connsiteX42" fmla="*/ 1916172 w 2242899"/>
              <a:gd name="connsiteY42" fmla="*/ 686396 h 2382408"/>
              <a:gd name="connsiteX43" fmla="*/ 1894138 w 2242899"/>
              <a:gd name="connsiteY43" fmla="*/ 653346 h 2382408"/>
              <a:gd name="connsiteX44" fmla="*/ 1883122 w 2242899"/>
              <a:gd name="connsiteY44" fmla="*/ 565211 h 2382408"/>
              <a:gd name="connsiteX45" fmla="*/ 1861088 w 2242899"/>
              <a:gd name="connsiteY45" fmla="*/ 499110 h 2382408"/>
              <a:gd name="connsiteX46" fmla="*/ 1850071 w 2242899"/>
              <a:gd name="connsiteY46" fmla="*/ 455042 h 2382408"/>
              <a:gd name="connsiteX47" fmla="*/ 1872105 w 2242899"/>
              <a:gd name="connsiteY47" fmla="*/ 388941 h 2382408"/>
              <a:gd name="connsiteX48" fmla="*/ 1861088 w 2242899"/>
              <a:gd name="connsiteY48" fmla="*/ 344873 h 2382408"/>
              <a:gd name="connsiteX49" fmla="*/ 1817020 w 2242899"/>
              <a:gd name="connsiteY49" fmla="*/ 278772 h 2382408"/>
              <a:gd name="connsiteX50" fmla="*/ 1794987 w 2242899"/>
              <a:gd name="connsiteY50" fmla="*/ 245722 h 2382408"/>
              <a:gd name="connsiteX51" fmla="*/ 1750919 w 2242899"/>
              <a:gd name="connsiteY51" fmla="*/ 179620 h 2382408"/>
              <a:gd name="connsiteX52" fmla="*/ 1728885 w 2242899"/>
              <a:gd name="connsiteY52" fmla="*/ 146570 h 2382408"/>
              <a:gd name="connsiteX53" fmla="*/ 1739902 w 2242899"/>
              <a:gd name="connsiteY53" fmla="*/ 80469 h 2382408"/>
              <a:gd name="connsiteX54" fmla="*/ 1750919 w 2242899"/>
              <a:gd name="connsiteY54" fmla="*/ 3350 h 2382408"/>
              <a:gd name="connsiteX55" fmla="*/ 2015324 w 2242899"/>
              <a:gd name="connsiteY55" fmla="*/ 14367 h 2382408"/>
              <a:gd name="connsiteX56" fmla="*/ 2059391 w 2242899"/>
              <a:gd name="connsiteY56" fmla="*/ 25384 h 2382408"/>
              <a:gd name="connsiteX57" fmla="*/ 2081425 w 2242899"/>
              <a:gd name="connsiteY57" fmla="*/ 91485 h 2382408"/>
              <a:gd name="connsiteX58" fmla="*/ 2092442 w 2242899"/>
              <a:gd name="connsiteY58" fmla="*/ 124536 h 2382408"/>
              <a:gd name="connsiteX59" fmla="*/ 2081425 w 2242899"/>
              <a:gd name="connsiteY59" fmla="*/ 157587 h 2382408"/>
              <a:gd name="connsiteX60" fmla="*/ 2059391 w 2242899"/>
              <a:gd name="connsiteY60" fmla="*/ 190637 h 2382408"/>
              <a:gd name="connsiteX61" fmla="*/ 2081425 w 2242899"/>
              <a:gd name="connsiteY61" fmla="*/ 333857 h 2382408"/>
              <a:gd name="connsiteX62" fmla="*/ 2059391 w 2242899"/>
              <a:gd name="connsiteY62" fmla="*/ 399958 h 2382408"/>
              <a:gd name="connsiteX63" fmla="*/ 2081425 w 2242899"/>
              <a:gd name="connsiteY63" fmla="*/ 521143 h 2382408"/>
              <a:gd name="connsiteX64" fmla="*/ 2070408 w 2242899"/>
              <a:gd name="connsiteY64" fmla="*/ 587244 h 2382408"/>
              <a:gd name="connsiteX65" fmla="*/ 2114476 w 2242899"/>
              <a:gd name="connsiteY65" fmla="*/ 818599 h 2382408"/>
              <a:gd name="connsiteX66" fmla="*/ 2147526 w 2242899"/>
              <a:gd name="connsiteY66" fmla="*/ 829616 h 2382408"/>
              <a:gd name="connsiteX67" fmla="*/ 2125493 w 2242899"/>
              <a:gd name="connsiteY67" fmla="*/ 895717 h 2382408"/>
              <a:gd name="connsiteX68" fmla="*/ 2103459 w 2242899"/>
              <a:gd name="connsiteY68" fmla="*/ 983852 h 2382408"/>
              <a:gd name="connsiteX69" fmla="*/ 2114476 w 2242899"/>
              <a:gd name="connsiteY69" fmla="*/ 1094020 h 2382408"/>
              <a:gd name="connsiteX70" fmla="*/ 2147526 w 2242899"/>
              <a:gd name="connsiteY70" fmla="*/ 1116054 h 2382408"/>
              <a:gd name="connsiteX71" fmla="*/ 2158543 w 2242899"/>
              <a:gd name="connsiteY71" fmla="*/ 1149105 h 2382408"/>
              <a:gd name="connsiteX72" fmla="*/ 2224644 w 2242899"/>
              <a:gd name="connsiteY72" fmla="*/ 1204189 h 2382408"/>
              <a:gd name="connsiteX73" fmla="*/ 2224644 w 2242899"/>
              <a:gd name="connsiteY73" fmla="*/ 1325375 h 2382408"/>
              <a:gd name="connsiteX74" fmla="*/ 2202611 w 2242899"/>
              <a:gd name="connsiteY74" fmla="*/ 1391476 h 2382408"/>
              <a:gd name="connsiteX75" fmla="*/ 2180577 w 2242899"/>
              <a:gd name="connsiteY75" fmla="*/ 1490628 h 2382408"/>
              <a:gd name="connsiteX76" fmla="*/ 2191594 w 2242899"/>
              <a:gd name="connsiteY76" fmla="*/ 1534695 h 2382408"/>
              <a:gd name="connsiteX77" fmla="*/ 2191594 w 2242899"/>
              <a:gd name="connsiteY77" fmla="*/ 1655881 h 2382408"/>
              <a:gd name="connsiteX78" fmla="*/ 2092442 w 2242899"/>
              <a:gd name="connsiteY78" fmla="*/ 1710965 h 2382408"/>
              <a:gd name="connsiteX79" fmla="*/ 2059391 w 2242899"/>
              <a:gd name="connsiteY79" fmla="*/ 1732999 h 2382408"/>
              <a:gd name="connsiteX80" fmla="*/ 2026341 w 2242899"/>
              <a:gd name="connsiteY80" fmla="*/ 1799100 h 2382408"/>
              <a:gd name="connsiteX81" fmla="*/ 2015324 w 2242899"/>
              <a:gd name="connsiteY81" fmla="*/ 1832150 h 2382408"/>
              <a:gd name="connsiteX82" fmla="*/ 1971256 w 2242899"/>
              <a:gd name="connsiteY82" fmla="*/ 1898252 h 2382408"/>
              <a:gd name="connsiteX83" fmla="*/ 1949223 w 2242899"/>
              <a:gd name="connsiteY83" fmla="*/ 2129606 h 2382408"/>
              <a:gd name="connsiteX84" fmla="*/ 1883122 w 2242899"/>
              <a:gd name="connsiteY84" fmla="*/ 2151640 h 2382408"/>
              <a:gd name="connsiteX85" fmla="*/ 1850071 w 2242899"/>
              <a:gd name="connsiteY85" fmla="*/ 2162657 h 2382408"/>
              <a:gd name="connsiteX86" fmla="*/ 1839054 w 2242899"/>
              <a:gd name="connsiteY86" fmla="*/ 2195707 h 2382408"/>
              <a:gd name="connsiteX87" fmla="*/ 1651767 w 2242899"/>
              <a:gd name="connsiteY87" fmla="*/ 2228758 h 2382408"/>
              <a:gd name="connsiteX88" fmla="*/ 1629734 w 2242899"/>
              <a:gd name="connsiteY88" fmla="*/ 2261808 h 2382408"/>
              <a:gd name="connsiteX89" fmla="*/ 1618717 w 2242899"/>
              <a:gd name="connsiteY89" fmla="*/ 2294859 h 2382408"/>
              <a:gd name="connsiteX90" fmla="*/ 1552616 w 2242899"/>
              <a:gd name="connsiteY90" fmla="*/ 2327910 h 2382408"/>
              <a:gd name="connsiteX91" fmla="*/ 1497531 w 2242899"/>
              <a:gd name="connsiteY91" fmla="*/ 2316893 h 2382408"/>
              <a:gd name="connsiteX92" fmla="*/ 1409396 w 2242899"/>
              <a:gd name="connsiteY92" fmla="*/ 2305876 h 2382408"/>
              <a:gd name="connsiteX93" fmla="*/ 1332278 w 2242899"/>
              <a:gd name="connsiteY93" fmla="*/ 2294859 h 2382408"/>
              <a:gd name="connsiteX94" fmla="*/ 1089907 w 2242899"/>
              <a:gd name="connsiteY94" fmla="*/ 2327910 h 2382408"/>
              <a:gd name="connsiteX95" fmla="*/ 1078890 w 2242899"/>
              <a:gd name="connsiteY95" fmla="*/ 2371977 h 2382408"/>
              <a:gd name="connsiteX96" fmla="*/ 847536 w 2242899"/>
              <a:gd name="connsiteY96" fmla="*/ 2360960 h 2382408"/>
              <a:gd name="connsiteX97" fmla="*/ 550081 w 2242899"/>
              <a:gd name="connsiteY97" fmla="*/ 2349943 h 2382408"/>
              <a:gd name="connsiteX98" fmla="*/ 87372 w 2242899"/>
              <a:gd name="connsiteY98" fmla="*/ 2338926 h 2382408"/>
              <a:gd name="connsiteX99" fmla="*/ 21271 w 2242899"/>
              <a:gd name="connsiteY99" fmla="*/ 2360960 h 2382408"/>
              <a:gd name="connsiteX100" fmla="*/ 21271 w 2242899"/>
              <a:gd name="connsiteY100" fmla="*/ 2272825 h 2382408"/>
              <a:gd name="connsiteX101" fmla="*/ 54322 w 2242899"/>
              <a:gd name="connsiteY101" fmla="*/ 2206724 h 2382408"/>
              <a:gd name="connsiteX102" fmla="*/ 21271 w 2242899"/>
              <a:gd name="connsiteY102" fmla="*/ 2228758 h 2382408"/>
              <a:gd name="connsiteX103" fmla="*/ 54322 w 2242899"/>
              <a:gd name="connsiteY103" fmla="*/ 2228758 h 2382408"/>
              <a:gd name="connsiteX104" fmla="*/ 10254 w 2242899"/>
              <a:gd name="connsiteY104" fmla="*/ 2283842 h 238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242899" h="2382408">
                <a:moveTo>
                  <a:pt x="10254" y="2283842"/>
                </a:moveTo>
                <a:lnTo>
                  <a:pt x="10254" y="2283842"/>
                </a:lnTo>
                <a:cubicBezTo>
                  <a:pt x="28615" y="2258136"/>
                  <a:pt x="36579" y="2219796"/>
                  <a:pt x="65338" y="2206724"/>
                </a:cubicBezTo>
                <a:cubicBezTo>
                  <a:pt x="86482" y="2197113"/>
                  <a:pt x="109406" y="2221413"/>
                  <a:pt x="131440" y="2228758"/>
                </a:cubicBezTo>
                <a:cubicBezTo>
                  <a:pt x="173426" y="2242753"/>
                  <a:pt x="191141" y="2249192"/>
                  <a:pt x="241608" y="2261808"/>
                </a:cubicBezTo>
                <a:cubicBezTo>
                  <a:pt x="272404" y="2269507"/>
                  <a:pt x="333326" y="2278931"/>
                  <a:pt x="362794" y="2283842"/>
                </a:cubicBezTo>
                <a:cubicBezTo>
                  <a:pt x="432627" y="2276083"/>
                  <a:pt x="449886" y="2278646"/>
                  <a:pt x="506013" y="2261808"/>
                </a:cubicBezTo>
                <a:cubicBezTo>
                  <a:pt x="528259" y="2255134"/>
                  <a:pt x="548929" y="2241139"/>
                  <a:pt x="572114" y="2239775"/>
                </a:cubicBezTo>
                <a:lnTo>
                  <a:pt x="759401" y="2228758"/>
                </a:lnTo>
                <a:cubicBezTo>
                  <a:pt x="829175" y="2232430"/>
                  <a:pt x="899114" y="2233722"/>
                  <a:pt x="968722" y="2239775"/>
                </a:cubicBezTo>
                <a:cubicBezTo>
                  <a:pt x="987441" y="2241403"/>
                  <a:pt x="1026507" y="2255364"/>
                  <a:pt x="1045840" y="2261808"/>
                </a:cubicBezTo>
                <a:cubicBezTo>
                  <a:pt x="1056857" y="2258136"/>
                  <a:pt x="1067624" y="2253607"/>
                  <a:pt x="1078890" y="2250791"/>
                </a:cubicBezTo>
                <a:cubicBezTo>
                  <a:pt x="1097056" y="2246250"/>
                  <a:pt x="1116442" y="2246350"/>
                  <a:pt x="1133975" y="2239775"/>
                </a:cubicBezTo>
                <a:cubicBezTo>
                  <a:pt x="1146373" y="2235126"/>
                  <a:pt x="1154180" y="2220952"/>
                  <a:pt x="1167025" y="2217741"/>
                </a:cubicBezTo>
                <a:cubicBezTo>
                  <a:pt x="1199286" y="2209676"/>
                  <a:pt x="1233126" y="2210396"/>
                  <a:pt x="1266177" y="2206724"/>
                </a:cubicBezTo>
                <a:cubicBezTo>
                  <a:pt x="1277194" y="2199379"/>
                  <a:pt x="1287385" y="2190612"/>
                  <a:pt x="1299228" y="2184690"/>
                </a:cubicBezTo>
                <a:cubicBezTo>
                  <a:pt x="1321815" y="2173396"/>
                  <a:pt x="1366407" y="2166848"/>
                  <a:pt x="1387363" y="2162657"/>
                </a:cubicBezTo>
                <a:cubicBezTo>
                  <a:pt x="1398380" y="2155312"/>
                  <a:pt x="1412142" y="2150962"/>
                  <a:pt x="1420413" y="2140623"/>
                </a:cubicBezTo>
                <a:cubicBezTo>
                  <a:pt x="1427667" y="2131555"/>
                  <a:pt x="1420164" y="2110389"/>
                  <a:pt x="1431430" y="2107572"/>
                </a:cubicBezTo>
                <a:cubicBezTo>
                  <a:pt x="1484988" y="2094182"/>
                  <a:pt x="1541599" y="2100227"/>
                  <a:pt x="1596683" y="2096555"/>
                </a:cubicBezTo>
                <a:cubicBezTo>
                  <a:pt x="1675928" y="2070140"/>
                  <a:pt x="1576967" y="2096555"/>
                  <a:pt x="1673801" y="2096555"/>
                </a:cubicBezTo>
                <a:cubicBezTo>
                  <a:pt x="1696139" y="2096555"/>
                  <a:pt x="1717868" y="2089210"/>
                  <a:pt x="1739902" y="2085538"/>
                </a:cubicBezTo>
                <a:cubicBezTo>
                  <a:pt x="1750919" y="2078194"/>
                  <a:pt x="1764234" y="2073470"/>
                  <a:pt x="1772953" y="2063505"/>
                </a:cubicBezTo>
                <a:cubicBezTo>
                  <a:pt x="1813747" y="2016883"/>
                  <a:pt x="1812906" y="2009746"/>
                  <a:pt x="1828037" y="1964353"/>
                </a:cubicBezTo>
                <a:cubicBezTo>
                  <a:pt x="1831835" y="1933973"/>
                  <a:pt x="1833088" y="1877132"/>
                  <a:pt x="1850071" y="1843167"/>
                </a:cubicBezTo>
                <a:cubicBezTo>
                  <a:pt x="1855992" y="1831324"/>
                  <a:pt x="1864760" y="1821134"/>
                  <a:pt x="1872105" y="1810117"/>
                </a:cubicBezTo>
                <a:cubicBezTo>
                  <a:pt x="1897422" y="1632893"/>
                  <a:pt x="1877715" y="1705148"/>
                  <a:pt x="1916172" y="1589779"/>
                </a:cubicBezTo>
                <a:lnTo>
                  <a:pt x="1927189" y="1556729"/>
                </a:lnTo>
                <a:cubicBezTo>
                  <a:pt x="1930861" y="1545712"/>
                  <a:pt x="1928544" y="1530120"/>
                  <a:pt x="1938206" y="1523678"/>
                </a:cubicBezTo>
                <a:lnTo>
                  <a:pt x="1971256" y="1501644"/>
                </a:lnTo>
                <a:cubicBezTo>
                  <a:pt x="1982273" y="1505316"/>
                  <a:pt x="1993920" y="1507468"/>
                  <a:pt x="2004307" y="1512661"/>
                </a:cubicBezTo>
                <a:cubicBezTo>
                  <a:pt x="2016150" y="1518582"/>
                  <a:pt x="2024374" y="1537292"/>
                  <a:pt x="2037358" y="1534695"/>
                </a:cubicBezTo>
                <a:cubicBezTo>
                  <a:pt x="2052611" y="1531644"/>
                  <a:pt x="2066800" y="1479419"/>
                  <a:pt x="2070408" y="1468594"/>
                </a:cubicBezTo>
                <a:cubicBezTo>
                  <a:pt x="2046505" y="1277376"/>
                  <a:pt x="2076602" y="1471332"/>
                  <a:pt x="2037358" y="1314358"/>
                </a:cubicBezTo>
                <a:cubicBezTo>
                  <a:pt x="2033686" y="1299669"/>
                  <a:pt x="2032306" y="1284207"/>
                  <a:pt x="2026341" y="1270290"/>
                </a:cubicBezTo>
                <a:cubicBezTo>
                  <a:pt x="2011861" y="1236503"/>
                  <a:pt x="1994611" y="1232216"/>
                  <a:pt x="1971256" y="1204189"/>
                </a:cubicBezTo>
                <a:cubicBezTo>
                  <a:pt x="1962780" y="1194017"/>
                  <a:pt x="1956567" y="1182155"/>
                  <a:pt x="1949223" y="1171138"/>
                </a:cubicBezTo>
                <a:cubicBezTo>
                  <a:pt x="1945551" y="1145432"/>
                  <a:pt x="1943299" y="1119483"/>
                  <a:pt x="1938206" y="1094020"/>
                </a:cubicBezTo>
                <a:cubicBezTo>
                  <a:pt x="1935929" y="1082633"/>
                  <a:pt x="1926465" y="1072560"/>
                  <a:pt x="1927189" y="1060970"/>
                </a:cubicBezTo>
                <a:cubicBezTo>
                  <a:pt x="1930202" y="1012762"/>
                  <a:pt x="1934816" y="963853"/>
                  <a:pt x="1949223" y="917750"/>
                </a:cubicBezTo>
                <a:cubicBezTo>
                  <a:pt x="1953870" y="902879"/>
                  <a:pt x="1971256" y="895717"/>
                  <a:pt x="1982273" y="884700"/>
                </a:cubicBezTo>
                <a:cubicBezTo>
                  <a:pt x="1978601" y="840632"/>
                  <a:pt x="1979928" y="795859"/>
                  <a:pt x="1971256" y="752497"/>
                </a:cubicBezTo>
                <a:cubicBezTo>
                  <a:pt x="1966937" y="730903"/>
                  <a:pt x="1927571" y="700074"/>
                  <a:pt x="1916172" y="686396"/>
                </a:cubicBezTo>
                <a:cubicBezTo>
                  <a:pt x="1907696" y="676224"/>
                  <a:pt x="1901483" y="664363"/>
                  <a:pt x="1894138" y="653346"/>
                </a:cubicBezTo>
                <a:cubicBezTo>
                  <a:pt x="1890466" y="623968"/>
                  <a:pt x="1889325" y="594161"/>
                  <a:pt x="1883122" y="565211"/>
                </a:cubicBezTo>
                <a:cubicBezTo>
                  <a:pt x="1878256" y="542501"/>
                  <a:pt x="1866721" y="521642"/>
                  <a:pt x="1861088" y="499110"/>
                </a:cubicBezTo>
                <a:lnTo>
                  <a:pt x="1850071" y="455042"/>
                </a:lnTo>
                <a:cubicBezTo>
                  <a:pt x="1857416" y="433008"/>
                  <a:pt x="1877738" y="411473"/>
                  <a:pt x="1872105" y="388941"/>
                </a:cubicBezTo>
                <a:cubicBezTo>
                  <a:pt x="1868433" y="374252"/>
                  <a:pt x="1867859" y="358416"/>
                  <a:pt x="1861088" y="344873"/>
                </a:cubicBezTo>
                <a:cubicBezTo>
                  <a:pt x="1849245" y="321187"/>
                  <a:pt x="1831709" y="300806"/>
                  <a:pt x="1817020" y="278772"/>
                </a:cubicBezTo>
                <a:lnTo>
                  <a:pt x="1794987" y="245722"/>
                </a:lnTo>
                <a:lnTo>
                  <a:pt x="1750919" y="179620"/>
                </a:lnTo>
                <a:lnTo>
                  <a:pt x="1728885" y="146570"/>
                </a:lnTo>
                <a:cubicBezTo>
                  <a:pt x="1732557" y="124536"/>
                  <a:pt x="1741924" y="102715"/>
                  <a:pt x="1739902" y="80469"/>
                </a:cubicBezTo>
                <a:cubicBezTo>
                  <a:pt x="1732587" y="0"/>
                  <a:pt x="1688268" y="45119"/>
                  <a:pt x="1750919" y="3350"/>
                </a:cubicBezTo>
                <a:cubicBezTo>
                  <a:pt x="1839054" y="7022"/>
                  <a:pt x="1927337" y="8082"/>
                  <a:pt x="2015324" y="14367"/>
                </a:cubicBezTo>
                <a:cubicBezTo>
                  <a:pt x="2030427" y="15446"/>
                  <a:pt x="2049537" y="13888"/>
                  <a:pt x="2059391" y="25384"/>
                </a:cubicBezTo>
                <a:cubicBezTo>
                  <a:pt x="2074506" y="43018"/>
                  <a:pt x="2074080" y="69451"/>
                  <a:pt x="2081425" y="91485"/>
                </a:cubicBezTo>
                <a:lnTo>
                  <a:pt x="2092442" y="124536"/>
                </a:lnTo>
                <a:cubicBezTo>
                  <a:pt x="2088770" y="135553"/>
                  <a:pt x="2086619" y="147200"/>
                  <a:pt x="2081425" y="157587"/>
                </a:cubicBezTo>
                <a:cubicBezTo>
                  <a:pt x="2075504" y="169430"/>
                  <a:pt x="2060407" y="177435"/>
                  <a:pt x="2059391" y="190637"/>
                </a:cubicBezTo>
                <a:cubicBezTo>
                  <a:pt x="2054066" y="259867"/>
                  <a:pt x="2064243" y="282312"/>
                  <a:pt x="2081425" y="333857"/>
                </a:cubicBezTo>
                <a:cubicBezTo>
                  <a:pt x="2074080" y="355891"/>
                  <a:pt x="2056510" y="376912"/>
                  <a:pt x="2059391" y="399958"/>
                </a:cubicBezTo>
                <a:cubicBezTo>
                  <a:pt x="2071848" y="499616"/>
                  <a:pt x="2061045" y="460005"/>
                  <a:pt x="2081425" y="521143"/>
                </a:cubicBezTo>
                <a:cubicBezTo>
                  <a:pt x="2077753" y="543177"/>
                  <a:pt x="2070408" y="564906"/>
                  <a:pt x="2070408" y="587244"/>
                </a:cubicBezTo>
                <a:cubicBezTo>
                  <a:pt x="2070408" y="680069"/>
                  <a:pt x="2037408" y="767220"/>
                  <a:pt x="2114476" y="818599"/>
                </a:cubicBezTo>
                <a:cubicBezTo>
                  <a:pt x="2124138" y="825041"/>
                  <a:pt x="2136509" y="825944"/>
                  <a:pt x="2147526" y="829616"/>
                </a:cubicBezTo>
                <a:cubicBezTo>
                  <a:pt x="2140182" y="851650"/>
                  <a:pt x="2130048" y="872943"/>
                  <a:pt x="2125493" y="895717"/>
                </a:cubicBezTo>
                <a:cubicBezTo>
                  <a:pt x="2112198" y="962188"/>
                  <a:pt x="2120397" y="933037"/>
                  <a:pt x="2103459" y="983852"/>
                </a:cubicBezTo>
                <a:cubicBezTo>
                  <a:pt x="2107131" y="1020575"/>
                  <a:pt x="2102805" y="1059008"/>
                  <a:pt x="2114476" y="1094020"/>
                </a:cubicBezTo>
                <a:cubicBezTo>
                  <a:pt x="2118663" y="1106581"/>
                  <a:pt x="2139255" y="1105715"/>
                  <a:pt x="2147526" y="1116054"/>
                </a:cubicBezTo>
                <a:cubicBezTo>
                  <a:pt x="2154780" y="1125122"/>
                  <a:pt x="2152101" y="1139442"/>
                  <a:pt x="2158543" y="1149105"/>
                </a:cubicBezTo>
                <a:cubicBezTo>
                  <a:pt x="2175507" y="1174550"/>
                  <a:pt x="2200259" y="1187932"/>
                  <a:pt x="2224644" y="1204189"/>
                </a:cubicBezTo>
                <a:cubicBezTo>
                  <a:pt x="2242899" y="1258955"/>
                  <a:pt x="2242517" y="1241965"/>
                  <a:pt x="2224644" y="1325375"/>
                </a:cubicBezTo>
                <a:cubicBezTo>
                  <a:pt x="2219778" y="1348085"/>
                  <a:pt x="2206429" y="1368567"/>
                  <a:pt x="2202611" y="1391476"/>
                </a:cubicBezTo>
                <a:cubicBezTo>
                  <a:pt x="2189685" y="1469032"/>
                  <a:pt x="2198658" y="1436386"/>
                  <a:pt x="2180577" y="1490628"/>
                </a:cubicBezTo>
                <a:cubicBezTo>
                  <a:pt x="2184249" y="1505317"/>
                  <a:pt x="2187434" y="1520136"/>
                  <a:pt x="2191594" y="1534695"/>
                </a:cubicBezTo>
                <a:cubicBezTo>
                  <a:pt x="2204129" y="1578568"/>
                  <a:pt x="2224050" y="1600242"/>
                  <a:pt x="2191594" y="1655881"/>
                </a:cubicBezTo>
                <a:cubicBezTo>
                  <a:pt x="2162988" y="1704920"/>
                  <a:pt x="2129935" y="1692219"/>
                  <a:pt x="2092442" y="1710965"/>
                </a:cubicBezTo>
                <a:cubicBezTo>
                  <a:pt x="2080599" y="1716886"/>
                  <a:pt x="2070408" y="1725654"/>
                  <a:pt x="2059391" y="1732999"/>
                </a:cubicBezTo>
                <a:cubicBezTo>
                  <a:pt x="2031705" y="1816063"/>
                  <a:pt x="2069050" y="1713683"/>
                  <a:pt x="2026341" y="1799100"/>
                </a:cubicBezTo>
                <a:cubicBezTo>
                  <a:pt x="2021148" y="1809487"/>
                  <a:pt x="2020964" y="1821999"/>
                  <a:pt x="2015324" y="1832150"/>
                </a:cubicBezTo>
                <a:cubicBezTo>
                  <a:pt x="2002463" y="1855299"/>
                  <a:pt x="1971256" y="1898252"/>
                  <a:pt x="1971256" y="1898252"/>
                </a:cubicBezTo>
                <a:cubicBezTo>
                  <a:pt x="1963912" y="1975370"/>
                  <a:pt x="1974672" y="2056439"/>
                  <a:pt x="1949223" y="2129606"/>
                </a:cubicBezTo>
                <a:cubicBezTo>
                  <a:pt x="1941593" y="2151542"/>
                  <a:pt x="1905156" y="2144295"/>
                  <a:pt x="1883122" y="2151640"/>
                </a:cubicBezTo>
                <a:lnTo>
                  <a:pt x="1850071" y="2162657"/>
                </a:lnTo>
                <a:cubicBezTo>
                  <a:pt x="1846399" y="2173674"/>
                  <a:pt x="1848504" y="2188957"/>
                  <a:pt x="1839054" y="2195707"/>
                </a:cubicBezTo>
                <a:cubicBezTo>
                  <a:pt x="1798382" y="2224758"/>
                  <a:pt x="1684469" y="2225785"/>
                  <a:pt x="1651767" y="2228758"/>
                </a:cubicBezTo>
                <a:cubicBezTo>
                  <a:pt x="1644423" y="2239775"/>
                  <a:pt x="1635655" y="2249965"/>
                  <a:pt x="1629734" y="2261808"/>
                </a:cubicBezTo>
                <a:cubicBezTo>
                  <a:pt x="1624541" y="2272195"/>
                  <a:pt x="1625972" y="2285791"/>
                  <a:pt x="1618717" y="2294859"/>
                </a:cubicBezTo>
                <a:cubicBezTo>
                  <a:pt x="1603185" y="2314274"/>
                  <a:pt x="1574388" y="2320652"/>
                  <a:pt x="1552616" y="2327910"/>
                </a:cubicBezTo>
                <a:cubicBezTo>
                  <a:pt x="1534254" y="2324238"/>
                  <a:pt x="1516039" y="2319740"/>
                  <a:pt x="1497531" y="2316893"/>
                </a:cubicBezTo>
                <a:cubicBezTo>
                  <a:pt x="1468268" y="2312391"/>
                  <a:pt x="1438743" y="2309789"/>
                  <a:pt x="1409396" y="2305876"/>
                </a:cubicBezTo>
                <a:lnTo>
                  <a:pt x="1332278" y="2294859"/>
                </a:lnTo>
                <a:cubicBezTo>
                  <a:pt x="1194139" y="2329394"/>
                  <a:pt x="1274349" y="2314735"/>
                  <a:pt x="1089907" y="2327910"/>
                </a:cubicBezTo>
                <a:cubicBezTo>
                  <a:pt x="1086235" y="2342599"/>
                  <a:pt x="1093892" y="2369931"/>
                  <a:pt x="1078890" y="2371977"/>
                </a:cubicBezTo>
                <a:cubicBezTo>
                  <a:pt x="1002393" y="2382408"/>
                  <a:pt x="924674" y="2364174"/>
                  <a:pt x="847536" y="2360960"/>
                </a:cubicBezTo>
                <a:lnTo>
                  <a:pt x="550081" y="2349943"/>
                </a:lnTo>
                <a:cubicBezTo>
                  <a:pt x="400114" y="2249969"/>
                  <a:pt x="505487" y="2311052"/>
                  <a:pt x="87372" y="2338926"/>
                </a:cubicBezTo>
                <a:cubicBezTo>
                  <a:pt x="64198" y="2340471"/>
                  <a:pt x="21271" y="2360960"/>
                  <a:pt x="21271" y="2360960"/>
                </a:cubicBezTo>
                <a:cubicBezTo>
                  <a:pt x="9279" y="2324986"/>
                  <a:pt x="0" y="2315367"/>
                  <a:pt x="21271" y="2272825"/>
                </a:cubicBezTo>
                <a:cubicBezTo>
                  <a:pt x="62112" y="2191143"/>
                  <a:pt x="54322" y="2284235"/>
                  <a:pt x="54322" y="2206724"/>
                </a:cubicBezTo>
                <a:lnTo>
                  <a:pt x="21271" y="2228758"/>
                </a:lnTo>
                <a:lnTo>
                  <a:pt x="54322" y="2228758"/>
                </a:lnTo>
                <a:lnTo>
                  <a:pt x="10254" y="2283842"/>
                </a:lnTo>
                <a:close/>
              </a:path>
            </a:pathLst>
          </a:cu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p:cNvSpPr/>
          <p:nvPr/>
        </p:nvSpPr>
        <p:spPr>
          <a:xfrm>
            <a:off x="2173207" y="3615656"/>
            <a:ext cx="5274195" cy="2443621"/>
          </a:xfrm>
          <a:custGeom>
            <a:avLst/>
            <a:gdLst>
              <a:gd name="connsiteX0" fmla="*/ 8133 w 5274195"/>
              <a:gd name="connsiteY0" fmla="*/ 2267351 h 2443621"/>
              <a:gd name="connsiteX1" fmla="*/ 8133 w 5274195"/>
              <a:gd name="connsiteY1" fmla="*/ 2267351 h 2443621"/>
              <a:gd name="connsiteX2" fmla="*/ 162369 w 5274195"/>
              <a:gd name="connsiteY2" fmla="*/ 2366503 h 2443621"/>
              <a:gd name="connsiteX3" fmla="*/ 228470 w 5274195"/>
              <a:gd name="connsiteY3" fmla="*/ 2421587 h 2443621"/>
              <a:gd name="connsiteX4" fmla="*/ 261521 w 5274195"/>
              <a:gd name="connsiteY4" fmla="*/ 2432604 h 2443621"/>
              <a:gd name="connsiteX5" fmla="*/ 404740 w 5274195"/>
              <a:gd name="connsiteY5" fmla="*/ 2421587 h 2443621"/>
              <a:gd name="connsiteX6" fmla="*/ 470841 w 5274195"/>
              <a:gd name="connsiteY6" fmla="*/ 2410571 h 2443621"/>
              <a:gd name="connsiteX7" fmla="*/ 492875 w 5274195"/>
              <a:gd name="connsiteY7" fmla="*/ 2377520 h 2443621"/>
              <a:gd name="connsiteX8" fmla="*/ 536942 w 5274195"/>
              <a:gd name="connsiteY8" fmla="*/ 2366503 h 2443621"/>
              <a:gd name="connsiteX9" fmla="*/ 647111 w 5274195"/>
              <a:gd name="connsiteY9" fmla="*/ 2377520 h 2443621"/>
              <a:gd name="connsiteX10" fmla="*/ 713212 w 5274195"/>
              <a:gd name="connsiteY10" fmla="*/ 2333452 h 2443621"/>
              <a:gd name="connsiteX11" fmla="*/ 779313 w 5274195"/>
              <a:gd name="connsiteY11" fmla="*/ 2355486 h 2443621"/>
              <a:gd name="connsiteX12" fmla="*/ 845415 w 5274195"/>
              <a:gd name="connsiteY12" fmla="*/ 2388537 h 2443621"/>
              <a:gd name="connsiteX13" fmla="*/ 977617 w 5274195"/>
              <a:gd name="connsiteY13" fmla="*/ 2377520 h 2443621"/>
              <a:gd name="connsiteX14" fmla="*/ 1098803 w 5274195"/>
              <a:gd name="connsiteY14" fmla="*/ 2377520 h 2443621"/>
              <a:gd name="connsiteX15" fmla="*/ 1275073 w 5274195"/>
              <a:gd name="connsiteY15" fmla="*/ 2355486 h 2443621"/>
              <a:gd name="connsiteX16" fmla="*/ 1297106 w 5274195"/>
              <a:gd name="connsiteY16" fmla="*/ 2388537 h 2443621"/>
              <a:gd name="connsiteX17" fmla="*/ 1330157 w 5274195"/>
              <a:gd name="connsiteY17" fmla="*/ 2399554 h 2443621"/>
              <a:gd name="connsiteX18" fmla="*/ 1363207 w 5274195"/>
              <a:gd name="connsiteY18" fmla="*/ 2388537 h 2443621"/>
              <a:gd name="connsiteX19" fmla="*/ 1396258 w 5274195"/>
              <a:gd name="connsiteY19" fmla="*/ 2366503 h 2443621"/>
              <a:gd name="connsiteX20" fmla="*/ 1451342 w 5274195"/>
              <a:gd name="connsiteY20" fmla="*/ 2377520 h 2443621"/>
              <a:gd name="connsiteX21" fmla="*/ 1473376 w 5274195"/>
              <a:gd name="connsiteY21" fmla="*/ 2410571 h 2443621"/>
              <a:gd name="connsiteX22" fmla="*/ 1506427 w 5274195"/>
              <a:gd name="connsiteY22" fmla="*/ 2421587 h 2443621"/>
              <a:gd name="connsiteX23" fmla="*/ 1671680 w 5274195"/>
              <a:gd name="connsiteY23" fmla="*/ 2432604 h 2443621"/>
              <a:gd name="connsiteX24" fmla="*/ 1704730 w 5274195"/>
              <a:gd name="connsiteY24" fmla="*/ 2443621 h 2443621"/>
              <a:gd name="connsiteX25" fmla="*/ 1969135 w 5274195"/>
              <a:gd name="connsiteY25" fmla="*/ 2421587 h 2443621"/>
              <a:gd name="connsiteX26" fmla="*/ 2013203 w 5274195"/>
              <a:gd name="connsiteY26" fmla="*/ 2399554 h 2443621"/>
              <a:gd name="connsiteX27" fmla="*/ 2101338 w 5274195"/>
              <a:gd name="connsiteY27" fmla="*/ 2366503 h 2443621"/>
              <a:gd name="connsiteX28" fmla="*/ 2178456 w 5274195"/>
              <a:gd name="connsiteY28" fmla="*/ 2377520 h 2443621"/>
              <a:gd name="connsiteX29" fmla="*/ 2233540 w 5274195"/>
              <a:gd name="connsiteY29" fmla="*/ 2388537 h 2443621"/>
              <a:gd name="connsiteX30" fmla="*/ 2365742 w 5274195"/>
              <a:gd name="connsiteY30" fmla="*/ 2377520 h 2443621"/>
              <a:gd name="connsiteX31" fmla="*/ 2376759 w 5274195"/>
              <a:gd name="connsiteY31" fmla="*/ 2278368 h 2443621"/>
              <a:gd name="connsiteX32" fmla="*/ 2453877 w 5274195"/>
              <a:gd name="connsiteY32" fmla="*/ 2289385 h 2443621"/>
              <a:gd name="connsiteX33" fmla="*/ 2486928 w 5274195"/>
              <a:gd name="connsiteY33" fmla="*/ 2311419 h 2443621"/>
              <a:gd name="connsiteX34" fmla="*/ 2553029 w 5274195"/>
              <a:gd name="connsiteY34" fmla="*/ 2333452 h 2443621"/>
              <a:gd name="connsiteX35" fmla="*/ 2630147 w 5274195"/>
              <a:gd name="connsiteY35" fmla="*/ 2355486 h 2443621"/>
              <a:gd name="connsiteX36" fmla="*/ 2883535 w 5274195"/>
              <a:gd name="connsiteY36" fmla="*/ 2344469 h 2443621"/>
              <a:gd name="connsiteX37" fmla="*/ 2894552 w 5274195"/>
              <a:gd name="connsiteY37" fmla="*/ 2311419 h 2443621"/>
              <a:gd name="connsiteX38" fmla="*/ 2927603 w 5274195"/>
              <a:gd name="connsiteY38" fmla="*/ 2289385 h 2443621"/>
              <a:gd name="connsiteX39" fmla="*/ 3214041 w 5274195"/>
              <a:gd name="connsiteY39" fmla="*/ 2278368 h 2443621"/>
              <a:gd name="connsiteX40" fmla="*/ 3236075 w 5274195"/>
              <a:gd name="connsiteY40" fmla="*/ 2245317 h 2443621"/>
              <a:gd name="connsiteX41" fmla="*/ 3247092 w 5274195"/>
              <a:gd name="connsiteY41" fmla="*/ 2190233 h 2443621"/>
              <a:gd name="connsiteX42" fmla="*/ 3280142 w 5274195"/>
              <a:gd name="connsiteY42" fmla="*/ 2179216 h 2443621"/>
              <a:gd name="connsiteX43" fmla="*/ 3324210 w 5274195"/>
              <a:gd name="connsiteY43" fmla="*/ 2168199 h 2443621"/>
              <a:gd name="connsiteX44" fmla="*/ 3434379 w 5274195"/>
              <a:gd name="connsiteY44" fmla="*/ 2124132 h 2443621"/>
              <a:gd name="connsiteX45" fmla="*/ 3500480 w 5274195"/>
              <a:gd name="connsiteY45" fmla="*/ 2146166 h 2443621"/>
              <a:gd name="connsiteX46" fmla="*/ 3544547 w 5274195"/>
              <a:gd name="connsiteY46" fmla="*/ 2212267 h 2443621"/>
              <a:gd name="connsiteX47" fmla="*/ 3610648 w 5274195"/>
              <a:gd name="connsiteY47" fmla="*/ 2234301 h 2443621"/>
              <a:gd name="connsiteX48" fmla="*/ 3643699 w 5274195"/>
              <a:gd name="connsiteY48" fmla="*/ 2245317 h 2443621"/>
              <a:gd name="connsiteX49" fmla="*/ 3731834 w 5274195"/>
              <a:gd name="connsiteY49" fmla="*/ 2223284 h 2443621"/>
              <a:gd name="connsiteX50" fmla="*/ 3797935 w 5274195"/>
              <a:gd name="connsiteY50" fmla="*/ 2179216 h 2443621"/>
              <a:gd name="connsiteX51" fmla="*/ 3830986 w 5274195"/>
              <a:gd name="connsiteY51" fmla="*/ 2157183 h 2443621"/>
              <a:gd name="connsiteX52" fmla="*/ 4337762 w 5274195"/>
              <a:gd name="connsiteY52" fmla="*/ 2168199 h 2443621"/>
              <a:gd name="connsiteX53" fmla="*/ 4425897 w 5274195"/>
              <a:gd name="connsiteY53" fmla="*/ 2146166 h 2443621"/>
              <a:gd name="connsiteX54" fmla="*/ 4503015 w 5274195"/>
              <a:gd name="connsiteY54" fmla="*/ 2124132 h 2443621"/>
              <a:gd name="connsiteX55" fmla="*/ 4635217 w 5274195"/>
              <a:gd name="connsiteY55" fmla="*/ 2035997 h 2443621"/>
              <a:gd name="connsiteX56" fmla="*/ 4668268 w 5274195"/>
              <a:gd name="connsiteY56" fmla="*/ 2013963 h 2443621"/>
              <a:gd name="connsiteX57" fmla="*/ 4701318 w 5274195"/>
              <a:gd name="connsiteY57" fmla="*/ 1991930 h 2443621"/>
              <a:gd name="connsiteX58" fmla="*/ 4712335 w 5274195"/>
              <a:gd name="connsiteY58" fmla="*/ 1936845 h 2443621"/>
              <a:gd name="connsiteX59" fmla="*/ 4734369 w 5274195"/>
              <a:gd name="connsiteY59" fmla="*/ 1705491 h 2443621"/>
              <a:gd name="connsiteX60" fmla="*/ 4778436 w 5274195"/>
              <a:gd name="connsiteY60" fmla="*/ 1672440 h 2443621"/>
              <a:gd name="connsiteX61" fmla="*/ 4811487 w 5274195"/>
              <a:gd name="connsiteY61" fmla="*/ 1639390 h 2443621"/>
              <a:gd name="connsiteX62" fmla="*/ 4833521 w 5274195"/>
              <a:gd name="connsiteY62" fmla="*/ 1562272 h 2443621"/>
              <a:gd name="connsiteX63" fmla="*/ 4844538 w 5274195"/>
              <a:gd name="connsiteY63" fmla="*/ 1529221 h 2443621"/>
              <a:gd name="connsiteX64" fmla="*/ 4866571 w 5274195"/>
              <a:gd name="connsiteY64" fmla="*/ 1452103 h 2443621"/>
              <a:gd name="connsiteX65" fmla="*/ 4877588 w 5274195"/>
              <a:gd name="connsiteY65" fmla="*/ 1044479 h 2443621"/>
              <a:gd name="connsiteX66" fmla="*/ 4899622 w 5274195"/>
              <a:gd name="connsiteY66" fmla="*/ 1011428 h 2443621"/>
              <a:gd name="connsiteX67" fmla="*/ 4932673 w 5274195"/>
              <a:gd name="connsiteY67" fmla="*/ 989395 h 2443621"/>
              <a:gd name="connsiteX68" fmla="*/ 4954706 w 5274195"/>
              <a:gd name="connsiteY68" fmla="*/ 923293 h 2443621"/>
              <a:gd name="connsiteX69" fmla="*/ 4987757 w 5274195"/>
              <a:gd name="connsiteY69" fmla="*/ 857192 h 2443621"/>
              <a:gd name="connsiteX70" fmla="*/ 5020807 w 5274195"/>
              <a:gd name="connsiteY70" fmla="*/ 846175 h 2443621"/>
              <a:gd name="connsiteX71" fmla="*/ 5031824 w 5274195"/>
              <a:gd name="connsiteY71" fmla="*/ 813125 h 2443621"/>
              <a:gd name="connsiteX72" fmla="*/ 5097926 w 5274195"/>
              <a:gd name="connsiteY72" fmla="*/ 769057 h 2443621"/>
              <a:gd name="connsiteX73" fmla="*/ 5141993 w 5274195"/>
              <a:gd name="connsiteY73" fmla="*/ 669905 h 2443621"/>
              <a:gd name="connsiteX74" fmla="*/ 5153010 w 5274195"/>
              <a:gd name="connsiteY74" fmla="*/ 636855 h 2443621"/>
              <a:gd name="connsiteX75" fmla="*/ 5164027 w 5274195"/>
              <a:gd name="connsiteY75" fmla="*/ 603804 h 2443621"/>
              <a:gd name="connsiteX76" fmla="*/ 5197077 w 5274195"/>
              <a:gd name="connsiteY76" fmla="*/ 537703 h 2443621"/>
              <a:gd name="connsiteX77" fmla="*/ 5230128 w 5274195"/>
              <a:gd name="connsiteY77" fmla="*/ 416517 h 2443621"/>
              <a:gd name="connsiteX78" fmla="*/ 5274195 w 5274195"/>
              <a:gd name="connsiteY78" fmla="*/ 405501 h 2443621"/>
              <a:gd name="connsiteX79" fmla="*/ 5263179 w 5274195"/>
              <a:gd name="connsiteY79" fmla="*/ 350416 h 2443621"/>
              <a:gd name="connsiteX80" fmla="*/ 5241145 w 5274195"/>
              <a:gd name="connsiteY80" fmla="*/ 130079 h 2443621"/>
              <a:gd name="connsiteX81" fmla="*/ 5208094 w 5274195"/>
              <a:gd name="connsiteY81" fmla="*/ 119062 h 2443621"/>
              <a:gd name="connsiteX82" fmla="*/ 5164027 w 5274195"/>
              <a:gd name="connsiteY82" fmla="*/ 108045 h 2443621"/>
              <a:gd name="connsiteX83" fmla="*/ 5086909 w 5274195"/>
              <a:gd name="connsiteY83" fmla="*/ 63978 h 2443621"/>
              <a:gd name="connsiteX84" fmla="*/ 5020807 w 5274195"/>
              <a:gd name="connsiteY84" fmla="*/ 41944 h 2443621"/>
              <a:gd name="connsiteX85" fmla="*/ 4943689 w 5274195"/>
              <a:gd name="connsiteY85" fmla="*/ 8893 h 2443621"/>
              <a:gd name="connsiteX86" fmla="*/ 4932673 w 5274195"/>
              <a:gd name="connsiteY86" fmla="*/ 41944 h 2443621"/>
              <a:gd name="connsiteX87" fmla="*/ 4921656 w 5274195"/>
              <a:gd name="connsiteY87" fmla="*/ 174146 h 2443621"/>
              <a:gd name="connsiteX88" fmla="*/ 4910639 w 5274195"/>
              <a:gd name="connsiteY88" fmla="*/ 207197 h 2443621"/>
              <a:gd name="connsiteX89" fmla="*/ 4877588 w 5274195"/>
              <a:gd name="connsiteY89" fmla="*/ 218214 h 2443621"/>
              <a:gd name="connsiteX90" fmla="*/ 4855554 w 5274195"/>
              <a:gd name="connsiteY90" fmla="*/ 372450 h 2443621"/>
              <a:gd name="connsiteX91" fmla="*/ 4833521 w 5274195"/>
              <a:gd name="connsiteY91" fmla="*/ 438551 h 2443621"/>
              <a:gd name="connsiteX92" fmla="*/ 4811487 w 5274195"/>
              <a:gd name="connsiteY92" fmla="*/ 471602 h 2443621"/>
              <a:gd name="connsiteX93" fmla="*/ 4789453 w 5274195"/>
              <a:gd name="connsiteY93" fmla="*/ 813125 h 2443621"/>
              <a:gd name="connsiteX94" fmla="*/ 4767420 w 5274195"/>
              <a:gd name="connsiteY94" fmla="*/ 846175 h 2443621"/>
              <a:gd name="connsiteX95" fmla="*/ 4745386 w 5274195"/>
              <a:gd name="connsiteY95" fmla="*/ 912277 h 2443621"/>
              <a:gd name="connsiteX96" fmla="*/ 4734369 w 5274195"/>
              <a:gd name="connsiteY96" fmla="*/ 945327 h 2443621"/>
              <a:gd name="connsiteX97" fmla="*/ 4723352 w 5274195"/>
              <a:gd name="connsiteY97" fmla="*/ 989395 h 2443621"/>
              <a:gd name="connsiteX98" fmla="*/ 4701318 w 5274195"/>
              <a:gd name="connsiteY98" fmla="*/ 1055496 h 2443621"/>
              <a:gd name="connsiteX99" fmla="*/ 4690301 w 5274195"/>
              <a:gd name="connsiteY99" fmla="*/ 1275833 h 2443621"/>
              <a:gd name="connsiteX100" fmla="*/ 4668268 w 5274195"/>
              <a:gd name="connsiteY100" fmla="*/ 1308884 h 2443621"/>
              <a:gd name="connsiteX101" fmla="*/ 4679285 w 5274195"/>
              <a:gd name="connsiteY101" fmla="*/ 1374985 h 2443621"/>
              <a:gd name="connsiteX102" fmla="*/ 4701318 w 5274195"/>
              <a:gd name="connsiteY102" fmla="*/ 1441086 h 2443621"/>
              <a:gd name="connsiteX103" fmla="*/ 4679285 w 5274195"/>
              <a:gd name="connsiteY103" fmla="*/ 1474137 h 2443621"/>
              <a:gd name="connsiteX104" fmla="*/ 4613183 w 5274195"/>
              <a:gd name="connsiteY104" fmla="*/ 1518204 h 2443621"/>
              <a:gd name="connsiteX105" fmla="*/ 4591150 w 5274195"/>
              <a:gd name="connsiteY105" fmla="*/ 1551255 h 2443621"/>
              <a:gd name="connsiteX106" fmla="*/ 4536065 w 5274195"/>
              <a:gd name="connsiteY106" fmla="*/ 1595322 h 2443621"/>
              <a:gd name="connsiteX107" fmla="*/ 4547082 w 5274195"/>
              <a:gd name="connsiteY107" fmla="*/ 1716508 h 2443621"/>
              <a:gd name="connsiteX108" fmla="*/ 4569116 w 5274195"/>
              <a:gd name="connsiteY108" fmla="*/ 1749558 h 2443621"/>
              <a:gd name="connsiteX109" fmla="*/ 4580133 w 5274195"/>
              <a:gd name="connsiteY109" fmla="*/ 1782609 h 2443621"/>
              <a:gd name="connsiteX110" fmla="*/ 4569116 w 5274195"/>
              <a:gd name="connsiteY110" fmla="*/ 1881761 h 2443621"/>
              <a:gd name="connsiteX111" fmla="*/ 4491998 w 5274195"/>
              <a:gd name="connsiteY111" fmla="*/ 1892778 h 2443621"/>
              <a:gd name="connsiteX112" fmla="*/ 4458947 w 5274195"/>
              <a:gd name="connsiteY112" fmla="*/ 1914811 h 2443621"/>
              <a:gd name="connsiteX113" fmla="*/ 4414880 w 5274195"/>
              <a:gd name="connsiteY113" fmla="*/ 1980913 h 2443621"/>
              <a:gd name="connsiteX114" fmla="*/ 4348779 w 5274195"/>
              <a:gd name="connsiteY114" fmla="*/ 2002946 h 2443621"/>
              <a:gd name="connsiteX115" fmla="*/ 4249627 w 5274195"/>
              <a:gd name="connsiteY115" fmla="*/ 2002946 h 2443621"/>
              <a:gd name="connsiteX116" fmla="*/ 4227593 w 5274195"/>
              <a:gd name="connsiteY116" fmla="*/ 2035997 h 2443621"/>
              <a:gd name="connsiteX117" fmla="*/ 4194542 w 5274195"/>
              <a:gd name="connsiteY117" fmla="*/ 2058031 h 2443621"/>
              <a:gd name="connsiteX118" fmla="*/ 4084374 w 5274195"/>
              <a:gd name="connsiteY118" fmla="*/ 2080064 h 2443621"/>
              <a:gd name="connsiteX119" fmla="*/ 4029289 w 5274195"/>
              <a:gd name="connsiteY119" fmla="*/ 2091081 h 2443621"/>
              <a:gd name="connsiteX120" fmla="*/ 3941154 w 5274195"/>
              <a:gd name="connsiteY120" fmla="*/ 2069048 h 2443621"/>
              <a:gd name="connsiteX121" fmla="*/ 3764885 w 5274195"/>
              <a:gd name="connsiteY121" fmla="*/ 2080064 h 2443621"/>
              <a:gd name="connsiteX122" fmla="*/ 3621665 w 5274195"/>
              <a:gd name="connsiteY122" fmla="*/ 2069048 h 2443621"/>
              <a:gd name="connsiteX123" fmla="*/ 3577598 w 5274195"/>
              <a:gd name="connsiteY123" fmla="*/ 2002946 h 2443621"/>
              <a:gd name="connsiteX124" fmla="*/ 3544547 w 5274195"/>
              <a:gd name="connsiteY124" fmla="*/ 1991930 h 2443621"/>
              <a:gd name="connsiteX125" fmla="*/ 3379294 w 5274195"/>
              <a:gd name="connsiteY125" fmla="*/ 2002946 h 2443621"/>
              <a:gd name="connsiteX126" fmla="*/ 3357260 w 5274195"/>
              <a:gd name="connsiteY126" fmla="*/ 2035997 h 2443621"/>
              <a:gd name="connsiteX127" fmla="*/ 3247092 w 5274195"/>
              <a:gd name="connsiteY127" fmla="*/ 2047014 h 2443621"/>
              <a:gd name="connsiteX128" fmla="*/ 3214041 w 5274195"/>
              <a:gd name="connsiteY128" fmla="*/ 2058031 h 2443621"/>
              <a:gd name="connsiteX129" fmla="*/ 3114889 w 5274195"/>
              <a:gd name="connsiteY129" fmla="*/ 2080064 h 2443621"/>
              <a:gd name="connsiteX130" fmla="*/ 3081839 w 5274195"/>
              <a:gd name="connsiteY130" fmla="*/ 2102098 h 2443621"/>
              <a:gd name="connsiteX131" fmla="*/ 3048788 w 5274195"/>
              <a:gd name="connsiteY131" fmla="*/ 2168199 h 2443621"/>
              <a:gd name="connsiteX132" fmla="*/ 2982687 w 5274195"/>
              <a:gd name="connsiteY132" fmla="*/ 2190233 h 2443621"/>
              <a:gd name="connsiteX133" fmla="*/ 2795400 w 5274195"/>
              <a:gd name="connsiteY133" fmla="*/ 2212267 h 2443621"/>
              <a:gd name="connsiteX134" fmla="*/ 2652181 w 5274195"/>
              <a:gd name="connsiteY134" fmla="*/ 2201250 h 2443621"/>
              <a:gd name="connsiteX135" fmla="*/ 2619130 w 5274195"/>
              <a:gd name="connsiteY135" fmla="*/ 2190233 h 2443621"/>
              <a:gd name="connsiteX136" fmla="*/ 2575063 w 5274195"/>
              <a:gd name="connsiteY136" fmla="*/ 2179216 h 2443621"/>
              <a:gd name="connsiteX137" fmla="*/ 2453877 w 5274195"/>
              <a:gd name="connsiteY137" fmla="*/ 2168199 h 2443621"/>
              <a:gd name="connsiteX138" fmla="*/ 2420827 w 5274195"/>
              <a:gd name="connsiteY138" fmla="*/ 2157183 h 2443621"/>
              <a:gd name="connsiteX139" fmla="*/ 2299641 w 5274195"/>
              <a:gd name="connsiteY139" fmla="*/ 2179216 h 2443621"/>
              <a:gd name="connsiteX140" fmla="*/ 2266591 w 5274195"/>
              <a:gd name="connsiteY140" fmla="*/ 2201250 h 2443621"/>
              <a:gd name="connsiteX141" fmla="*/ 2255574 w 5274195"/>
              <a:gd name="connsiteY141" fmla="*/ 2234301 h 2443621"/>
              <a:gd name="connsiteX142" fmla="*/ 2189473 w 5274195"/>
              <a:gd name="connsiteY142" fmla="*/ 2245317 h 2443621"/>
              <a:gd name="connsiteX143" fmla="*/ 1825916 w 5274195"/>
              <a:gd name="connsiteY143" fmla="*/ 2256334 h 2443621"/>
              <a:gd name="connsiteX144" fmla="*/ 1671680 w 5274195"/>
              <a:gd name="connsiteY144" fmla="*/ 2267351 h 2443621"/>
              <a:gd name="connsiteX145" fmla="*/ 1638629 w 5274195"/>
              <a:gd name="connsiteY145" fmla="*/ 2278368 h 2443621"/>
              <a:gd name="connsiteX146" fmla="*/ 1550494 w 5274195"/>
              <a:gd name="connsiteY146" fmla="*/ 2267351 h 2443621"/>
              <a:gd name="connsiteX147" fmla="*/ 1484393 w 5274195"/>
              <a:gd name="connsiteY147" fmla="*/ 2245317 h 2443621"/>
              <a:gd name="connsiteX148" fmla="*/ 1418292 w 5274195"/>
              <a:gd name="connsiteY148" fmla="*/ 2201250 h 2443621"/>
              <a:gd name="connsiteX149" fmla="*/ 1341174 w 5274195"/>
              <a:gd name="connsiteY149" fmla="*/ 2212267 h 2443621"/>
              <a:gd name="connsiteX150" fmla="*/ 1197954 w 5274195"/>
              <a:gd name="connsiteY150" fmla="*/ 2212267 h 2443621"/>
              <a:gd name="connsiteX151" fmla="*/ 1186938 w 5274195"/>
              <a:gd name="connsiteY151" fmla="*/ 2245317 h 2443621"/>
              <a:gd name="connsiteX152" fmla="*/ 966600 w 5274195"/>
              <a:gd name="connsiteY152" fmla="*/ 2212267 h 2443621"/>
              <a:gd name="connsiteX153" fmla="*/ 922533 w 5274195"/>
              <a:gd name="connsiteY153" fmla="*/ 2201250 h 2443621"/>
              <a:gd name="connsiteX154" fmla="*/ 889482 w 5274195"/>
              <a:gd name="connsiteY154" fmla="*/ 2190233 h 2443621"/>
              <a:gd name="connsiteX155" fmla="*/ 845415 w 5274195"/>
              <a:gd name="connsiteY155" fmla="*/ 2201250 h 2443621"/>
              <a:gd name="connsiteX156" fmla="*/ 779313 w 5274195"/>
              <a:gd name="connsiteY156" fmla="*/ 2223284 h 2443621"/>
              <a:gd name="connsiteX157" fmla="*/ 581010 w 5274195"/>
              <a:gd name="connsiteY157" fmla="*/ 2212267 h 2443621"/>
              <a:gd name="connsiteX158" fmla="*/ 294571 w 5274195"/>
              <a:gd name="connsiteY158" fmla="*/ 2212267 h 2443621"/>
              <a:gd name="connsiteX159" fmla="*/ 228470 w 5274195"/>
              <a:gd name="connsiteY159" fmla="*/ 2190233 h 2443621"/>
              <a:gd name="connsiteX160" fmla="*/ 41183 w 5274195"/>
              <a:gd name="connsiteY160" fmla="*/ 2168199 h 2443621"/>
              <a:gd name="connsiteX161" fmla="*/ 8133 w 5274195"/>
              <a:gd name="connsiteY161" fmla="*/ 2157183 h 2443621"/>
              <a:gd name="connsiteX162" fmla="*/ 19150 w 5274195"/>
              <a:gd name="connsiteY162" fmla="*/ 2245317 h 2443621"/>
              <a:gd name="connsiteX163" fmla="*/ 8133 w 5274195"/>
              <a:gd name="connsiteY163" fmla="*/ 2267351 h 244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274195" h="2443621">
                <a:moveTo>
                  <a:pt x="8133" y="2267351"/>
                </a:moveTo>
                <a:lnTo>
                  <a:pt x="8133" y="2267351"/>
                </a:lnTo>
                <a:cubicBezTo>
                  <a:pt x="59545" y="2300402"/>
                  <a:pt x="119151" y="2323285"/>
                  <a:pt x="162369" y="2366503"/>
                </a:cubicBezTo>
                <a:cubicBezTo>
                  <a:pt x="186734" y="2390868"/>
                  <a:pt x="197794" y="2406249"/>
                  <a:pt x="228470" y="2421587"/>
                </a:cubicBezTo>
                <a:cubicBezTo>
                  <a:pt x="238857" y="2426780"/>
                  <a:pt x="250504" y="2428932"/>
                  <a:pt x="261521" y="2432604"/>
                </a:cubicBezTo>
                <a:cubicBezTo>
                  <a:pt x="309261" y="2428932"/>
                  <a:pt x="357122" y="2426599"/>
                  <a:pt x="404740" y="2421587"/>
                </a:cubicBezTo>
                <a:cubicBezTo>
                  <a:pt x="426955" y="2419249"/>
                  <a:pt x="450862" y="2420561"/>
                  <a:pt x="470841" y="2410571"/>
                </a:cubicBezTo>
                <a:cubicBezTo>
                  <a:pt x="482684" y="2404650"/>
                  <a:pt x="481858" y="2384865"/>
                  <a:pt x="492875" y="2377520"/>
                </a:cubicBezTo>
                <a:cubicBezTo>
                  <a:pt x="505473" y="2369121"/>
                  <a:pt x="522253" y="2370175"/>
                  <a:pt x="536942" y="2366503"/>
                </a:cubicBezTo>
                <a:cubicBezTo>
                  <a:pt x="573665" y="2370175"/>
                  <a:pt x="610837" y="2384321"/>
                  <a:pt x="647111" y="2377520"/>
                </a:cubicBezTo>
                <a:cubicBezTo>
                  <a:pt x="673139" y="2372640"/>
                  <a:pt x="713212" y="2333452"/>
                  <a:pt x="713212" y="2333452"/>
                </a:cubicBezTo>
                <a:cubicBezTo>
                  <a:pt x="735246" y="2340797"/>
                  <a:pt x="759988" y="2342603"/>
                  <a:pt x="779313" y="2355486"/>
                </a:cubicBezTo>
                <a:cubicBezTo>
                  <a:pt x="822027" y="2383962"/>
                  <a:pt x="799803" y="2373333"/>
                  <a:pt x="845415" y="2388537"/>
                </a:cubicBezTo>
                <a:cubicBezTo>
                  <a:pt x="889482" y="2384865"/>
                  <a:pt x="933397" y="2377520"/>
                  <a:pt x="977617" y="2377520"/>
                </a:cubicBezTo>
                <a:cubicBezTo>
                  <a:pt x="1132666" y="2377520"/>
                  <a:pt x="962734" y="2404734"/>
                  <a:pt x="1098803" y="2377520"/>
                </a:cubicBezTo>
                <a:cubicBezTo>
                  <a:pt x="1145037" y="2308166"/>
                  <a:pt x="1124715" y="2317896"/>
                  <a:pt x="1275073" y="2355486"/>
                </a:cubicBezTo>
                <a:cubicBezTo>
                  <a:pt x="1287918" y="2358697"/>
                  <a:pt x="1286767" y="2380266"/>
                  <a:pt x="1297106" y="2388537"/>
                </a:cubicBezTo>
                <a:cubicBezTo>
                  <a:pt x="1306174" y="2395792"/>
                  <a:pt x="1319140" y="2395882"/>
                  <a:pt x="1330157" y="2399554"/>
                </a:cubicBezTo>
                <a:cubicBezTo>
                  <a:pt x="1341174" y="2395882"/>
                  <a:pt x="1352820" y="2393730"/>
                  <a:pt x="1363207" y="2388537"/>
                </a:cubicBezTo>
                <a:cubicBezTo>
                  <a:pt x="1375050" y="2382615"/>
                  <a:pt x="1383119" y="2368145"/>
                  <a:pt x="1396258" y="2366503"/>
                </a:cubicBezTo>
                <a:cubicBezTo>
                  <a:pt x="1414838" y="2364180"/>
                  <a:pt x="1432981" y="2373848"/>
                  <a:pt x="1451342" y="2377520"/>
                </a:cubicBezTo>
                <a:cubicBezTo>
                  <a:pt x="1458687" y="2388537"/>
                  <a:pt x="1463037" y="2402300"/>
                  <a:pt x="1473376" y="2410571"/>
                </a:cubicBezTo>
                <a:cubicBezTo>
                  <a:pt x="1482444" y="2417825"/>
                  <a:pt x="1494885" y="2420305"/>
                  <a:pt x="1506427" y="2421587"/>
                </a:cubicBezTo>
                <a:cubicBezTo>
                  <a:pt x="1561296" y="2427683"/>
                  <a:pt x="1616596" y="2428932"/>
                  <a:pt x="1671680" y="2432604"/>
                </a:cubicBezTo>
                <a:cubicBezTo>
                  <a:pt x="1682697" y="2436276"/>
                  <a:pt x="1693117" y="2443621"/>
                  <a:pt x="1704730" y="2443621"/>
                </a:cubicBezTo>
                <a:cubicBezTo>
                  <a:pt x="1807640" y="2443621"/>
                  <a:pt x="1874338" y="2433437"/>
                  <a:pt x="1969135" y="2421587"/>
                </a:cubicBezTo>
                <a:cubicBezTo>
                  <a:pt x="1983824" y="2414243"/>
                  <a:pt x="1997623" y="2404747"/>
                  <a:pt x="2013203" y="2399554"/>
                </a:cubicBezTo>
                <a:cubicBezTo>
                  <a:pt x="2108495" y="2367791"/>
                  <a:pt x="2033456" y="2411758"/>
                  <a:pt x="2101338" y="2366503"/>
                </a:cubicBezTo>
                <a:cubicBezTo>
                  <a:pt x="2127044" y="2370175"/>
                  <a:pt x="2152842" y="2373251"/>
                  <a:pt x="2178456" y="2377520"/>
                </a:cubicBezTo>
                <a:cubicBezTo>
                  <a:pt x="2196926" y="2380598"/>
                  <a:pt x="2214815" y="2388537"/>
                  <a:pt x="2233540" y="2388537"/>
                </a:cubicBezTo>
                <a:cubicBezTo>
                  <a:pt x="2277760" y="2388537"/>
                  <a:pt x="2321675" y="2381192"/>
                  <a:pt x="2365742" y="2377520"/>
                </a:cubicBezTo>
                <a:cubicBezTo>
                  <a:pt x="2369414" y="2344469"/>
                  <a:pt x="2353245" y="2301882"/>
                  <a:pt x="2376759" y="2278368"/>
                </a:cubicBezTo>
                <a:cubicBezTo>
                  <a:pt x="2395120" y="2260007"/>
                  <a:pt x="2429005" y="2281923"/>
                  <a:pt x="2453877" y="2289385"/>
                </a:cubicBezTo>
                <a:cubicBezTo>
                  <a:pt x="2466559" y="2293190"/>
                  <a:pt x="2474828" y="2306041"/>
                  <a:pt x="2486928" y="2311419"/>
                </a:cubicBezTo>
                <a:cubicBezTo>
                  <a:pt x="2508152" y="2320852"/>
                  <a:pt x="2530995" y="2326108"/>
                  <a:pt x="2553029" y="2333452"/>
                </a:cubicBezTo>
                <a:cubicBezTo>
                  <a:pt x="2600448" y="2349258"/>
                  <a:pt x="2574809" y="2341651"/>
                  <a:pt x="2630147" y="2355486"/>
                </a:cubicBezTo>
                <a:cubicBezTo>
                  <a:pt x="2714610" y="2351814"/>
                  <a:pt x="2800143" y="2358368"/>
                  <a:pt x="2883535" y="2344469"/>
                </a:cubicBezTo>
                <a:cubicBezTo>
                  <a:pt x="2894990" y="2342560"/>
                  <a:pt x="2887298" y="2320487"/>
                  <a:pt x="2894552" y="2311419"/>
                </a:cubicBezTo>
                <a:cubicBezTo>
                  <a:pt x="2902824" y="2301080"/>
                  <a:pt x="2914433" y="2290747"/>
                  <a:pt x="2927603" y="2289385"/>
                </a:cubicBezTo>
                <a:cubicBezTo>
                  <a:pt x="3022646" y="2279553"/>
                  <a:pt x="3118562" y="2282040"/>
                  <a:pt x="3214041" y="2278368"/>
                </a:cubicBezTo>
                <a:cubicBezTo>
                  <a:pt x="3221386" y="2267351"/>
                  <a:pt x="3231426" y="2257715"/>
                  <a:pt x="3236075" y="2245317"/>
                </a:cubicBezTo>
                <a:cubicBezTo>
                  <a:pt x="3242650" y="2227784"/>
                  <a:pt x="3236705" y="2205813"/>
                  <a:pt x="3247092" y="2190233"/>
                </a:cubicBezTo>
                <a:cubicBezTo>
                  <a:pt x="3253533" y="2180571"/>
                  <a:pt x="3268976" y="2182406"/>
                  <a:pt x="3280142" y="2179216"/>
                </a:cubicBezTo>
                <a:cubicBezTo>
                  <a:pt x="3294701" y="2175056"/>
                  <a:pt x="3309521" y="2171871"/>
                  <a:pt x="3324210" y="2168199"/>
                </a:cubicBezTo>
                <a:cubicBezTo>
                  <a:pt x="3343502" y="2110324"/>
                  <a:pt x="3330103" y="2117180"/>
                  <a:pt x="3434379" y="2124132"/>
                </a:cubicBezTo>
                <a:cubicBezTo>
                  <a:pt x="3457553" y="2125677"/>
                  <a:pt x="3500480" y="2146166"/>
                  <a:pt x="3500480" y="2146166"/>
                </a:cubicBezTo>
                <a:cubicBezTo>
                  <a:pt x="3515169" y="2168200"/>
                  <a:pt x="3519425" y="2203893"/>
                  <a:pt x="3544547" y="2212267"/>
                </a:cubicBezTo>
                <a:lnTo>
                  <a:pt x="3610648" y="2234301"/>
                </a:lnTo>
                <a:lnTo>
                  <a:pt x="3643699" y="2245317"/>
                </a:lnTo>
                <a:cubicBezTo>
                  <a:pt x="3658963" y="2242264"/>
                  <a:pt x="3712777" y="2233871"/>
                  <a:pt x="3731834" y="2223284"/>
                </a:cubicBezTo>
                <a:cubicBezTo>
                  <a:pt x="3754983" y="2210423"/>
                  <a:pt x="3775901" y="2193905"/>
                  <a:pt x="3797935" y="2179216"/>
                </a:cubicBezTo>
                <a:lnTo>
                  <a:pt x="3830986" y="2157183"/>
                </a:lnTo>
                <a:cubicBezTo>
                  <a:pt x="4101611" y="2195842"/>
                  <a:pt x="3933313" y="2180838"/>
                  <a:pt x="4337762" y="2168199"/>
                </a:cubicBezTo>
                <a:cubicBezTo>
                  <a:pt x="4396824" y="2148513"/>
                  <a:pt x="4346127" y="2163893"/>
                  <a:pt x="4425897" y="2146166"/>
                </a:cubicBezTo>
                <a:cubicBezTo>
                  <a:pt x="4467395" y="2136944"/>
                  <a:pt x="4466211" y="2136400"/>
                  <a:pt x="4503015" y="2124132"/>
                </a:cubicBezTo>
                <a:lnTo>
                  <a:pt x="4635217" y="2035997"/>
                </a:lnTo>
                <a:lnTo>
                  <a:pt x="4668268" y="2013963"/>
                </a:lnTo>
                <a:lnTo>
                  <a:pt x="4701318" y="1991930"/>
                </a:lnTo>
                <a:cubicBezTo>
                  <a:pt x="4704990" y="1973568"/>
                  <a:pt x="4710189" y="1955447"/>
                  <a:pt x="4712335" y="1936845"/>
                </a:cubicBezTo>
                <a:cubicBezTo>
                  <a:pt x="4721215" y="1859889"/>
                  <a:pt x="4715581" y="1780645"/>
                  <a:pt x="4734369" y="1705491"/>
                </a:cubicBezTo>
                <a:cubicBezTo>
                  <a:pt x="4738822" y="1687678"/>
                  <a:pt x="4764495" y="1684389"/>
                  <a:pt x="4778436" y="1672440"/>
                </a:cubicBezTo>
                <a:cubicBezTo>
                  <a:pt x="4790265" y="1662301"/>
                  <a:pt x="4800470" y="1650407"/>
                  <a:pt x="4811487" y="1639390"/>
                </a:cubicBezTo>
                <a:cubicBezTo>
                  <a:pt x="4837902" y="1560145"/>
                  <a:pt x="4805854" y="1659106"/>
                  <a:pt x="4833521" y="1562272"/>
                </a:cubicBezTo>
                <a:cubicBezTo>
                  <a:pt x="4836711" y="1551106"/>
                  <a:pt x="4841348" y="1540387"/>
                  <a:pt x="4844538" y="1529221"/>
                </a:cubicBezTo>
                <a:cubicBezTo>
                  <a:pt x="4872204" y="1432387"/>
                  <a:pt x="4840156" y="1531349"/>
                  <a:pt x="4866571" y="1452103"/>
                </a:cubicBezTo>
                <a:cubicBezTo>
                  <a:pt x="4870243" y="1316228"/>
                  <a:pt x="4867422" y="1180023"/>
                  <a:pt x="4877588" y="1044479"/>
                </a:cubicBezTo>
                <a:cubicBezTo>
                  <a:pt x="4878578" y="1031275"/>
                  <a:pt x="4890259" y="1020791"/>
                  <a:pt x="4899622" y="1011428"/>
                </a:cubicBezTo>
                <a:cubicBezTo>
                  <a:pt x="4908985" y="1002066"/>
                  <a:pt x="4921656" y="996739"/>
                  <a:pt x="4932673" y="989395"/>
                </a:cubicBezTo>
                <a:lnTo>
                  <a:pt x="4954706" y="923293"/>
                </a:lnTo>
                <a:cubicBezTo>
                  <a:pt x="4961963" y="901521"/>
                  <a:pt x="4968343" y="872724"/>
                  <a:pt x="4987757" y="857192"/>
                </a:cubicBezTo>
                <a:cubicBezTo>
                  <a:pt x="4996825" y="849938"/>
                  <a:pt x="5009790" y="849847"/>
                  <a:pt x="5020807" y="846175"/>
                </a:cubicBezTo>
                <a:cubicBezTo>
                  <a:pt x="5024479" y="835158"/>
                  <a:pt x="5023613" y="821336"/>
                  <a:pt x="5031824" y="813125"/>
                </a:cubicBezTo>
                <a:cubicBezTo>
                  <a:pt x="5050549" y="794400"/>
                  <a:pt x="5097926" y="769057"/>
                  <a:pt x="5097926" y="769057"/>
                </a:cubicBezTo>
                <a:cubicBezTo>
                  <a:pt x="5132843" y="716681"/>
                  <a:pt x="5115772" y="748569"/>
                  <a:pt x="5141993" y="669905"/>
                </a:cubicBezTo>
                <a:lnTo>
                  <a:pt x="5153010" y="636855"/>
                </a:lnTo>
                <a:cubicBezTo>
                  <a:pt x="5156682" y="625838"/>
                  <a:pt x="5157585" y="613467"/>
                  <a:pt x="5164027" y="603804"/>
                </a:cubicBezTo>
                <a:cubicBezTo>
                  <a:pt x="5192502" y="561091"/>
                  <a:pt x="5181873" y="583315"/>
                  <a:pt x="5197077" y="537703"/>
                </a:cubicBezTo>
                <a:cubicBezTo>
                  <a:pt x="5199964" y="514604"/>
                  <a:pt x="5196041" y="439241"/>
                  <a:pt x="5230128" y="416517"/>
                </a:cubicBezTo>
                <a:cubicBezTo>
                  <a:pt x="5242726" y="408118"/>
                  <a:pt x="5259506" y="409173"/>
                  <a:pt x="5274195" y="405501"/>
                </a:cubicBezTo>
                <a:cubicBezTo>
                  <a:pt x="5270523" y="387139"/>
                  <a:pt x="5265410" y="369008"/>
                  <a:pt x="5263179" y="350416"/>
                </a:cubicBezTo>
                <a:cubicBezTo>
                  <a:pt x="5254385" y="277130"/>
                  <a:pt x="5258242" y="201884"/>
                  <a:pt x="5241145" y="130079"/>
                </a:cubicBezTo>
                <a:cubicBezTo>
                  <a:pt x="5238455" y="118782"/>
                  <a:pt x="5219260" y="122252"/>
                  <a:pt x="5208094" y="119062"/>
                </a:cubicBezTo>
                <a:cubicBezTo>
                  <a:pt x="5193535" y="114902"/>
                  <a:pt x="5178204" y="113361"/>
                  <a:pt x="5164027" y="108045"/>
                </a:cubicBezTo>
                <a:cubicBezTo>
                  <a:pt x="5023320" y="55279"/>
                  <a:pt x="5201986" y="115123"/>
                  <a:pt x="5086909" y="63978"/>
                </a:cubicBezTo>
                <a:cubicBezTo>
                  <a:pt x="5065685" y="54545"/>
                  <a:pt x="5020807" y="41944"/>
                  <a:pt x="5020807" y="41944"/>
                </a:cubicBezTo>
                <a:cubicBezTo>
                  <a:pt x="5005486" y="31729"/>
                  <a:pt x="4965921" y="0"/>
                  <a:pt x="4943689" y="8893"/>
                </a:cubicBezTo>
                <a:cubicBezTo>
                  <a:pt x="4932907" y="13206"/>
                  <a:pt x="4936345" y="30927"/>
                  <a:pt x="4932673" y="41944"/>
                </a:cubicBezTo>
                <a:cubicBezTo>
                  <a:pt x="4929001" y="86011"/>
                  <a:pt x="4927500" y="130314"/>
                  <a:pt x="4921656" y="174146"/>
                </a:cubicBezTo>
                <a:cubicBezTo>
                  <a:pt x="4920121" y="185657"/>
                  <a:pt x="4918851" y="198985"/>
                  <a:pt x="4910639" y="207197"/>
                </a:cubicBezTo>
                <a:cubicBezTo>
                  <a:pt x="4902427" y="215409"/>
                  <a:pt x="4888605" y="214542"/>
                  <a:pt x="4877588" y="218214"/>
                </a:cubicBezTo>
                <a:cubicBezTo>
                  <a:pt x="4872289" y="265901"/>
                  <a:pt x="4868708" y="324216"/>
                  <a:pt x="4855554" y="372450"/>
                </a:cubicBezTo>
                <a:cubicBezTo>
                  <a:pt x="4849443" y="394857"/>
                  <a:pt x="4846404" y="419226"/>
                  <a:pt x="4833521" y="438551"/>
                </a:cubicBezTo>
                <a:lnTo>
                  <a:pt x="4811487" y="471602"/>
                </a:lnTo>
                <a:cubicBezTo>
                  <a:pt x="4771400" y="631947"/>
                  <a:pt x="4833831" y="369340"/>
                  <a:pt x="4789453" y="813125"/>
                </a:cubicBezTo>
                <a:cubicBezTo>
                  <a:pt x="4788136" y="826300"/>
                  <a:pt x="4772797" y="834076"/>
                  <a:pt x="4767420" y="846175"/>
                </a:cubicBezTo>
                <a:cubicBezTo>
                  <a:pt x="4757987" y="867399"/>
                  <a:pt x="4752731" y="890243"/>
                  <a:pt x="4745386" y="912277"/>
                </a:cubicBezTo>
                <a:cubicBezTo>
                  <a:pt x="4741714" y="923294"/>
                  <a:pt x="4737185" y="934061"/>
                  <a:pt x="4734369" y="945327"/>
                </a:cubicBezTo>
                <a:cubicBezTo>
                  <a:pt x="4730697" y="960016"/>
                  <a:pt x="4727703" y="974892"/>
                  <a:pt x="4723352" y="989395"/>
                </a:cubicBezTo>
                <a:cubicBezTo>
                  <a:pt x="4716678" y="1011641"/>
                  <a:pt x="4701318" y="1055496"/>
                  <a:pt x="4701318" y="1055496"/>
                </a:cubicBezTo>
                <a:cubicBezTo>
                  <a:pt x="4697646" y="1128942"/>
                  <a:pt x="4699812" y="1202913"/>
                  <a:pt x="4690301" y="1275833"/>
                </a:cubicBezTo>
                <a:cubicBezTo>
                  <a:pt x="4688589" y="1288962"/>
                  <a:pt x="4669730" y="1295724"/>
                  <a:pt x="4668268" y="1308884"/>
                </a:cubicBezTo>
                <a:cubicBezTo>
                  <a:pt x="4665801" y="1331085"/>
                  <a:pt x="4673867" y="1353314"/>
                  <a:pt x="4679285" y="1374985"/>
                </a:cubicBezTo>
                <a:cubicBezTo>
                  <a:pt x="4684918" y="1397517"/>
                  <a:pt x="4701318" y="1441086"/>
                  <a:pt x="4701318" y="1441086"/>
                </a:cubicBezTo>
                <a:cubicBezTo>
                  <a:pt x="4693974" y="1452103"/>
                  <a:pt x="4689250" y="1465418"/>
                  <a:pt x="4679285" y="1474137"/>
                </a:cubicBezTo>
                <a:cubicBezTo>
                  <a:pt x="4659356" y="1491575"/>
                  <a:pt x="4613183" y="1518204"/>
                  <a:pt x="4613183" y="1518204"/>
                </a:cubicBezTo>
                <a:cubicBezTo>
                  <a:pt x="4605839" y="1529221"/>
                  <a:pt x="4601489" y="1542984"/>
                  <a:pt x="4591150" y="1551255"/>
                </a:cubicBezTo>
                <a:cubicBezTo>
                  <a:pt x="4515126" y="1612075"/>
                  <a:pt x="4599215" y="1500600"/>
                  <a:pt x="4536065" y="1595322"/>
                </a:cubicBezTo>
                <a:cubicBezTo>
                  <a:pt x="4539737" y="1635717"/>
                  <a:pt x="4538583" y="1676846"/>
                  <a:pt x="4547082" y="1716508"/>
                </a:cubicBezTo>
                <a:cubicBezTo>
                  <a:pt x="4549856" y="1729455"/>
                  <a:pt x="4563195" y="1737715"/>
                  <a:pt x="4569116" y="1749558"/>
                </a:cubicBezTo>
                <a:cubicBezTo>
                  <a:pt x="4574310" y="1759945"/>
                  <a:pt x="4576461" y="1771592"/>
                  <a:pt x="4580133" y="1782609"/>
                </a:cubicBezTo>
                <a:cubicBezTo>
                  <a:pt x="4576461" y="1815660"/>
                  <a:pt x="4589890" y="1855794"/>
                  <a:pt x="4569116" y="1881761"/>
                </a:cubicBezTo>
                <a:cubicBezTo>
                  <a:pt x="4552895" y="1902038"/>
                  <a:pt x="4516870" y="1885317"/>
                  <a:pt x="4491998" y="1892778"/>
                </a:cubicBezTo>
                <a:cubicBezTo>
                  <a:pt x="4479316" y="1896583"/>
                  <a:pt x="4469964" y="1907467"/>
                  <a:pt x="4458947" y="1914811"/>
                </a:cubicBezTo>
                <a:cubicBezTo>
                  <a:pt x="4448595" y="1945866"/>
                  <a:pt x="4448639" y="1962158"/>
                  <a:pt x="4414880" y="1980913"/>
                </a:cubicBezTo>
                <a:cubicBezTo>
                  <a:pt x="4394577" y="1992192"/>
                  <a:pt x="4348779" y="2002946"/>
                  <a:pt x="4348779" y="2002946"/>
                </a:cubicBezTo>
                <a:cubicBezTo>
                  <a:pt x="4312116" y="1993781"/>
                  <a:pt x="4287935" y="1981056"/>
                  <a:pt x="4249627" y="2002946"/>
                </a:cubicBezTo>
                <a:cubicBezTo>
                  <a:pt x="4238131" y="2009515"/>
                  <a:pt x="4236956" y="2026634"/>
                  <a:pt x="4227593" y="2035997"/>
                </a:cubicBezTo>
                <a:cubicBezTo>
                  <a:pt x="4218230" y="2045360"/>
                  <a:pt x="4206385" y="2052109"/>
                  <a:pt x="4194542" y="2058031"/>
                </a:cubicBezTo>
                <a:cubicBezTo>
                  <a:pt x="4162867" y="2073869"/>
                  <a:pt x="4114828" y="2074988"/>
                  <a:pt x="4084374" y="2080064"/>
                </a:cubicBezTo>
                <a:cubicBezTo>
                  <a:pt x="4065903" y="2083142"/>
                  <a:pt x="4047651" y="2087409"/>
                  <a:pt x="4029289" y="2091081"/>
                </a:cubicBezTo>
                <a:cubicBezTo>
                  <a:pt x="4003206" y="2082386"/>
                  <a:pt x="3967748" y="2069048"/>
                  <a:pt x="3941154" y="2069048"/>
                </a:cubicBezTo>
                <a:cubicBezTo>
                  <a:pt x="3882283" y="2069048"/>
                  <a:pt x="3823641" y="2076392"/>
                  <a:pt x="3764885" y="2080064"/>
                </a:cubicBezTo>
                <a:lnTo>
                  <a:pt x="3621665" y="2069048"/>
                </a:lnTo>
                <a:cubicBezTo>
                  <a:pt x="3597178" y="2058965"/>
                  <a:pt x="3602721" y="2011319"/>
                  <a:pt x="3577598" y="2002946"/>
                </a:cubicBezTo>
                <a:lnTo>
                  <a:pt x="3544547" y="1991930"/>
                </a:lnTo>
                <a:cubicBezTo>
                  <a:pt x="3489463" y="1995602"/>
                  <a:pt x="3433033" y="1990302"/>
                  <a:pt x="3379294" y="2002946"/>
                </a:cubicBezTo>
                <a:cubicBezTo>
                  <a:pt x="3366405" y="2005979"/>
                  <a:pt x="3369821" y="2031810"/>
                  <a:pt x="3357260" y="2035997"/>
                </a:cubicBezTo>
                <a:cubicBezTo>
                  <a:pt x="3322248" y="2047668"/>
                  <a:pt x="3283815" y="2043342"/>
                  <a:pt x="3247092" y="2047014"/>
                </a:cubicBezTo>
                <a:cubicBezTo>
                  <a:pt x="3236075" y="2050686"/>
                  <a:pt x="3225377" y="2055512"/>
                  <a:pt x="3214041" y="2058031"/>
                </a:cubicBezTo>
                <a:cubicBezTo>
                  <a:pt x="3097696" y="2083886"/>
                  <a:pt x="3189297" y="2055264"/>
                  <a:pt x="3114889" y="2080064"/>
                </a:cubicBezTo>
                <a:cubicBezTo>
                  <a:pt x="3103872" y="2087409"/>
                  <a:pt x="3090110" y="2091759"/>
                  <a:pt x="3081839" y="2102098"/>
                </a:cubicBezTo>
                <a:cubicBezTo>
                  <a:pt x="3059029" y="2130611"/>
                  <a:pt x="3085936" y="2144982"/>
                  <a:pt x="3048788" y="2168199"/>
                </a:cubicBezTo>
                <a:cubicBezTo>
                  <a:pt x="3029093" y="2180508"/>
                  <a:pt x="3005462" y="2185678"/>
                  <a:pt x="2982687" y="2190233"/>
                </a:cubicBezTo>
                <a:cubicBezTo>
                  <a:pt x="2884241" y="2209922"/>
                  <a:pt x="2946263" y="2199695"/>
                  <a:pt x="2795400" y="2212267"/>
                </a:cubicBezTo>
                <a:cubicBezTo>
                  <a:pt x="2747660" y="2208595"/>
                  <a:pt x="2699692" y="2207189"/>
                  <a:pt x="2652181" y="2201250"/>
                </a:cubicBezTo>
                <a:cubicBezTo>
                  <a:pt x="2640658" y="2199810"/>
                  <a:pt x="2630296" y="2193423"/>
                  <a:pt x="2619130" y="2190233"/>
                </a:cubicBezTo>
                <a:cubicBezTo>
                  <a:pt x="2604571" y="2186073"/>
                  <a:pt x="2590071" y="2181217"/>
                  <a:pt x="2575063" y="2179216"/>
                </a:cubicBezTo>
                <a:cubicBezTo>
                  <a:pt x="2534857" y="2173855"/>
                  <a:pt x="2494272" y="2171871"/>
                  <a:pt x="2453877" y="2168199"/>
                </a:cubicBezTo>
                <a:cubicBezTo>
                  <a:pt x="2442860" y="2164527"/>
                  <a:pt x="2432440" y="2157183"/>
                  <a:pt x="2420827" y="2157183"/>
                </a:cubicBezTo>
                <a:cubicBezTo>
                  <a:pt x="2358538" y="2157183"/>
                  <a:pt x="2346122" y="2163722"/>
                  <a:pt x="2299641" y="2179216"/>
                </a:cubicBezTo>
                <a:cubicBezTo>
                  <a:pt x="2288624" y="2186561"/>
                  <a:pt x="2274862" y="2190911"/>
                  <a:pt x="2266591" y="2201250"/>
                </a:cubicBezTo>
                <a:cubicBezTo>
                  <a:pt x="2259337" y="2210318"/>
                  <a:pt x="2265657" y="2228539"/>
                  <a:pt x="2255574" y="2234301"/>
                </a:cubicBezTo>
                <a:cubicBezTo>
                  <a:pt x="2236180" y="2245383"/>
                  <a:pt x="2211507" y="2241645"/>
                  <a:pt x="2189473" y="2245317"/>
                </a:cubicBezTo>
                <a:cubicBezTo>
                  <a:pt x="2029243" y="2298727"/>
                  <a:pt x="2146581" y="2268211"/>
                  <a:pt x="1825916" y="2256334"/>
                </a:cubicBezTo>
                <a:cubicBezTo>
                  <a:pt x="1774504" y="2260006"/>
                  <a:pt x="1722870" y="2261329"/>
                  <a:pt x="1671680" y="2267351"/>
                </a:cubicBezTo>
                <a:cubicBezTo>
                  <a:pt x="1660147" y="2268708"/>
                  <a:pt x="1650242" y="2278368"/>
                  <a:pt x="1638629" y="2278368"/>
                </a:cubicBezTo>
                <a:cubicBezTo>
                  <a:pt x="1609022" y="2278368"/>
                  <a:pt x="1579872" y="2271023"/>
                  <a:pt x="1550494" y="2267351"/>
                </a:cubicBezTo>
                <a:cubicBezTo>
                  <a:pt x="1528460" y="2260006"/>
                  <a:pt x="1503718" y="2258200"/>
                  <a:pt x="1484393" y="2245317"/>
                </a:cubicBezTo>
                <a:lnTo>
                  <a:pt x="1418292" y="2201250"/>
                </a:lnTo>
                <a:cubicBezTo>
                  <a:pt x="1392586" y="2204922"/>
                  <a:pt x="1367141" y="2212267"/>
                  <a:pt x="1341174" y="2212267"/>
                </a:cubicBezTo>
                <a:cubicBezTo>
                  <a:pt x="1176217" y="2212267"/>
                  <a:pt x="1297394" y="2187407"/>
                  <a:pt x="1197954" y="2212267"/>
                </a:cubicBezTo>
                <a:cubicBezTo>
                  <a:pt x="1194282" y="2223284"/>
                  <a:pt x="1198479" y="2244035"/>
                  <a:pt x="1186938" y="2245317"/>
                </a:cubicBezTo>
                <a:cubicBezTo>
                  <a:pt x="872281" y="2280279"/>
                  <a:pt x="1075854" y="2259091"/>
                  <a:pt x="966600" y="2212267"/>
                </a:cubicBezTo>
                <a:cubicBezTo>
                  <a:pt x="952683" y="2206303"/>
                  <a:pt x="937092" y="2205410"/>
                  <a:pt x="922533" y="2201250"/>
                </a:cubicBezTo>
                <a:cubicBezTo>
                  <a:pt x="911367" y="2198060"/>
                  <a:pt x="900499" y="2193905"/>
                  <a:pt x="889482" y="2190233"/>
                </a:cubicBezTo>
                <a:cubicBezTo>
                  <a:pt x="874793" y="2193905"/>
                  <a:pt x="859918" y="2196899"/>
                  <a:pt x="845415" y="2201250"/>
                </a:cubicBezTo>
                <a:cubicBezTo>
                  <a:pt x="823169" y="2207924"/>
                  <a:pt x="779313" y="2223284"/>
                  <a:pt x="779313" y="2223284"/>
                </a:cubicBezTo>
                <a:cubicBezTo>
                  <a:pt x="713212" y="2219612"/>
                  <a:pt x="647213" y="2212267"/>
                  <a:pt x="581010" y="2212267"/>
                </a:cubicBezTo>
                <a:cubicBezTo>
                  <a:pt x="224419" y="2212267"/>
                  <a:pt x="581582" y="2238359"/>
                  <a:pt x="294571" y="2212267"/>
                </a:cubicBezTo>
                <a:lnTo>
                  <a:pt x="228470" y="2190233"/>
                </a:lnTo>
                <a:cubicBezTo>
                  <a:pt x="146521" y="2162916"/>
                  <a:pt x="207008" y="2180044"/>
                  <a:pt x="41183" y="2168199"/>
                </a:cubicBezTo>
                <a:cubicBezTo>
                  <a:pt x="30166" y="2164527"/>
                  <a:pt x="11323" y="2146017"/>
                  <a:pt x="8133" y="2157183"/>
                </a:cubicBezTo>
                <a:cubicBezTo>
                  <a:pt x="0" y="2185651"/>
                  <a:pt x="16469" y="2215832"/>
                  <a:pt x="19150" y="2245317"/>
                </a:cubicBezTo>
                <a:cubicBezTo>
                  <a:pt x="20147" y="2256289"/>
                  <a:pt x="9969" y="2263679"/>
                  <a:pt x="8133" y="2267351"/>
                </a:cubicBezTo>
                <a:close/>
              </a:path>
            </a:pathLst>
          </a:cu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itle 75"/>
          <p:cNvSpPr>
            <a:spLocks noGrp="1"/>
          </p:cNvSpPr>
          <p:nvPr>
            <p:ph type="title"/>
          </p:nvPr>
        </p:nvSpPr>
        <p:spPr>
          <a:xfrm>
            <a:off x="457200" y="152400"/>
            <a:ext cx="8229600" cy="944562"/>
          </a:xfrm>
        </p:spPr>
        <p:txBody>
          <a:bodyPr/>
          <a:lstStyle/>
          <a:p>
            <a:r>
              <a:rPr lang="en-US" dirty="0" smtClean="0"/>
              <a:t>Conceptual Failure Mode</a:t>
            </a:r>
            <a:endParaRPr lang="en-US" dirty="0"/>
          </a:p>
        </p:txBody>
      </p:sp>
      <p:sp>
        <p:nvSpPr>
          <p:cNvPr id="77" name="Rectangle 32" descr="Granite"/>
          <p:cNvSpPr>
            <a:spLocks noChangeArrowheads="1"/>
          </p:cNvSpPr>
          <p:nvPr/>
        </p:nvSpPr>
        <p:spPr bwMode="auto">
          <a:xfrm>
            <a:off x="4876800" y="2817562"/>
            <a:ext cx="152400" cy="2745038"/>
          </a:xfrm>
          <a:prstGeom prst="rect">
            <a:avLst/>
          </a:prstGeom>
          <a:blipFill dpi="0" rotWithShape="1">
            <a:blip r:embed="rId5" cstate="print"/>
            <a:srcRect/>
            <a:tile tx="0" ty="0" sx="100000" sy="100000" flip="none" algn="tl"/>
          </a:blipFill>
          <a:ln w="12700">
            <a:solidFill>
              <a:schemeClr val="bg2"/>
            </a:solidFill>
            <a:miter lim="800000"/>
            <a:headEnd/>
            <a:tailEnd/>
          </a:ln>
          <a:effectLst/>
        </p:spPr>
        <p:txBody>
          <a:bodyPr wrap="none" anchor="ctr"/>
          <a:lstStyle/>
          <a:p>
            <a:endParaRPr lang="en-US" dirty="0"/>
          </a:p>
        </p:txBody>
      </p:sp>
      <p:sp>
        <p:nvSpPr>
          <p:cNvPr id="85" name="Rectangle 84"/>
          <p:cNvSpPr/>
          <p:nvPr/>
        </p:nvSpPr>
        <p:spPr>
          <a:xfrm>
            <a:off x="5486400" y="2971800"/>
            <a:ext cx="304800" cy="3505200"/>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43"/>
          <p:cNvGrpSpPr/>
          <p:nvPr/>
        </p:nvGrpSpPr>
        <p:grpSpPr>
          <a:xfrm>
            <a:off x="5334000" y="2667000"/>
            <a:ext cx="2971800" cy="431349"/>
            <a:chOff x="5334000" y="1752600"/>
            <a:chExt cx="2971800" cy="431349"/>
          </a:xfrm>
        </p:grpSpPr>
        <p:sp>
          <p:nvSpPr>
            <p:cNvPr id="88" name="Line 19"/>
            <p:cNvSpPr>
              <a:spLocks noChangeShapeType="1"/>
            </p:cNvSpPr>
            <p:nvPr/>
          </p:nvSpPr>
          <p:spPr bwMode="auto">
            <a:xfrm>
              <a:off x="6248400" y="1981200"/>
              <a:ext cx="1143000" cy="0"/>
            </a:xfrm>
            <a:prstGeom prst="line">
              <a:avLst/>
            </a:prstGeom>
            <a:noFill/>
            <a:ln w="28575">
              <a:solidFill>
                <a:schemeClr val="tx1"/>
              </a:solidFill>
              <a:round/>
              <a:headEnd/>
              <a:tailEnd/>
            </a:ln>
            <a:effectLst/>
          </p:spPr>
          <p:txBody>
            <a:bodyPr/>
            <a:lstStyle/>
            <a:p>
              <a:endParaRPr lang="en-US" dirty="0"/>
            </a:p>
          </p:txBody>
        </p:sp>
        <p:sp>
          <p:nvSpPr>
            <p:cNvPr id="89" name="Freeform 18" descr="Granite"/>
            <p:cNvSpPr>
              <a:spLocks/>
            </p:cNvSpPr>
            <p:nvPr/>
          </p:nvSpPr>
          <p:spPr bwMode="auto">
            <a:xfrm>
              <a:off x="5410200" y="2085978"/>
              <a:ext cx="457200" cy="97971"/>
            </a:xfrm>
            <a:custGeom>
              <a:avLst/>
              <a:gdLst/>
              <a:ahLst/>
              <a:cxnLst>
                <a:cxn ang="0">
                  <a:pos x="288" y="0"/>
                </a:cxn>
                <a:cxn ang="0">
                  <a:pos x="288" y="96"/>
                </a:cxn>
                <a:cxn ang="0">
                  <a:pos x="0" y="0"/>
                </a:cxn>
                <a:cxn ang="0">
                  <a:pos x="288" y="0"/>
                </a:cxn>
              </a:cxnLst>
              <a:rect l="0" t="0" r="r" b="b"/>
              <a:pathLst>
                <a:path w="288" h="96">
                  <a:moveTo>
                    <a:pt x="288" y="0"/>
                  </a:moveTo>
                  <a:lnTo>
                    <a:pt x="288" y="96"/>
                  </a:lnTo>
                  <a:lnTo>
                    <a:pt x="0" y="0"/>
                  </a:lnTo>
                  <a:lnTo>
                    <a:pt x="288" y="0"/>
                  </a:lnTo>
                  <a:close/>
                </a:path>
              </a:pathLst>
            </a:custGeom>
            <a:blipFill dpi="0" rotWithShape="1">
              <a:blip r:embed="rId5" cstate="print"/>
              <a:srcRect/>
              <a:tile tx="0" ty="0" sx="100000" sy="100000" flip="none" algn="tl"/>
            </a:blipFill>
            <a:ln w="9525">
              <a:solidFill>
                <a:schemeClr val="tx1"/>
              </a:solidFill>
              <a:round/>
              <a:headEnd/>
              <a:tailEnd/>
            </a:ln>
            <a:effectLst/>
          </p:spPr>
          <p:txBody>
            <a:bodyPr/>
            <a:lstStyle/>
            <a:p>
              <a:endParaRPr lang="en-US" dirty="0"/>
            </a:p>
          </p:txBody>
        </p:sp>
        <p:sp>
          <p:nvSpPr>
            <p:cNvPr id="90" name="Text Box 20"/>
            <p:cNvSpPr txBox="1">
              <a:spLocks noChangeArrowheads="1"/>
            </p:cNvSpPr>
            <p:nvPr/>
          </p:nvSpPr>
          <p:spPr bwMode="auto">
            <a:xfrm>
              <a:off x="6248400" y="1752600"/>
              <a:ext cx="2057400" cy="178057"/>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200" b="1" dirty="0" smtClean="0">
                  <a:effectLst>
                    <a:outerShdw blurRad="38100" dist="38100" dir="2700000" algn="tl">
                      <a:srgbClr val="C0C0C0"/>
                    </a:outerShdw>
                  </a:effectLst>
                </a:rPr>
                <a:t>Work Platform Elev</a:t>
              </a:r>
              <a:r>
                <a:rPr lang="en-US" sz="1200" b="1" dirty="0">
                  <a:effectLst>
                    <a:outerShdw blurRad="38100" dist="38100" dir="2700000" algn="tl">
                      <a:srgbClr val="C0C0C0"/>
                    </a:outerShdw>
                  </a:effectLst>
                </a:rPr>
                <a:t>. 750</a:t>
              </a:r>
            </a:p>
          </p:txBody>
        </p:sp>
        <p:sp>
          <p:nvSpPr>
            <p:cNvPr id="91" name="Rectangle 39" descr="Granite"/>
            <p:cNvSpPr>
              <a:spLocks noChangeArrowheads="1"/>
            </p:cNvSpPr>
            <p:nvPr/>
          </p:nvSpPr>
          <p:spPr bwMode="auto">
            <a:xfrm>
              <a:off x="5334000" y="2022144"/>
              <a:ext cx="809625" cy="48986"/>
            </a:xfrm>
            <a:prstGeom prst="rect">
              <a:avLst/>
            </a:prstGeom>
            <a:blipFill dpi="0" rotWithShape="1">
              <a:blip r:embed="rId5" cstate="print"/>
              <a:srcRect/>
              <a:tile tx="0" ty="0" sx="100000" sy="100000" flip="none" algn="tl"/>
            </a:blipFill>
            <a:ln w="28575" algn="ctr">
              <a:solidFill>
                <a:schemeClr val="tx1"/>
              </a:solidFill>
              <a:miter lim="800000"/>
              <a:headEnd/>
              <a:tailEnd/>
            </a:ln>
            <a:effectLst/>
          </p:spPr>
          <p:txBody>
            <a:bodyPr wrap="none" lIns="90488" tIns="44450" rIns="90488" bIns="44450" anchor="ctr"/>
            <a:lstStyle/>
            <a:p>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0"/>
                                        <p:tgtEl>
                                          <p:spTgt spid="74"/>
                                        </p:tgtEl>
                                      </p:cBhvr>
                                    </p:animEffect>
                                  </p:childTnLst>
                                </p:cTn>
                              </p:par>
                              <p:par>
                                <p:cTn id="8" presetID="22" presetClass="entr" presetSubtype="8" fill="hold" grpId="0" nodeType="withEffect">
                                  <p:stCondLst>
                                    <p:cond delay="450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up)">
                                      <p:cBhvr>
                                        <p:cTn id="25" dur="3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7" grpId="0" animBg="1"/>
      <p:bldP spid="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639762"/>
          </a:xfrm>
        </p:spPr>
        <p:txBody>
          <a:bodyPr/>
          <a:lstStyle/>
          <a:p>
            <a:r>
              <a:rPr lang="en-US" sz="4000" dirty="0" smtClean="0"/>
              <a:t>Dam Safety Risk Communication</a:t>
            </a:r>
            <a:endParaRPr lang="en-US" sz="4000" dirty="0"/>
          </a:p>
        </p:txBody>
      </p:sp>
      <p:sp>
        <p:nvSpPr>
          <p:cNvPr id="3" name="Content Placeholder 2"/>
          <p:cNvSpPr>
            <a:spLocks noGrp="1"/>
          </p:cNvSpPr>
          <p:nvPr>
            <p:ph idx="1"/>
          </p:nvPr>
        </p:nvSpPr>
        <p:spPr>
          <a:xfrm>
            <a:off x="457200" y="1447800"/>
            <a:ext cx="8229600" cy="4572000"/>
          </a:xfrm>
        </p:spPr>
        <p:txBody>
          <a:bodyPr/>
          <a:lstStyle/>
          <a:p>
            <a:pPr algn="ctr">
              <a:buNone/>
            </a:pPr>
            <a:r>
              <a:rPr lang="en-US" dirty="0" smtClean="0"/>
              <a:t>ER 1110-2-1156, Chapter 10</a:t>
            </a:r>
          </a:p>
          <a:p>
            <a:pPr marL="0">
              <a:buNone/>
            </a:pPr>
            <a:r>
              <a:rPr lang="en-US" dirty="0" smtClean="0"/>
              <a:t>Provides guidance on integrating risk communication:</a:t>
            </a:r>
          </a:p>
          <a:p>
            <a:pPr marL="0">
              <a:buNone/>
            </a:pPr>
            <a:endParaRPr lang="en-US" dirty="0" smtClean="0"/>
          </a:p>
          <a:p>
            <a:r>
              <a:rPr lang="en-US" dirty="0" smtClean="0"/>
              <a:t> </a:t>
            </a:r>
            <a:r>
              <a:rPr lang="en-US" b="1" i="1" u="sng" dirty="0" smtClean="0">
                <a:solidFill>
                  <a:srgbClr val="000099"/>
                </a:solidFill>
              </a:rPr>
              <a:t>routine and non-routine</a:t>
            </a:r>
            <a:r>
              <a:rPr lang="en-US" dirty="0" smtClean="0"/>
              <a:t> dam safety program activities</a:t>
            </a:r>
          </a:p>
          <a:p>
            <a:pPr>
              <a:buNone/>
            </a:pPr>
            <a:endParaRPr lang="en-US" dirty="0" smtClean="0"/>
          </a:p>
          <a:p>
            <a:r>
              <a:rPr lang="en-US" dirty="0" smtClean="0"/>
              <a:t> to both </a:t>
            </a:r>
            <a:r>
              <a:rPr lang="en-US" b="1" i="1" u="sng" dirty="0" smtClean="0">
                <a:solidFill>
                  <a:srgbClr val="000099"/>
                </a:solidFill>
              </a:rPr>
              <a:t>internal and external  audiences</a:t>
            </a:r>
          </a:p>
          <a:p>
            <a:endParaRPr lang="en-US"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3458" name="Rectangle 2"/>
          <p:cNvSpPr>
            <a:spLocks noGrp="1" noChangeArrowheads="1"/>
          </p:cNvSpPr>
          <p:nvPr>
            <p:ph type="title"/>
          </p:nvPr>
        </p:nvSpPr>
        <p:spPr>
          <a:xfrm>
            <a:off x="1600200" y="0"/>
            <a:ext cx="7543800" cy="1528763"/>
          </a:xfrm>
        </p:spPr>
        <p:txBody>
          <a:bodyPr/>
          <a:lstStyle/>
          <a:p>
            <a:pPr algn="ctr"/>
            <a:r>
              <a:rPr lang="en-US" sz="3400" dirty="0"/>
              <a:t>Rise of Cumberland River at Celina – River Mile 381</a:t>
            </a:r>
            <a:br>
              <a:rPr lang="en-US" sz="3400" dirty="0"/>
            </a:br>
            <a:endParaRPr lang="en-US" sz="3400" dirty="0"/>
          </a:p>
        </p:txBody>
      </p:sp>
      <p:graphicFrame>
        <p:nvGraphicFramePr>
          <p:cNvPr id="2963459" name="Object 3"/>
          <p:cNvGraphicFramePr>
            <a:graphicFrameLocks noChangeAspect="1"/>
          </p:cNvGraphicFramePr>
          <p:nvPr>
            <p:ph sz="half" idx="2"/>
          </p:nvPr>
        </p:nvGraphicFramePr>
        <p:xfrm>
          <a:off x="4611688" y="2755900"/>
          <a:ext cx="3844925" cy="2565400"/>
        </p:xfrm>
        <a:graphic>
          <a:graphicData uri="http://schemas.openxmlformats.org/presentationml/2006/ole">
            <p:oleObj spid="_x0000_s2050" name="Chart" r:id="rId3" imgW="6095928" imgH="4069188" progId="MSGraph.Chart.8">
              <p:embed followColorScheme="full"/>
            </p:oleObj>
          </a:graphicData>
        </a:graphic>
      </p:graphicFrame>
      <p:graphicFrame>
        <p:nvGraphicFramePr>
          <p:cNvPr id="2963460" name="Object 4"/>
          <p:cNvGraphicFramePr>
            <a:graphicFrameLocks noChangeAspect="1"/>
          </p:cNvGraphicFramePr>
          <p:nvPr>
            <p:ph sz="half" idx="1"/>
          </p:nvPr>
        </p:nvGraphicFramePr>
        <p:xfrm>
          <a:off x="14287" y="1295400"/>
          <a:ext cx="9129713" cy="4621212"/>
        </p:xfrm>
        <a:graphic>
          <a:graphicData uri="http://schemas.openxmlformats.org/presentationml/2006/ole">
            <p:oleObj spid="_x0000_s2051" name="Chart" r:id="rId4" imgW="11788169" imgH="5958948" progId="MSGraph.Chart.8">
              <p:embed followColorScheme="full"/>
            </p:oleObj>
          </a:graphicData>
        </a:graphic>
      </p:graphicFrame>
      <p:sp>
        <p:nvSpPr>
          <p:cNvPr id="2963461" name="Text Box 5"/>
          <p:cNvSpPr txBox="1">
            <a:spLocks noChangeArrowheads="1"/>
          </p:cNvSpPr>
          <p:nvPr/>
        </p:nvSpPr>
        <p:spPr bwMode="auto">
          <a:xfrm>
            <a:off x="3505200" y="5638800"/>
            <a:ext cx="1752600" cy="366713"/>
          </a:xfrm>
          <a:prstGeom prst="rect">
            <a:avLst/>
          </a:prstGeom>
          <a:noFill/>
          <a:ln w="9525">
            <a:noFill/>
            <a:miter lim="800000"/>
            <a:headEnd/>
            <a:tailEnd/>
          </a:ln>
          <a:effectLst/>
        </p:spPr>
        <p:txBody>
          <a:bodyPr>
            <a:spAutoFit/>
          </a:bodyPr>
          <a:lstStyle/>
          <a:p>
            <a:pPr algn="l" eaLnBrk="1" hangingPunct="1">
              <a:spcBef>
                <a:spcPct val="50000"/>
              </a:spcBef>
            </a:pPr>
            <a:r>
              <a:rPr lang="en-US" sz="1800" b="1" dirty="0">
                <a:effectLst/>
                <a:latin typeface="Arial" charset="0"/>
              </a:rPr>
              <a:t>Time (days)</a:t>
            </a:r>
          </a:p>
        </p:txBody>
      </p:sp>
      <p:sp>
        <p:nvSpPr>
          <p:cNvPr id="2963462" name="Text Box 6"/>
          <p:cNvSpPr txBox="1">
            <a:spLocks noChangeArrowheads="1"/>
          </p:cNvSpPr>
          <p:nvPr/>
        </p:nvSpPr>
        <p:spPr bwMode="auto">
          <a:xfrm>
            <a:off x="0" y="1219200"/>
            <a:ext cx="1828800" cy="366713"/>
          </a:xfrm>
          <a:prstGeom prst="rect">
            <a:avLst/>
          </a:prstGeom>
          <a:noFill/>
          <a:ln w="9525">
            <a:noFill/>
            <a:miter lim="800000"/>
            <a:headEnd/>
            <a:tailEnd/>
          </a:ln>
          <a:effectLst/>
        </p:spPr>
        <p:txBody>
          <a:bodyPr>
            <a:spAutoFit/>
          </a:bodyPr>
          <a:lstStyle/>
          <a:p>
            <a:pPr algn="l" eaLnBrk="1" hangingPunct="1">
              <a:spcBef>
                <a:spcPct val="50000"/>
              </a:spcBef>
            </a:pPr>
            <a:r>
              <a:rPr lang="en-US" sz="1800" b="1" dirty="0">
                <a:effectLst/>
                <a:latin typeface="Arial" charset="0"/>
              </a:rPr>
              <a:t>River Elev. </a:t>
            </a:r>
          </a:p>
        </p:txBody>
      </p:sp>
      <p:sp>
        <p:nvSpPr>
          <p:cNvPr id="2963463" name="Line 7"/>
          <p:cNvSpPr>
            <a:spLocks noChangeShapeType="1"/>
          </p:cNvSpPr>
          <p:nvPr/>
        </p:nvSpPr>
        <p:spPr bwMode="auto">
          <a:xfrm flipV="1">
            <a:off x="914400" y="4800600"/>
            <a:ext cx="7924800" cy="12700"/>
          </a:xfrm>
          <a:prstGeom prst="line">
            <a:avLst/>
          </a:prstGeom>
          <a:noFill/>
          <a:ln w="38100">
            <a:solidFill>
              <a:srgbClr val="0066FF"/>
            </a:solidFill>
            <a:round/>
            <a:headEnd/>
            <a:tailEnd/>
          </a:ln>
          <a:effectLst/>
        </p:spPr>
        <p:txBody>
          <a:bodyPr/>
          <a:lstStyle/>
          <a:p>
            <a:endParaRPr lang="en-US" dirty="0"/>
          </a:p>
        </p:txBody>
      </p:sp>
      <p:grpSp>
        <p:nvGrpSpPr>
          <p:cNvPr id="2" name="Group 8"/>
          <p:cNvGrpSpPr>
            <a:grpSpLocks/>
          </p:cNvGrpSpPr>
          <p:nvPr/>
        </p:nvGrpSpPr>
        <p:grpSpPr bwMode="auto">
          <a:xfrm>
            <a:off x="2248215" y="2476815"/>
            <a:ext cx="1155700" cy="366713"/>
            <a:chOff x="1576" y="2120"/>
            <a:chExt cx="728" cy="231"/>
          </a:xfrm>
        </p:grpSpPr>
        <p:sp>
          <p:nvSpPr>
            <p:cNvPr id="2963465" name="Line 9"/>
            <p:cNvSpPr>
              <a:spLocks noChangeShapeType="1"/>
            </p:cNvSpPr>
            <p:nvPr/>
          </p:nvSpPr>
          <p:spPr bwMode="auto">
            <a:xfrm>
              <a:off x="1576" y="2304"/>
              <a:ext cx="488" cy="0"/>
            </a:xfrm>
            <a:prstGeom prst="line">
              <a:avLst/>
            </a:prstGeom>
            <a:noFill/>
            <a:ln w="38100">
              <a:solidFill>
                <a:schemeClr val="bg1"/>
              </a:solidFill>
              <a:round/>
              <a:headEnd/>
              <a:tailEnd/>
            </a:ln>
            <a:effectLst/>
          </p:spPr>
          <p:txBody>
            <a:bodyPr/>
            <a:lstStyle/>
            <a:p>
              <a:endParaRPr lang="en-US" dirty="0"/>
            </a:p>
          </p:txBody>
        </p:sp>
        <p:sp>
          <p:nvSpPr>
            <p:cNvPr id="2963466" name="Text Box 10"/>
            <p:cNvSpPr txBox="1">
              <a:spLocks noChangeArrowheads="1"/>
            </p:cNvSpPr>
            <p:nvPr/>
          </p:nvSpPr>
          <p:spPr bwMode="auto">
            <a:xfrm>
              <a:off x="1680" y="2120"/>
              <a:ext cx="624" cy="231"/>
            </a:xfrm>
            <a:prstGeom prst="rect">
              <a:avLst/>
            </a:prstGeom>
            <a:noFill/>
            <a:ln w="9525">
              <a:noFill/>
              <a:miter lim="800000"/>
              <a:headEnd/>
              <a:tailEnd/>
            </a:ln>
            <a:effectLst/>
          </p:spPr>
          <p:txBody>
            <a:bodyPr>
              <a:spAutoFit/>
            </a:bodyPr>
            <a:lstStyle/>
            <a:p>
              <a:pPr algn="l" eaLnBrk="1" hangingPunct="1">
                <a:spcBef>
                  <a:spcPct val="50000"/>
                </a:spcBef>
              </a:pPr>
              <a:r>
                <a:rPr lang="en-US" sz="1800" dirty="0">
                  <a:solidFill>
                    <a:schemeClr val="bg1"/>
                  </a:solidFill>
                  <a:effectLst/>
                  <a:latin typeface="Arial" charset="0"/>
                </a:rPr>
                <a:t>552</a:t>
              </a:r>
            </a:p>
          </p:txBody>
        </p:sp>
      </p:grpSp>
      <p:grpSp>
        <p:nvGrpSpPr>
          <p:cNvPr id="3" name="Group 11"/>
          <p:cNvGrpSpPr>
            <a:grpSpLocks/>
          </p:cNvGrpSpPr>
          <p:nvPr/>
        </p:nvGrpSpPr>
        <p:grpSpPr bwMode="auto">
          <a:xfrm>
            <a:off x="2362200" y="1219200"/>
            <a:ext cx="1143000" cy="711200"/>
            <a:chOff x="1632" y="1344"/>
            <a:chExt cx="720" cy="448"/>
          </a:xfrm>
        </p:grpSpPr>
        <p:sp>
          <p:nvSpPr>
            <p:cNvPr id="2963468" name="Freeform 12"/>
            <p:cNvSpPr>
              <a:spLocks/>
            </p:cNvSpPr>
            <p:nvPr/>
          </p:nvSpPr>
          <p:spPr bwMode="auto">
            <a:xfrm>
              <a:off x="1632" y="1552"/>
              <a:ext cx="576" cy="240"/>
            </a:xfrm>
            <a:custGeom>
              <a:avLst/>
              <a:gdLst/>
              <a:ahLst/>
              <a:cxnLst>
                <a:cxn ang="0">
                  <a:pos x="0" y="240"/>
                </a:cxn>
                <a:cxn ang="0">
                  <a:pos x="192" y="0"/>
                </a:cxn>
                <a:cxn ang="0">
                  <a:pos x="576" y="0"/>
                </a:cxn>
              </a:cxnLst>
              <a:rect l="0" t="0" r="r" b="b"/>
              <a:pathLst>
                <a:path w="576" h="240">
                  <a:moveTo>
                    <a:pt x="0" y="240"/>
                  </a:moveTo>
                  <a:lnTo>
                    <a:pt x="192" y="0"/>
                  </a:lnTo>
                  <a:lnTo>
                    <a:pt x="576" y="0"/>
                  </a:lnTo>
                </a:path>
              </a:pathLst>
            </a:custGeom>
            <a:noFill/>
            <a:ln w="38100">
              <a:solidFill>
                <a:schemeClr val="tx1"/>
              </a:solidFill>
              <a:round/>
              <a:headEnd/>
              <a:tailEnd/>
            </a:ln>
            <a:effectLst/>
          </p:spPr>
          <p:txBody>
            <a:bodyPr/>
            <a:lstStyle/>
            <a:p>
              <a:endParaRPr lang="en-US" dirty="0"/>
            </a:p>
          </p:txBody>
        </p:sp>
        <p:sp>
          <p:nvSpPr>
            <p:cNvPr id="2963469" name="Text Box 13"/>
            <p:cNvSpPr txBox="1">
              <a:spLocks noChangeArrowheads="1"/>
            </p:cNvSpPr>
            <p:nvPr/>
          </p:nvSpPr>
          <p:spPr bwMode="auto">
            <a:xfrm>
              <a:off x="1824" y="1344"/>
              <a:ext cx="528" cy="231"/>
            </a:xfrm>
            <a:prstGeom prst="rect">
              <a:avLst/>
            </a:prstGeom>
            <a:noFill/>
            <a:ln w="9525">
              <a:noFill/>
              <a:miter lim="800000"/>
              <a:headEnd/>
              <a:tailEnd/>
            </a:ln>
            <a:effectLst/>
          </p:spPr>
          <p:txBody>
            <a:bodyPr>
              <a:spAutoFit/>
            </a:bodyPr>
            <a:lstStyle/>
            <a:p>
              <a:pPr algn="l" eaLnBrk="1" hangingPunct="1">
                <a:spcBef>
                  <a:spcPct val="50000"/>
                </a:spcBef>
              </a:pPr>
              <a:r>
                <a:rPr lang="en-US" sz="1800" dirty="0">
                  <a:effectLst/>
                  <a:latin typeface="Arial" charset="0"/>
                </a:rPr>
                <a:t>571</a:t>
              </a:r>
            </a:p>
          </p:txBody>
        </p:sp>
      </p:grpSp>
      <p:grpSp>
        <p:nvGrpSpPr>
          <p:cNvPr id="4" name="Group 14"/>
          <p:cNvGrpSpPr>
            <a:grpSpLocks/>
          </p:cNvGrpSpPr>
          <p:nvPr/>
        </p:nvGrpSpPr>
        <p:grpSpPr bwMode="auto">
          <a:xfrm>
            <a:off x="3505200" y="2362200"/>
            <a:ext cx="2971800" cy="533400"/>
            <a:chOff x="2544" y="2064"/>
            <a:chExt cx="1872" cy="336"/>
          </a:xfrm>
        </p:grpSpPr>
        <p:sp>
          <p:nvSpPr>
            <p:cNvPr id="2963471" name="Line 15"/>
            <p:cNvSpPr>
              <a:spLocks noChangeShapeType="1"/>
            </p:cNvSpPr>
            <p:nvPr/>
          </p:nvSpPr>
          <p:spPr bwMode="auto">
            <a:xfrm flipH="1">
              <a:off x="2544" y="2208"/>
              <a:ext cx="720" cy="192"/>
            </a:xfrm>
            <a:prstGeom prst="line">
              <a:avLst/>
            </a:prstGeom>
            <a:noFill/>
            <a:ln w="38100">
              <a:solidFill>
                <a:schemeClr val="bg1"/>
              </a:solidFill>
              <a:round/>
              <a:headEnd/>
              <a:tailEnd type="triangle" w="med" len="med"/>
            </a:ln>
            <a:effectLst/>
          </p:spPr>
          <p:txBody>
            <a:bodyPr/>
            <a:lstStyle/>
            <a:p>
              <a:endParaRPr lang="en-US" dirty="0"/>
            </a:p>
          </p:txBody>
        </p:sp>
        <p:sp>
          <p:nvSpPr>
            <p:cNvPr id="2963472" name="Text Box 16"/>
            <p:cNvSpPr txBox="1">
              <a:spLocks noChangeArrowheads="1"/>
            </p:cNvSpPr>
            <p:nvPr/>
          </p:nvSpPr>
          <p:spPr bwMode="auto">
            <a:xfrm>
              <a:off x="3264" y="2064"/>
              <a:ext cx="1152" cy="231"/>
            </a:xfrm>
            <a:prstGeom prst="rect">
              <a:avLst/>
            </a:prstGeom>
            <a:solidFill>
              <a:srgbClr val="C0C0C0"/>
            </a:solidFill>
            <a:ln w="9525">
              <a:solidFill>
                <a:schemeClr val="tx1"/>
              </a:solidFill>
              <a:miter lim="800000"/>
              <a:headEnd/>
              <a:tailEnd/>
            </a:ln>
            <a:effectLst/>
          </p:spPr>
          <p:txBody>
            <a:bodyPr>
              <a:spAutoFit/>
            </a:bodyPr>
            <a:lstStyle/>
            <a:p>
              <a:pPr algn="l" eaLnBrk="1" hangingPunct="1">
                <a:spcBef>
                  <a:spcPct val="50000"/>
                </a:spcBef>
              </a:pPr>
              <a:r>
                <a:rPr lang="en-US" sz="1800" dirty="0">
                  <a:effectLst/>
                  <a:latin typeface="Arial" charset="0"/>
                </a:rPr>
                <a:t>717 Lake Level</a:t>
              </a:r>
            </a:p>
          </p:txBody>
        </p:sp>
      </p:grpSp>
      <p:grpSp>
        <p:nvGrpSpPr>
          <p:cNvPr id="5" name="Group 17"/>
          <p:cNvGrpSpPr>
            <a:grpSpLocks/>
          </p:cNvGrpSpPr>
          <p:nvPr/>
        </p:nvGrpSpPr>
        <p:grpSpPr bwMode="auto">
          <a:xfrm>
            <a:off x="3505200" y="4038605"/>
            <a:ext cx="3581400" cy="366713"/>
            <a:chOff x="2400" y="2352"/>
            <a:chExt cx="2256" cy="231"/>
          </a:xfrm>
        </p:grpSpPr>
        <p:sp>
          <p:nvSpPr>
            <p:cNvPr id="2963474" name="Text Box 18"/>
            <p:cNvSpPr txBox="1">
              <a:spLocks noChangeArrowheads="1"/>
            </p:cNvSpPr>
            <p:nvPr/>
          </p:nvSpPr>
          <p:spPr bwMode="auto">
            <a:xfrm>
              <a:off x="3504" y="2352"/>
              <a:ext cx="1152" cy="231"/>
            </a:xfrm>
            <a:prstGeom prst="rect">
              <a:avLst/>
            </a:prstGeom>
            <a:solidFill>
              <a:srgbClr val="C0C0C0"/>
            </a:solidFill>
            <a:ln w="9525">
              <a:noFill/>
              <a:miter lim="800000"/>
              <a:headEnd/>
              <a:tailEnd/>
            </a:ln>
            <a:effectLst/>
          </p:spPr>
          <p:txBody>
            <a:bodyPr>
              <a:spAutoFit/>
            </a:bodyPr>
            <a:lstStyle/>
            <a:p>
              <a:pPr algn="l" eaLnBrk="1" hangingPunct="1">
                <a:spcBef>
                  <a:spcPct val="50000"/>
                </a:spcBef>
              </a:pPr>
              <a:r>
                <a:rPr lang="en-US" sz="1800" dirty="0">
                  <a:effectLst/>
                  <a:latin typeface="Arial" charset="0"/>
                </a:rPr>
                <a:t>680 Lake Level</a:t>
              </a:r>
            </a:p>
          </p:txBody>
        </p:sp>
        <p:sp>
          <p:nvSpPr>
            <p:cNvPr id="2963475" name="Line 19"/>
            <p:cNvSpPr>
              <a:spLocks noChangeShapeType="1"/>
            </p:cNvSpPr>
            <p:nvPr/>
          </p:nvSpPr>
          <p:spPr bwMode="auto">
            <a:xfrm flipH="1">
              <a:off x="2400" y="2496"/>
              <a:ext cx="1104" cy="48"/>
            </a:xfrm>
            <a:prstGeom prst="line">
              <a:avLst/>
            </a:prstGeom>
            <a:noFill/>
            <a:ln w="38100">
              <a:solidFill>
                <a:schemeClr val="bg1"/>
              </a:solidFill>
              <a:round/>
              <a:headEnd/>
              <a:tailEnd type="triangle" w="med" len="med"/>
            </a:ln>
            <a:effectLst/>
          </p:spPr>
          <p:txBody>
            <a:bodyPr/>
            <a:lstStyle/>
            <a:p>
              <a:endParaRPr lang="en-US" dirty="0"/>
            </a:p>
          </p:txBody>
        </p:sp>
      </p:grpSp>
      <p:grpSp>
        <p:nvGrpSpPr>
          <p:cNvPr id="6" name="Group 20"/>
          <p:cNvGrpSpPr>
            <a:grpSpLocks/>
          </p:cNvGrpSpPr>
          <p:nvPr/>
        </p:nvGrpSpPr>
        <p:grpSpPr bwMode="auto">
          <a:xfrm>
            <a:off x="0" y="4800599"/>
            <a:ext cx="2362200" cy="1205350"/>
            <a:chOff x="144" y="3600"/>
            <a:chExt cx="1488" cy="851"/>
          </a:xfrm>
        </p:grpSpPr>
        <p:sp>
          <p:nvSpPr>
            <p:cNvPr id="2963477" name="Line 21"/>
            <p:cNvSpPr>
              <a:spLocks noChangeShapeType="1"/>
            </p:cNvSpPr>
            <p:nvPr/>
          </p:nvSpPr>
          <p:spPr bwMode="auto">
            <a:xfrm>
              <a:off x="864" y="3600"/>
              <a:ext cx="0" cy="576"/>
            </a:xfrm>
            <a:prstGeom prst="line">
              <a:avLst/>
            </a:prstGeom>
            <a:noFill/>
            <a:ln w="38100">
              <a:solidFill>
                <a:schemeClr val="tx1"/>
              </a:solidFill>
              <a:round/>
              <a:headEnd/>
              <a:tailEnd/>
            </a:ln>
            <a:effectLst/>
          </p:spPr>
          <p:txBody>
            <a:bodyPr/>
            <a:lstStyle/>
            <a:p>
              <a:endParaRPr lang="en-US" dirty="0"/>
            </a:p>
          </p:txBody>
        </p:sp>
        <p:sp>
          <p:nvSpPr>
            <p:cNvPr id="2963478" name="Text Box 22"/>
            <p:cNvSpPr txBox="1">
              <a:spLocks noChangeArrowheads="1"/>
            </p:cNvSpPr>
            <p:nvPr/>
          </p:nvSpPr>
          <p:spPr bwMode="auto">
            <a:xfrm>
              <a:off x="144" y="4192"/>
              <a:ext cx="1488" cy="259"/>
            </a:xfrm>
            <a:prstGeom prst="rect">
              <a:avLst/>
            </a:prstGeom>
            <a:noFill/>
            <a:ln w="9525">
              <a:noFill/>
              <a:miter lim="800000"/>
              <a:headEnd/>
              <a:tailEnd/>
            </a:ln>
            <a:effectLst/>
          </p:spPr>
          <p:txBody>
            <a:bodyPr>
              <a:spAutoFit/>
            </a:bodyPr>
            <a:lstStyle/>
            <a:p>
              <a:pPr algn="l" eaLnBrk="1" hangingPunct="1">
                <a:spcBef>
                  <a:spcPct val="50000"/>
                </a:spcBef>
              </a:pPr>
              <a:r>
                <a:rPr lang="en-US" sz="1800" b="1" dirty="0">
                  <a:effectLst/>
                  <a:latin typeface="Arial" charset="0"/>
                </a:rPr>
                <a:t>Time to Rise </a:t>
              </a:r>
              <a:r>
                <a:rPr lang="en-US" sz="1800" b="1" dirty="0">
                  <a:effectLst/>
                  <a:latin typeface="Arial" charset="0"/>
                  <a:cs typeface="Arial" charset="0"/>
                </a:rPr>
                <a:t>~ 9 hrs</a:t>
              </a:r>
            </a:p>
          </p:txBody>
        </p:sp>
      </p:grpSp>
      <p:sp>
        <p:nvSpPr>
          <p:cNvPr id="2963479" name="Line 23"/>
          <p:cNvSpPr>
            <a:spLocks noChangeShapeType="1"/>
          </p:cNvSpPr>
          <p:nvPr/>
        </p:nvSpPr>
        <p:spPr bwMode="auto">
          <a:xfrm>
            <a:off x="2362200" y="1905000"/>
            <a:ext cx="0" cy="3581400"/>
          </a:xfrm>
          <a:prstGeom prst="line">
            <a:avLst/>
          </a:prstGeom>
          <a:noFill/>
          <a:ln w="28575">
            <a:solidFill>
              <a:schemeClr val="bg1"/>
            </a:solidFill>
            <a:round/>
            <a:headEnd/>
            <a:tailEnd/>
          </a:ln>
          <a:effectLst/>
        </p:spPr>
        <p:txBody>
          <a:bodyPr/>
          <a:lstStyle/>
          <a:p>
            <a:endParaRPr lang="en-US" dirty="0"/>
          </a:p>
        </p:txBody>
      </p:sp>
      <p:sp>
        <p:nvSpPr>
          <p:cNvPr id="2963480" name="Line 24"/>
          <p:cNvSpPr>
            <a:spLocks noChangeShapeType="1"/>
          </p:cNvSpPr>
          <p:nvPr/>
        </p:nvSpPr>
        <p:spPr bwMode="auto">
          <a:xfrm>
            <a:off x="2286000" y="2301114"/>
            <a:ext cx="0" cy="3048000"/>
          </a:xfrm>
          <a:prstGeom prst="line">
            <a:avLst/>
          </a:prstGeom>
          <a:noFill/>
          <a:ln w="28575">
            <a:solidFill>
              <a:schemeClr val="bg1"/>
            </a:solidFill>
            <a:round/>
            <a:headEnd/>
            <a:tailEnd/>
          </a:ln>
          <a:effectLst/>
        </p:spPr>
        <p:txBody>
          <a:bodyPr/>
          <a:lstStyle/>
          <a:p>
            <a:endParaRPr lang="en-US" dirty="0"/>
          </a:p>
        </p:txBody>
      </p:sp>
      <p:sp>
        <p:nvSpPr>
          <p:cNvPr id="2963481" name="Line 25"/>
          <p:cNvSpPr>
            <a:spLocks noChangeShapeType="1"/>
          </p:cNvSpPr>
          <p:nvPr/>
        </p:nvSpPr>
        <p:spPr bwMode="auto">
          <a:xfrm>
            <a:off x="2209800" y="2788542"/>
            <a:ext cx="0" cy="2514600"/>
          </a:xfrm>
          <a:prstGeom prst="line">
            <a:avLst/>
          </a:prstGeom>
          <a:noFill/>
          <a:ln w="28575">
            <a:solidFill>
              <a:schemeClr val="bg1"/>
            </a:solidFill>
            <a:round/>
            <a:headEnd/>
            <a:tailEnd/>
          </a:ln>
          <a:effectLst/>
        </p:spPr>
        <p:txBody>
          <a:bodyPr/>
          <a:lstStyle/>
          <a:p>
            <a:endParaRPr lang="en-US" dirty="0"/>
          </a:p>
        </p:txBody>
      </p:sp>
      <p:sp>
        <p:nvSpPr>
          <p:cNvPr id="2963482" name="Text Box 26"/>
          <p:cNvSpPr txBox="1">
            <a:spLocks noChangeArrowheads="1"/>
          </p:cNvSpPr>
          <p:nvPr/>
        </p:nvSpPr>
        <p:spPr bwMode="auto">
          <a:xfrm>
            <a:off x="152400" y="6019800"/>
            <a:ext cx="1676400" cy="641350"/>
          </a:xfrm>
          <a:prstGeom prst="rect">
            <a:avLst/>
          </a:prstGeom>
          <a:noFill/>
          <a:ln w="9525">
            <a:noFill/>
            <a:miter lim="800000"/>
            <a:headEnd/>
            <a:tailEnd/>
          </a:ln>
          <a:effectLst/>
        </p:spPr>
        <p:txBody>
          <a:bodyPr>
            <a:spAutoFit/>
          </a:bodyPr>
          <a:lstStyle/>
          <a:p>
            <a:pPr algn="l" eaLnBrk="1" hangingPunct="1">
              <a:spcBef>
                <a:spcPct val="50000"/>
              </a:spcBef>
            </a:pPr>
            <a:r>
              <a:rPr lang="en-US" sz="1800" b="1" dirty="0">
                <a:effectLst/>
                <a:latin typeface="Arial" charset="0"/>
              </a:rPr>
              <a:t>Rate of Rise: 1.5 – 2 ft/hr</a:t>
            </a:r>
          </a:p>
        </p:txBody>
      </p:sp>
      <p:sp>
        <p:nvSpPr>
          <p:cNvPr id="2963486" name="AutoShape 30"/>
          <p:cNvSpPr>
            <a:spLocks noChangeAspect="1" noChangeArrowheads="1"/>
          </p:cNvSpPr>
          <p:nvPr/>
        </p:nvSpPr>
        <p:spPr bwMode="auto">
          <a:xfrm>
            <a:off x="1089471" y="4739514"/>
            <a:ext cx="92075" cy="92075"/>
          </a:xfrm>
          <a:prstGeom prst="star5">
            <a:avLst/>
          </a:prstGeom>
          <a:solidFill>
            <a:schemeClr val="bg2"/>
          </a:solidFill>
          <a:ln w="9525">
            <a:solidFill>
              <a:schemeClr val="tx1"/>
            </a:solidFill>
            <a:miter lim="800000"/>
            <a:headEnd/>
            <a:tailEnd/>
          </a:ln>
          <a:effectLst/>
        </p:spPr>
        <p:txBody>
          <a:bodyPr wrap="none" anchor="ctr"/>
          <a:lstStyle/>
          <a:p>
            <a:endParaRPr lang="en-US" dirty="0"/>
          </a:p>
        </p:txBody>
      </p:sp>
      <p:grpSp>
        <p:nvGrpSpPr>
          <p:cNvPr id="7" name="Group 31"/>
          <p:cNvGrpSpPr>
            <a:grpSpLocks/>
          </p:cNvGrpSpPr>
          <p:nvPr/>
        </p:nvGrpSpPr>
        <p:grpSpPr bwMode="auto">
          <a:xfrm>
            <a:off x="3505200" y="1828799"/>
            <a:ext cx="2514600" cy="532939"/>
            <a:chOff x="2448" y="1776"/>
            <a:chExt cx="1584" cy="420"/>
          </a:xfrm>
        </p:grpSpPr>
        <p:sp>
          <p:nvSpPr>
            <p:cNvPr id="2963488" name="Line 32"/>
            <p:cNvSpPr>
              <a:spLocks noChangeShapeType="1"/>
            </p:cNvSpPr>
            <p:nvPr/>
          </p:nvSpPr>
          <p:spPr bwMode="auto">
            <a:xfrm flipH="1">
              <a:off x="2448" y="1920"/>
              <a:ext cx="432" cy="276"/>
            </a:xfrm>
            <a:prstGeom prst="line">
              <a:avLst/>
            </a:prstGeom>
            <a:noFill/>
            <a:ln w="38100">
              <a:solidFill>
                <a:schemeClr val="bg1"/>
              </a:solidFill>
              <a:round/>
              <a:headEnd/>
              <a:tailEnd type="triangle" w="med" len="med"/>
            </a:ln>
            <a:effectLst/>
          </p:spPr>
          <p:txBody>
            <a:bodyPr/>
            <a:lstStyle/>
            <a:p>
              <a:endParaRPr lang="en-US" dirty="0"/>
            </a:p>
          </p:txBody>
        </p:sp>
        <p:sp>
          <p:nvSpPr>
            <p:cNvPr id="2963489" name="Text Box 33"/>
            <p:cNvSpPr txBox="1">
              <a:spLocks noChangeArrowheads="1"/>
            </p:cNvSpPr>
            <p:nvPr/>
          </p:nvSpPr>
          <p:spPr bwMode="auto">
            <a:xfrm>
              <a:off x="2880" y="1776"/>
              <a:ext cx="1152" cy="289"/>
            </a:xfrm>
            <a:prstGeom prst="rect">
              <a:avLst/>
            </a:prstGeom>
            <a:solidFill>
              <a:srgbClr val="C0C0C0"/>
            </a:solidFill>
            <a:ln w="9525">
              <a:solidFill>
                <a:schemeClr val="tx1"/>
              </a:solidFill>
              <a:miter lim="800000"/>
              <a:headEnd/>
              <a:tailEnd/>
            </a:ln>
            <a:effectLst/>
          </p:spPr>
          <p:txBody>
            <a:bodyPr>
              <a:spAutoFit/>
            </a:bodyPr>
            <a:lstStyle/>
            <a:p>
              <a:pPr algn="l" eaLnBrk="1" hangingPunct="1">
                <a:spcBef>
                  <a:spcPct val="50000"/>
                </a:spcBef>
              </a:pPr>
              <a:r>
                <a:rPr lang="en-US" sz="1800" dirty="0">
                  <a:effectLst/>
                  <a:latin typeface="Arial" charset="0"/>
                </a:rPr>
                <a:t>750 Lake Level</a:t>
              </a:r>
            </a:p>
          </p:txBody>
        </p:sp>
      </p:grpSp>
      <p:grpSp>
        <p:nvGrpSpPr>
          <p:cNvPr id="8" name="Group 34"/>
          <p:cNvGrpSpPr>
            <a:grpSpLocks/>
          </p:cNvGrpSpPr>
          <p:nvPr/>
        </p:nvGrpSpPr>
        <p:grpSpPr bwMode="auto">
          <a:xfrm>
            <a:off x="914400" y="2681289"/>
            <a:ext cx="7942263" cy="1204913"/>
            <a:chOff x="576" y="1680"/>
            <a:chExt cx="5003" cy="759"/>
          </a:xfrm>
        </p:grpSpPr>
        <p:sp>
          <p:nvSpPr>
            <p:cNvPr id="2963491" name="Line 35"/>
            <p:cNvSpPr>
              <a:spLocks noChangeShapeType="1"/>
            </p:cNvSpPr>
            <p:nvPr/>
          </p:nvSpPr>
          <p:spPr bwMode="auto">
            <a:xfrm>
              <a:off x="587" y="1900"/>
              <a:ext cx="4992" cy="0"/>
            </a:xfrm>
            <a:prstGeom prst="line">
              <a:avLst/>
            </a:prstGeom>
            <a:noFill/>
            <a:ln w="38100">
              <a:solidFill>
                <a:schemeClr val="tx1"/>
              </a:solidFill>
              <a:prstDash val="dash"/>
              <a:round/>
              <a:headEnd/>
              <a:tailEnd/>
            </a:ln>
            <a:effectLst/>
          </p:spPr>
          <p:txBody>
            <a:bodyPr/>
            <a:lstStyle/>
            <a:p>
              <a:endParaRPr lang="en-US" dirty="0"/>
            </a:p>
          </p:txBody>
        </p:sp>
        <p:sp>
          <p:nvSpPr>
            <p:cNvPr id="2963492" name="Line 36"/>
            <p:cNvSpPr>
              <a:spLocks noChangeShapeType="1"/>
            </p:cNvSpPr>
            <p:nvPr/>
          </p:nvSpPr>
          <p:spPr bwMode="auto">
            <a:xfrm>
              <a:off x="576" y="2439"/>
              <a:ext cx="4992" cy="0"/>
            </a:xfrm>
            <a:prstGeom prst="line">
              <a:avLst/>
            </a:prstGeom>
            <a:noFill/>
            <a:ln w="38100">
              <a:solidFill>
                <a:schemeClr val="tx1"/>
              </a:solidFill>
              <a:prstDash val="dash"/>
              <a:round/>
              <a:headEnd/>
              <a:tailEnd/>
            </a:ln>
            <a:effectLst/>
          </p:spPr>
          <p:txBody>
            <a:bodyPr/>
            <a:lstStyle/>
            <a:p>
              <a:endParaRPr lang="en-US" dirty="0"/>
            </a:p>
          </p:txBody>
        </p:sp>
        <p:sp>
          <p:nvSpPr>
            <p:cNvPr id="2963493" name="Text Box 37"/>
            <p:cNvSpPr txBox="1">
              <a:spLocks noChangeArrowheads="1"/>
            </p:cNvSpPr>
            <p:nvPr/>
          </p:nvSpPr>
          <p:spPr bwMode="auto">
            <a:xfrm>
              <a:off x="4320" y="1680"/>
              <a:ext cx="1056" cy="212"/>
            </a:xfrm>
            <a:prstGeom prst="rect">
              <a:avLst/>
            </a:prstGeom>
            <a:solidFill>
              <a:srgbClr val="C0C0C0"/>
            </a:solidFill>
            <a:ln w="9525">
              <a:noFill/>
              <a:miter lim="800000"/>
              <a:headEnd/>
              <a:tailEnd/>
            </a:ln>
            <a:effectLst/>
          </p:spPr>
          <p:txBody>
            <a:bodyPr>
              <a:spAutoFit/>
            </a:bodyPr>
            <a:lstStyle/>
            <a:p>
              <a:pPr algn="l" eaLnBrk="1" hangingPunct="1">
                <a:spcBef>
                  <a:spcPct val="50000"/>
                </a:spcBef>
              </a:pPr>
              <a:r>
                <a:rPr lang="en-US" sz="1600" dirty="0">
                  <a:effectLst/>
                  <a:latin typeface="Arial" charset="0"/>
                </a:rPr>
                <a:t>Hwy 52 Bridge</a:t>
              </a:r>
            </a:p>
          </p:txBody>
        </p:sp>
        <p:sp>
          <p:nvSpPr>
            <p:cNvPr id="2963494" name="Text Box 38"/>
            <p:cNvSpPr txBox="1">
              <a:spLocks noChangeArrowheads="1"/>
            </p:cNvSpPr>
            <p:nvPr/>
          </p:nvSpPr>
          <p:spPr bwMode="auto">
            <a:xfrm>
              <a:off x="4368" y="2151"/>
              <a:ext cx="1056" cy="212"/>
            </a:xfrm>
            <a:prstGeom prst="rect">
              <a:avLst/>
            </a:prstGeom>
            <a:solidFill>
              <a:srgbClr val="C0C0C0"/>
            </a:solidFill>
            <a:ln w="9525">
              <a:noFill/>
              <a:miter lim="800000"/>
              <a:headEnd/>
              <a:tailEnd/>
            </a:ln>
            <a:effectLst/>
          </p:spPr>
          <p:txBody>
            <a:bodyPr>
              <a:spAutoFit/>
            </a:bodyPr>
            <a:lstStyle/>
            <a:p>
              <a:pPr algn="l" eaLnBrk="1" hangingPunct="1">
                <a:spcBef>
                  <a:spcPct val="50000"/>
                </a:spcBef>
              </a:pPr>
              <a:r>
                <a:rPr lang="en-US" sz="1600" dirty="0">
                  <a:effectLst/>
                  <a:latin typeface="Arial" charset="0"/>
                </a:rPr>
                <a:t>’75 Flood Level</a:t>
              </a:r>
            </a:p>
          </p:txBody>
        </p:sp>
      </p:grpSp>
      <p:grpSp>
        <p:nvGrpSpPr>
          <p:cNvPr id="9" name="Group 39"/>
          <p:cNvGrpSpPr>
            <a:grpSpLocks/>
          </p:cNvGrpSpPr>
          <p:nvPr/>
        </p:nvGrpSpPr>
        <p:grpSpPr bwMode="auto">
          <a:xfrm>
            <a:off x="2362200" y="1981200"/>
            <a:ext cx="1219200" cy="366713"/>
            <a:chOff x="1584" y="1776"/>
            <a:chExt cx="768" cy="231"/>
          </a:xfrm>
        </p:grpSpPr>
        <p:sp>
          <p:nvSpPr>
            <p:cNvPr id="2963496" name="Text Box 40"/>
            <p:cNvSpPr txBox="1">
              <a:spLocks noChangeArrowheads="1"/>
            </p:cNvSpPr>
            <p:nvPr/>
          </p:nvSpPr>
          <p:spPr bwMode="auto">
            <a:xfrm>
              <a:off x="1728" y="1776"/>
              <a:ext cx="624" cy="231"/>
            </a:xfrm>
            <a:prstGeom prst="rect">
              <a:avLst/>
            </a:prstGeom>
            <a:noFill/>
            <a:ln w="9525">
              <a:noFill/>
              <a:miter lim="800000"/>
              <a:headEnd/>
              <a:tailEnd/>
            </a:ln>
            <a:effectLst/>
          </p:spPr>
          <p:txBody>
            <a:bodyPr>
              <a:spAutoFit/>
            </a:bodyPr>
            <a:lstStyle/>
            <a:p>
              <a:pPr algn="l" eaLnBrk="1" hangingPunct="1">
                <a:spcBef>
                  <a:spcPct val="50000"/>
                </a:spcBef>
              </a:pPr>
              <a:r>
                <a:rPr lang="en-US" sz="1800" dirty="0">
                  <a:solidFill>
                    <a:schemeClr val="bg1"/>
                  </a:solidFill>
                  <a:effectLst/>
                  <a:latin typeface="Arial" charset="0"/>
                </a:rPr>
                <a:t>562</a:t>
              </a:r>
            </a:p>
          </p:txBody>
        </p:sp>
        <p:sp>
          <p:nvSpPr>
            <p:cNvPr id="2963497" name="Line 41"/>
            <p:cNvSpPr>
              <a:spLocks noChangeShapeType="1"/>
            </p:cNvSpPr>
            <p:nvPr/>
          </p:nvSpPr>
          <p:spPr bwMode="auto">
            <a:xfrm flipV="1">
              <a:off x="1584" y="1984"/>
              <a:ext cx="480" cy="0"/>
            </a:xfrm>
            <a:prstGeom prst="line">
              <a:avLst/>
            </a:prstGeom>
            <a:noFill/>
            <a:ln w="38100">
              <a:solidFill>
                <a:schemeClr val="bg1"/>
              </a:solidFill>
              <a:round/>
              <a:headEnd/>
              <a:tailEnd/>
            </a:ln>
            <a:effectLst/>
          </p:spPr>
          <p:txBody>
            <a:bodyPr/>
            <a:lstStyle/>
            <a:p>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3460">
                                            <p:oleChartEl type="gridLegend"/>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34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634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34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63460">
                                            <p:oleChartEl type="series" lvl="1"/>
                                          </p:spTgt>
                                        </p:tgtEl>
                                        <p:attrNameLst>
                                          <p:attrName>style.visibility</p:attrName>
                                        </p:attrNameLst>
                                      </p:cBhvr>
                                      <p:to>
                                        <p:strVal val="visible"/>
                                      </p:to>
                                    </p:set>
                                    <p:animEffect transition="in" filter="wipe(left)">
                                      <p:cBhvr>
                                        <p:cTn id="19" dur="5000"/>
                                        <p:tgtEl>
                                          <p:spTgt spid="2963460">
                                            <p:oleChartEl type="series" lvl="1"/>
                                          </p:spTgt>
                                        </p:tgtEl>
                                      </p:cBhvr>
                                    </p:animEffect>
                                  </p:childTnLst>
                                </p:cTn>
                              </p:par>
                              <p:par>
                                <p:cTn id="20" presetID="1" presetClass="entr" presetSubtype="0" fill="hold" nodeType="withEffect">
                                  <p:stCondLst>
                                    <p:cond delay="300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2000"/>
                                  </p:stCondLst>
                                  <p:childTnLst>
                                    <p:set>
                                      <p:cBhvr>
                                        <p:cTn id="23" dur="1" fill="hold">
                                          <p:stCondLst>
                                            <p:cond delay="0"/>
                                          </p:stCondLst>
                                        </p:cTn>
                                        <p:tgtEl>
                                          <p:spTgt spid="3"/>
                                        </p:tgtEl>
                                        <p:attrNameLst>
                                          <p:attrName>style.visibility</p:attrName>
                                        </p:attrNameLst>
                                      </p:cBhvr>
                                      <p:to>
                                        <p:strVal val="visible"/>
                                      </p:to>
                                    </p:set>
                                  </p:childTnLst>
                                </p:cTn>
                              </p:par>
                              <p:par>
                                <p:cTn id="24" presetID="22" presetClass="entr" presetSubtype="4" fill="hold" grpId="0" nodeType="withEffect">
                                  <p:stCondLst>
                                    <p:cond delay="0"/>
                                  </p:stCondLst>
                                  <p:childTnLst>
                                    <p:set>
                                      <p:cBhvr>
                                        <p:cTn id="25" dur="1" fill="hold">
                                          <p:stCondLst>
                                            <p:cond delay="0"/>
                                          </p:stCondLst>
                                        </p:cTn>
                                        <p:tgtEl>
                                          <p:spTgt spid="2963479"/>
                                        </p:tgtEl>
                                        <p:attrNameLst>
                                          <p:attrName>style.visibility</p:attrName>
                                        </p:attrNameLst>
                                      </p:cBhvr>
                                      <p:to>
                                        <p:strVal val="visible"/>
                                      </p:to>
                                    </p:set>
                                    <p:animEffect transition="in" filter="wipe(down)">
                                      <p:cBhvr>
                                        <p:cTn id="26" dur="2000"/>
                                        <p:tgtEl>
                                          <p:spTgt spid="296347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63460">
                                            <p:oleChartEl type="series" lvl="2"/>
                                          </p:spTgt>
                                        </p:tgtEl>
                                        <p:attrNameLst>
                                          <p:attrName>style.visibility</p:attrName>
                                        </p:attrNameLst>
                                      </p:cBhvr>
                                      <p:to>
                                        <p:strVal val="visible"/>
                                      </p:to>
                                    </p:set>
                                    <p:animEffect transition="in" filter="wipe(left)">
                                      <p:cBhvr>
                                        <p:cTn id="31" dur="5000"/>
                                        <p:tgtEl>
                                          <p:spTgt spid="2963460">
                                            <p:oleChartEl type="series" lvl="2"/>
                                          </p:spTgt>
                                        </p:tgtEl>
                                      </p:cBhvr>
                                    </p:animEffect>
                                  </p:childTnLst>
                                </p:cTn>
                              </p:par>
                              <p:par>
                                <p:cTn id="32" presetID="1" presetClass="entr" presetSubtype="0" fill="hold" nodeType="withEffect">
                                  <p:stCondLst>
                                    <p:cond delay="300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nodeType="withEffect">
                                  <p:stCondLst>
                                    <p:cond delay="2000"/>
                                  </p:stCondLst>
                                  <p:childTnLst>
                                    <p:set>
                                      <p:cBhvr>
                                        <p:cTn id="35" dur="1" fill="hold">
                                          <p:stCondLst>
                                            <p:cond delay="0"/>
                                          </p:stCondLst>
                                        </p:cTn>
                                        <p:tgtEl>
                                          <p:spTgt spid="9"/>
                                        </p:tgtEl>
                                        <p:attrNameLst>
                                          <p:attrName>style.visibility</p:attrName>
                                        </p:attrNameLst>
                                      </p:cBhvr>
                                      <p:to>
                                        <p:strVal val="visible"/>
                                      </p:to>
                                    </p:set>
                                  </p:childTnLst>
                                </p:cTn>
                              </p:par>
                              <p:par>
                                <p:cTn id="36" presetID="22" presetClass="entr" presetSubtype="4" fill="hold" grpId="0" nodeType="withEffect">
                                  <p:stCondLst>
                                    <p:cond delay="0"/>
                                  </p:stCondLst>
                                  <p:childTnLst>
                                    <p:set>
                                      <p:cBhvr>
                                        <p:cTn id="37" dur="1" fill="hold">
                                          <p:stCondLst>
                                            <p:cond delay="0"/>
                                          </p:stCondLst>
                                        </p:cTn>
                                        <p:tgtEl>
                                          <p:spTgt spid="2963480"/>
                                        </p:tgtEl>
                                        <p:attrNameLst>
                                          <p:attrName>style.visibility</p:attrName>
                                        </p:attrNameLst>
                                      </p:cBhvr>
                                      <p:to>
                                        <p:strVal val="visible"/>
                                      </p:to>
                                    </p:set>
                                    <p:animEffect transition="in" filter="wipe(down)">
                                      <p:cBhvr>
                                        <p:cTn id="38" dur="2000"/>
                                        <p:tgtEl>
                                          <p:spTgt spid="296348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63460">
                                            <p:oleChartEl type="series" lvl="3"/>
                                          </p:spTgt>
                                        </p:tgtEl>
                                        <p:attrNameLst>
                                          <p:attrName>style.visibility</p:attrName>
                                        </p:attrNameLst>
                                      </p:cBhvr>
                                      <p:to>
                                        <p:strVal val="visible"/>
                                      </p:to>
                                    </p:set>
                                    <p:animEffect transition="in" filter="wipe(left)">
                                      <p:cBhvr>
                                        <p:cTn id="43" dur="5000"/>
                                        <p:tgtEl>
                                          <p:spTgt spid="2963460">
                                            <p:oleChartEl type="series" lvl="3"/>
                                          </p:spTgt>
                                        </p:tgtEl>
                                      </p:cBhvr>
                                    </p:animEffect>
                                  </p:childTnLst>
                                </p:cTn>
                              </p:par>
                              <p:par>
                                <p:cTn id="44" presetID="1" presetClass="entr" presetSubtype="0" fill="hold" nodeType="withEffect">
                                  <p:stCondLst>
                                    <p:cond delay="200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nodeType="withEffect">
                                  <p:stCondLst>
                                    <p:cond delay="3000"/>
                                  </p:stCondLst>
                                  <p:childTnLst>
                                    <p:set>
                                      <p:cBhvr>
                                        <p:cTn id="47" dur="1" fill="hold">
                                          <p:stCondLst>
                                            <p:cond delay="0"/>
                                          </p:stCondLst>
                                        </p:cTn>
                                        <p:tgtEl>
                                          <p:spTgt spid="5"/>
                                        </p:tgtEl>
                                        <p:attrNameLst>
                                          <p:attrName>style.visibility</p:attrName>
                                        </p:attrNameLst>
                                      </p:cBhvr>
                                      <p:to>
                                        <p:strVal val="visible"/>
                                      </p:to>
                                    </p:set>
                                  </p:childTnLst>
                                </p:cTn>
                              </p:par>
                              <p:par>
                                <p:cTn id="48" presetID="22" presetClass="entr" presetSubtype="4" fill="hold" grpId="0" nodeType="withEffect">
                                  <p:stCondLst>
                                    <p:cond delay="0"/>
                                  </p:stCondLst>
                                  <p:childTnLst>
                                    <p:set>
                                      <p:cBhvr>
                                        <p:cTn id="49" dur="1" fill="hold">
                                          <p:stCondLst>
                                            <p:cond delay="0"/>
                                          </p:stCondLst>
                                        </p:cTn>
                                        <p:tgtEl>
                                          <p:spTgt spid="2963481"/>
                                        </p:tgtEl>
                                        <p:attrNameLst>
                                          <p:attrName>style.visibility</p:attrName>
                                        </p:attrNameLst>
                                      </p:cBhvr>
                                      <p:to>
                                        <p:strVal val="visible"/>
                                      </p:to>
                                    </p:set>
                                    <p:animEffect transition="in" filter="wipe(down)">
                                      <p:cBhvr>
                                        <p:cTn id="50" dur="2000"/>
                                        <p:tgtEl>
                                          <p:spTgt spid="296348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2000"/>
                                        <p:tgtEl>
                                          <p:spTgt spid="6"/>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296348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63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963460" grpId="0" bld="series"/>
      <p:bldP spid="2963461" grpId="0"/>
      <p:bldP spid="2963462" grpId="0"/>
      <p:bldP spid="2963463" grpId="0" animBg="1"/>
      <p:bldP spid="2963479" grpId="0" animBg="1"/>
      <p:bldP spid="2963480" grpId="0" animBg="1"/>
      <p:bldP spid="2963481" grpId="0" animBg="1"/>
      <p:bldP spid="2963482" grpId="0"/>
      <p:bldP spid="29634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icture1.png"/>
          <p:cNvPicPr>
            <a:picLocks noChangeAspect="1"/>
          </p:cNvPicPr>
          <p:nvPr/>
        </p:nvPicPr>
        <p:blipFill>
          <a:blip r:embed="rId2" cstate="email"/>
          <a:stretch>
            <a:fillRect/>
          </a:stretch>
        </p:blipFill>
        <p:spPr>
          <a:xfrm>
            <a:off x="381000" y="152400"/>
            <a:ext cx="8763000" cy="5722610"/>
          </a:xfrm>
          <a:prstGeom prst="rect">
            <a:avLst/>
          </a:prstGeom>
        </p:spPr>
      </p:pic>
      <p:sp>
        <p:nvSpPr>
          <p:cNvPr id="25" name="Rounded Rectangle 24"/>
          <p:cNvSpPr/>
          <p:nvPr/>
        </p:nvSpPr>
        <p:spPr>
          <a:xfrm>
            <a:off x="609600" y="1676400"/>
            <a:ext cx="1676400" cy="4114800"/>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How Likely is it that the Hazard (flood, earthquake) will Occur?</a:t>
            </a:r>
          </a:p>
        </p:txBody>
      </p:sp>
      <p:sp>
        <p:nvSpPr>
          <p:cNvPr id="10244" name="TextBox 15"/>
          <p:cNvSpPr txBox="1">
            <a:spLocks noChangeArrowheads="1"/>
          </p:cNvSpPr>
          <p:nvPr/>
        </p:nvSpPr>
        <p:spPr bwMode="auto">
          <a:xfrm>
            <a:off x="1905000" y="5867400"/>
            <a:ext cx="5056188" cy="523875"/>
          </a:xfrm>
          <a:prstGeom prst="rect">
            <a:avLst/>
          </a:prstGeom>
          <a:noFill/>
          <a:ln w="9525">
            <a:noFill/>
            <a:miter lim="800000"/>
            <a:headEnd/>
            <a:tailEnd/>
          </a:ln>
        </p:spPr>
        <p:txBody>
          <a:bodyPr wrap="none">
            <a:spAutoFit/>
          </a:bodyPr>
          <a:lstStyle/>
          <a:p>
            <a:r>
              <a:rPr lang="en-US" sz="2800" b="1" dirty="0"/>
              <a:t>The USACE Risk Framework</a:t>
            </a:r>
          </a:p>
        </p:txBody>
      </p:sp>
      <p:sp>
        <p:nvSpPr>
          <p:cNvPr id="17" name="Rounded Rectangle 16"/>
          <p:cNvSpPr/>
          <p:nvPr/>
        </p:nvSpPr>
        <p:spPr>
          <a:xfrm>
            <a:off x="2286000" y="1676400"/>
            <a:ext cx="1905000" cy="4114800"/>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How Will the Infrastructure Perform during this Hazard?</a:t>
            </a:r>
          </a:p>
        </p:txBody>
      </p:sp>
      <p:sp>
        <p:nvSpPr>
          <p:cNvPr id="18" name="Rounded Rectangle 17"/>
          <p:cNvSpPr/>
          <p:nvPr/>
        </p:nvSpPr>
        <p:spPr>
          <a:xfrm>
            <a:off x="4191000" y="1676400"/>
            <a:ext cx="4343400" cy="4114800"/>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What are the Consequences for Non-Performance?</a:t>
            </a:r>
          </a:p>
        </p:txBody>
      </p:sp>
      <p:sp>
        <p:nvSpPr>
          <p:cNvPr id="19" name="Rounded Rectangle 18"/>
          <p:cNvSpPr/>
          <p:nvPr/>
        </p:nvSpPr>
        <p:spPr>
          <a:xfrm>
            <a:off x="533400" y="381000"/>
            <a:ext cx="8001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Levee System</a:t>
            </a:r>
            <a:r>
              <a:rPr lang="en-US" sz="3200" i="1" dirty="0"/>
              <a:t> </a:t>
            </a:r>
            <a:r>
              <a:rPr lang="en-US" sz="3200" b="1" dirty="0">
                <a:solidFill>
                  <a:schemeClr val="tx1"/>
                </a:solidFill>
              </a:rPr>
              <a:t>: </a:t>
            </a:r>
          </a:p>
          <a:p>
            <a:pPr algn="ctr">
              <a:defRPr/>
            </a:pPr>
            <a:r>
              <a:rPr lang="en-US" sz="2000" i="1" dirty="0">
                <a:solidFill>
                  <a:schemeClr val="tx1"/>
                </a:solidFill>
              </a:rPr>
              <a:t>Loss of life is of paramount concern.  </a:t>
            </a:r>
            <a:endParaRPr lang="en-US" sz="2000" i="1" dirty="0" smtClean="0">
              <a:solidFill>
                <a:schemeClr val="tx1"/>
              </a:solidFill>
            </a:endParaRPr>
          </a:p>
          <a:p>
            <a:pPr algn="ctr">
              <a:defRPr/>
            </a:pPr>
            <a:r>
              <a:rPr lang="en-US" sz="2000" i="1" dirty="0" smtClean="0">
                <a:solidFill>
                  <a:schemeClr val="tx1"/>
                </a:solidFill>
              </a:rPr>
              <a:t>Economic </a:t>
            </a:r>
            <a:r>
              <a:rPr lang="en-US" sz="2000" i="1" dirty="0">
                <a:solidFill>
                  <a:schemeClr val="tx1"/>
                </a:solidFill>
              </a:rPr>
              <a:t>and environmental losses are also important</a:t>
            </a:r>
            <a:r>
              <a:rPr lang="en-US" sz="2000" dirty="0">
                <a:solidFill>
                  <a:schemeClr val="tx1"/>
                </a:solidFill>
              </a:rPr>
              <a:t>. </a:t>
            </a:r>
            <a:endParaRPr lang="en-US" sz="3200" b="1" dirty="0">
              <a:solidFill>
                <a:schemeClr val="tx1"/>
              </a:solidFill>
            </a:endParaRPr>
          </a:p>
        </p:txBody>
      </p:sp>
      <p:sp>
        <p:nvSpPr>
          <p:cNvPr id="10248" name="Slide Number Placeholder 14"/>
          <p:cNvSpPr>
            <a:spLocks noGrp="1"/>
          </p:cNvSpPr>
          <p:nvPr>
            <p:ph type="sldNum" sz="quarter" idx="10"/>
          </p:nvPr>
        </p:nvSpPr>
        <p:spPr>
          <a:noFill/>
        </p:spPr>
        <p:txBody>
          <a:bodyPr/>
          <a:lstStyle/>
          <a:p>
            <a:fld id="{D46079F2-B09C-411C-B70D-0CA7B31B9BB0}" type="slidenum">
              <a:rPr lang="en-US" smtClean="0">
                <a:latin typeface="Arial" pitchFamily="34" charset="0"/>
                <a:ea typeface="MS PGothic" pitchFamily="34" charset="-128"/>
              </a:rPr>
              <a:pPr/>
              <a:t>31</a:t>
            </a:fld>
            <a:endParaRPr lang="en-US" smtClean="0">
              <a:latin typeface="Arial"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DF2AE9D-C4E9-4F2E-AE71-004A9A44652B}" type="slidenum">
              <a:rPr lang="en-US" smtClean="0"/>
              <a:pPr>
                <a:defRPr/>
              </a:pPr>
              <a:t>32</a:t>
            </a:fld>
            <a:endParaRPr lang="en-US" dirty="0"/>
          </a:p>
        </p:txBody>
      </p:sp>
      <p:sp>
        <p:nvSpPr>
          <p:cNvPr id="7" name="Title 6"/>
          <p:cNvSpPr>
            <a:spLocks noGrp="1"/>
          </p:cNvSpPr>
          <p:nvPr>
            <p:ph type="title"/>
          </p:nvPr>
        </p:nvSpPr>
        <p:spPr/>
        <p:txBody>
          <a:bodyPr/>
          <a:lstStyle/>
          <a:p>
            <a:r>
              <a:rPr lang="en-US" dirty="0" smtClean="0"/>
              <a:t>Risk Slider #1</a:t>
            </a:r>
            <a:endParaRPr lang="en-US" dirty="0"/>
          </a:p>
        </p:txBody>
      </p:sp>
      <p:pic>
        <p:nvPicPr>
          <p:cNvPr id="6" name="Content Placeholder 5" descr="levee example 1.jpg"/>
          <p:cNvPicPr>
            <a:picLocks noGrp="1" noChangeAspect="1"/>
          </p:cNvPicPr>
          <p:nvPr>
            <p:ph idx="1"/>
          </p:nvPr>
        </p:nvPicPr>
        <p:blipFill>
          <a:blip r:embed="rId2" cstate="email"/>
          <a:srcRect/>
          <a:stretch>
            <a:fillRect/>
          </a:stretch>
        </p:blipFill>
        <p:spPr>
          <a:xfrm>
            <a:off x="762000" y="1371600"/>
            <a:ext cx="5257800" cy="3200400"/>
          </a:xfrm>
        </p:spPr>
      </p:pic>
      <p:sp>
        <p:nvSpPr>
          <p:cNvPr id="12" name="Rectangle 11"/>
          <p:cNvSpPr/>
          <p:nvPr/>
        </p:nvSpPr>
        <p:spPr>
          <a:xfrm>
            <a:off x="762000" y="5029200"/>
            <a:ext cx="5257800" cy="381000"/>
          </a:xfrm>
          <a:prstGeom prst="rect">
            <a:avLst/>
          </a:prstGeom>
          <a:gradFill>
            <a:gsLst>
              <a:gs pos="0">
                <a:srgbClr val="00B050"/>
              </a:gs>
              <a:gs pos="20000">
                <a:srgbClr val="FFFF00"/>
              </a:gs>
              <a:gs pos="41000">
                <a:srgbClr val="FFC000"/>
              </a:gs>
              <a:gs pos="60000">
                <a:srgbClr val="FF9900"/>
              </a:gs>
              <a:gs pos="79000">
                <a:srgbClr val="FF0000"/>
              </a:gs>
              <a:gs pos="100000">
                <a:srgbClr val="FF0000"/>
              </a:gs>
              <a:gs pos="100000">
                <a:srgbClr val="3366FF"/>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Up Arrow 13"/>
          <p:cNvSpPr/>
          <p:nvPr/>
        </p:nvSpPr>
        <p:spPr>
          <a:xfrm>
            <a:off x="381000" y="5410200"/>
            <a:ext cx="1524000" cy="838200"/>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Low Risk</a:t>
            </a:r>
            <a:endParaRPr lang="en-US" dirty="0"/>
          </a:p>
        </p:txBody>
      </p:sp>
      <p:sp>
        <p:nvSpPr>
          <p:cNvPr id="15" name="Rectangle 14"/>
          <p:cNvSpPr/>
          <p:nvPr/>
        </p:nvSpPr>
        <p:spPr>
          <a:xfrm>
            <a:off x="6705600" y="2133600"/>
            <a:ext cx="2209800" cy="381000"/>
          </a:xfrm>
          <a:prstGeom prst="rect">
            <a:avLst/>
          </a:prstGeom>
          <a:gradFill>
            <a:gsLst>
              <a:gs pos="0">
                <a:srgbClr val="00B050"/>
              </a:gs>
              <a:gs pos="20000">
                <a:srgbClr val="FFFF00"/>
              </a:gs>
              <a:gs pos="41000">
                <a:srgbClr val="FFC000"/>
              </a:gs>
              <a:gs pos="60000">
                <a:srgbClr val="FF9900"/>
              </a:gs>
              <a:gs pos="79000">
                <a:srgbClr val="FF0000"/>
              </a:gs>
              <a:gs pos="100000">
                <a:srgbClr val="FF0000"/>
              </a:gs>
              <a:gs pos="100000">
                <a:srgbClr val="3366FF"/>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705600" y="1752600"/>
            <a:ext cx="22098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Performance Risk</a:t>
            </a:r>
            <a:endParaRPr lang="en-US" dirty="0"/>
          </a:p>
        </p:txBody>
      </p:sp>
      <p:sp>
        <p:nvSpPr>
          <p:cNvPr id="17" name="Up Arrow 16"/>
          <p:cNvSpPr/>
          <p:nvPr/>
        </p:nvSpPr>
        <p:spPr>
          <a:xfrm>
            <a:off x="6781800" y="2514600"/>
            <a:ext cx="304800" cy="457200"/>
          </a:xfrm>
          <a:prstGeom prst="upArrow">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p:nvSpPr>
        <p:spPr>
          <a:xfrm>
            <a:off x="6705600" y="3810000"/>
            <a:ext cx="2209800" cy="381000"/>
          </a:xfrm>
          <a:prstGeom prst="rect">
            <a:avLst/>
          </a:prstGeom>
          <a:gradFill>
            <a:gsLst>
              <a:gs pos="0">
                <a:srgbClr val="00B050"/>
              </a:gs>
              <a:gs pos="20000">
                <a:srgbClr val="FFFF00"/>
              </a:gs>
              <a:gs pos="41000">
                <a:srgbClr val="FFC000"/>
              </a:gs>
              <a:gs pos="60000">
                <a:srgbClr val="FF9900"/>
              </a:gs>
              <a:gs pos="79000">
                <a:srgbClr val="FF0000"/>
              </a:gs>
              <a:gs pos="100000">
                <a:srgbClr val="FF0000"/>
              </a:gs>
              <a:gs pos="100000">
                <a:srgbClr val="3366FF"/>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705600" y="3429000"/>
            <a:ext cx="22098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Consequence Risk</a:t>
            </a:r>
            <a:endParaRPr lang="en-US" dirty="0"/>
          </a:p>
        </p:txBody>
      </p:sp>
      <p:sp>
        <p:nvSpPr>
          <p:cNvPr id="20" name="Up Arrow 19"/>
          <p:cNvSpPr/>
          <p:nvPr/>
        </p:nvSpPr>
        <p:spPr>
          <a:xfrm>
            <a:off x="6781800" y="4191000"/>
            <a:ext cx="304800" cy="457200"/>
          </a:xfrm>
          <a:prstGeom prst="upArrow">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p:nvSpPr>
        <p:spPr>
          <a:xfrm>
            <a:off x="762000" y="4648200"/>
            <a:ext cx="52578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LSAC Assignment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52400"/>
            <a:ext cx="9144000" cy="487363"/>
          </a:xfrm>
        </p:spPr>
        <p:txBody>
          <a:bodyPr lIns="91440" tIns="45720" rIns="91440" bIns="45720" anchor="t"/>
          <a:lstStyle/>
          <a:p>
            <a:pPr eaLnBrk="1" hangingPunct="1"/>
            <a:r>
              <a:rPr lang="en-US" sz="4000" dirty="0" smtClean="0"/>
              <a:t>General Concepts</a:t>
            </a:r>
          </a:p>
        </p:txBody>
      </p:sp>
      <p:sp>
        <p:nvSpPr>
          <p:cNvPr id="38915" name="Content Placeholder 2"/>
          <p:cNvSpPr>
            <a:spLocks noGrp="1"/>
          </p:cNvSpPr>
          <p:nvPr>
            <p:ph sz="half" idx="1"/>
          </p:nvPr>
        </p:nvSpPr>
        <p:spPr>
          <a:xfrm>
            <a:off x="152400" y="1224849"/>
            <a:ext cx="8458200" cy="4648200"/>
          </a:xfrm>
        </p:spPr>
        <p:txBody>
          <a:bodyPr/>
          <a:lstStyle/>
          <a:p>
            <a:pPr eaLnBrk="1" hangingPunct="1"/>
            <a:r>
              <a:rPr lang="en-US" sz="3200" dirty="0" smtClean="0">
                <a:latin typeface="+mj-lt"/>
              </a:rPr>
              <a:t>30 seconds to establish trust and credibility.</a:t>
            </a:r>
          </a:p>
          <a:p>
            <a:pPr eaLnBrk="1" hangingPunct="1"/>
            <a:r>
              <a:rPr lang="en-US" sz="3200" dirty="0" smtClean="0">
                <a:latin typeface="+mj-lt"/>
              </a:rPr>
              <a:t>Main points, stay on message.</a:t>
            </a:r>
          </a:p>
          <a:p>
            <a:pPr lvl="1"/>
            <a:r>
              <a:rPr lang="en-US" sz="2800" dirty="0" smtClean="0">
                <a:latin typeface="+mj-lt"/>
              </a:rPr>
              <a:t>What you want them to know</a:t>
            </a:r>
          </a:p>
          <a:p>
            <a:pPr lvl="1"/>
            <a:r>
              <a:rPr lang="en-US" sz="2800" dirty="0" smtClean="0">
                <a:latin typeface="+mj-lt"/>
              </a:rPr>
              <a:t>What they want to know</a:t>
            </a:r>
          </a:p>
          <a:p>
            <a:pPr lvl="1"/>
            <a:r>
              <a:rPr lang="en-US" sz="2800" dirty="0" smtClean="0">
                <a:latin typeface="+mj-lt"/>
              </a:rPr>
              <a:t>What is likely to be misunderstood if not addressed</a:t>
            </a:r>
          </a:p>
          <a:p>
            <a:pPr eaLnBrk="1" hangingPunct="1"/>
            <a:r>
              <a:rPr lang="en-US" sz="3200" dirty="0" smtClean="0">
                <a:latin typeface="+mj-lt"/>
              </a:rPr>
              <a:t>Stay out of the technical weeds.</a:t>
            </a:r>
          </a:p>
          <a:p>
            <a:pPr eaLnBrk="1" hangingPunct="1"/>
            <a:r>
              <a:rPr lang="en-US" sz="3200" dirty="0" smtClean="0">
                <a:latin typeface="+mj-lt"/>
              </a:rPr>
              <a:t>Stop talking when finished.</a:t>
            </a:r>
          </a:p>
          <a:p>
            <a:pPr eaLnBrk="1" hangingPunct="1">
              <a:buNone/>
            </a:pPr>
            <a:endParaRPr lang="en-US"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52400"/>
            <a:ext cx="9144000" cy="487363"/>
          </a:xfrm>
        </p:spPr>
        <p:txBody>
          <a:bodyPr lIns="91440" tIns="45720" rIns="91440" bIns="45720" anchor="t"/>
          <a:lstStyle/>
          <a:p>
            <a:pPr eaLnBrk="1" hangingPunct="1"/>
            <a:r>
              <a:rPr lang="en-US" sz="4000" dirty="0" smtClean="0"/>
              <a:t>Communication</a:t>
            </a:r>
          </a:p>
        </p:txBody>
      </p:sp>
      <p:sp>
        <p:nvSpPr>
          <p:cNvPr id="4" name="TextBox 3"/>
          <p:cNvSpPr txBox="1"/>
          <p:nvPr/>
        </p:nvSpPr>
        <p:spPr>
          <a:xfrm>
            <a:off x="457200" y="990600"/>
            <a:ext cx="8305800" cy="5293757"/>
          </a:xfrm>
          <a:prstGeom prst="rect">
            <a:avLst/>
          </a:prstGeom>
          <a:noFill/>
        </p:spPr>
        <p:txBody>
          <a:bodyPr wrap="square" rtlCol="0">
            <a:spAutoFit/>
          </a:bodyPr>
          <a:lstStyle/>
          <a:p>
            <a:pPr marL="347472" indent="-347472" eaLnBrk="1" hangingPunct="1">
              <a:spcBef>
                <a:spcPts val="576"/>
              </a:spcBef>
              <a:buFont typeface="Wingdings" pitchFamily="2" charset="2"/>
              <a:buChar char="§"/>
            </a:pPr>
            <a:r>
              <a:rPr lang="en-US" sz="2400" dirty="0" smtClean="0"/>
              <a:t>Don’t fear “I don’t know but I’ll find out and here is how I will get back to you with an answer”.</a:t>
            </a:r>
          </a:p>
          <a:p>
            <a:pPr marL="347472" indent="-347472" eaLnBrk="1" hangingPunct="1">
              <a:spcBef>
                <a:spcPts val="576"/>
              </a:spcBef>
              <a:buFont typeface="Wingdings" pitchFamily="2" charset="2"/>
              <a:buChar char="§"/>
            </a:pPr>
            <a:endParaRPr lang="en-US" sz="2400" dirty="0" smtClean="0"/>
          </a:p>
          <a:p>
            <a:pPr marL="347472" indent="-347472" eaLnBrk="1" hangingPunct="1">
              <a:spcBef>
                <a:spcPts val="576"/>
              </a:spcBef>
              <a:buFont typeface="Wingdings" pitchFamily="2" charset="2"/>
              <a:buChar char="§"/>
            </a:pPr>
            <a:r>
              <a:rPr lang="en-US" sz="2400" dirty="0" smtClean="0"/>
              <a:t>Personalize-be a person.</a:t>
            </a:r>
          </a:p>
          <a:p>
            <a:pPr marL="347472" indent="-347472" eaLnBrk="1" hangingPunct="1">
              <a:spcBef>
                <a:spcPts val="576"/>
              </a:spcBef>
              <a:buFont typeface="Wingdings" pitchFamily="2" charset="2"/>
              <a:buChar char="§"/>
            </a:pPr>
            <a:endParaRPr lang="en-US" sz="2400" dirty="0" smtClean="0"/>
          </a:p>
          <a:p>
            <a:pPr marL="347472" indent="-347472" eaLnBrk="1" hangingPunct="1">
              <a:spcBef>
                <a:spcPts val="576"/>
              </a:spcBef>
              <a:buFont typeface="Wingdings" pitchFamily="2" charset="2"/>
              <a:buChar char="§"/>
            </a:pPr>
            <a:r>
              <a:rPr lang="en-US" sz="2400" dirty="0" smtClean="0"/>
              <a:t>Explain uncertainty…..</a:t>
            </a:r>
            <a:r>
              <a:rPr lang="en-US" sz="2400" dirty="0" smtClean="0">
                <a:solidFill>
                  <a:srgbClr val="FF0000"/>
                </a:solidFill>
              </a:rPr>
              <a:t>like flood mapping.</a:t>
            </a:r>
            <a:endParaRPr lang="en-US" sz="2400" dirty="0" smtClean="0"/>
          </a:p>
          <a:p>
            <a:pPr marL="347472" indent="-347472" eaLnBrk="1" hangingPunct="1">
              <a:spcBef>
                <a:spcPts val="576"/>
              </a:spcBef>
              <a:buFont typeface="Wingdings" pitchFamily="2" charset="2"/>
              <a:buChar char="§"/>
            </a:pPr>
            <a:endParaRPr lang="en-US" sz="2400" dirty="0" smtClean="0"/>
          </a:p>
          <a:p>
            <a:pPr marL="347472" indent="-347472" eaLnBrk="1" hangingPunct="1">
              <a:spcBef>
                <a:spcPts val="576"/>
              </a:spcBef>
              <a:buFont typeface="Wingdings" pitchFamily="2" charset="2"/>
              <a:buChar char="§"/>
            </a:pPr>
            <a:r>
              <a:rPr lang="en-US" sz="2400" dirty="0" smtClean="0"/>
              <a:t>Use risk comparisons </a:t>
            </a:r>
            <a:r>
              <a:rPr lang="en-US" sz="2400" b="1" i="1" dirty="0" smtClean="0"/>
              <a:t>carefully.</a:t>
            </a:r>
          </a:p>
          <a:p>
            <a:pPr marL="347472" indent="-347472" eaLnBrk="1" hangingPunct="1">
              <a:spcBef>
                <a:spcPts val="576"/>
              </a:spcBef>
              <a:buFont typeface="Wingdings" pitchFamily="2" charset="2"/>
              <a:buChar char="§"/>
            </a:pPr>
            <a:endParaRPr lang="en-US" sz="2400" dirty="0" smtClean="0"/>
          </a:p>
          <a:p>
            <a:pPr marL="347472" indent="-347472" eaLnBrk="1" hangingPunct="1">
              <a:spcBef>
                <a:spcPts val="576"/>
              </a:spcBef>
              <a:buFont typeface="Wingdings" pitchFamily="2" charset="2"/>
              <a:buChar char="§"/>
            </a:pPr>
            <a:r>
              <a:rPr lang="en-US" sz="2400" dirty="0" smtClean="0"/>
              <a:t>Don’t tell them how they should feel.</a:t>
            </a:r>
          </a:p>
          <a:p>
            <a:pPr marL="347472" indent="-347472" eaLnBrk="1" hangingPunct="1">
              <a:spcBef>
                <a:spcPts val="576"/>
              </a:spcBef>
              <a:buFont typeface="Wingdings" pitchFamily="2" charset="2"/>
              <a:buChar char="§"/>
            </a:pPr>
            <a:endParaRPr lang="en-US" sz="2400" dirty="0" smtClean="0"/>
          </a:p>
          <a:p>
            <a:pPr marL="347472" indent="-347472" eaLnBrk="1" hangingPunct="1">
              <a:spcBef>
                <a:spcPts val="576"/>
              </a:spcBef>
              <a:buFont typeface="Wingdings" pitchFamily="2" charset="2"/>
              <a:buChar char="§"/>
            </a:pPr>
            <a:r>
              <a:rPr lang="en-US" sz="2400" dirty="0" smtClean="0"/>
              <a:t>Don’t tell them that you know how they feel.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52400"/>
            <a:ext cx="9144000" cy="487363"/>
          </a:xfrm>
        </p:spPr>
        <p:txBody>
          <a:bodyPr lIns="91440" tIns="45720" rIns="91440" bIns="45720" anchor="t"/>
          <a:lstStyle/>
          <a:p>
            <a:pPr eaLnBrk="1" hangingPunct="1"/>
            <a:r>
              <a:rPr lang="en-US" sz="4000" dirty="0" smtClean="0"/>
              <a:t>Understanding and Feelings</a:t>
            </a:r>
          </a:p>
        </p:txBody>
      </p:sp>
      <p:sp>
        <p:nvSpPr>
          <p:cNvPr id="38915" name="Content Placeholder 2"/>
          <p:cNvSpPr>
            <a:spLocks noGrp="1"/>
          </p:cNvSpPr>
          <p:nvPr>
            <p:ph sz="half" idx="1"/>
          </p:nvPr>
        </p:nvSpPr>
        <p:spPr>
          <a:xfrm>
            <a:off x="457200" y="914400"/>
            <a:ext cx="8153400" cy="4906963"/>
          </a:xfrm>
        </p:spPr>
        <p:txBody>
          <a:bodyPr/>
          <a:lstStyle/>
          <a:p>
            <a:pPr eaLnBrk="1" hangingPunct="1">
              <a:lnSpc>
                <a:spcPct val="150000"/>
              </a:lnSpc>
            </a:pPr>
            <a:r>
              <a:rPr lang="en-US" sz="2400" dirty="0" smtClean="0"/>
              <a:t>Repeat all important messages 3 times</a:t>
            </a:r>
          </a:p>
          <a:p>
            <a:pPr eaLnBrk="1" hangingPunct="1">
              <a:lnSpc>
                <a:spcPct val="150000"/>
              </a:lnSpc>
            </a:pPr>
            <a:r>
              <a:rPr lang="en-US" sz="2400" dirty="0" smtClean="0"/>
              <a:t>40% forgotten within 30 minutes, 60% by end of day </a:t>
            </a:r>
          </a:p>
          <a:p>
            <a:pPr eaLnBrk="1" hangingPunct="1">
              <a:lnSpc>
                <a:spcPct val="150000"/>
              </a:lnSpc>
            </a:pPr>
            <a:r>
              <a:rPr lang="en-US" sz="2400" dirty="0" smtClean="0"/>
              <a:t>Actively Listen.</a:t>
            </a:r>
          </a:p>
          <a:p>
            <a:pPr eaLnBrk="1" hangingPunct="1">
              <a:lnSpc>
                <a:spcPct val="150000"/>
              </a:lnSpc>
            </a:pPr>
            <a:r>
              <a:rPr lang="en-US" sz="2400" dirty="0" smtClean="0"/>
              <a:t>Mirroring feelings helps gauge your audience understanding and makes them feel valued.</a:t>
            </a:r>
          </a:p>
          <a:p>
            <a:pPr lvl="1">
              <a:lnSpc>
                <a:spcPct val="150000"/>
              </a:lnSpc>
            </a:pPr>
            <a:r>
              <a:rPr lang="en-US" sz="2000" dirty="0" smtClean="0"/>
              <a:t>What I hear you saying is…</a:t>
            </a:r>
          </a:p>
          <a:p>
            <a:pPr lvl="1">
              <a:lnSpc>
                <a:spcPct val="150000"/>
              </a:lnSpc>
            </a:pPr>
            <a:r>
              <a:rPr lang="en-US" sz="2000" dirty="0" smtClean="0"/>
              <a:t>It sounds as if you feel….</a:t>
            </a:r>
            <a:endParaRPr lang="en-US" sz="2400" dirty="0" smtClean="0"/>
          </a:p>
          <a:p>
            <a:pPr eaLnBrk="1" hangingPunct="1">
              <a:lnSpc>
                <a:spcPct val="150000"/>
              </a:lnSpc>
            </a:pPr>
            <a:r>
              <a:rPr lang="en-US" sz="2400" b="1" u="sng" dirty="0" smtClean="0"/>
              <a:t>In the end, what people remember is…how you made them feel.</a:t>
            </a:r>
          </a:p>
          <a:p>
            <a:pPr eaLnBrk="1" hangingPunct="1"/>
            <a:endParaRPr lang="en-US" sz="2400" dirty="0" smtClean="0"/>
          </a:p>
          <a:p>
            <a:pPr eaLnBrk="1" hangingPunct="1"/>
            <a:endParaRPr lang="en-US" sz="24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r>
              <a:rPr lang="en-US" dirty="0" smtClean="0"/>
              <a:t>Recommendations</a:t>
            </a:r>
          </a:p>
        </p:txBody>
      </p:sp>
      <p:sp>
        <p:nvSpPr>
          <p:cNvPr id="68611" name="Rectangle 1027"/>
          <p:cNvSpPr>
            <a:spLocks noGrp="1" noChangeArrowheads="1"/>
          </p:cNvSpPr>
          <p:nvPr>
            <p:ph type="body" idx="1"/>
          </p:nvPr>
        </p:nvSpPr>
        <p:spPr>
          <a:xfrm>
            <a:off x="304800" y="1447800"/>
            <a:ext cx="8534400" cy="3886200"/>
          </a:xfrm>
        </p:spPr>
        <p:txBody>
          <a:bodyPr/>
          <a:lstStyle/>
          <a:p>
            <a:r>
              <a:rPr lang="en-US" sz="3600" dirty="0" smtClean="0"/>
              <a:t>Wall of water vs. rate of rise (cm/hr).</a:t>
            </a:r>
          </a:p>
          <a:p>
            <a:r>
              <a:rPr lang="en-US" sz="3600" dirty="0" smtClean="0"/>
              <a:t>Academics testing your technical knowledge.</a:t>
            </a:r>
          </a:p>
          <a:p>
            <a:r>
              <a:rPr lang="en-US" sz="3600" dirty="0" smtClean="0"/>
              <a:t>Avoid a stage or elevated platform if you can.</a:t>
            </a:r>
          </a:p>
          <a:p>
            <a:r>
              <a:rPr lang="en-US" sz="3600" dirty="0" smtClean="0"/>
              <a:t>Dress one step above most attendees.</a:t>
            </a:r>
          </a:p>
          <a:p>
            <a:r>
              <a:rPr lang="en-US" sz="3600" dirty="0" smtClean="0"/>
              <a:t>Bring in an impartial moderator for meetings.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r>
              <a:rPr lang="en-US" dirty="0" smtClean="0"/>
              <a:t>Rumors</a:t>
            </a:r>
          </a:p>
        </p:txBody>
      </p:sp>
      <p:sp>
        <p:nvSpPr>
          <p:cNvPr id="68611" name="Rectangle 1027"/>
          <p:cNvSpPr>
            <a:spLocks noGrp="1" noChangeArrowheads="1"/>
          </p:cNvSpPr>
          <p:nvPr>
            <p:ph type="body" idx="1"/>
          </p:nvPr>
        </p:nvSpPr>
        <p:spPr>
          <a:xfrm>
            <a:off x="304800" y="1600200"/>
            <a:ext cx="8534400" cy="3886200"/>
          </a:xfrm>
        </p:spPr>
        <p:txBody>
          <a:bodyPr/>
          <a:lstStyle/>
          <a:p>
            <a:r>
              <a:rPr lang="en-US" sz="3600" dirty="0" smtClean="0"/>
              <a:t>By the time you hear a rumor, everyone in town has heard it.</a:t>
            </a:r>
          </a:p>
          <a:p>
            <a:r>
              <a:rPr lang="en-US" sz="3600" dirty="0" smtClean="0"/>
              <a:t>Don’t ignore it.</a:t>
            </a:r>
          </a:p>
          <a:p>
            <a:r>
              <a:rPr lang="en-US" sz="3600" dirty="0" smtClean="0"/>
              <a:t>Coffee talk at breakfast is a            good gauge.</a:t>
            </a:r>
          </a:p>
          <a:p>
            <a:r>
              <a:rPr lang="en-US" sz="3600" dirty="0" smtClean="0"/>
              <a:t>Use it to time and tailor             outreach.</a:t>
            </a:r>
          </a:p>
        </p:txBody>
      </p:sp>
      <p:pic>
        <p:nvPicPr>
          <p:cNvPr id="9218" name="Picture 2" descr="C:\Users\Q0RMCWBE\Pictures\royalty-free-secret-clipart-illustration-1046721.jpg"/>
          <p:cNvPicPr>
            <a:picLocks noChangeAspect="1" noChangeArrowheads="1"/>
          </p:cNvPicPr>
          <p:nvPr/>
        </p:nvPicPr>
        <p:blipFill>
          <a:blip r:embed="rId2" cstate="print"/>
          <a:srcRect b="4286"/>
          <a:stretch>
            <a:fillRect/>
          </a:stretch>
        </p:blipFill>
        <p:spPr bwMode="auto">
          <a:xfrm>
            <a:off x="6400800" y="3124200"/>
            <a:ext cx="2576773" cy="2589657"/>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r>
              <a:rPr lang="en-US" smtClean="0"/>
              <a:t>Community Outreach Program</a:t>
            </a:r>
          </a:p>
        </p:txBody>
      </p:sp>
      <p:sp>
        <p:nvSpPr>
          <p:cNvPr id="68611" name="Rectangle 1027"/>
          <p:cNvSpPr>
            <a:spLocks noGrp="1" noChangeArrowheads="1"/>
          </p:cNvSpPr>
          <p:nvPr>
            <p:ph type="body" idx="1"/>
          </p:nvPr>
        </p:nvSpPr>
        <p:spPr>
          <a:xfrm>
            <a:off x="304800" y="1600200"/>
            <a:ext cx="8534400" cy="3886200"/>
          </a:xfrm>
        </p:spPr>
        <p:txBody>
          <a:bodyPr/>
          <a:lstStyle/>
          <a:p>
            <a:r>
              <a:rPr lang="en-US" sz="3600" dirty="0" smtClean="0"/>
              <a:t>Web Site -  #1 Expectation</a:t>
            </a:r>
          </a:p>
          <a:p>
            <a:r>
              <a:rPr lang="en-US" sz="3600" dirty="0" smtClean="0"/>
              <a:t>Press releases.</a:t>
            </a:r>
          </a:p>
          <a:p>
            <a:r>
              <a:rPr lang="en-US" sz="3600" dirty="0" smtClean="0"/>
              <a:t>Newsletter.</a:t>
            </a:r>
          </a:p>
          <a:p>
            <a:r>
              <a:rPr lang="en-US" sz="3600" dirty="0" smtClean="0"/>
              <a:t>Information kiosk.</a:t>
            </a:r>
          </a:p>
          <a:p>
            <a:r>
              <a:rPr lang="en-US" sz="3600" dirty="0" smtClean="0"/>
              <a:t>Public meetings – Every Community.</a:t>
            </a:r>
          </a:p>
          <a:p>
            <a:r>
              <a:rPr lang="en-US" sz="3600" dirty="0" smtClean="0"/>
              <a:t>Radio announcements &amp; Call In Shows</a:t>
            </a:r>
          </a:p>
          <a:p>
            <a:r>
              <a:rPr lang="en-US" sz="3600" dirty="0" smtClean="0"/>
              <a:t>Regional television</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smtClean="0"/>
              <a:t>News Letters</a:t>
            </a:r>
          </a:p>
        </p:txBody>
      </p:sp>
      <p:sp>
        <p:nvSpPr>
          <p:cNvPr id="7172" name="Rectangle 3"/>
          <p:cNvSpPr>
            <a:spLocks noGrp="1" noChangeArrowheads="1"/>
          </p:cNvSpPr>
          <p:nvPr>
            <p:ph type="body" sz="half" idx="1"/>
          </p:nvPr>
        </p:nvSpPr>
        <p:spPr/>
        <p:txBody>
          <a:bodyPr/>
          <a:lstStyle/>
          <a:p>
            <a:pPr>
              <a:buFontTx/>
              <a:buNone/>
            </a:pPr>
            <a:endParaRPr lang="en-US" sz="2400" smtClean="0"/>
          </a:p>
          <a:p>
            <a:endParaRPr lang="en-US" sz="3200" smtClean="0"/>
          </a:p>
          <a:p>
            <a:pPr>
              <a:buFontTx/>
              <a:buNone/>
            </a:pPr>
            <a:r>
              <a:rPr lang="en-US" sz="2400" smtClean="0"/>
              <a:t> </a:t>
            </a:r>
          </a:p>
        </p:txBody>
      </p:sp>
      <p:graphicFrame>
        <p:nvGraphicFramePr>
          <p:cNvPr id="7170" name="Object 6"/>
          <p:cNvGraphicFramePr>
            <a:graphicFrameLocks noGrp="1" noChangeAspect="1"/>
          </p:cNvGraphicFramePr>
          <p:nvPr>
            <p:ph sz="half" idx="2"/>
          </p:nvPr>
        </p:nvGraphicFramePr>
        <p:xfrm>
          <a:off x="3200400" y="1206500"/>
          <a:ext cx="3811588" cy="4932643"/>
        </p:xfrm>
        <a:graphic>
          <a:graphicData uri="http://schemas.openxmlformats.org/presentationml/2006/ole">
            <p:oleObj spid="_x0000_s4098" name="Acrobat Document" r:id="rId4" imgW="5680080" imgH="748440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r>
              <a:rPr lang="en-US" dirty="0" smtClean="0"/>
              <a:t>What is Risk Communication?</a:t>
            </a:r>
            <a:endParaRPr lang="en-US" dirty="0"/>
          </a:p>
        </p:txBody>
      </p:sp>
      <p:sp>
        <p:nvSpPr>
          <p:cNvPr id="3" name="Content Placeholder 2"/>
          <p:cNvSpPr>
            <a:spLocks noGrp="1"/>
          </p:cNvSpPr>
          <p:nvPr>
            <p:ph idx="1"/>
          </p:nvPr>
        </p:nvSpPr>
        <p:spPr>
          <a:xfrm>
            <a:off x="457200" y="1447800"/>
            <a:ext cx="8229600" cy="2209800"/>
          </a:xfrm>
        </p:spPr>
        <p:txBody>
          <a:bodyPr/>
          <a:lstStyle/>
          <a:p>
            <a:pPr marL="0">
              <a:buNone/>
            </a:pPr>
            <a:r>
              <a:rPr lang="en-US" sz="2800" dirty="0" smtClean="0"/>
              <a:t>An open</a:t>
            </a:r>
            <a:r>
              <a:rPr lang="en-US" sz="2800" b="1" dirty="0" smtClean="0"/>
              <a:t>, </a:t>
            </a:r>
            <a:r>
              <a:rPr lang="en-US" sz="2800" b="1" u="sng" dirty="0" smtClean="0"/>
              <a:t>two-way</a:t>
            </a:r>
            <a:r>
              <a:rPr lang="en-US" sz="2800" b="1" dirty="0" smtClean="0"/>
              <a:t> </a:t>
            </a:r>
            <a:r>
              <a:rPr lang="en-US" sz="2800" dirty="0" smtClean="0"/>
              <a:t>exchange of information and opinion about risk with internal and external stakeholders/public, leading to better understanding and better risk management decisions by all parties.</a:t>
            </a:r>
          </a:p>
          <a:p>
            <a:pPr marL="0">
              <a:buNone/>
            </a:pPr>
            <a:endParaRPr lang="en-US" sz="2800" dirty="0" smtClean="0"/>
          </a:p>
          <a:p>
            <a:pPr marL="0">
              <a:buNone/>
            </a:pPr>
            <a:r>
              <a:rPr lang="en-US" sz="2800" dirty="0" smtClean="0"/>
              <a:t>When working with stakeholders, listening is as important as talking.</a:t>
            </a:r>
          </a:p>
          <a:p>
            <a:pPr marL="0">
              <a:buNone/>
            </a:pPr>
            <a:endParaRPr lang="en-US" sz="2800" dirty="0" smtClean="0"/>
          </a:p>
          <a:p>
            <a:pPr marL="0">
              <a:buNone/>
            </a:pPr>
            <a:endParaRPr lang="en-US" sz="2800" dirty="0" smtClean="0"/>
          </a:p>
          <a:p>
            <a:pPr marL="0">
              <a:buNone/>
            </a:pPr>
            <a:endParaRPr lang="en-US" sz="2800" dirty="0" smtClean="0"/>
          </a:p>
          <a:p>
            <a:pPr marL="0">
              <a:buNone/>
            </a:pPr>
            <a:endParaRPr lang="en-US" sz="2800" dirty="0" smtClean="0"/>
          </a:p>
        </p:txBody>
      </p:sp>
      <p:sp>
        <p:nvSpPr>
          <p:cNvPr id="4" name="Slide Number Placeholder 3"/>
          <p:cNvSpPr>
            <a:spLocks noGrp="1"/>
          </p:cNvSpPr>
          <p:nvPr>
            <p:ph type="sldNum" sz="quarter" idx="10"/>
          </p:nvPr>
        </p:nvSpPr>
        <p:spPr/>
        <p:txBody>
          <a:bodyPr/>
          <a:lstStyle/>
          <a:p>
            <a:fld id="{FC292562-38E7-4083-B16A-1144903EFFAC}"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mtClean="0"/>
              <a:t>Fact Sheets</a:t>
            </a:r>
          </a:p>
        </p:txBody>
      </p:sp>
      <p:sp>
        <p:nvSpPr>
          <p:cNvPr id="8196" name="Rectangle 3"/>
          <p:cNvSpPr>
            <a:spLocks noGrp="1" noChangeArrowheads="1"/>
          </p:cNvSpPr>
          <p:nvPr>
            <p:ph type="body" sz="half" idx="1"/>
          </p:nvPr>
        </p:nvSpPr>
        <p:spPr/>
        <p:txBody>
          <a:bodyPr/>
          <a:lstStyle/>
          <a:p>
            <a:pPr>
              <a:buFontTx/>
              <a:buNone/>
            </a:pPr>
            <a:endParaRPr lang="en-US" sz="2400" smtClean="0"/>
          </a:p>
          <a:p>
            <a:endParaRPr lang="en-US" sz="3200" smtClean="0"/>
          </a:p>
          <a:p>
            <a:pPr>
              <a:buFontTx/>
              <a:buNone/>
            </a:pPr>
            <a:r>
              <a:rPr lang="en-US" sz="2400" smtClean="0"/>
              <a:t> </a:t>
            </a:r>
          </a:p>
        </p:txBody>
      </p:sp>
      <p:graphicFrame>
        <p:nvGraphicFramePr>
          <p:cNvPr id="8194" name="Object 4"/>
          <p:cNvGraphicFramePr>
            <a:graphicFrameLocks noChangeAspect="1"/>
          </p:cNvGraphicFramePr>
          <p:nvPr>
            <p:ph sz="half" idx="2"/>
          </p:nvPr>
        </p:nvGraphicFramePr>
        <p:xfrm>
          <a:off x="3352800" y="1276350"/>
          <a:ext cx="3824288" cy="4949252"/>
        </p:xfrm>
        <a:graphic>
          <a:graphicData uri="http://schemas.openxmlformats.org/presentationml/2006/ole">
            <p:oleObj spid="_x0000_s5122" name="Acrobat Document" r:id="rId4" imgW="5680080" imgH="748440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smtClean="0"/>
              <a:t>Posters</a:t>
            </a:r>
          </a:p>
        </p:txBody>
      </p:sp>
      <p:sp>
        <p:nvSpPr>
          <p:cNvPr id="6148" name="Rectangle 3"/>
          <p:cNvSpPr>
            <a:spLocks noGrp="1" noChangeArrowheads="1"/>
          </p:cNvSpPr>
          <p:nvPr>
            <p:ph type="body" sz="half" idx="1"/>
          </p:nvPr>
        </p:nvSpPr>
        <p:spPr/>
        <p:txBody>
          <a:bodyPr/>
          <a:lstStyle/>
          <a:p>
            <a:pPr>
              <a:buFontTx/>
              <a:buNone/>
            </a:pPr>
            <a:endParaRPr lang="en-US" sz="2400" smtClean="0"/>
          </a:p>
          <a:p>
            <a:endParaRPr lang="en-US" sz="3200" smtClean="0"/>
          </a:p>
          <a:p>
            <a:pPr>
              <a:buFontTx/>
              <a:buNone/>
            </a:pPr>
            <a:r>
              <a:rPr lang="en-US" sz="2400" smtClean="0"/>
              <a:t> </a:t>
            </a:r>
          </a:p>
        </p:txBody>
      </p:sp>
      <p:graphicFrame>
        <p:nvGraphicFramePr>
          <p:cNvPr id="6146" name="Object 4"/>
          <p:cNvGraphicFramePr>
            <a:graphicFrameLocks noChangeAspect="1"/>
          </p:cNvGraphicFramePr>
          <p:nvPr>
            <p:ph sz="half" idx="2"/>
          </p:nvPr>
        </p:nvGraphicFramePr>
        <p:xfrm>
          <a:off x="3200400" y="1257300"/>
          <a:ext cx="3930650" cy="4972153"/>
        </p:xfrm>
        <a:graphic>
          <a:graphicData uri="http://schemas.openxmlformats.org/presentationml/2006/ole">
            <p:oleObj spid="_x0000_s3074" name="Acrobat Document" r:id="rId4" imgW="5680080" imgH="731412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smtClean="0"/>
              <a:t>Information Kiosk</a:t>
            </a:r>
          </a:p>
        </p:txBody>
      </p:sp>
      <p:sp>
        <p:nvSpPr>
          <p:cNvPr id="9220" name="Rectangle 3"/>
          <p:cNvSpPr>
            <a:spLocks noGrp="1" noChangeArrowheads="1"/>
          </p:cNvSpPr>
          <p:nvPr>
            <p:ph type="body" sz="half" idx="1"/>
          </p:nvPr>
        </p:nvSpPr>
        <p:spPr/>
        <p:txBody>
          <a:bodyPr/>
          <a:lstStyle/>
          <a:p>
            <a:pPr>
              <a:buFontTx/>
              <a:buNone/>
            </a:pPr>
            <a:endParaRPr lang="en-US" sz="2400" smtClean="0"/>
          </a:p>
          <a:p>
            <a:endParaRPr lang="en-US" sz="3200" smtClean="0"/>
          </a:p>
          <a:p>
            <a:pPr>
              <a:buFontTx/>
              <a:buNone/>
            </a:pPr>
            <a:r>
              <a:rPr lang="en-US" sz="2400" smtClean="0"/>
              <a:t> </a:t>
            </a:r>
          </a:p>
        </p:txBody>
      </p:sp>
      <p:graphicFrame>
        <p:nvGraphicFramePr>
          <p:cNvPr id="9218" name="Object 5"/>
          <p:cNvGraphicFramePr>
            <a:graphicFrameLocks noChangeAspect="1"/>
          </p:cNvGraphicFramePr>
          <p:nvPr>
            <p:ph sz="half" idx="2"/>
          </p:nvPr>
        </p:nvGraphicFramePr>
        <p:xfrm>
          <a:off x="429534" y="1143000"/>
          <a:ext cx="7477804" cy="5051064"/>
        </p:xfrm>
        <a:graphic>
          <a:graphicData uri="http://schemas.openxmlformats.org/presentationml/2006/ole">
            <p:oleObj spid="_x0000_s6146" name="Acrobat Document" r:id="rId4" imgW="7350480" imgH="578340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28600"/>
            <a:ext cx="7899400" cy="1143000"/>
          </a:xfrm>
        </p:spPr>
        <p:txBody>
          <a:bodyPr/>
          <a:lstStyle/>
          <a:p>
            <a:r>
              <a:rPr lang="en-US" dirty="0" smtClean="0"/>
              <a:t>13,000 Annual Mailings</a:t>
            </a:r>
          </a:p>
        </p:txBody>
      </p:sp>
      <p:sp>
        <p:nvSpPr>
          <p:cNvPr id="10244" name="Rectangle 3"/>
          <p:cNvSpPr>
            <a:spLocks noGrp="1" noChangeArrowheads="1"/>
          </p:cNvSpPr>
          <p:nvPr>
            <p:ph type="body" sz="half" idx="1"/>
          </p:nvPr>
        </p:nvSpPr>
        <p:spPr/>
        <p:txBody>
          <a:bodyPr/>
          <a:lstStyle/>
          <a:p>
            <a:pPr>
              <a:buFontTx/>
              <a:buNone/>
            </a:pPr>
            <a:endParaRPr lang="en-US" sz="2400" smtClean="0"/>
          </a:p>
          <a:p>
            <a:endParaRPr lang="en-US" sz="3200" smtClean="0"/>
          </a:p>
          <a:p>
            <a:pPr>
              <a:buFontTx/>
              <a:buNone/>
            </a:pPr>
            <a:r>
              <a:rPr lang="en-US" sz="2400" smtClean="0"/>
              <a:t> </a:t>
            </a:r>
          </a:p>
        </p:txBody>
      </p:sp>
      <p:graphicFrame>
        <p:nvGraphicFramePr>
          <p:cNvPr id="10242" name="Object 4"/>
          <p:cNvGraphicFramePr>
            <a:graphicFrameLocks noChangeAspect="1"/>
          </p:cNvGraphicFramePr>
          <p:nvPr>
            <p:ph sz="half" idx="2"/>
          </p:nvPr>
        </p:nvGraphicFramePr>
        <p:xfrm>
          <a:off x="3429000" y="1328738"/>
          <a:ext cx="3600450" cy="4801074"/>
        </p:xfrm>
        <a:graphic>
          <a:graphicData uri="http://schemas.openxmlformats.org/presentationml/2006/ole">
            <p:oleObj spid="_x0000_s7170" name="Acrobat Document" r:id="rId4" imgW="24057000" imgH="3265920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524000" y="0"/>
            <a:ext cx="6908800" cy="1143000"/>
          </a:xfrm>
        </p:spPr>
        <p:txBody>
          <a:bodyPr/>
          <a:lstStyle/>
          <a:p>
            <a:r>
              <a:rPr lang="en-US" dirty="0" smtClean="0"/>
              <a:t>Subzone Maps</a:t>
            </a:r>
          </a:p>
        </p:txBody>
      </p:sp>
      <p:sp>
        <p:nvSpPr>
          <p:cNvPr id="11268" name="Rectangle 3"/>
          <p:cNvSpPr>
            <a:spLocks noGrp="1" noChangeArrowheads="1"/>
          </p:cNvSpPr>
          <p:nvPr>
            <p:ph type="body" sz="half" idx="1"/>
          </p:nvPr>
        </p:nvSpPr>
        <p:spPr/>
        <p:txBody>
          <a:bodyPr/>
          <a:lstStyle/>
          <a:p>
            <a:pPr>
              <a:buFontTx/>
              <a:buNone/>
            </a:pPr>
            <a:endParaRPr lang="en-US" sz="2400" smtClean="0"/>
          </a:p>
          <a:p>
            <a:endParaRPr lang="en-US" sz="3200" smtClean="0"/>
          </a:p>
          <a:p>
            <a:pPr>
              <a:buFontTx/>
              <a:buNone/>
            </a:pPr>
            <a:r>
              <a:rPr lang="en-US" sz="2400" smtClean="0"/>
              <a:t> </a:t>
            </a:r>
          </a:p>
        </p:txBody>
      </p:sp>
      <p:graphicFrame>
        <p:nvGraphicFramePr>
          <p:cNvPr id="11266" name="Object 4"/>
          <p:cNvGraphicFramePr>
            <a:graphicFrameLocks noChangeAspect="1"/>
          </p:cNvGraphicFramePr>
          <p:nvPr>
            <p:ph sz="half" idx="2"/>
          </p:nvPr>
        </p:nvGraphicFramePr>
        <p:xfrm>
          <a:off x="1143000" y="990600"/>
          <a:ext cx="6629400" cy="5121260"/>
        </p:xfrm>
        <a:graphic>
          <a:graphicData uri="http://schemas.openxmlformats.org/presentationml/2006/ole">
            <p:oleObj spid="_x0000_s8194" name="Acrobat Document" r:id="rId4" imgW="7350480" imgH="5783400" progId="AcroExch.Document.7">
              <p:embed/>
            </p:oleObj>
          </a:graphicData>
        </a:graphic>
      </p:graphicFrame>
    </p:spTree>
  </p:cSld>
  <p:clrMapOvr>
    <a:masterClrMapping/>
  </p:clrMapOvr>
  <p:transition>
    <p:cover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274638"/>
            <a:ext cx="8686800" cy="1143000"/>
          </a:xfrm>
        </p:spPr>
        <p:txBody>
          <a:bodyPr/>
          <a:lstStyle/>
          <a:p>
            <a:r>
              <a:rPr lang="en-US" sz="3600" dirty="0" smtClean="0"/>
              <a:t>Functional Exercise for Local Responders</a:t>
            </a:r>
          </a:p>
        </p:txBody>
      </p:sp>
      <p:sp>
        <p:nvSpPr>
          <p:cNvPr id="71683" name="Rectangle 3"/>
          <p:cNvSpPr>
            <a:spLocks noGrp="1" noChangeArrowheads="1"/>
          </p:cNvSpPr>
          <p:nvPr>
            <p:ph type="body" idx="1"/>
          </p:nvPr>
        </p:nvSpPr>
        <p:spPr>
          <a:xfrm>
            <a:off x="4357688" y="5600700"/>
            <a:ext cx="8728075" cy="4114800"/>
          </a:xfrm>
        </p:spPr>
        <p:txBody>
          <a:bodyPr/>
          <a:lstStyle/>
          <a:p>
            <a:pPr>
              <a:lnSpc>
                <a:spcPct val="90000"/>
              </a:lnSpc>
            </a:pPr>
            <a:endParaRPr lang="en-US" sz="3600" dirty="0" smtClean="0"/>
          </a:p>
        </p:txBody>
      </p:sp>
      <p:pic>
        <p:nvPicPr>
          <p:cNvPr id="71684" name="Picture 4"/>
          <p:cNvPicPr>
            <a:picLocks noChangeAspect="1" noChangeArrowheads="1"/>
          </p:cNvPicPr>
          <p:nvPr/>
        </p:nvPicPr>
        <p:blipFill>
          <a:blip r:embed="rId2" cstate="print"/>
          <a:srcRect/>
          <a:stretch>
            <a:fillRect/>
          </a:stretch>
        </p:blipFill>
        <p:spPr bwMode="auto">
          <a:xfrm>
            <a:off x="0" y="2108200"/>
            <a:ext cx="4233863" cy="3175000"/>
          </a:xfrm>
          <a:prstGeom prst="rect">
            <a:avLst/>
          </a:prstGeom>
          <a:noFill/>
          <a:ln w="76200">
            <a:noFill/>
            <a:miter lim="800000"/>
            <a:headEnd/>
            <a:tailEnd/>
          </a:ln>
        </p:spPr>
      </p:pic>
      <p:pic>
        <p:nvPicPr>
          <p:cNvPr id="71685" name="Picture 5" descr="PA200508 CSB In Full Swing"/>
          <p:cNvPicPr>
            <a:picLocks noChangeAspect="1" noChangeArrowheads="1"/>
          </p:cNvPicPr>
          <p:nvPr/>
        </p:nvPicPr>
        <p:blipFill>
          <a:blip r:embed="rId3" cstate="print"/>
          <a:srcRect/>
          <a:stretch>
            <a:fillRect/>
          </a:stretch>
        </p:blipFill>
        <p:spPr bwMode="auto">
          <a:xfrm>
            <a:off x="4368800" y="1968500"/>
            <a:ext cx="4775200"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Siren Testing</a:t>
            </a:r>
          </a:p>
        </p:txBody>
      </p:sp>
      <p:sp>
        <p:nvSpPr>
          <p:cNvPr id="32771" name="Rectangle 3"/>
          <p:cNvSpPr>
            <a:spLocks noGrp="1" noChangeArrowheads="1"/>
          </p:cNvSpPr>
          <p:nvPr>
            <p:ph type="body" idx="1"/>
          </p:nvPr>
        </p:nvSpPr>
        <p:spPr>
          <a:xfrm>
            <a:off x="304800" y="1219200"/>
            <a:ext cx="6908800" cy="4114800"/>
          </a:xfrm>
        </p:spPr>
        <p:txBody>
          <a:bodyPr/>
          <a:lstStyle/>
          <a:p>
            <a:endParaRPr lang="en-US" sz="3600" dirty="0" smtClean="0"/>
          </a:p>
          <a:p>
            <a:r>
              <a:rPr lang="en-US" sz="4000" dirty="0" smtClean="0"/>
              <a:t>Voice </a:t>
            </a:r>
          </a:p>
          <a:p>
            <a:r>
              <a:rPr lang="en-US" sz="4000" dirty="0" smtClean="0"/>
              <a:t>Tornado Warning</a:t>
            </a:r>
          </a:p>
          <a:p>
            <a:r>
              <a:rPr lang="en-US" sz="4000" dirty="0" smtClean="0"/>
              <a:t>Flooding</a:t>
            </a:r>
          </a:p>
          <a:p>
            <a:r>
              <a:rPr lang="en-US" sz="4000" dirty="0" smtClean="0"/>
              <a:t>Evacuation  		</a:t>
            </a:r>
          </a:p>
          <a:p>
            <a:endParaRPr lang="en-US" sz="4400" dirty="0" smtClean="0"/>
          </a:p>
          <a:p>
            <a:endParaRPr lang="en-US" sz="4400" dirty="0" smtClean="0"/>
          </a:p>
        </p:txBody>
      </p:sp>
      <p:pic>
        <p:nvPicPr>
          <p:cNvPr id="32772" name="Picture 7" descr="IMG_5661"/>
          <p:cNvPicPr>
            <a:picLocks noChangeAspect="1" noChangeArrowheads="1"/>
          </p:cNvPicPr>
          <p:nvPr/>
        </p:nvPicPr>
        <p:blipFill>
          <a:blip r:embed="rId2" cstate="print"/>
          <a:srcRect/>
          <a:stretch>
            <a:fillRect/>
          </a:stretch>
        </p:blipFill>
        <p:spPr bwMode="auto">
          <a:xfrm>
            <a:off x="5181600" y="1219200"/>
            <a:ext cx="3429000" cy="45699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z="3600" dirty="0" smtClean="0"/>
              <a:t>Family Risk Communication</a:t>
            </a:r>
            <a:br>
              <a:rPr lang="en-US" sz="3600" dirty="0" smtClean="0"/>
            </a:br>
            <a:r>
              <a:rPr lang="en-US" sz="3600" dirty="0" smtClean="0"/>
              <a:t>Exercise Evacuated Middle School</a:t>
            </a:r>
          </a:p>
        </p:txBody>
      </p:sp>
      <p:sp>
        <p:nvSpPr>
          <p:cNvPr id="73731" name="Rectangle 3"/>
          <p:cNvSpPr>
            <a:spLocks noGrp="1" noChangeArrowheads="1"/>
          </p:cNvSpPr>
          <p:nvPr>
            <p:ph type="body" idx="1"/>
          </p:nvPr>
        </p:nvSpPr>
        <p:spPr>
          <a:xfrm>
            <a:off x="293688" y="1752600"/>
            <a:ext cx="8728075" cy="4114800"/>
          </a:xfrm>
        </p:spPr>
        <p:txBody>
          <a:bodyPr/>
          <a:lstStyle/>
          <a:p>
            <a:pPr>
              <a:lnSpc>
                <a:spcPct val="90000"/>
              </a:lnSpc>
            </a:pPr>
            <a:endParaRPr lang="en-US" sz="3600" smtClean="0"/>
          </a:p>
        </p:txBody>
      </p:sp>
      <p:pic>
        <p:nvPicPr>
          <p:cNvPr id="73732" name="Picture 4" descr="DSC06220"/>
          <p:cNvPicPr>
            <a:picLocks noChangeAspect="1" noChangeArrowheads="1"/>
          </p:cNvPicPr>
          <p:nvPr/>
        </p:nvPicPr>
        <p:blipFill>
          <a:blip r:embed="rId2" cstate="print"/>
          <a:srcRect/>
          <a:stretch>
            <a:fillRect/>
          </a:stretch>
        </p:blipFill>
        <p:spPr bwMode="auto">
          <a:xfrm>
            <a:off x="1600199" y="1447800"/>
            <a:ext cx="6188863" cy="464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886700" cy="1143000"/>
          </a:xfrm>
        </p:spPr>
        <p:txBody>
          <a:bodyPr/>
          <a:lstStyle/>
          <a:p>
            <a:r>
              <a:rPr lang="en-US" sz="3600" dirty="0" smtClean="0"/>
              <a:t>Lesson Learned</a:t>
            </a:r>
            <a:br>
              <a:rPr lang="en-US" sz="3600" dirty="0" smtClean="0"/>
            </a:br>
            <a:r>
              <a:rPr lang="en-US" sz="3600" dirty="0" smtClean="0"/>
              <a:t>Set up Joint Information Center (JIC)</a:t>
            </a:r>
          </a:p>
        </p:txBody>
      </p:sp>
      <p:sp>
        <p:nvSpPr>
          <p:cNvPr id="72707" name="Rectangle 3"/>
          <p:cNvSpPr>
            <a:spLocks noGrp="1" noChangeArrowheads="1"/>
          </p:cNvSpPr>
          <p:nvPr>
            <p:ph type="body" idx="1"/>
          </p:nvPr>
        </p:nvSpPr>
        <p:spPr>
          <a:xfrm>
            <a:off x="228600" y="1524000"/>
            <a:ext cx="8728075" cy="4114800"/>
          </a:xfrm>
        </p:spPr>
        <p:txBody>
          <a:bodyPr/>
          <a:lstStyle/>
          <a:p>
            <a:pPr>
              <a:lnSpc>
                <a:spcPct val="90000"/>
              </a:lnSpc>
            </a:pPr>
            <a:r>
              <a:rPr lang="en-US" sz="3600" dirty="0" smtClean="0"/>
              <a:t>Media Distracts from exercise and real response at multiple locations.</a:t>
            </a:r>
          </a:p>
        </p:txBody>
      </p:sp>
      <p:pic>
        <p:nvPicPr>
          <p:cNvPr id="72708" name="Picture 4" descr="DSC06203"/>
          <p:cNvPicPr>
            <a:picLocks noChangeAspect="1" noChangeArrowheads="1"/>
          </p:cNvPicPr>
          <p:nvPr/>
        </p:nvPicPr>
        <p:blipFill>
          <a:blip r:embed="rId2" cstate="print"/>
          <a:srcRect/>
          <a:stretch>
            <a:fillRect/>
          </a:stretch>
        </p:blipFill>
        <p:spPr bwMode="auto">
          <a:xfrm>
            <a:off x="1905000" y="2590800"/>
            <a:ext cx="4724400" cy="3547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886200" y="838200"/>
            <a:ext cx="5105400" cy="4648200"/>
          </a:xfrm>
        </p:spPr>
        <p:txBody>
          <a:bodyPr/>
          <a:lstStyle/>
          <a:p>
            <a:r>
              <a:rPr lang="en-US" sz="2000" dirty="0" smtClean="0"/>
              <a:t>PAO was for release</a:t>
            </a:r>
          </a:p>
          <a:p>
            <a:r>
              <a:rPr lang="en-US" sz="2000" dirty="0" smtClean="0"/>
              <a:t>Security was against</a:t>
            </a:r>
          </a:p>
          <a:p>
            <a:r>
              <a:rPr lang="en-US" sz="2000" dirty="0" smtClean="0"/>
              <a:t>Office of Counsel felt strongly both ways</a:t>
            </a:r>
          </a:p>
          <a:p>
            <a:r>
              <a:rPr lang="en-US" sz="2000" dirty="0" smtClean="0"/>
              <a:t>In the end, no public release</a:t>
            </a:r>
          </a:p>
          <a:p>
            <a:r>
              <a:rPr lang="en-US" sz="2000" dirty="0" smtClean="0"/>
              <a:t>Reference:</a:t>
            </a:r>
            <a:br>
              <a:rPr lang="en-US" sz="2000" dirty="0" smtClean="0"/>
            </a:br>
            <a:endParaRPr lang="en-US" sz="2000" dirty="0" smtClean="0"/>
          </a:p>
        </p:txBody>
      </p:sp>
      <p:pic>
        <p:nvPicPr>
          <p:cNvPr id="25604" name="Picture 4" descr="j0409268"/>
          <p:cNvPicPr>
            <a:picLocks noChangeAspect="1" noChangeArrowheads="1"/>
          </p:cNvPicPr>
          <p:nvPr/>
        </p:nvPicPr>
        <p:blipFill>
          <a:blip r:embed="rId2" cstate="print"/>
          <a:srcRect/>
          <a:stretch>
            <a:fillRect/>
          </a:stretch>
        </p:blipFill>
        <p:spPr bwMode="auto">
          <a:xfrm>
            <a:off x="0" y="762000"/>
            <a:ext cx="3657600" cy="3463925"/>
          </a:xfrm>
          <a:prstGeom prst="rect">
            <a:avLst/>
          </a:prstGeom>
          <a:noFill/>
          <a:ln w="9525">
            <a:noFill/>
            <a:miter lim="800000"/>
            <a:headEnd/>
            <a:tailEnd/>
          </a:ln>
        </p:spPr>
      </p:pic>
      <p:sp>
        <p:nvSpPr>
          <p:cNvPr id="3055621" name="Text Box 5"/>
          <p:cNvSpPr txBox="1">
            <a:spLocks noChangeArrowheads="1"/>
          </p:cNvSpPr>
          <p:nvPr/>
        </p:nvSpPr>
        <p:spPr bwMode="auto">
          <a:xfrm>
            <a:off x="43543" y="2706906"/>
            <a:ext cx="1066800" cy="646309"/>
          </a:xfrm>
          <a:prstGeom prst="rect">
            <a:avLst/>
          </a:prstGeom>
          <a:solidFill>
            <a:srgbClr val="BBE0E3">
              <a:alpha val="50196"/>
            </a:srgbClr>
          </a:solidFill>
          <a:ln w="12700">
            <a:noFill/>
            <a:miter lim="800000"/>
            <a:headEnd/>
            <a:tailEnd/>
          </a:ln>
          <a:effectLst/>
        </p:spPr>
        <p:txBody>
          <a:bodyPr wrap="square" lIns="91417" tIns="45709" rIns="91417" bIns="45709">
            <a:spAutoFit/>
          </a:bodyPr>
          <a:lstStyle/>
          <a:p>
            <a:pPr algn="ctr">
              <a:lnSpc>
                <a:spcPts val="800"/>
              </a:lnSpc>
              <a:spcBef>
                <a:spcPct val="50000"/>
              </a:spcBef>
              <a:defRPr/>
            </a:pPr>
            <a:r>
              <a:rPr lang="en-US" sz="1600" dirty="0" smtClean="0"/>
              <a:t>Public</a:t>
            </a:r>
          </a:p>
          <a:p>
            <a:pPr algn="ctr">
              <a:lnSpc>
                <a:spcPts val="800"/>
              </a:lnSpc>
              <a:spcBef>
                <a:spcPct val="50000"/>
              </a:spcBef>
              <a:defRPr/>
            </a:pPr>
            <a:r>
              <a:rPr lang="en-US" sz="1600" dirty="0" smtClean="0"/>
              <a:t> Right</a:t>
            </a:r>
          </a:p>
          <a:p>
            <a:pPr algn="ctr">
              <a:lnSpc>
                <a:spcPts val="800"/>
              </a:lnSpc>
              <a:spcBef>
                <a:spcPct val="50000"/>
              </a:spcBef>
              <a:defRPr/>
            </a:pPr>
            <a:r>
              <a:rPr lang="en-US" sz="1600" dirty="0" smtClean="0"/>
              <a:t> to Know</a:t>
            </a:r>
            <a:endParaRPr lang="en-US" sz="1600" dirty="0">
              <a:latin typeface="Arial" charset="0"/>
            </a:endParaRPr>
          </a:p>
        </p:txBody>
      </p:sp>
      <p:sp>
        <p:nvSpPr>
          <p:cNvPr id="8"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1"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Arial" charset="0"/>
              </a:rPr>
              <a:t>Release of Inundation Mapping</a:t>
            </a:r>
            <a:r>
              <a:rPr kumimoji="0" lang="en-US" sz="2400" b="1" i="0" u="none" strike="noStrike" kern="0" cap="none" spc="0" normalizeH="0" baseline="0" noProof="0" dirty="0" smtClean="0">
                <a:ln>
                  <a:noFill/>
                </a:ln>
                <a:solidFill>
                  <a:srgbClr val="800000"/>
                </a:solidFill>
                <a:effectLst/>
                <a:uLnTx/>
                <a:uFillTx/>
                <a:latin typeface="Arial" charset="0"/>
              </a:rPr>
              <a:t/>
            </a:r>
            <a:br>
              <a:rPr kumimoji="0" lang="en-US" sz="2400" b="1" i="0" u="none" strike="noStrike" kern="0" cap="none" spc="0" normalizeH="0" baseline="0" noProof="0" dirty="0" smtClean="0">
                <a:ln>
                  <a:noFill/>
                </a:ln>
                <a:solidFill>
                  <a:srgbClr val="800000"/>
                </a:solidFill>
                <a:effectLst/>
                <a:uLnTx/>
                <a:uFillTx/>
                <a:latin typeface="Arial" charset="0"/>
              </a:rPr>
            </a:br>
            <a:endParaRPr kumimoji="0" lang="en-US" sz="2400" b="0" i="0" u="none" strike="noStrike" kern="0" cap="none" spc="0" normalizeH="0" baseline="0" noProof="0" dirty="0">
              <a:ln>
                <a:noFill/>
              </a:ln>
              <a:solidFill>
                <a:schemeClr val="tx2"/>
              </a:solidFill>
              <a:effectLst/>
              <a:uLnTx/>
              <a:uFillTx/>
              <a:latin typeface="Arial" charset="0"/>
            </a:endParaRPr>
          </a:p>
        </p:txBody>
      </p:sp>
      <p:sp>
        <p:nvSpPr>
          <p:cNvPr id="9" name="Text Box 5"/>
          <p:cNvSpPr txBox="1">
            <a:spLocks noChangeArrowheads="1"/>
          </p:cNvSpPr>
          <p:nvPr/>
        </p:nvSpPr>
        <p:spPr bwMode="auto">
          <a:xfrm>
            <a:off x="2514600" y="2823018"/>
            <a:ext cx="1066800" cy="584753"/>
          </a:xfrm>
          <a:prstGeom prst="rect">
            <a:avLst/>
          </a:prstGeom>
          <a:solidFill>
            <a:srgbClr val="BBE0E3">
              <a:alpha val="50196"/>
            </a:srgbClr>
          </a:solidFill>
          <a:ln w="12700">
            <a:noFill/>
            <a:miter lim="800000"/>
            <a:headEnd/>
            <a:tailEnd/>
          </a:ln>
          <a:effectLst/>
        </p:spPr>
        <p:txBody>
          <a:bodyPr wrap="square" lIns="91417" tIns="45709" rIns="91417" bIns="45709">
            <a:spAutoFit/>
          </a:bodyPr>
          <a:lstStyle/>
          <a:p>
            <a:pPr>
              <a:spcBef>
                <a:spcPct val="50000"/>
              </a:spcBef>
              <a:defRPr/>
            </a:pPr>
            <a:r>
              <a:rPr lang="en-US" sz="1600" dirty="0" smtClean="0"/>
              <a:t>Security Threat</a:t>
            </a:r>
            <a:endParaRPr lang="en-US" sz="1600" dirty="0">
              <a:latin typeface="Arial" charset="0"/>
            </a:endParaRPr>
          </a:p>
        </p:txBody>
      </p:sp>
      <p:sp>
        <p:nvSpPr>
          <p:cNvPr id="10" name="TextBox 9"/>
          <p:cNvSpPr txBox="1"/>
          <p:nvPr/>
        </p:nvSpPr>
        <p:spPr>
          <a:xfrm>
            <a:off x="1569342" y="2204763"/>
            <a:ext cx="762000" cy="523220"/>
          </a:xfrm>
          <a:prstGeom prst="rect">
            <a:avLst/>
          </a:prstGeom>
          <a:noFill/>
        </p:spPr>
        <p:txBody>
          <a:bodyPr wrap="square" rtlCol="0">
            <a:spAutoFit/>
          </a:bodyPr>
          <a:lstStyle/>
          <a:p>
            <a:r>
              <a:rPr lang="en-US" sz="2800" b="1" dirty="0" smtClean="0"/>
              <a:t>Vs.</a:t>
            </a:r>
            <a:endParaRPr lang="en-US" sz="2800" b="1" dirty="0"/>
          </a:p>
        </p:txBody>
      </p:sp>
      <p:pic>
        <p:nvPicPr>
          <p:cNvPr id="53250" name="Picture 2"/>
          <p:cNvPicPr>
            <a:picLocks noChangeAspect="1" noChangeArrowheads="1"/>
          </p:cNvPicPr>
          <p:nvPr/>
        </p:nvPicPr>
        <p:blipFill>
          <a:blip r:embed="rId3" cstate="print"/>
          <a:srcRect b="12903"/>
          <a:stretch>
            <a:fillRect/>
          </a:stretch>
        </p:blipFill>
        <p:spPr bwMode="auto">
          <a:xfrm>
            <a:off x="3810000" y="2819400"/>
            <a:ext cx="5181600" cy="2514600"/>
          </a:xfrm>
          <a:prstGeom prst="rect">
            <a:avLst/>
          </a:prstGeom>
          <a:noFill/>
          <a:ln w="9525">
            <a:noFill/>
            <a:miter lim="800000"/>
            <a:headEnd/>
            <a:tailEnd/>
          </a:ln>
        </p:spPr>
      </p:pic>
      <p:sp>
        <p:nvSpPr>
          <p:cNvPr id="11" name="Title 1"/>
          <p:cNvSpPr txBox="1">
            <a:spLocks/>
          </p:cNvSpPr>
          <p:nvPr/>
        </p:nvSpPr>
        <p:spPr bwMode="auto">
          <a:xfrm>
            <a:off x="304800" y="5562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1"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Arial" charset="0"/>
              </a:rPr>
              <a:t>New Policy Being</a:t>
            </a:r>
            <a:r>
              <a:rPr kumimoji="0" lang="en-US" sz="2400" b="1" i="0" u="none" strike="noStrike" kern="0" cap="none" spc="0" normalizeH="0" noProof="0" dirty="0" smtClean="0">
                <a:ln>
                  <a:noFill/>
                </a:ln>
                <a:solidFill>
                  <a:schemeClr val="tx2"/>
                </a:solidFill>
                <a:effectLst/>
                <a:uLnTx/>
                <a:uFillTx/>
                <a:latin typeface="Arial" charset="0"/>
              </a:rPr>
              <a:t> Developed Now.</a:t>
            </a:r>
            <a:r>
              <a:rPr kumimoji="0" lang="en-US" sz="2400" b="1" i="0" u="none" strike="noStrike" kern="0" cap="none" spc="0" normalizeH="0" baseline="0" noProof="0" dirty="0" smtClean="0">
                <a:ln>
                  <a:noFill/>
                </a:ln>
                <a:solidFill>
                  <a:srgbClr val="800000"/>
                </a:solidFill>
                <a:effectLst/>
                <a:uLnTx/>
                <a:uFillTx/>
                <a:latin typeface="Arial" charset="0"/>
              </a:rPr>
              <a:t/>
            </a:r>
            <a:br>
              <a:rPr kumimoji="0" lang="en-US" sz="2400" b="1" i="0" u="none" strike="noStrike" kern="0" cap="none" spc="0" normalizeH="0" baseline="0" noProof="0" dirty="0" smtClean="0">
                <a:ln>
                  <a:noFill/>
                </a:ln>
                <a:solidFill>
                  <a:srgbClr val="800000"/>
                </a:solidFill>
                <a:effectLst/>
                <a:uLnTx/>
                <a:uFillTx/>
                <a:latin typeface="Arial" charset="0"/>
              </a:rPr>
            </a:br>
            <a:endParaRPr kumimoji="0" lang="en-US" sz="2400" b="0" i="0" u="none" strike="noStrike" kern="0" cap="none" spc="0" normalizeH="0" baseline="0" noProof="0" dirty="0">
              <a:ln>
                <a:noFill/>
              </a:ln>
              <a:solidFill>
                <a:schemeClr val="tx2"/>
              </a:solidFill>
              <a:effectLst/>
              <a:uLnTx/>
              <a:uFillTx/>
              <a:latin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533400"/>
          </a:xfrm>
        </p:spPr>
        <p:txBody>
          <a:bodyPr/>
          <a:lstStyle/>
          <a:p>
            <a:r>
              <a:rPr lang="en-US" sz="4000" dirty="0" smtClean="0"/>
              <a:t>Risk Communication is a Science</a:t>
            </a:r>
            <a:endParaRPr lang="en-US" sz="4000" dirty="0"/>
          </a:p>
        </p:txBody>
      </p:sp>
      <p:pic>
        <p:nvPicPr>
          <p:cNvPr id="6" name="Content Placeholder 5" descr="IMG-20121023-00003.jpg"/>
          <p:cNvPicPr>
            <a:picLocks noGrp="1" noChangeAspect="1"/>
          </p:cNvPicPr>
          <p:nvPr>
            <p:ph idx="1"/>
          </p:nvPr>
        </p:nvPicPr>
        <p:blipFill>
          <a:blip r:embed="rId2" cstate="print"/>
          <a:stretch>
            <a:fillRect/>
          </a:stretch>
        </p:blipFill>
        <p:spPr>
          <a:xfrm>
            <a:off x="1371600" y="1905000"/>
            <a:ext cx="6172200" cy="4226615"/>
          </a:xfrm>
        </p:spPr>
      </p:pic>
      <p:sp>
        <p:nvSpPr>
          <p:cNvPr id="4" name="Slide Number Placeholder 3"/>
          <p:cNvSpPr>
            <a:spLocks noGrp="1"/>
          </p:cNvSpPr>
          <p:nvPr>
            <p:ph type="sldNum" sz="quarter" idx="10"/>
          </p:nvPr>
        </p:nvSpPr>
        <p:spPr/>
        <p:txBody>
          <a:bodyPr/>
          <a:lstStyle/>
          <a:p>
            <a:fld id="{FC292562-38E7-4083-B16A-1144903EFFAC}"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Documents and Settings\Administrator\Desktop\Screen shot 2011-07-10 at 5.12.32 PM.png"/>
          <p:cNvPicPr>
            <a:picLocks noChangeAspect="1" noChangeArrowheads="1"/>
          </p:cNvPicPr>
          <p:nvPr/>
        </p:nvPicPr>
        <p:blipFill>
          <a:blip r:embed="rId3" cstate="print"/>
          <a:srcRect/>
          <a:stretch>
            <a:fillRect/>
          </a:stretch>
        </p:blipFill>
        <p:spPr bwMode="auto">
          <a:xfrm>
            <a:off x="4419600" y="2514600"/>
            <a:ext cx="4470400" cy="3352799"/>
          </a:xfrm>
          <a:prstGeom prst="rect">
            <a:avLst/>
          </a:prstGeom>
          <a:noFill/>
        </p:spPr>
      </p:pic>
      <p:sp>
        <p:nvSpPr>
          <p:cNvPr id="2" name="Title 1"/>
          <p:cNvSpPr>
            <a:spLocks noGrp="1"/>
          </p:cNvSpPr>
          <p:nvPr>
            <p:ph type="title"/>
          </p:nvPr>
        </p:nvSpPr>
        <p:spPr>
          <a:xfrm>
            <a:off x="762000" y="228600"/>
            <a:ext cx="8153400" cy="1143000"/>
          </a:xfrm>
        </p:spPr>
        <p:txBody>
          <a:bodyPr/>
          <a:lstStyle/>
          <a:p>
            <a:r>
              <a:rPr lang="en-US" dirty="0" smtClean="0"/>
              <a:t>Release of Inundation Mapping</a:t>
            </a:r>
            <a:endParaRPr lang="en-US" dirty="0"/>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 name="Picture 3" descr="C:\Documents and Settings\Administrator\Desktop\Screen shot 2011-07-10 at 5.12.21 PM.png"/>
          <p:cNvPicPr>
            <a:picLocks noChangeAspect="1" noChangeArrowheads="1"/>
          </p:cNvPicPr>
          <p:nvPr/>
        </p:nvPicPr>
        <p:blipFill>
          <a:blip r:embed="rId4" cstate="print"/>
          <a:srcRect/>
          <a:stretch>
            <a:fillRect/>
          </a:stretch>
        </p:blipFill>
        <p:spPr bwMode="auto">
          <a:xfrm>
            <a:off x="228600" y="1447800"/>
            <a:ext cx="4724400" cy="3543300"/>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0"/>
            <a:ext cx="8915400" cy="563562"/>
          </a:xfrm>
        </p:spPr>
        <p:txBody>
          <a:bodyPr/>
          <a:lstStyle/>
          <a:p>
            <a:pPr eaLnBrk="1" hangingPunct="1"/>
            <a:r>
              <a:rPr lang="en-US" sz="3200" dirty="0" smtClean="0"/>
              <a:t>Does Risk Communication Work?</a:t>
            </a:r>
          </a:p>
        </p:txBody>
      </p:sp>
      <p:sp>
        <p:nvSpPr>
          <p:cNvPr id="29699" name="Rectangle 3"/>
          <p:cNvSpPr>
            <a:spLocks noGrp="1" noChangeArrowheads="1"/>
          </p:cNvSpPr>
          <p:nvPr>
            <p:ph type="body" idx="1"/>
          </p:nvPr>
        </p:nvSpPr>
        <p:spPr>
          <a:xfrm>
            <a:off x="-8823" y="1176864"/>
            <a:ext cx="3200400" cy="1447800"/>
          </a:xfrm>
        </p:spPr>
        <p:txBody>
          <a:bodyPr/>
          <a:lstStyle/>
          <a:p>
            <a:pPr>
              <a:spcBef>
                <a:spcPct val="0"/>
              </a:spcBef>
              <a:buNone/>
            </a:pPr>
            <a:r>
              <a:rPr lang="en-US" sz="2400" u="sng" dirty="0" smtClean="0"/>
              <a:t>Then (40 yrs ago):</a:t>
            </a:r>
          </a:p>
          <a:p>
            <a:pPr eaLnBrk="1" hangingPunct="1">
              <a:spcBef>
                <a:spcPct val="0"/>
              </a:spcBef>
            </a:pPr>
            <a:r>
              <a:rPr lang="en-US" sz="1600" dirty="0" smtClean="0"/>
              <a:t>Tight lipped bureaucracy</a:t>
            </a:r>
          </a:p>
          <a:p>
            <a:pPr eaLnBrk="1" hangingPunct="1">
              <a:spcBef>
                <a:spcPct val="0"/>
              </a:spcBef>
            </a:pPr>
            <a:r>
              <a:rPr lang="en-US" sz="1600" dirty="0" smtClean="0"/>
              <a:t>No public meetings</a:t>
            </a:r>
          </a:p>
          <a:p>
            <a:pPr eaLnBrk="1" hangingPunct="1">
              <a:spcBef>
                <a:spcPct val="0"/>
              </a:spcBef>
            </a:pPr>
            <a:r>
              <a:rPr lang="en-US" sz="1600" dirty="0" smtClean="0"/>
              <a:t>Hid the bad news</a:t>
            </a:r>
          </a:p>
          <a:p>
            <a:pPr eaLnBrk="1" hangingPunct="1">
              <a:buFont typeface="Wingdings" pitchFamily="2" charset="2"/>
              <a:buNone/>
            </a:pPr>
            <a:endParaRPr lang="en-US" dirty="0" smtClean="0"/>
          </a:p>
        </p:txBody>
      </p:sp>
      <p:sp>
        <p:nvSpPr>
          <p:cNvPr id="29701" name="Rectangle 5"/>
          <p:cNvSpPr>
            <a:spLocks noChangeArrowheads="1"/>
          </p:cNvSpPr>
          <p:nvPr/>
        </p:nvSpPr>
        <p:spPr bwMode="auto">
          <a:xfrm>
            <a:off x="4114800" y="4191000"/>
            <a:ext cx="4800600" cy="1600200"/>
          </a:xfrm>
          <a:prstGeom prst="rect">
            <a:avLst/>
          </a:prstGeom>
          <a:noFill/>
          <a:ln w="9525">
            <a:noFill/>
            <a:miter lim="800000"/>
            <a:headEnd/>
            <a:tailEnd/>
          </a:ln>
        </p:spPr>
        <p:txBody>
          <a:bodyPr/>
          <a:lstStyle/>
          <a:p>
            <a:pPr marL="342900" indent="-342900">
              <a:lnSpc>
                <a:spcPct val="80000"/>
              </a:lnSpc>
              <a:spcBef>
                <a:spcPct val="20000"/>
              </a:spcBef>
            </a:pPr>
            <a:endParaRPr lang="en-US" sz="2400" dirty="0">
              <a:solidFill>
                <a:schemeClr val="tx1"/>
              </a:solidFill>
            </a:endParaRPr>
          </a:p>
        </p:txBody>
      </p:sp>
      <p:sp>
        <p:nvSpPr>
          <p:cNvPr id="29702" name="Rectangle 6"/>
          <p:cNvSpPr>
            <a:spLocks noChangeArrowheads="1"/>
          </p:cNvSpPr>
          <p:nvPr/>
        </p:nvSpPr>
        <p:spPr bwMode="auto">
          <a:xfrm>
            <a:off x="0" y="533400"/>
            <a:ext cx="8610600" cy="533400"/>
          </a:xfrm>
          <a:prstGeom prst="rect">
            <a:avLst/>
          </a:prstGeom>
          <a:noFill/>
          <a:ln w="9525">
            <a:noFill/>
            <a:miter lim="800000"/>
            <a:headEnd/>
            <a:tailEnd/>
          </a:ln>
        </p:spPr>
        <p:txBody>
          <a:bodyPr/>
          <a:lstStyle/>
          <a:p>
            <a:pPr marL="342900" indent="-342900" algn="ctr">
              <a:spcBef>
                <a:spcPct val="20000"/>
              </a:spcBef>
            </a:pPr>
            <a:r>
              <a:rPr lang="en-US" sz="2800" dirty="0" smtClean="0">
                <a:solidFill>
                  <a:schemeClr val="tx1"/>
                </a:solidFill>
              </a:rPr>
              <a:t>Look at how perceptions changed at </a:t>
            </a:r>
            <a:r>
              <a:rPr lang="en-US" sz="2800" dirty="0">
                <a:solidFill>
                  <a:schemeClr val="tx1"/>
                </a:solidFill>
              </a:rPr>
              <a:t>Wolf Creek?</a:t>
            </a:r>
          </a:p>
        </p:txBody>
      </p:sp>
      <p:sp>
        <p:nvSpPr>
          <p:cNvPr id="8" name="TextBox 7"/>
          <p:cNvSpPr txBox="1"/>
          <p:nvPr/>
        </p:nvSpPr>
        <p:spPr>
          <a:xfrm>
            <a:off x="5703723" y="1185330"/>
            <a:ext cx="3581400" cy="1865126"/>
          </a:xfrm>
          <a:prstGeom prst="rect">
            <a:avLst/>
          </a:prstGeom>
          <a:noFill/>
        </p:spPr>
        <p:txBody>
          <a:bodyPr wrap="square" rtlCol="0">
            <a:spAutoFit/>
          </a:bodyPr>
          <a:lstStyle/>
          <a:p>
            <a:pPr marL="342900" indent="-342900">
              <a:lnSpc>
                <a:spcPct val="80000"/>
              </a:lnSpc>
              <a:spcBef>
                <a:spcPct val="20000"/>
              </a:spcBef>
            </a:pPr>
            <a:r>
              <a:rPr lang="en-US" sz="2400" u="sng" dirty="0" smtClean="0"/>
              <a:t>Now:</a:t>
            </a:r>
          </a:p>
          <a:p>
            <a:pPr marL="342900" indent="-342900">
              <a:buFont typeface="Wingdings" pitchFamily="2" charset="2"/>
              <a:buChar char="§"/>
            </a:pPr>
            <a:r>
              <a:rPr lang="en-US" sz="1600" dirty="0" smtClean="0"/>
              <a:t>Availability at moment’s notice</a:t>
            </a:r>
          </a:p>
          <a:p>
            <a:pPr marL="342900" indent="-342900">
              <a:buFont typeface="Wingdings" pitchFamily="2" charset="2"/>
              <a:buChar char="§"/>
            </a:pPr>
            <a:r>
              <a:rPr lang="en-US" sz="1600" dirty="0" smtClean="0"/>
              <a:t>Numerous public meetings</a:t>
            </a:r>
          </a:p>
          <a:p>
            <a:pPr marL="342900" indent="-342900">
              <a:buFont typeface="Wingdings" pitchFamily="2" charset="2"/>
              <a:buChar char="§"/>
            </a:pPr>
            <a:r>
              <a:rPr lang="en-US" sz="1600" dirty="0" smtClean="0"/>
              <a:t>Forthrightly answered questions</a:t>
            </a:r>
          </a:p>
          <a:p>
            <a:pPr marL="342900" indent="-342900">
              <a:buFont typeface="Wingdings" pitchFamily="2" charset="2"/>
              <a:buChar char="§"/>
            </a:pPr>
            <a:r>
              <a:rPr lang="en-US" sz="1600" dirty="0" smtClean="0"/>
              <a:t>Refreshing change</a:t>
            </a:r>
          </a:p>
          <a:p>
            <a:pPr marL="342900" indent="-342900">
              <a:buFont typeface="Wingdings" pitchFamily="2" charset="2"/>
              <a:buChar char="§"/>
            </a:pPr>
            <a:r>
              <a:rPr lang="en-US" sz="1600" dirty="0" smtClean="0"/>
              <a:t>Public has been totally informed</a:t>
            </a:r>
          </a:p>
          <a:p>
            <a:pPr marL="342900" indent="-342900">
              <a:buFont typeface="Wingdings" pitchFamily="2" charset="2"/>
              <a:buChar char="§"/>
            </a:pPr>
            <a:endParaRPr lang="en-US" sz="1600" dirty="0"/>
          </a:p>
        </p:txBody>
      </p:sp>
      <p:sp>
        <p:nvSpPr>
          <p:cNvPr id="10" name="Rectangle 9"/>
          <p:cNvSpPr/>
          <p:nvPr/>
        </p:nvSpPr>
        <p:spPr>
          <a:xfrm>
            <a:off x="5381979" y="2889957"/>
            <a:ext cx="3886200" cy="1477328"/>
          </a:xfrm>
          <a:prstGeom prst="rect">
            <a:avLst/>
          </a:prstGeom>
          <a:noFill/>
        </p:spPr>
        <p:txBody>
          <a:bodyPr wrap="square">
            <a:spAutoFit/>
          </a:bodyPr>
          <a:lstStyle/>
          <a:p>
            <a:r>
              <a:rPr lang="en-US" dirty="0" smtClean="0"/>
              <a:t>“… it sure has created a more favorable image of the Corps and revealed their total dedication to the public’s safety and commitment to permanently repair the dam.”</a:t>
            </a:r>
            <a:endParaRPr lang="en-US" dirty="0"/>
          </a:p>
        </p:txBody>
      </p:sp>
      <p:pic>
        <p:nvPicPr>
          <p:cNvPr id="11" name="Content Placeholder 4" descr="image2012-10-18-101057-1.jpg"/>
          <p:cNvPicPr>
            <a:picLocks noChangeAspect="1"/>
          </p:cNvPicPr>
          <p:nvPr/>
        </p:nvPicPr>
        <p:blipFill>
          <a:blip r:embed="rId3" cstate="print"/>
          <a:srcRect t="1636" r="72419" b="13040"/>
          <a:stretch>
            <a:fillRect/>
          </a:stretch>
        </p:blipFill>
        <p:spPr bwMode="auto">
          <a:xfrm>
            <a:off x="3048000" y="1219200"/>
            <a:ext cx="2133600" cy="4724400"/>
          </a:xfrm>
          <a:prstGeom prst="rect">
            <a:avLst/>
          </a:prstGeom>
          <a:solidFill>
            <a:srgbClr val="FF0000"/>
          </a:solidFill>
          <a:ln w="9525">
            <a:noFill/>
            <a:miter lim="800000"/>
            <a:headEnd/>
            <a:tailEnd/>
          </a:ln>
          <a:effectLst/>
        </p:spPr>
      </p:pic>
      <p:sp>
        <p:nvSpPr>
          <p:cNvPr id="12" name="Rectangle 11"/>
          <p:cNvSpPr/>
          <p:nvPr/>
        </p:nvSpPr>
        <p:spPr>
          <a:xfrm>
            <a:off x="0" y="2590800"/>
            <a:ext cx="3048000" cy="2585323"/>
          </a:xfrm>
          <a:prstGeom prst="rect">
            <a:avLst/>
          </a:prstGeom>
          <a:noFill/>
        </p:spPr>
        <p:txBody>
          <a:bodyPr wrap="square">
            <a:spAutoFit/>
          </a:bodyPr>
          <a:lstStyle/>
          <a:p>
            <a:r>
              <a:rPr lang="en-US" dirty="0" smtClean="0"/>
              <a:t>“Corps officials in the 1960’s and 70s wouldn’t talk.  They misled the press so badly that a public relations person, after he retired, apologized to the </a:t>
            </a:r>
            <a:r>
              <a:rPr lang="en-US" i="1" dirty="0" smtClean="0"/>
              <a:t>Commonwealth Journal </a:t>
            </a:r>
            <a:r>
              <a:rPr lang="en-US" dirty="0" smtClean="0"/>
              <a:t>for disseminating misleading information.”</a:t>
            </a:r>
          </a:p>
        </p:txBody>
      </p:sp>
      <p:sp>
        <p:nvSpPr>
          <p:cNvPr id="13" name="Oval 12"/>
          <p:cNvSpPr/>
          <p:nvPr/>
        </p:nvSpPr>
        <p:spPr>
          <a:xfrm>
            <a:off x="3048000" y="3657600"/>
            <a:ext cx="21336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r>
              <a:rPr lang="en-US" dirty="0" smtClean="0"/>
              <a:t>Discussion</a:t>
            </a:r>
            <a:endParaRPr lang="en-US" dirty="0"/>
          </a:p>
        </p:txBody>
      </p:sp>
      <p:sp>
        <p:nvSpPr>
          <p:cNvPr id="4" name="Slide Number Placeholder 3"/>
          <p:cNvSpPr>
            <a:spLocks noGrp="1"/>
          </p:cNvSpPr>
          <p:nvPr>
            <p:ph type="sldNum" sz="quarter" idx="10"/>
          </p:nvPr>
        </p:nvSpPr>
        <p:spPr/>
        <p:txBody>
          <a:bodyPr/>
          <a:lstStyle/>
          <a:p>
            <a:fld id="{4D3EC66A-7808-4FD5-8A8E-53FB0273ABC0}" type="slidenum">
              <a:rPr lang="en-US" smtClean="0"/>
              <a:pPr/>
              <a:t>52</a:t>
            </a:fld>
            <a:endParaRPr lang="en-US" dirty="0"/>
          </a:p>
        </p:txBody>
      </p:sp>
      <p:pic>
        <p:nvPicPr>
          <p:cNvPr id="1026" name="Picture 2" descr="C:\Users\h3ecxmfz\Desktop\Documents\A. PROJECTS\Wolf Creek\Pictures\Media day 18Nov.'11 - mfz\DSCN8495.JPG"/>
          <p:cNvPicPr>
            <a:picLocks noGrp="1" noChangeAspect="1" noChangeArrowheads="1"/>
          </p:cNvPicPr>
          <p:nvPr>
            <p:ph idx="1"/>
          </p:nvPr>
        </p:nvPicPr>
        <p:blipFill>
          <a:blip r:embed="rId2" cstate="print"/>
          <a:srcRect/>
          <a:stretch>
            <a:fillRect/>
          </a:stretch>
        </p:blipFill>
        <p:spPr bwMode="auto">
          <a:xfrm>
            <a:off x="228600" y="685800"/>
            <a:ext cx="7696200" cy="5486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sz="3200" dirty="0" smtClean="0"/>
              <a:t>If That’s Not Enough Reason Then,</a:t>
            </a:r>
            <a:endParaRPr lang="en-US" sz="32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53</a:t>
            </a:fld>
            <a:endParaRPr lang="en-US" dirty="0"/>
          </a:p>
        </p:txBody>
      </p:sp>
      <p:pic>
        <p:nvPicPr>
          <p:cNvPr id="37890" name="Picture 2"/>
          <p:cNvPicPr>
            <a:picLocks noChangeAspect="1" noChangeArrowheads="1"/>
          </p:cNvPicPr>
          <p:nvPr/>
        </p:nvPicPr>
        <p:blipFill>
          <a:blip r:embed="rId2" cstate="print"/>
          <a:srcRect/>
          <a:stretch>
            <a:fillRect/>
          </a:stretch>
        </p:blipFill>
        <p:spPr bwMode="auto">
          <a:xfrm>
            <a:off x="2392505" y="684881"/>
            <a:ext cx="4572000" cy="5638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411162"/>
          </a:xfrm>
        </p:spPr>
        <p:txBody>
          <a:bodyPr/>
          <a:lstStyle/>
          <a:p>
            <a:r>
              <a:rPr lang="en-US" sz="4000" dirty="0" smtClean="0"/>
              <a:t>Why Communicate Risk?</a:t>
            </a:r>
            <a:endParaRPr lang="en-US" sz="4000" dirty="0"/>
          </a:p>
        </p:txBody>
      </p:sp>
      <p:sp>
        <p:nvSpPr>
          <p:cNvPr id="3" name="Content Placeholder 2"/>
          <p:cNvSpPr>
            <a:spLocks noGrp="1"/>
          </p:cNvSpPr>
          <p:nvPr>
            <p:ph idx="1"/>
          </p:nvPr>
        </p:nvSpPr>
        <p:spPr>
          <a:xfrm>
            <a:off x="457200" y="1752600"/>
            <a:ext cx="8229600" cy="1295400"/>
          </a:xfrm>
        </p:spPr>
        <p:txBody>
          <a:bodyPr/>
          <a:lstStyle/>
          <a:p>
            <a:r>
              <a:rPr lang="en-US" dirty="0" smtClean="0"/>
              <a:t>ER 1156 requires IRRMP for DSAC I, II, and III projects</a:t>
            </a:r>
          </a:p>
          <a:p>
            <a:r>
              <a:rPr lang="en-US" dirty="0" smtClean="0"/>
              <a:t>Communication plan is an IRRMP requirement</a:t>
            </a:r>
            <a:endParaRPr lang="en-US"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6553200" cy="609600"/>
          </a:xfrm>
        </p:spPr>
        <p:txBody>
          <a:bodyPr/>
          <a:lstStyle/>
          <a:p>
            <a:r>
              <a:rPr lang="en-US" sz="4000" dirty="0" smtClean="0"/>
              <a:t>But Really, Why?</a:t>
            </a:r>
            <a:endParaRPr lang="en-US" sz="4000" dirty="0"/>
          </a:p>
        </p:txBody>
      </p:sp>
      <p:sp>
        <p:nvSpPr>
          <p:cNvPr id="4" name="Slide Number Placeholder 3"/>
          <p:cNvSpPr>
            <a:spLocks noGrp="1"/>
          </p:cNvSpPr>
          <p:nvPr>
            <p:ph type="sldNum" sz="quarter" idx="10"/>
          </p:nvPr>
        </p:nvSpPr>
        <p:spPr/>
        <p:txBody>
          <a:bodyPr/>
          <a:lstStyle/>
          <a:p>
            <a:fld id="{FC292562-38E7-4083-B16A-1144903EFFAC}" type="slidenum">
              <a:rPr lang="en-US" smtClean="0"/>
              <a:pPr/>
              <a:t>7</a:t>
            </a:fld>
            <a:endParaRPr lang="en-US" dirty="0"/>
          </a:p>
        </p:txBody>
      </p:sp>
      <p:sp>
        <p:nvSpPr>
          <p:cNvPr id="6" name="Content Placeholder 2"/>
          <p:cNvSpPr txBox="1">
            <a:spLocks/>
          </p:cNvSpPr>
          <p:nvPr/>
        </p:nvSpPr>
        <p:spPr bwMode="auto">
          <a:xfrm>
            <a:off x="457200" y="609600"/>
            <a:ext cx="8860968" cy="624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2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endParaRPr lang="en-US" sz="2600" kern="0" dirty="0" smtClean="0">
              <a:latin typeface="+mn-lt"/>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600" b="0" i="0" u="none" strike="noStrike" kern="0" cap="none" spc="0" normalizeH="0" baseline="0" noProof="0" dirty="0" smtClean="0">
                <a:ln>
                  <a:noFill/>
                </a:ln>
                <a:solidFill>
                  <a:schemeClr val="tx1"/>
                </a:solidFill>
                <a:effectLst/>
                <a:uLnTx/>
                <a:uFillTx/>
                <a:latin typeface="+mn-lt"/>
                <a:ea typeface="+mn-ea"/>
                <a:cs typeface="+mn-cs"/>
              </a:rPr>
              <a:t>It’s the right thing to do</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lang="en-US" sz="2600" kern="0" dirty="0" smtClean="0">
                <a:latin typeface="+mn-lt"/>
              </a:rPr>
              <a:t>Influence</a:t>
            </a:r>
            <a:r>
              <a:rPr kumimoji="0" lang="en-US" sz="2600" b="0" i="0" u="none" strike="noStrike" kern="0" cap="none" spc="0" normalizeH="0" baseline="0" noProof="0" dirty="0" smtClean="0">
                <a:ln>
                  <a:noFill/>
                </a:ln>
                <a:solidFill>
                  <a:schemeClr val="tx1"/>
                </a:solidFill>
                <a:effectLst/>
                <a:uLnTx/>
                <a:uFillTx/>
                <a:latin typeface="+mn-lt"/>
                <a:ea typeface="+mn-ea"/>
                <a:cs typeface="+mn-cs"/>
              </a:rPr>
              <a:t> the message, get</a:t>
            </a:r>
            <a:r>
              <a:rPr kumimoji="0" lang="en-US" sz="2600" b="0" i="0" u="none" strike="noStrike" kern="0" cap="none" spc="0" normalizeH="0" noProof="0" dirty="0" smtClean="0">
                <a:ln>
                  <a:noFill/>
                </a:ln>
                <a:solidFill>
                  <a:schemeClr val="tx1"/>
                </a:solidFill>
                <a:effectLst/>
                <a:uLnTx/>
                <a:uFillTx/>
                <a:latin typeface="+mn-lt"/>
                <a:ea typeface="+mn-ea"/>
                <a:cs typeface="+mn-cs"/>
              </a:rPr>
              <a:t> in front of issue</a:t>
            </a:r>
            <a:endParaRPr kumimoji="0" lang="en-US" sz="2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600" b="0" i="0" u="none" strike="noStrike" kern="0" cap="none" spc="0" normalizeH="0" baseline="0" noProof="0" dirty="0" smtClean="0">
                <a:ln>
                  <a:noFill/>
                </a:ln>
                <a:solidFill>
                  <a:schemeClr val="tx1"/>
                </a:solidFill>
                <a:effectLst/>
                <a:uLnTx/>
                <a:uFillTx/>
                <a:latin typeface="+mn-lt"/>
                <a:ea typeface="+mn-ea"/>
                <a:cs typeface="+mn-cs"/>
              </a:rPr>
              <a:t>Engender agency credibility, trust, respect</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600" b="0" i="0" u="none" strike="noStrike" kern="0" cap="none" spc="0" normalizeH="0" baseline="0" noProof="0" dirty="0" smtClean="0">
                <a:ln>
                  <a:noFill/>
                </a:ln>
                <a:solidFill>
                  <a:schemeClr val="tx1"/>
                </a:solidFill>
                <a:effectLst/>
                <a:uLnTx/>
                <a:uFillTx/>
                <a:latin typeface="+mn-lt"/>
                <a:ea typeface="+mn-ea"/>
                <a:cs typeface="+mn-cs"/>
              </a:rPr>
              <a:t>Local, state, federal emergency response</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2000" b="0" i="0" u="none" strike="noStrike" kern="0" cap="none" spc="0" normalizeH="0" baseline="0" noProof="0" dirty="0" smtClean="0">
                <a:ln>
                  <a:noFill/>
                </a:ln>
                <a:solidFill>
                  <a:schemeClr val="tx1"/>
                </a:solidFill>
                <a:effectLst/>
                <a:uLnTx/>
                <a:uFillTx/>
                <a:latin typeface="+mn-lt"/>
              </a:rPr>
              <a:t>Improve coordination</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2000" b="0" i="0" u="none" strike="noStrike" kern="0" cap="none" spc="0" normalizeH="0" baseline="0" noProof="0" dirty="0" smtClean="0">
                <a:ln>
                  <a:noFill/>
                </a:ln>
                <a:solidFill>
                  <a:schemeClr val="tx1"/>
                </a:solidFill>
                <a:effectLst/>
                <a:uLnTx/>
                <a:uFillTx/>
                <a:latin typeface="+mn-lt"/>
              </a:rPr>
              <a:t>Define roles/responsibilities</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600" b="0" i="0" u="none" strike="noStrike" kern="0" cap="none" spc="0" normalizeH="0" baseline="0" noProof="0" dirty="0" smtClean="0">
                <a:ln>
                  <a:noFill/>
                </a:ln>
                <a:solidFill>
                  <a:schemeClr val="tx1"/>
                </a:solidFill>
                <a:effectLst/>
                <a:uLnTx/>
                <a:uFillTx/>
                <a:latin typeface="+mn-lt"/>
                <a:ea typeface="+mn-ea"/>
                <a:cs typeface="+mn-cs"/>
              </a:rPr>
              <a:t>Reduce risk (it is an IRRM)</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600" b="0" i="0" u="none" strike="noStrike" kern="0" cap="none" spc="0" normalizeH="0" baseline="0" noProof="0" dirty="0" smtClean="0">
                <a:ln>
                  <a:noFill/>
                </a:ln>
                <a:solidFill>
                  <a:schemeClr val="tx1"/>
                </a:solidFill>
                <a:effectLst/>
                <a:uLnTx/>
                <a:uFillTx/>
                <a:latin typeface="+mn-lt"/>
                <a:ea typeface="+mn-ea"/>
                <a:cs typeface="+mn-cs"/>
              </a:rPr>
              <a:t>Informed, engaged public/stakeholders</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2000" b="0" i="0" u="none" strike="noStrike" kern="0" cap="none" spc="0" normalizeH="0" baseline="0" noProof="0" dirty="0" smtClean="0">
                <a:ln>
                  <a:noFill/>
                </a:ln>
                <a:solidFill>
                  <a:schemeClr val="tx1"/>
                </a:solidFill>
                <a:effectLst/>
                <a:uLnTx/>
                <a:uFillTx/>
                <a:latin typeface="+mn-lt"/>
              </a:rPr>
              <a:t>Empower to take responsibility/risk-informed action</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2000" b="0" i="0" u="none" strike="noStrike" kern="0" cap="none" spc="0" normalizeH="0" baseline="0" noProof="0" dirty="0" smtClean="0">
                <a:ln>
                  <a:noFill/>
                </a:ln>
                <a:solidFill>
                  <a:schemeClr val="tx1"/>
                </a:solidFill>
                <a:effectLst/>
                <a:uLnTx/>
                <a:uFillTx/>
                <a:latin typeface="+mn-lt"/>
              </a:rPr>
              <a:t>Inform risk COE management decisions</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2000" b="0" i="0" u="none" strike="noStrike" kern="0" cap="none" spc="0" normalizeH="0" baseline="0" noProof="0" dirty="0" smtClean="0">
                <a:ln>
                  <a:noFill/>
                </a:ln>
                <a:solidFill>
                  <a:srgbClr val="FF0000"/>
                </a:solidFill>
                <a:effectLst/>
                <a:uLnTx/>
                <a:uFillTx/>
                <a:latin typeface="+mn-lt"/>
              </a:rPr>
              <a:t>Build relationships</a:t>
            </a:r>
          </a:p>
          <a:p>
            <a:pPr marL="742950" marR="0" lvl="1" indent="-285750" defTabSz="914400" rtl="0" eaLnBrk="1" fontAlgn="base" latinLnBrk="0" hangingPunct="1">
              <a:lnSpc>
                <a:spcPct val="100000"/>
              </a:lnSpc>
              <a:spcBef>
                <a:spcPct val="20000"/>
              </a:spcBef>
              <a:spcAft>
                <a:spcPct val="0"/>
              </a:spcAft>
              <a:buClrTx/>
              <a:buSzPct val="75000"/>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0"/>
          </p:nvPr>
        </p:nvSpPr>
        <p:spPr>
          <a:xfrm>
            <a:off x="3124200" y="6324600"/>
            <a:ext cx="2133600" cy="457200"/>
          </a:xfrm>
          <a:noFill/>
        </p:spPr>
        <p:txBody>
          <a:bodyPr/>
          <a:lstStyle/>
          <a:p>
            <a:fld id="{0505D463-0271-4A95-96AD-16918391EDF5}" type="slidenum">
              <a:rPr lang="en-US" altLang="en-US"/>
              <a:pPr/>
              <a:t>8</a:t>
            </a:fld>
            <a:endParaRPr lang="en-US" altLang="en-US" dirty="0"/>
          </a:p>
        </p:txBody>
      </p:sp>
      <p:sp>
        <p:nvSpPr>
          <p:cNvPr id="13315" name="Rectangle 2"/>
          <p:cNvSpPr>
            <a:spLocks noGrp="1" noChangeArrowheads="1"/>
          </p:cNvSpPr>
          <p:nvPr>
            <p:ph type="title"/>
          </p:nvPr>
        </p:nvSpPr>
        <p:spPr>
          <a:xfrm>
            <a:off x="609600" y="0"/>
            <a:ext cx="8153400" cy="609600"/>
          </a:xfrm>
        </p:spPr>
        <p:txBody>
          <a:bodyPr lIns="91440" tIns="45720" rIns="91440" bIns="45720" anchor="t"/>
          <a:lstStyle/>
          <a:p>
            <a:pPr eaLnBrk="1" hangingPunct="1">
              <a:tabLst>
                <a:tab pos="8462963" algn="r"/>
              </a:tabLst>
            </a:pPr>
            <a:r>
              <a:rPr lang="en-US" sz="4000" dirty="0" smtClean="0"/>
              <a:t>Risk Communication Goals</a:t>
            </a:r>
          </a:p>
        </p:txBody>
      </p:sp>
      <p:sp>
        <p:nvSpPr>
          <p:cNvPr id="13316" name="Rectangle 3"/>
          <p:cNvSpPr>
            <a:spLocks noGrp="1" noChangeArrowheads="1"/>
          </p:cNvSpPr>
          <p:nvPr>
            <p:ph type="body" idx="1"/>
          </p:nvPr>
        </p:nvSpPr>
        <p:spPr>
          <a:xfrm>
            <a:off x="0" y="1066800"/>
            <a:ext cx="4724400" cy="4495800"/>
          </a:xfrm>
        </p:spPr>
        <p:txBody>
          <a:bodyPr/>
          <a:lstStyle/>
          <a:p>
            <a:pPr eaLnBrk="1" hangingPunct="1">
              <a:spcBef>
                <a:spcPct val="0"/>
              </a:spcBef>
              <a:spcAft>
                <a:spcPts val="1200"/>
              </a:spcAft>
            </a:pPr>
            <a:r>
              <a:rPr lang="en-US" sz="2400" dirty="0" smtClean="0"/>
              <a:t>Prevent/decrease injury, deaths, economic loss.</a:t>
            </a:r>
          </a:p>
          <a:p>
            <a:pPr eaLnBrk="1" hangingPunct="1">
              <a:spcBef>
                <a:spcPct val="0"/>
              </a:spcBef>
              <a:spcAft>
                <a:spcPts val="1200"/>
              </a:spcAft>
            </a:pPr>
            <a:r>
              <a:rPr lang="en-US" sz="2400" dirty="0" smtClean="0"/>
              <a:t>Build understanding/support for response plan.</a:t>
            </a:r>
          </a:p>
          <a:p>
            <a:pPr eaLnBrk="1" hangingPunct="1">
              <a:spcBef>
                <a:spcPct val="0"/>
              </a:spcBef>
              <a:spcAft>
                <a:spcPts val="1200"/>
              </a:spcAft>
            </a:pPr>
            <a:r>
              <a:rPr lang="en-US" sz="2400" dirty="0" smtClean="0"/>
              <a:t>Assist in executing response plan.</a:t>
            </a:r>
          </a:p>
          <a:p>
            <a:pPr eaLnBrk="1" hangingPunct="1">
              <a:spcBef>
                <a:spcPct val="0"/>
              </a:spcBef>
              <a:spcAft>
                <a:spcPts val="1200"/>
              </a:spcAft>
            </a:pPr>
            <a:r>
              <a:rPr lang="en-US" sz="2400" dirty="0" smtClean="0"/>
              <a:t>Prevent misallocation &amp; wasting of resources.</a:t>
            </a:r>
            <a:endParaRPr lang="en-US" sz="1600" dirty="0" smtClean="0">
              <a:solidFill>
                <a:srgbClr val="FF0000"/>
              </a:solidFill>
            </a:endParaRPr>
          </a:p>
          <a:p>
            <a:pPr eaLnBrk="1" hangingPunct="1">
              <a:spcBef>
                <a:spcPct val="0"/>
              </a:spcBef>
              <a:spcAft>
                <a:spcPts val="1200"/>
              </a:spcAft>
            </a:pPr>
            <a:r>
              <a:rPr lang="en-US" sz="2400" dirty="0" smtClean="0"/>
              <a:t>Keep decision-makers well informed.</a:t>
            </a:r>
          </a:p>
          <a:p>
            <a:pPr eaLnBrk="1" hangingPunct="1">
              <a:lnSpc>
                <a:spcPts val="3200"/>
              </a:lnSpc>
              <a:spcBef>
                <a:spcPct val="0"/>
              </a:spcBef>
            </a:pPr>
            <a:endParaRPr lang="en-US" sz="2400" dirty="0" smtClean="0"/>
          </a:p>
        </p:txBody>
      </p:sp>
      <p:sp>
        <p:nvSpPr>
          <p:cNvPr id="5" name="TextBox 4"/>
          <p:cNvSpPr txBox="1"/>
          <p:nvPr/>
        </p:nvSpPr>
        <p:spPr>
          <a:xfrm>
            <a:off x="4495800" y="1066800"/>
            <a:ext cx="4648200" cy="3754874"/>
          </a:xfrm>
          <a:prstGeom prst="rect">
            <a:avLst/>
          </a:prstGeom>
          <a:noFill/>
        </p:spPr>
        <p:txBody>
          <a:bodyPr wrap="square" rtlCol="0">
            <a:spAutoFit/>
          </a:bodyPr>
          <a:lstStyle/>
          <a:p>
            <a:pPr marL="347472" indent="-347472">
              <a:spcAft>
                <a:spcPts val="1200"/>
              </a:spcAft>
              <a:buFont typeface="Wingdings" pitchFamily="2" charset="2"/>
              <a:buChar char="§"/>
            </a:pPr>
            <a:r>
              <a:rPr lang="en-US" sz="2400" dirty="0" smtClean="0">
                <a:latin typeface="+mn-lt"/>
              </a:rPr>
              <a:t>Listen and learn.</a:t>
            </a:r>
          </a:p>
          <a:p>
            <a:pPr marL="347472" indent="-347472">
              <a:spcAft>
                <a:spcPts val="1200"/>
              </a:spcAft>
              <a:buFont typeface="Wingdings" pitchFamily="2" charset="2"/>
              <a:buChar char="§"/>
            </a:pPr>
            <a:r>
              <a:rPr lang="en-US" sz="2400" dirty="0" smtClean="0">
                <a:latin typeface="+mn-lt"/>
              </a:rPr>
              <a:t>Counter or correct rumors.</a:t>
            </a:r>
          </a:p>
          <a:p>
            <a:pPr marL="347472" indent="-347472">
              <a:spcAft>
                <a:spcPts val="1200"/>
              </a:spcAft>
              <a:buFont typeface="Wingdings" pitchFamily="2" charset="2"/>
              <a:buChar char="§"/>
            </a:pPr>
            <a:r>
              <a:rPr lang="en-US" sz="2400" dirty="0" smtClean="0">
                <a:latin typeface="+mn-lt"/>
              </a:rPr>
              <a:t>Prevent negative behavior and encourage constructive responses to risk or crises.</a:t>
            </a:r>
          </a:p>
          <a:p>
            <a:pPr marL="347472" indent="-347472">
              <a:spcAft>
                <a:spcPts val="1200"/>
              </a:spcAft>
              <a:buFont typeface="Wingdings" pitchFamily="2" charset="2"/>
              <a:buChar char="§"/>
            </a:pPr>
            <a:r>
              <a:rPr lang="en-US" sz="2400" dirty="0" smtClean="0">
                <a:latin typeface="+mn-lt"/>
              </a:rPr>
              <a:t>Empower stakeholders/public to make informed decisions and share responsibility </a:t>
            </a:r>
            <a:r>
              <a:rPr lang="en-US" sz="1600" dirty="0" smtClean="0">
                <a:solidFill>
                  <a:srgbClr val="FF0000"/>
                </a:solidFill>
                <a:latin typeface="+mn-lt"/>
              </a:rPr>
              <a:t>(Howard Hanson Boeing).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xfrm>
            <a:off x="3124200" y="6381750"/>
            <a:ext cx="2133600" cy="476250"/>
          </a:xfrm>
          <a:noFill/>
        </p:spPr>
        <p:txBody>
          <a:bodyPr/>
          <a:lstStyle/>
          <a:p>
            <a:fld id="{45A77655-8AD6-4401-B352-B25CA1AF62DA}" type="slidenum">
              <a:rPr lang="en-US"/>
              <a:pPr/>
              <a:t>9</a:t>
            </a:fld>
            <a:endParaRPr lang="en-US" dirty="0"/>
          </a:p>
        </p:txBody>
      </p:sp>
      <p:sp>
        <p:nvSpPr>
          <p:cNvPr id="28675" name="Rectangle 2"/>
          <p:cNvSpPr>
            <a:spLocks noGrp="1" noChangeArrowheads="1"/>
          </p:cNvSpPr>
          <p:nvPr>
            <p:ph type="title"/>
          </p:nvPr>
        </p:nvSpPr>
        <p:spPr>
          <a:xfrm>
            <a:off x="304800" y="152400"/>
            <a:ext cx="8610600" cy="666750"/>
          </a:xfrm>
        </p:spPr>
        <p:txBody>
          <a:bodyPr lIns="91440" tIns="45720" rIns="91440" bIns="45720" anchor="t"/>
          <a:lstStyle/>
          <a:p>
            <a:pPr eaLnBrk="1" hangingPunct="1"/>
            <a:r>
              <a:rPr lang="en-US" sz="3200" dirty="0" smtClean="0">
                <a:solidFill>
                  <a:schemeClr val="tx1"/>
                </a:solidFill>
              </a:rPr>
              <a:t>A Variety of Risk Communication Situations</a:t>
            </a:r>
          </a:p>
        </p:txBody>
      </p:sp>
      <p:sp>
        <p:nvSpPr>
          <p:cNvPr id="28676" name="Text Box 3"/>
          <p:cNvSpPr txBox="1">
            <a:spLocks noChangeArrowheads="1"/>
          </p:cNvSpPr>
          <p:nvPr/>
        </p:nvSpPr>
        <p:spPr bwMode="auto">
          <a:xfrm>
            <a:off x="2971800" y="5486400"/>
            <a:ext cx="2439987" cy="457200"/>
          </a:xfrm>
          <a:prstGeom prst="rect">
            <a:avLst/>
          </a:prstGeom>
          <a:noFill/>
          <a:ln w="9525" algn="ctr">
            <a:noFill/>
            <a:miter lim="800000"/>
            <a:headEnd/>
            <a:tailEnd/>
          </a:ln>
        </p:spPr>
        <p:txBody>
          <a:bodyPr wrap="none">
            <a:spAutoFit/>
          </a:bodyPr>
          <a:lstStyle/>
          <a:p>
            <a:pPr algn="ctr"/>
            <a:r>
              <a:rPr lang="en-US" sz="2400" dirty="0"/>
              <a:t>Hazard (danger)</a:t>
            </a:r>
          </a:p>
        </p:txBody>
      </p:sp>
      <p:sp>
        <p:nvSpPr>
          <p:cNvPr id="28677" name="Text Box 4"/>
          <p:cNvSpPr txBox="1">
            <a:spLocks noChangeArrowheads="1"/>
          </p:cNvSpPr>
          <p:nvPr/>
        </p:nvSpPr>
        <p:spPr bwMode="auto">
          <a:xfrm>
            <a:off x="988860" y="1828800"/>
            <a:ext cx="819455" cy="461665"/>
          </a:xfrm>
          <a:prstGeom prst="rect">
            <a:avLst/>
          </a:prstGeom>
          <a:noFill/>
          <a:ln w="9525" algn="ctr">
            <a:noFill/>
            <a:miter lim="800000"/>
            <a:headEnd/>
            <a:tailEnd/>
          </a:ln>
        </p:spPr>
        <p:txBody>
          <a:bodyPr wrap="none">
            <a:spAutoFit/>
          </a:bodyPr>
          <a:lstStyle/>
          <a:p>
            <a:pPr algn="ctr"/>
            <a:r>
              <a:rPr lang="en-US" sz="2400" dirty="0"/>
              <a:t>High</a:t>
            </a:r>
          </a:p>
        </p:txBody>
      </p:sp>
      <p:sp>
        <p:nvSpPr>
          <p:cNvPr id="28678" name="Text Box 6"/>
          <p:cNvSpPr txBox="1">
            <a:spLocks noChangeArrowheads="1"/>
          </p:cNvSpPr>
          <p:nvPr/>
        </p:nvSpPr>
        <p:spPr bwMode="auto">
          <a:xfrm>
            <a:off x="1295400" y="5181600"/>
            <a:ext cx="914400" cy="457200"/>
          </a:xfrm>
          <a:prstGeom prst="rect">
            <a:avLst/>
          </a:prstGeom>
          <a:noFill/>
          <a:ln w="9525" algn="ctr">
            <a:noFill/>
            <a:miter lim="800000"/>
            <a:headEnd/>
            <a:tailEnd/>
          </a:ln>
        </p:spPr>
        <p:txBody>
          <a:bodyPr>
            <a:spAutoFit/>
          </a:bodyPr>
          <a:lstStyle/>
          <a:p>
            <a:pPr algn="ctr"/>
            <a:r>
              <a:rPr lang="en-US" sz="2400" dirty="0"/>
              <a:t>Low</a:t>
            </a:r>
          </a:p>
        </p:txBody>
      </p:sp>
      <p:sp>
        <p:nvSpPr>
          <p:cNvPr id="28679" name="Text Box 7"/>
          <p:cNvSpPr txBox="1">
            <a:spLocks noChangeArrowheads="1"/>
          </p:cNvSpPr>
          <p:nvPr/>
        </p:nvSpPr>
        <p:spPr bwMode="auto">
          <a:xfrm>
            <a:off x="6573685" y="5257800"/>
            <a:ext cx="819455" cy="461665"/>
          </a:xfrm>
          <a:prstGeom prst="rect">
            <a:avLst/>
          </a:prstGeom>
          <a:noFill/>
          <a:ln w="9525" algn="ctr">
            <a:noFill/>
            <a:miter lim="800000"/>
            <a:headEnd/>
            <a:tailEnd/>
          </a:ln>
        </p:spPr>
        <p:txBody>
          <a:bodyPr wrap="none">
            <a:spAutoFit/>
          </a:bodyPr>
          <a:lstStyle/>
          <a:p>
            <a:pPr algn="ctr"/>
            <a:r>
              <a:rPr lang="en-US" sz="2400" dirty="0"/>
              <a:t>High</a:t>
            </a:r>
          </a:p>
        </p:txBody>
      </p:sp>
      <p:sp>
        <p:nvSpPr>
          <p:cNvPr id="28680" name="Line 8"/>
          <p:cNvSpPr>
            <a:spLocks noChangeShapeType="1"/>
          </p:cNvSpPr>
          <p:nvPr/>
        </p:nvSpPr>
        <p:spPr bwMode="auto">
          <a:xfrm>
            <a:off x="2667000" y="5257800"/>
            <a:ext cx="2824162" cy="0"/>
          </a:xfrm>
          <a:prstGeom prst="line">
            <a:avLst/>
          </a:prstGeom>
          <a:noFill/>
          <a:ln w="60325">
            <a:solidFill>
              <a:schemeClr val="tx2"/>
            </a:solidFill>
            <a:round/>
            <a:headEnd/>
            <a:tailEnd type="stealth" w="med" len="med"/>
          </a:ln>
        </p:spPr>
        <p:txBody>
          <a:bodyPr/>
          <a:lstStyle/>
          <a:p>
            <a:endParaRPr lang="en-US" dirty="0"/>
          </a:p>
        </p:txBody>
      </p:sp>
      <p:sp>
        <p:nvSpPr>
          <p:cNvPr id="28681" name="Line 9"/>
          <p:cNvSpPr>
            <a:spLocks noChangeShapeType="1"/>
          </p:cNvSpPr>
          <p:nvPr/>
        </p:nvSpPr>
        <p:spPr bwMode="auto">
          <a:xfrm flipV="1">
            <a:off x="1644650" y="2514600"/>
            <a:ext cx="0" cy="2362200"/>
          </a:xfrm>
          <a:prstGeom prst="line">
            <a:avLst/>
          </a:prstGeom>
          <a:noFill/>
          <a:ln w="60325">
            <a:solidFill>
              <a:schemeClr val="tx2"/>
            </a:solidFill>
            <a:round/>
            <a:headEnd/>
            <a:tailEnd type="stealth" w="med" len="med"/>
          </a:ln>
        </p:spPr>
        <p:txBody>
          <a:bodyPr/>
          <a:lstStyle/>
          <a:p>
            <a:endParaRPr lang="en-US" dirty="0"/>
          </a:p>
        </p:txBody>
      </p:sp>
      <p:graphicFrame>
        <p:nvGraphicFramePr>
          <p:cNvPr id="1316895" name="Group 31"/>
          <p:cNvGraphicFramePr>
            <a:graphicFrameLocks noGrp="1"/>
          </p:cNvGraphicFramePr>
          <p:nvPr>
            <p:ph idx="1"/>
          </p:nvPr>
        </p:nvGraphicFramePr>
        <p:xfrm>
          <a:off x="1828800" y="1219200"/>
          <a:ext cx="5562600" cy="3740150"/>
        </p:xfrm>
        <a:graphic>
          <a:graphicData uri="http://schemas.openxmlformats.org/drawingml/2006/table">
            <a:tbl>
              <a:tblPr/>
              <a:tblGrid>
                <a:gridCol w="2781300"/>
                <a:gridCol w="2781300"/>
              </a:tblGrid>
              <a:tr h="187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Outrage   Management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Crisis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Emergency Communication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87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Public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Relations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Precaution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Narrow" pitchFamily="34" charset="0"/>
                        </a:rPr>
                        <a:t>Advocacy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r>
            </a:tbl>
          </a:graphicData>
        </a:graphic>
      </p:graphicFrame>
      <p:sp>
        <p:nvSpPr>
          <p:cNvPr id="28693" name="Text Box 5"/>
          <p:cNvSpPr txBox="1">
            <a:spLocks noChangeArrowheads="1"/>
          </p:cNvSpPr>
          <p:nvPr/>
        </p:nvSpPr>
        <p:spPr bwMode="auto">
          <a:xfrm>
            <a:off x="304800" y="3200400"/>
            <a:ext cx="1328737" cy="1200329"/>
          </a:xfrm>
          <a:prstGeom prst="rect">
            <a:avLst/>
          </a:prstGeom>
          <a:noFill/>
          <a:ln w="9525" algn="ctr">
            <a:noFill/>
            <a:miter lim="800000"/>
            <a:headEnd/>
            <a:tailEnd/>
          </a:ln>
        </p:spPr>
        <p:txBody>
          <a:bodyPr wrap="square">
            <a:spAutoFit/>
          </a:bodyPr>
          <a:lstStyle/>
          <a:p>
            <a:r>
              <a:rPr lang="en-US" sz="2400" dirty="0"/>
              <a:t>Outrage</a:t>
            </a:r>
          </a:p>
          <a:p>
            <a:r>
              <a:rPr lang="en-US" sz="2400" dirty="0"/>
              <a:t>(fear, anger)</a:t>
            </a:r>
          </a:p>
        </p:txBody>
      </p:sp>
      <p:sp>
        <p:nvSpPr>
          <p:cNvPr id="12" name="TextBox 11"/>
          <p:cNvSpPr txBox="1"/>
          <p:nvPr/>
        </p:nvSpPr>
        <p:spPr>
          <a:xfrm>
            <a:off x="152400" y="6324600"/>
            <a:ext cx="3200400" cy="584775"/>
          </a:xfrm>
          <a:prstGeom prst="rect">
            <a:avLst/>
          </a:prstGeom>
          <a:noFill/>
        </p:spPr>
        <p:txBody>
          <a:bodyPr wrap="square" rtlCol="0">
            <a:spAutoFit/>
          </a:bodyPr>
          <a:lstStyle/>
          <a:p>
            <a:r>
              <a:rPr lang="en-US" sz="800" dirty="0" smtClean="0"/>
              <a:t>Source: Charles Yoe, PhD </a:t>
            </a:r>
          </a:p>
          <a:p>
            <a:r>
              <a:rPr lang="en-US" sz="800" dirty="0" smtClean="0"/>
              <a:t>Professor of Economics Notre Dame of Maryland</a:t>
            </a:r>
          </a:p>
          <a:p>
            <a:r>
              <a:rPr lang="en-US" sz="800" dirty="0" smtClean="0"/>
              <a:t>Risk Communicator Training</a:t>
            </a:r>
          </a:p>
          <a:p>
            <a:endParaRPr lang="en-US" sz="8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8438</TotalTime>
  <Words>3955</Words>
  <Application>Microsoft Office PowerPoint</Application>
  <PresentationFormat>On-screen Show (4:3)</PresentationFormat>
  <Paragraphs>473</Paragraphs>
  <Slides>53</Slides>
  <Notes>21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53</vt:i4>
      </vt:variant>
    </vt:vector>
  </HeadingPairs>
  <TitlesOfParts>
    <vt:vector size="57" baseType="lpstr">
      <vt:lpstr>Title Master</vt:lpstr>
      <vt:lpstr>Slide Master</vt:lpstr>
      <vt:lpstr>Chart</vt:lpstr>
      <vt:lpstr>Acrobat Document</vt:lpstr>
      <vt:lpstr>Dam Safety Risk Communication</vt:lpstr>
      <vt:lpstr>Dams are Special in Risk Communication</vt:lpstr>
      <vt:lpstr>Dam Safety Risk Communication</vt:lpstr>
      <vt:lpstr>What is Risk Communication?</vt:lpstr>
      <vt:lpstr>Risk Communication is a Science</vt:lpstr>
      <vt:lpstr>Why Communicate Risk?</vt:lpstr>
      <vt:lpstr>But Really, Why?</vt:lpstr>
      <vt:lpstr>Risk Communication Goals</vt:lpstr>
      <vt:lpstr>A Variety of Risk Communication Situations</vt:lpstr>
      <vt:lpstr>Risk Communication Team</vt:lpstr>
      <vt:lpstr>Credibility</vt:lpstr>
      <vt:lpstr>Understand and Communicate Change</vt:lpstr>
      <vt:lpstr>DSAC I Language!</vt:lpstr>
      <vt:lpstr>Public/Stakeholder Meetings, Media Contacts </vt:lpstr>
      <vt:lpstr>+Rules, tips, &amp; lessons learned from Tuttle Creek and Weldon Spring</vt:lpstr>
      <vt:lpstr>Risk Lessons on Communication</vt:lpstr>
      <vt:lpstr>Target Audiences</vt:lpstr>
      <vt:lpstr>Preparation and Planning</vt:lpstr>
      <vt:lpstr>Media/Public/Stakeholder Meetings</vt:lpstr>
      <vt:lpstr>Media/Public/Stakeholder Meetings</vt:lpstr>
      <vt:lpstr>Non-Verbal Communication</vt:lpstr>
      <vt:lpstr>Splenetic’s Curve</vt:lpstr>
      <vt:lpstr>Simplification</vt:lpstr>
      <vt:lpstr>Simplify Language</vt:lpstr>
      <vt:lpstr>Simplify Graphics  </vt:lpstr>
      <vt:lpstr>Grout-Line 12 Section </vt:lpstr>
      <vt:lpstr>Typical Dam Section</vt:lpstr>
      <vt:lpstr> Foundation Treatment </vt:lpstr>
      <vt:lpstr>Conceptual Failure Mode</vt:lpstr>
      <vt:lpstr>Rise of Cumberland River at Celina – River Mile 381 </vt:lpstr>
      <vt:lpstr>Slide 31</vt:lpstr>
      <vt:lpstr>Risk Slider #1</vt:lpstr>
      <vt:lpstr>General Concepts</vt:lpstr>
      <vt:lpstr>Communication</vt:lpstr>
      <vt:lpstr>Understanding and Feelings</vt:lpstr>
      <vt:lpstr>Recommendations</vt:lpstr>
      <vt:lpstr>Rumors</vt:lpstr>
      <vt:lpstr>Community Outreach Program</vt:lpstr>
      <vt:lpstr>News Letters</vt:lpstr>
      <vt:lpstr>Fact Sheets</vt:lpstr>
      <vt:lpstr>Posters</vt:lpstr>
      <vt:lpstr>Information Kiosk</vt:lpstr>
      <vt:lpstr>13,000 Annual Mailings</vt:lpstr>
      <vt:lpstr>Subzone Maps</vt:lpstr>
      <vt:lpstr>Functional Exercise for Local Responders</vt:lpstr>
      <vt:lpstr>Siren Testing</vt:lpstr>
      <vt:lpstr>Family Risk Communication Exercise Evacuated Middle School</vt:lpstr>
      <vt:lpstr>Lesson Learned Set up Joint Information Center (JIC)</vt:lpstr>
      <vt:lpstr>Slide 49</vt:lpstr>
      <vt:lpstr>Release of Inundation Mapping</vt:lpstr>
      <vt:lpstr>Does Risk Communication Work?</vt:lpstr>
      <vt:lpstr>Discussion</vt:lpstr>
      <vt:lpstr>If That’s Not Enough Reason Then,</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239</cp:revision>
  <dcterms:created xsi:type="dcterms:W3CDTF">2009-05-21T17:19:18Z</dcterms:created>
  <dcterms:modified xsi:type="dcterms:W3CDTF">2013-05-06T14:54:32Z</dcterms:modified>
</cp:coreProperties>
</file>