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16"/>
  </p:notesMasterIdLst>
  <p:sldIdLst>
    <p:sldId id="256" r:id="rId3"/>
    <p:sldId id="266" r:id="rId4"/>
    <p:sldId id="267" r:id="rId5"/>
    <p:sldId id="258" r:id="rId6"/>
    <p:sldId id="259" r:id="rId7"/>
    <p:sldId id="260" r:id="rId8"/>
    <p:sldId id="261" r:id="rId9"/>
    <p:sldId id="262" r:id="rId10"/>
    <p:sldId id="264" r:id="rId11"/>
    <p:sldId id="268" r:id="rId12"/>
    <p:sldId id="269" r:id="rId13"/>
    <p:sldId id="270" r:id="rId14"/>
    <p:sldId id="26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660"/>
  </p:normalViewPr>
  <p:slideViewPr>
    <p:cSldViewPr>
      <p:cViewPr>
        <p:scale>
          <a:sx n="66" d="100"/>
          <a:sy n="66" d="100"/>
        </p:scale>
        <p:origin x="-658" y="-365"/>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12E0A0-4C29-4EC3-A193-314E0963E830}" type="datetimeFigureOut">
              <a:rPr lang="en-US" smtClean="0"/>
              <a:pPr/>
              <a:t>4/30/2013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15521F-F9AA-4B14-AF03-72B924D0E2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6A04E3AA-0E2A-4D0E-86E6-75E6570A3EDA}" type="slidenum">
              <a:rPr lang="en-US" smtClean="0"/>
              <a:pPr/>
              <a:t>2</a:t>
            </a:fld>
            <a:endParaRPr lang="en-US" smtClean="0"/>
          </a:p>
        </p:txBody>
      </p:sp>
      <p:sp>
        <p:nvSpPr>
          <p:cNvPr id="108547" name="Rectangle 2"/>
          <p:cNvSpPr>
            <a:spLocks noGrp="1" noRot="1" noChangeAspect="1" noChangeArrowheads="1" noTextEdit="1"/>
          </p:cNvSpPr>
          <p:nvPr>
            <p:ph type="sldImg"/>
          </p:nvPr>
        </p:nvSpPr>
        <p:spPr>
          <a:xfrm>
            <a:off x="1143000" y="684213"/>
            <a:ext cx="4573588" cy="3430587"/>
          </a:xfrm>
          <a:ln/>
        </p:spPr>
      </p:sp>
      <p:sp>
        <p:nvSpPr>
          <p:cNvPr id="108548" name="Rectangle 3"/>
          <p:cNvSpPr>
            <a:spLocks noGrp="1" noChangeArrowheads="1"/>
          </p:cNvSpPr>
          <p:nvPr>
            <p:ph type="body" idx="1"/>
          </p:nvPr>
        </p:nvSpPr>
        <p:spPr>
          <a:xfrm>
            <a:off x="914922" y="4344967"/>
            <a:ext cx="5028160" cy="4114800"/>
          </a:xfrm>
          <a:noFill/>
          <a:ln/>
        </p:spPr>
        <p:txBody>
          <a:bodyPr/>
          <a:lstStyle/>
          <a:p>
            <a:pPr eaLnBrk="1" hangingPunct="1"/>
            <a:r>
              <a:rPr lang="en-US" dirty="0" smtClean="0"/>
              <a:t>A couple of chapters are critical to day-to-day</a:t>
            </a:r>
          </a:p>
          <a:p>
            <a:pPr eaLnBrk="1" hangingPunct="1"/>
            <a:endParaRPr lang="en-US" dirty="0" smtClean="0"/>
          </a:p>
          <a:p>
            <a:pPr eaLnBrk="1" hangingPunct="1"/>
            <a:r>
              <a:rPr lang="en-US" dirty="0" smtClean="0"/>
              <a:t>XI - includes standing orders to dam tenders. What are these? Could also be termed "Emergency Action Procedures" or something similar. They describe the actions to be taken should communications be cut or reduced.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4294967295"/>
          </p:nvPr>
        </p:nvSpPr>
        <p:spPr bwMode="auto">
          <a:xfrm>
            <a:off x="3884027" y="8684926"/>
            <a:ext cx="2972421" cy="457513"/>
          </a:xfrm>
          <a:prstGeom prst="rect">
            <a:avLst/>
          </a:prstGeom>
          <a:noFill/>
          <a:ln>
            <a:miter lim="800000"/>
            <a:headEnd/>
            <a:tailEnd/>
          </a:ln>
        </p:spPr>
        <p:txBody>
          <a:bodyPr lIns="90008" tIns="45004" rIns="90008" bIns="45004"/>
          <a:lstStyle/>
          <a:p>
            <a:fld id="{19765811-CE02-442C-A316-110C809C3386}" type="slidenum">
              <a:rPr lang="en-US"/>
              <a:pPr/>
              <a:t>3</a:t>
            </a:fld>
            <a:endParaRPr lang="en-US"/>
          </a:p>
        </p:txBody>
      </p:sp>
      <p:sp>
        <p:nvSpPr>
          <p:cNvPr id="29699" name="Rectangle 2"/>
          <p:cNvSpPr>
            <a:spLocks noGrp="1" noRot="1" noChangeAspect="1" noChangeArrowheads="1" noTextEdit="1"/>
          </p:cNvSpPr>
          <p:nvPr>
            <p:ph type="sldImg"/>
          </p:nvPr>
        </p:nvSpPr>
        <p:spPr>
          <a:xfrm>
            <a:off x="1143000" y="684213"/>
            <a:ext cx="4573588" cy="3430587"/>
          </a:xfrm>
          <a:ln/>
        </p:spPr>
      </p:sp>
      <p:sp>
        <p:nvSpPr>
          <p:cNvPr id="29700" name="Rectangle 3"/>
          <p:cNvSpPr>
            <a:spLocks noGrp="1" noChangeArrowheads="1"/>
          </p:cNvSpPr>
          <p:nvPr>
            <p:ph type="body" idx="1"/>
          </p:nvPr>
        </p:nvSpPr>
        <p:spPr>
          <a:xfrm>
            <a:off x="914711" y="4345587"/>
            <a:ext cx="5028579" cy="4114487"/>
          </a:xfrm>
          <a:noFill/>
          <a:ln w="9525"/>
        </p:spPr>
        <p:txBody>
          <a:bodyPr/>
          <a:lstStyle/>
          <a:p>
            <a:pPr eaLnBrk="1" hangingPunct="1"/>
            <a:r>
              <a:rPr lang="en-US" smtClean="0"/>
              <a:t>Things to check every  year.</a:t>
            </a:r>
          </a:p>
          <a:p>
            <a:pPr eaLnBrk="1" hangingPunct="1"/>
            <a:r>
              <a:rPr lang="en-US" smtClean="0"/>
              <a:t>	Contacts</a:t>
            </a:r>
          </a:p>
          <a:p>
            <a:pPr eaLnBrk="1" hangingPunct="1"/>
            <a:r>
              <a:rPr lang="en-US" smtClean="0"/>
              <a:t>	Phone numbers</a:t>
            </a:r>
          </a:p>
          <a:p>
            <a:pPr eaLnBrk="1" hangingPunct="1"/>
            <a:r>
              <a:rPr lang="en-US" smtClean="0"/>
              <a:t>	Operational requirements (flow augmentation, flood regulation,new physical limitations, etc)</a:t>
            </a:r>
          </a:p>
          <a:p>
            <a:pPr eaLnBrk="1" hangingPunct="1"/>
            <a:r>
              <a:rPr lang="en-US" smtClean="0"/>
              <a:t>	Stage-discharge relationships</a:t>
            </a:r>
          </a:p>
          <a:p>
            <a:pPr eaLnBrk="1" hangingPunct="1"/>
            <a:endParaRPr lang="en-US" smtClean="0"/>
          </a:p>
          <a:p>
            <a:pPr eaLnBrk="1" hangingPunct="1"/>
            <a:r>
              <a:rPr lang="en-US" smtClean="0"/>
              <a:t>Things to update in  the Manual</a:t>
            </a:r>
          </a:p>
          <a:p>
            <a:pPr eaLnBrk="1" hangingPunct="1"/>
            <a:r>
              <a:rPr lang="en-US" smtClean="0"/>
              <a:t>	Operations description</a:t>
            </a:r>
          </a:p>
          <a:p>
            <a:pPr eaLnBrk="1" hangingPunct="1"/>
            <a:r>
              <a:rPr lang="en-US" smtClean="0"/>
              <a:t>	Project configuration (new outlets or new limitations?)</a:t>
            </a:r>
          </a:p>
          <a:p>
            <a:pPr eaLnBrk="1" hangingPunct="1"/>
            <a:r>
              <a:rPr lang="en-US" smtClean="0"/>
              <a:t>	Statistical information</a:t>
            </a:r>
          </a:p>
          <a:p>
            <a:pPr eaLnBrk="1" hangingPunct="1"/>
            <a:r>
              <a:rPr lang="en-US" smtClean="0"/>
              <a:t>	Lake storage-elevation (have you lost storage?)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4294967295"/>
          </p:nvPr>
        </p:nvSpPr>
        <p:spPr bwMode="auto">
          <a:xfrm>
            <a:off x="3884027" y="8684926"/>
            <a:ext cx="2972421" cy="457513"/>
          </a:xfrm>
          <a:prstGeom prst="rect">
            <a:avLst/>
          </a:prstGeom>
          <a:noFill/>
          <a:ln>
            <a:miter lim="800000"/>
            <a:headEnd/>
            <a:tailEnd/>
          </a:ln>
        </p:spPr>
        <p:txBody>
          <a:bodyPr lIns="90008" tIns="45004" rIns="90008" bIns="45004"/>
          <a:lstStyle/>
          <a:p>
            <a:fld id="{668F22A6-C7FE-404F-92F6-20DED05EFE86}" type="slidenum">
              <a:rPr lang="en-US"/>
              <a:pPr/>
              <a:t>4</a:t>
            </a:fld>
            <a:endParaRPr lang="en-US"/>
          </a:p>
        </p:txBody>
      </p:sp>
      <p:sp>
        <p:nvSpPr>
          <p:cNvPr id="26627" name="Rectangle 2"/>
          <p:cNvSpPr>
            <a:spLocks noGrp="1" noRot="1" noChangeAspect="1" noChangeArrowheads="1" noTextEdit="1"/>
          </p:cNvSpPr>
          <p:nvPr>
            <p:ph type="sldImg"/>
          </p:nvPr>
        </p:nvSpPr>
        <p:spPr>
          <a:xfrm>
            <a:off x="1143000" y="684213"/>
            <a:ext cx="4573588" cy="3430587"/>
          </a:xfrm>
          <a:ln/>
        </p:spPr>
      </p:sp>
      <p:sp>
        <p:nvSpPr>
          <p:cNvPr id="26628" name="Rectangle 3"/>
          <p:cNvSpPr>
            <a:spLocks noGrp="1" noChangeArrowheads="1"/>
          </p:cNvSpPr>
          <p:nvPr>
            <p:ph type="body" idx="1"/>
          </p:nvPr>
        </p:nvSpPr>
        <p:spPr>
          <a:xfrm>
            <a:off x="914711" y="4345587"/>
            <a:ext cx="5028579" cy="4114487"/>
          </a:xfrm>
          <a:noFill/>
          <a:ln w="9525"/>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4294967295"/>
          </p:nvPr>
        </p:nvSpPr>
        <p:spPr bwMode="auto">
          <a:xfrm>
            <a:off x="3884027" y="8684926"/>
            <a:ext cx="2972421" cy="457513"/>
          </a:xfrm>
          <a:prstGeom prst="rect">
            <a:avLst/>
          </a:prstGeom>
          <a:noFill/>
          <a:ln>
            <a:miter lim="800000"/>
            <a:headEnd/>
            <a:tailEnd/>
          </a:ln>
        </p:spPr>
        <p:txBody>
          <a:bodyPr lIns="90008" tIns="45004" rIns="90008" bIns="45004"/>
          <a:lstStyle/>
          <a:p>
            <a:fld id="{6CDB0B5C-6072-430E-87CE-ED93009049F1}" type="slidenum">
              <a:rPr lang="en-US"/>
              <a:pPr/>
              <a:t>5</a:t>
            </a:fld>
            <a:endParaRPr lang="en-US"/>
          </a:p>
        </p:txBody>
      </p:sp>
      <p:sp>
        <p:nvSpPr>
          <p:cNvPr id="27651" name="Rectangle 2"/>
          <p:cNvSpPr>
            <a:spLocks noGrp="1" noRot="1" noChangeAspect="1" noChangeArrowheads="1" noTextEdit="1"/>
          </p:cNvSpPr>
          <p:nvPr>
            <p:ph type="sldImg"/>
          </p:nvPr>
        </p:nvSpPr>
        <p:spPr>
          <a:xfrm>
            <a:off x="1143000" y="684213"/>
            <a:ext cx="4573588" cy="3430587"/>
          </a:xfrm>
          <a:ln/>
        </p:spPr>
      </p:sp>
      <p:sp>
        <p:nvSpPr>
          <p:cNvPr id="27652" name="Rectangle 3"/>
          <p:cNvSpPr>
            <a:spLocks noGrp="1" noChangeArrowheads="1"/>
          </p:cNvSpPr>
          <p:nvPr>
            <p:ph type="body" idx="1"/>
          </p:nvPr>
        </p:nvSpPr>
        <p:spPr>
          <a:xfrm>
            <a:off x="914711" y="4345587"/>
            <a:ext cx="5028579" cy="4114487"/>
          </a:xfrm>
          <a:noFill/>
          <a:ln w="9525"/>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4294967295"/>
          </p:nvPr>
        </p:nvSpPr>
        <p:spPr bwMode="auto">
          <a:xfrm>
            <a:off x="3884027" y="8684926"/>
            <a:ext cx="2972421" cy="457513"/>
          </a:xfrm>
          <a:prstGeom prst="rect">
            <a:avLst/>
          </a:prstGeom>
          <a:noFill/>
          <a:ln>
            <a:miter lim="800000"/>
            <a:headEnd/>
            <a:tailEnd/>
          </a:ln>
        </p:spPr>
        <p:txBody>
          <a:bodyPr lIns="90008" tIns="45004" rIns="90008" bIns="45004"/>
          <a:lstStyle/>
          <a:p>
            <a:fld id="{383EC465-36EE-45DF-8CC8-1566C1A56F03}" type="slidenum">
              <a:rPr lang="en-US"/>
              <a:pPr/>
              <a:t>6</a:t>
            </a:fld>
            <a:endParaRPr lang="en-US"/>
          </a:p>
        </p:txBody>
      </p:sp>
      <p:sp>
        <p:nvSpPr>
          <p:cNvPr id="28675" name="Rectangle 2"/>
          <p:cNvSpPr>
            <a:spLocks noGrp="1" noRot="1" noChangeAspect="1" noChangeArrowheads="1" noTextEdit="1"/>
          </p:cNvSpPr>
          <p:nvPr>
            <p:ph type="sldImg"/>
          </p:nvPr>
        </p:nvSpPr>
        <p:spPr>
          <a:xfrm>
            <a:off x="1155424" y="683926"/>
            <a:ext cx="4548706" cy="3430562"/>
          </a:xfrm>
          <a:ln/>
        </p:spPr>
      </p:sp>
      <p:sp>
        <p:nvSpPr>
          <p:cNvPr id="28676" name="Rectangle 3"/>
          <p:cNvSpPr>
            <a:spLocks noGrp="1" noChangeArrowheads="1"/>
          </p:cNvSpPr>
          <p:nvPr>
            <p:ph type="body" idx="1"/>
          </p:nvPr>
        </p:nvSpPr>
        <p:spPr>
          <a:xfrm>
            <a:off x="914711" y="4345587"/>
            <a:ext cx="5028579" cy="4114487"/>
          </a:xfrm>
          <a:noFill/>
          <a:ln w="9525"/>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4294967295"/>
          </p:nvPr>
        </p:nvSpPr>
        <p:spPr bwMode="auto">
          <a:xfrm>
            <a:off x="3884027" y="8684926"/>
            <a:ext cx="2972421" cy="457513"/>
          </a:xfrm>
          <a:prstGeom prst="rect">
            <a:avLst/>
          </a:prstGeom>
          <a:noFill/>
          <a:ln>
            <a:miter lim="800000"/>
            <a:headEnd/>
            <a:tailEnd/>
          </a:ln>
        </p:spPr>
        <p:txBody>
          <a:bodyPr lIns="90008" tIns="45004" rIns="90008" bIns="45004"/>
          <a:lstStyle/>
          <a:p>
            <a:fld id="{06695690-267E-4BD5-A61D-894D4C5AF996}" type="slidenum">
              <a:rPr lang="en-US"/>
              <a:pPr/>
              <a:t>7</a:t>
            </a:fld>
            <a:endParaRPr lang="en-US"/>
          </a:p>
        </p:txBody>
      </p:sp>
      <p:sp>
        <p:nvSpPr>
          <p:cNvPr id="29699" name="Rectangle 2"/>
          <p:cNvSpPr>
            <a:spLocks noGrp="1" noRot="1" noChangeAspect="1" noChangeArrowheads="1" noTextEdit="1"/>
          </p:cNvSpPr>
          <p:nvPr>
            <p:ph type="sldImg"/>
          </p:nvPr>
        </p:nvSpPr>
        <p:spPr>
          <a:xfrm>
            <a:off x="1143000" y="684213"/>
            <a:ext cx="4573588" cy="3430587"/>
          </a:xfrm>
          <a:ln/>
        </p:spPr>
      </p:sp>
      <p:sp>
        <p:nvSpPr>
          <p:cNvPr id="29700" name="Rectangle 3"/>
          <p:cNvSpPr>
            <a:spLocks noGrp="1" noChangeArrowheads="1"/>
          </p:cNvSpPr>
          <p:nvPr>
            <p:ph type="body" idx="1"/>
          </p:nvPr>
        </p:nvSpPr>
        <p:spPr>
          <a:xfrm>
            <a:off x="914711" y="4345587"/>
            <a:ext cx="5028579" cy="4114487"/>
          </a:xfrm>
          <a:noFill/>
          <a:ln w="9525"/>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4294967295"/>
          </p:nvPr>
        </p:nvSpPr>
        <p:spPr bwMode="auto">
          <a:xfrm>
            <a:off x="3884027" y="8684926"/>
            <a:ext cx="2972421" cy="457513"/>
          </a:xfrm>
          <a:prstGeom prst="rect">
            <a:avLst/>
          </a:prstGeom>
          <a:noFill/>
          <a:ln>
            <a:miter lim="800000"/>
            <a:headEnd/>
            <a:tailEnd/>
          </a:ln>
        </p:spPr>
        <p:txBody>
          <a:bodyPr lIns="90008" tIns="45004" rIns="90008" bIns="45004"/>
          <a:lstStyle/>
          <a:p>
            <a:fld id="{668F22A6-C7FE-404F-92F6-20DED05EFE86}" type="slidenum">
              <a:rPr lang="en-US"/>
              <a:pPr/>
              <a:t>8</a:t>
            </a:fld>
            <a:endParaRPr lang="en-US"/>
          </a:p>
        </p:txBody>
      </p:sp>
      <p:sp>
        <p:nvSpPr>
          <p:cNvPr id="26627" name="Rectangle 2"/>
          <p:cNvSpPr>
            <a:spLocks noGrp="1" noRot="1" noChangeAspect="1" noChangeArrowheads="1" noTextEdit="1"/>
          </p:cNvSpPr>
          <p:nvPr>
            <p:ph type="sldImg"/>
          </p:nvPr>
        </p:nvSpPr>
        <p:spPr>
          <a:xfrm>
            <a:off x="1155424" y="683926"/>
            <a:ext cx="4548706" cy="3430562"/>
          </a:xfrm>
          <a:ln/>
        </p:spPr>
      </p:sp>
      <p:sp>
        <p:nvSpPr>
          <p:cNvPr id="26628" name="Rectangle 3"/>
          <p:cNvSpPr>
            <a:spLocks noGrp="1" noChangeArrowheads="1"/>
          </p:cNvSpPr>
          <p:nvPr>
            <p:ph type="body" idx="1"/>
          </p:nvPr>
        </p:nvSpPr>
        <p:spPr>
          <a:xfrm>
            <a:off x="914711" y="4345587"/>
            <a:ext cx="5028579" cy="4114487"/>
          </a:xfrm>
          <a:noFill/>
          <a:ln w="9525"/>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4294967295"/>
          </p:nvPr>
        </p:nvSpPr>
        <p:spPr bwMode="auto">
          <a:xfrm>
            <a:off x="3884027" y="8684926"/>
            <a:ext cx="2972421" cy="457513"/>
          </a:xfrm>
          <a:prstGeom prst="rect">
            <a:avLst/>
          </a:prstGeom>
          <a:noFill/>
          <a:ln>
            <a:miter lim="800000"/>
            <a:headEnd/>
            <a:tailEnd/>
          </a:ln>
        </p:spPr>
        <p:txBody>
          <a:bodyPr lIns="90008" tIns="45004" rIns="90008" bIns="45004"/>
          <a:lstStyle/>
          <a:p>
            <a:fld id="{A47EE7A8-711E-4DBB-9DA2-EB6019F6E29A}" type="slidenum">
              <a:rPr lang="en-US"/>
              <a:pPr/>
              <a:t>9</a:t>
            </a:fld>
            <a:endParaRPr lang="en-US"/>
          </a:p>
        </p:txBody>
      </p:sp>
      <p:sp>
        <p:nvSpPr>
          <p:cNvPr id="31747" name="Rectangle 2"/>
          <p:cNvSpPr>
            <a:spLocks noGrp="1" noRot="1" noChangeAspect="1" noChangeArrowheads="1" noTextEdit="1"/>
          </p:cNvSpPr>
          <p:nvPr>
            <p:ph type="sldImg"/>
          </p:nvPr>
        </p:nvSpPr>
        <p:spPr>
          <a:xfrm>
            <a:off x="1155424" y="683926"/>
            <a:ext cx="4548706" cy="3430562"/>
          </a:xfrm>
          <a:ln/>
        </p:spPr>
      </p:sp>
      <p:sp>
        <p:nvSpPr>
          <p:cNvPr id="31748" name="Rectangle 3"/>
          <p:cNvSpPr>
            <a:spLocks noGrp="1" noChangeArrowheads="1"/>
          </p:cNvSpPr>
          <p:nvPr>
            <p:ph type="body" idx="1"/>
          </p:nvPr>
        </p:nvSpPr>
        <p:spPr>
          <a:xfrm>
            <a:off x="914711" y="4345587"/>
            <a:ext cx="5028579" cy="4114487"/>
          </a:xfrm>
          <a:noFill/>
          <a:ln w="9525"/>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4294967295"/>
          </p:nvPr>
        </p:nvSpPr>
        <p:spPr bwMode="auto">
          <a:xfrm>
            <a:off x="3884027" y="8684926"/>
            <a:ext cx="2972421" cy="457513"/>
          </a:xfrm>
          <a:prstGeom prst="rect">
            <a:avLst/>
          </a:prstGeom>
          <a:noFill/>
          <a:ln>
            <a:miter lim="800000"/>
            <a:headEnd/>
            <a:tailEnd/>
          </a:ln>
        </p:spPr>
        <p:txBody>
          <a:bodyPr lIns="90008" tIns="45004" rIns="90008" bIns="45004"/>
          <a:lstStyle/>
          <a:p>
            <a:fld id="{D00851E9-E1FD-49EA-B7A9-27AAFEA51672}" type="slidenum">
              <a:rPr lang="en-US"/>
              <a:pPr/>
              <a:t>10</a:t>
            </a:fld>
            <a:endParaRPr lang="en-US"/>
          </a:p>
        </p:txBody>
      </p:sp>
      <p:sp>
        <p:nvSpPr>
          <p:cNvPr id="30723" name="Rectangle 2"/>
          <p:cNvSpPr>
            <a:spLocks noGrp="1" noRot="1" noChangeAspect="1" noChangeArrowheads="1" noTextEdit="1"/>
          </p:cNvSpPr>
          <p:nvPr>
            <p:ph type="sldImg"/>
          </p:nvPr>
        </p:nvSpPr>
        <p:spPr>
          <a:xfrm>
            <a:off x="1143000" y="684213"/>
            <a:ext cx="4573588" cy="3430587"/>
          </a:xfrm>
          <a:ln/>
        </p:spPr>
      </p:sp>
      <p:sp>
        <p:nvSpPr>
          <p:cNvPr id="30724" name="Rectangle 3"/>
          <p:cNvSpPr>
            <a:spLocks noGrp="1" noChangeArrowheads="1"/>
          </p:cNvSpPr>
          <p:nvPr>
            <p:ph type="body" idx="1"/>
          </p:nvPr>
        </p:nvSpPr>
        <p:spPr>
          <a:xfrm>
            <a:off x="914711" y="4345587"/>
            <a:ext cx="5028579" cy="4114487"/>
          </a:xfrm>
          <a:noFill/>
          <a:ln w="9525"/>
        </p:spPr>
        <p:txBody>
          <a:bodyPr>
            <a:normAutofit fontScale="77500" lnSpcReduction="20000"/>
          </a:bodyPr>
          <a:lstStyle/>
          <a:p>
            <a:pPr eaLnBrk="1" hangingPunct="1"/>
            <a:r>
              <a:rPr lang="en-US" dirty="0" smtClean="0"/>
              <a:t>Things to check every  year.</a:t>
            </a:r>
          </a:p>
          <a:p>
            <a:pPr eaLnBrk="1" hangingPunct="1"/>
            <a:r>
              <a:rPr lang="en-US" dirty="0" smtClean="0"/>
              <a:t>	Contacts</a:t>
            </a:r>
          </a:p>
          <a:p>
            <a:pPr eaLnBrk="1" hangingPunct="1"/>
            <a:r>
              <a:rPr lang="en-US" dirty="0" smtClean="0"/>
              <a:t>	Phone numbers</a:t>
            </a:r>
          </a:p>
          <a:p>
            <a:pPr eaLnBrk="1" hangingPunct="1"/>
            <a:r>
              <a:rPr lang="en-US" dirty="0" smtClean="0"/>
              <a:t>	Operational requirements (flow augmentation, flood </a:t>
            </a:r>
            <a:r>
              <a:rPr lang="en-US" dirty="0" err="1" smtClean="0"/>
              <a:t>regulation,new</a:t>
            </a:r>
            <a:r>
              <a:rPr lang="en-US" dirty="0" smtClean="0"/>
              <a:t> physical limitations, etc)</a:t>
            </a:r>
          </a:p>
          <a:p>
            <a:pPr eaLnBrk="1" hangingPunct="1"/>
            <a:r>
              <a:rPr lang="en-US" dirty="0" smtClean="0"/>
              <a:t>	Stage-discharge relationships</a:t>
            </a:r>
          </a:p>
          <a:p>
            <a:pPr eaLnBrk="1" hangingPunct="1"/>
            <a:r>
              <a:rPr lang="en-US" dirty="0" smtClean="0"/>
              <a:t>Things to update in  the Manual</a:t>
            </a:r>
          </a:p>
          <a:p>
            <a:pPr eaLnBrk="1" hangingPunct="1"/>
            <a:r>
              <a:rPr lang="en-US" dirty="0" smtClean="0"/>
              <a:t>	Operations description</a:t>
            </a:r>
          </a:p>
          <a:p>
            <a:pPr eaLnBrk="1" hangingPunct="1"/>
            <a:r>
              <a:rPr lang="en-US" dirty="0" smtClean="0"/>
              <a:t>	Project configuration (new outlets or new limitations?)</a:t>
            </a:r>
          </a:p>
          <a:p>
            <a:pPr eaLnBrk="1" hangingPunct="1"/>
            <a:r>
              <a:rPr lang="en-US" dirty="0" smtClean="0"/>
              <a:t>	Statistical information</a:t>
            </a:r>
          </a:p>
          <a:p>
            <a:pPr eaLnBrk="1" hangingPunct="1"/>
            <a:r>
              <a:rPr lang="en-US" dirty="0" smtClean="0"/>
              <a:t>	Lake storage-elevation (have you lost storage?)</a:t>
            </a:r>
          </a:p>
          <a:p>
            <a:pPr eaLnBrk="1" hangingPunct="1"/>
            <a:r>
              <a:rPr lang="en-US" dirty="0" smtClean="0"/>
              <a:t>Notification – Prioritized list of notifications</a:t>
            </a:r>
          </a:p>
          <a:p>
            <a:pPr eaLnBrk="1" hangingPunct="1"/>
            <a:r>
              <a:rPr lang="en-US" dirty="0" smtClean="0"/>
              <a:t>Emergency detection, evaluation, and classification – Procedures for identifying problems and taking quick and appropriate action</a:t>
            </a:r>
          </a:p>
          <a:p>
            <a:pPr eaLnBrk="1" hangingPunct="1"/>
            <a:r>
              <a:rPr lang="en-US" dirty="0" smtClean="0"/>
              <a:t>Responsibilities – EAP related tasks.  Dam owners develop and maintain EAP, state and local emergency management provide warning and evacuation.</a:t>
            </a:r>
          </a:p>
          <a:p>
            <a:pPr eaLnBrk="1" hangingPunct="1"/>
            <a:r>
              <a:rPr lang="en-US" dirty="0" smtClean="0"/>
              <a:t>Preparedness -  Actions to mitigate or alleviate effects of a failure.</a:t>
            </a:r>
          </a:p>
          <a:p>
            <a:pPr eaLnBrk="1" hangingPunct="1"/>
            <a:r>
              <a:rPr lang="en-US" dirty="0" smtClean="0"/>
              <a:t>Inundation maps – Delineate areas affected by failure</a:t>
            </a:r>
          </a:p>
          <a:p>
            <a:pPr eaLnBrk="1" hangingPunct="1">
              <a:lnSpc>
                <a:spcPct val="90000"/>
              </a:lnSpc>
            </a:pPr>
            <a:r>
              <a:rPr lang="en-US" dirty="0" smtClean="0">
                <a:solidFill>
                  <a:srgbClr val="FFFFFF"/>
                </a:solidFill>
              </a:rPr>
              <a:t>When was the last inspection of your high risk projects?</a:t>
            </a:r>
          </a:p>
          <a:p>
            <a:pPr eaLnBrk="1" hangingPunct="1">
              <a:lnSpc>
                <a:spcPct val="90000"/>
              </a:lnSpc>
            </a:pPr>
            <a:r>
              <a:rPr lang="en-US" dirty="0" smtClean="0">
                <a:solidFill>
                  <a:srgbClr val="FFFFFF"/>
                </a:solidFill>
              </a:rPr>
              <a:t>It’s a Team Effort!</a:t>
            </a:r>
          </a:p>
          <a:p>
            <a:pPr lvl="1" eaLnBrk="1" hangingPunct="1">
              <a:lnSpc>
                <a:spcPct val="90000"/>
              </a:lnSpc>
            </a:pPr>
            <a:r>
              <a:rPr lang="en-US" sz="2400" dirty="0">
                <a:solidFill>
                  <a:srgbClr val="FFFFFF"/>
                </a:solidFill>
              </a:rPr>
              <a:t>Get a Hydraulic Engineer on the inspection if at all possible </a:t>
            </a:r>
          </a:p>
          <a:p>
            <a:pPr lvl="1" eaLnBrk="1" hangingPunct="1">
              <a:lnSpc>
                <a:spcPct val="90000"/>
              </a:lnSpc>
            </a:pPr>
            <a:r>
              <a:rPr lang="en-US" sz="2400" dirty="0">
                <a:solidFill>
                  <a:srgbClr val="FFFFFF"/>
                </a:solidFill>
              </a:rPr>
              <a:t>Review the last inspection report before you conduct your inspection </a:t>
            </a:r>
          </a:p>
          <a:p>
            <a:pPr lvl="1" eaLnBrk="1" hangingPunct="1">
              <a:lnSpc>
                <a:spcPct val="90000"/>
              </a:lnSpc>
            </a:pPr>
            <a:r>
              <a:rPr lang="en-US" sz="2400" dirty="0">
                <a:solidFill>
                  <a:srgbClr val="FFFFFF"/>
                </a:solidFill>
              </a:rPr>
              <a:t>Share information! </a:t>
            </a:r>
          </a:p>
          <a:p>
            <a:pPr lvl="1" eaLnBrk="1" hangingPunct="1">
              <a:lnSpc>
                <a:spcPct val="90000"/>
              </a:lnSpc>
            </a:pPr>
            <a:r>
              <a:rPr lang="en-US" sz="2400" dirty="0">
                <a:solidFill>
                  <a:srgbClr val="FFFFFF"/>
                </a:solidFill>
              </a:rPr>
              <a:t>Review all the dam safety data (</a:t>
            </a:r>
            <a:r>
              <a:rPr lang="en-US" sz="2400" dirty="0" err="1">
                <a:solidFill>
                  <a:srgbClr val="FFFFFF"/>
                </a:solidFill>
              </a:rPr>
              <a:t>piezometers</a:t>
            </a:r>
            <a:r>
              <a:rPr lang="en-US" sz="2400" dirty="0">
                <a:solidFill>
                  <a:srgbClr val="FFFFFF"/>
                </a:solidFill>
              </a:rPr>
              <a:t>, drainage weirs, crack meters, Etc.) before you go to the project</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52400"/>
            <a:ext cx="21526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152400"/>
            <a:ext cx="6305550" cy="5973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F4B7F1BA-D67F-4C9B-A45C-B616BB130228}"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03CC7D5-AADD-49FA-8209-475AB0712B2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6195FBA0-85FA-41DD-A1DD-482288AB0F1B}"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FAD4C019-37C7-4484-AE0D-6330E9A3698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978772D2-7AE8-4A93-AA45-9019B250B68F}"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62ABEF5F-8FA6-440F-B410-7B1ED1EF4D37}"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2BF0D79-5E21-4B51-83BC-01370C6300A1}"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D8660489-68D3-439A-9BFF-659C217B7CE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100AD57-2CF4-4544-96CA-35FCAB7A7A6B}"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4F2CABE-9980-4043-AA6F-5024EEE23119}"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D79B778-9B5B-44B4-90AA-9D0DD5F6534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062" name="Picture 38"/>
          <p:cNvPicPr>
            <a:picLocks noChangeAspect="1" noChangeArrowheads="1"/>
          </p:cNvPicPr>
          <p:nvPr userDrawn="1"/>
        </p:nvPicPr>
        <p:blipFill>
          <a:blip r:embed="rId13" cstate="print"/>
          <a:srcRect/>
          <a:stretch>
            <a:fillRect/>
          </a:stretch>
        </p:blipFill>
        <p:spPr bwMode="auto">
          <a:xfrm>
            <a:off x="3886200" y="3448050"/>
            <a:ext cx="5257800" cy="3409950"/>
          </a:xfrm>
          <a:prstGeom prst="rect">
            <a:avLst/>
          </a:prstGeom>
          <a:noFill/>
          <a:ln w="9525">
            <a:noFill/>
            <a:miter lim="800000"/>
            <a:headEnd/>
            <a:tailEnd/>
          </a:ln>
          <a:effectLst/>
        </p:spPr>
      </p:pic>
      <p:pic>
        <p:nvPicPr>
          <p:cNvPr id="1063" name="Picture 39"/>
          <p:cNvPicPr>
            <a:picLocks noChangeAspect="1" noChangeArrowheads="1"/>
          </p:cNvPicPr>
          <p:nvPr userDrawn="1"/>
        </p:nvPicPr>
        <p:blipFill>
          <a:blip r:embed="rId14" cstate="print"/>
          <a:srcRect/>
          <a:stretch>
            <a:fillRect/>
          </a:stretch>
        </p:blipFill>
        <p:spPr bwMode="auto">
          <a:xfrm>
            <a:off x="5029200" y="1676400"/>
            <a:ext cx="4114800" cy="2324100"/>
          </a:xfrm>
          <a:prstGeom prst="rect">
            <a:avLst/>
          </a:prstGeom>
          <a:noFill/>
          <a:ln w="9525">
            <a:noFill/>
            <a:miter lim="800000"/>
            <a:headEnd/>
            <a:tailEnd/>
          </a:ln>
          <a:effectLst/>
        </p:spPr>
      </p:pic>
      <p:sp>
        <p:nvSpPr>
          <p:cNvPr id="13" name="Freeform 12"/>
          <p:cNvSpPr/>
          <p:nvPr userDrawn="1"/>
        </p:nvSpPr>
        <p:spPr>
          <a:xfrm>
            <a:off x="0" y="-7258"/>
            <a:ext cx="9129486" cy="6894286"/>
          </a:xfrm>
          <a:custGeom>
            <a:avLst/>
            <a:gdLst>
              <a:gd name="connsiteX0" fmla="*/ 0 w 9129486"/>
              <a:gd name="connsiteY0" fmla="*/ 0 h 6894286"/>
              <a:gd name="connsiteX1" fmla="*/ 9129486 w 9129486"/>
              <a:gd name="connsiteY1" fmla="*/ 0 h 6894286"/>
              <a:gd name="connsiteX2" fmla="*/ 9129486 w 9129486"/>
              <a:gd name="connsiteY2" fmla="*/ 1669143 h 6894286"/>
              <a:gd name="connsiteX3" fmla="*/ 8824686 w 9129486"/>
              <a:gd name="connsiteY3" fmla="*/ 1669143 h 6894286"/>
              <a:gd name="connsiteX4" fmla="*/ 8432800 w 9129486"/>
              <a:gd name="connsiteY4" fmla="*/ 1683657 h 6894286"/>
              <a:gd name="connsiteX5" fmla="*/ 8026400 w 9129486"/>
              <a:gd name="connsiteY5" fmla="*/ 1756229 h 6894286"/>
              <a:gd name="connsiteX6" fmla="*/ 7649029 w 9129486"/>
              <a:gd name="connsiteY6" fmla="*/ 1872343 h 6894286"/>
              <a:gd name="connsiteX7" fmla="*/ 7097486 w 9129486"/>
              <a:gd name="connsiteY7" fmla="*/ 2061029 h 6894286"/>
              <a:gd name="connsiteX8" fmla="*/ 6647543 w 9129486"/>
              <a:gd name="connsiteY8" fmla="*/ 2278743 h 6894286"/>
              <a:gd name="connsiteX9" fmla="*/ 6313714 w 9129486"/>
              <a:gd name="connsiteY9" fmla="*/ 2496457 h 6894286"/>
              <a:gd name="connsiteX10" fmla="*/ 5892800 w 9129486"/>
              <a:gd name="connsiteY10" fmla="*/ 2844800 h 6894286"/>
              <a:gd name="connsiteX11" fmla="*/ 5457371 w 9129486"/>
              <a:gd name="connsiteY11" fmla="*/ 3251200 h 6894286"/>
              <a:gd name="connsiteX12" fmla="*/ 5138057 w 9129486"/>
              <a:gd name="connsiteY12" fmla="*/ 3628571 h 6894286"/>
              <a:gd name="connsiteX13" fmla="*/ 4804229 w 9129486"/>
              <a:gd name="connsiteY13" fmla="*/ 4107543 h 6894286"/>
              <a:gd name="connsiteX14" fmla="*/ 4542971 w 9129486"/>
              <a:gd name="connsiteY14" fmla="*/ 4601029 h 6894286"/>
              <a:gd name="connsiteX15" fmla="*/ 4296229 w 9129486"/>
              <a:gd name="connsiteY15" fmla="*/ 5210629 h 6894286"/>
              <a:gd name="connsiteX16" fmla="*/ 4136571 w 9129486"/>
              <a:gd name="connsiteY16" fmla="*/ 5820229 h 6894286"/>
              <a:gd name="connsiteX17" fmla="*/ 4064000 w 9129486"/>
              <a:gd name="connsiteY17" fmla="*/ 6299200 h 6894286"/>
              <a:gd name="connsiteX18" fmla="*/ 4020457 w 9129486"/>
              <a:gd name="connsiteY18" fmla="*/ 6894286 h 6894286"/>
              <a:gd name="connsiteX19" fmla="*/ 0 w 9129486"/>
              <a:gd name="connsiteY19" fmla="*/ 6865257 h 6894286"/>
              <a:gd name="connsiteX20" fmla="*/ 0 w 9129486"/>
              <a:gd name="connsiteY20" fmla="*/ 0 h 6894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129486" h="6894286">
                <a:moveTo>
                  <a:pt x="0" y="0"/>
                </a:moveTo>
                <a:lnTo>
                  <a:pt x="9129486" y="0"/>
                </a:lnTo>
                <a:lnTo>
                  <a:pt x="9129486" y="1669143"/>
                </a:lnTo>
                <a:lnTo>
                  <a:pt x="8824686" y="1669143"/>
                </a:lnTo>
                <a:lnTo>
                  <a:pt x="8432800" y="1683657"/>
                </a:lnTo>
                <a:lnTo>
                  <a:pt x="8026400" y="1756229"/>
                </a:lnTo>
                <a:lnTo>
                  <a:pt x="7649029" y="1872343"/>
                </a:lnTo>
                <a:lnTo>
                  <a:pt x="7097486" y="2061029"/>
                </a:lnTo>
                <a:lnTo>
                  <a:pt x="6647543" y="2278743"/>
                </a:lnTo>
                <a:lnTo>
                  <a:pt x="6313714" y="2496457"/>
                </a:lnTo>
                <a:lnTo>
                  <a:pt x="5892800" y="2844800"/>
                </a:lnTo>
                <a:lnTo>
                  <a:pt x="5457371" y="3251200"/>
                </a:lnTo>
                <a:lnTo>
                  <a:pt x="5138057" y="3628571"/>
                </a:lnTo>
                <a:lnTo>
                  <a:pt x="4804229" y="4107543"/>
                </a:lnTo>
                <a:lnTo>
                  <a:pt x="4542971" y="4601029"/>
                </a:lnTo>
                <a:lnTo>
                  <a:pt x="4296229" y="5210629"/>
                </a:lnTo>
                <a:lnTo>
                  <a:pt x="4136571" y="5820229"/>
                </a:lnTo>
                <a:lnTo>
                  <a:pt x="4064000" y="6299200"/>
                </a:lnTo>
                <a:lnTo>
                  <a:pt x="4020457" y="6894286"/>
                </a:lnTo>
                <a:lnTo>
                  <a:pt x="0" y="6865257"/>
                </a:lnTo>
                <a:lnTo>
                  <a:pt x="0" y="0"/>
                </a:lnTo>
                <a:close/>
              </a:path>
            </a:pathLst>
          </a:custGeom>
          <a:solidFill>
            <a:schemeClr val="bg1">
              <a:lumMod val="95000"/>
            </a:schemeClr>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USACE_logo"/>
          <p:cNvPicPr>
            <a:picLocks noChangeAspect="1" noChangeArrowheads="1"/>
          </p:cNvPicPr>
          <p:nvPr userDrawn="1"/>
        </p:nvPicPr>
        <p:blipFill>
          <a:blip r:embed="rId15" cstate="print"/>
          <a:srcRect/>
          <a:stretch>
            <a:fillRect/>
          </a:stretch>
        </p:blipFill>
        <p:spPr bwMode="auto">
          <a:xfrm>
            <a:off x="228600" y="5081588"/>
            <a:ext cx="1371600" cy="938213"/>
          </a:xfrm>
          <a:prstGeom prst="rect">
            <a:avLst/>
          </a:prstGeom>
          <a:noFill/>
        </p:spPr>
      </p:pic>
      <p:sp>
        <p:nvSpPr>
          <p:cNvPr id="1043" name="Line 19"/>
          <p:cNvSpPr>
            <a:spLocks noChangeShapeType="1"/>
          </p:cNvSpPr>
          <p:nvPr/>
        </p:nvSpPr>
        <p:spPr bwMode="auto">
          <a:xfrm>
            <a:off x="4953000" y="3962400"/>
            <a:ext cx="4191000" cy="0"/>
          </a:xfrm>
          <a:prstGeom prst="line">
            <a:avLst/>
          </a:prstGeom>
          <a:noFill/>
          <a:ln w="63500">
            <a:solidFill>
              <a:schemeClr val="bg1"/>
            </a:solidFill>
            <a:round/>
            <a:headEnd/>
            <a:tailEnd/>
          </a:ln>
          <a:effectLst/>
        </p:spPr>
        <p:txBody>
          <a:bodyPr/>
          <a:lstStyle/>
          <a:p>
            <a:endParaRPr lang="en-US"/>
          </a:p>
        </p:txBody>
      </p:sp>
      <p:sp>
        <p:nvSpPr>
          <p:cNvPr id="1026" name="Rectangle 2"/>
          <p:cNvSpPr>
            <a:spLocks noGrp="1" noChangeArrowheads="1"/>
          </p:cNvSpPr>
          <p:nvPr>
            <p:ph type="title"/>
          </p:nvPr>
        </p:nvSpPr>
        <p:spPr bwMode="auto">
          <a:xfrm>
            <a:off x="76200" y="152400"/>
            <a:ext cx="6324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PRESENTATION TITLE</a:t>
            </a:r>
          </a:p>
        </p:txBody>
      </p:sp>
      <p:sp>
        <p:nvSpPr>
          <p:cNvPr id="1033" name="Text Box 9"/>
          <p:cNvSpPr txBox="1">
            <a:spLocks noChangeArrowheads="1"/>
          </p:cNvSpPr>
          <p:nvPr/>
        </p:nvSpPr>
        <p:spPr bwMode="auto">
          <a:xfrm>
            <a:off x="136525" y="6096000"/>
            <a:ext cx="2454275" cy="549275"/>
          </a:xfrm>
          <a:prstGeom prst="rect">
            <a:avLst/>
          </a:prstGeom>
          <a:noFill/>
          <a:ln w="9525">
            <a:noFill/>
            <a:miter lim="800000"/>
            <a:headEnd/>
            <a:tailEnd/>
          </a:ln>
          <a:effectLst/>
        </p:spPr>
        <p:txBody>
          <a:bodyPr wrap="square">
            <a:spAutoFit/>
          </a:bodyPr>
          <a:lstStyle/>
          <a:p>
            <a:r>
              <a:rPr lang="en-US" sz="1200" b="1" dirty="0" smtClean="0"/>
              <a:t>Corps </a:t>
            </a:r>
            <a:r>
              <a:rPr lang="en-US" sz="1200" b="1" dirty="0"/>
              <a:t>of Engineers</a:t>
            </a:r>
          </a:p>
          <a:p>
            <a:r>
              <a:rPr lang="en-US" b="1" dirty="0"/>
              <a:t>BUILDING STRONG</a:t>
            </a:r>
            <a:r>
              <a:rPr lang="en-US" sz="1400" b="1" baseline="-25000" dirty="0"/>
              <a:t>®</a:t>
            </a:r>
          </a:p>
        </p:txBody>
      </p:sp>
      <p:pic>
        <p:nvPicPr>
          <p:cNvPr id="10" name="Picture 23"/>
          <p:cNvPicPr/>
          <p:nvPr userDrawn="1"/>
        </p:nvPicPr>
        <p:blipFill>
          <a:blip r:embed="rId16"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228600" y="3886200"/>
            <a:ext cx="1207672" cy="1131304"/>
          </a:xfrm>
          <a:prstGeom prst="rect">
            <a:avLst/>
          </a:prstGeom>
          <a:noFill/>
        </p:spPr>
      </p:pic>
      <p:pic>
        <p:nvPicPr>
          <p:cNvPr id="11" name="Picture 25"/>
          <p:cNvPicPr/>
          <p:nvPr userDrawn="1"/>
        </p:nvPicPr>
        <p:blipFill>
          <a:blip r:embed="rId17"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676400" y="3886200"/>
            <a:ext cx="1143000" cy="114300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charset="0"/>
        </a:defRPr>
      </a:lvl2pPr>
      <a:lvl3pPr algn="l" rtl="0" fontAlgn="base">
        <a:spcBef>
          <a:spcPct val="0"/>
        </a:spcBef>
        <a:spcAft>
          <a:spcPct val="0"/>
        </a:spcAft>
        <a:defRPr sz="3600" b="1">
          <a:solidFill>
            <a:schemeClr val="tx2"/>
          </a:solidFill>
          <a:latin typeface="Arial" charset="0"/>
        </a:defRPr>
      </a:lvl3pPr>
      <a:lvl4pPr algn="l" rtl="0" fontAlgn="base">
        <a:spcBef>
          <a:spcPct val="0"/>
        </a:spcBef>
        <a:spcAft>
          <a:spcPct val="0"/>
        </a:spcAft>
        <a:defRPr sz="3600" b="1">
          <a:solidFill>
            <a:schemeClr val="tx2"/>
          </a:solidFill>
          <a:latin typeface="Arial" charset="0"/>
        </a:defRPr>
      </a:lvl4pPr>
      <a:lvl5pPr algn="l" rtl="0" fontAlgn="base">
        <a:spcBef>
          <a:spcPct val="0"/>
        </a:spcBef>
        <a:spcAft>
          <a:spcPct val="0"/>
        </a:spcAft>
        <a:defRPr sz="3600" b="1">
          <a:solidFill>
            <a:schemeClr val="tx2"/>
          </a:solidFill>
          <a:latin typeface="Arial"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sldNum" sz="quarter" idx="4"/>
          </p:nvPr>
        </p:nvSpPr>
        <p:spPr bwMode="auto">
          <a:xfrm>
            <a:off x="3657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fld id="{3687647A-9332-4357-AB56-6FD9E33C24C2}" type="slidenum">
              <a:rPr lang="en-US"/>
              <a:pPr/>
              <a:t>‹#›</a:t>
            </a:fld>
            <a:endParaRPr lang="en-US"/>
          </a:p>
        </p:txBody>
      </p:sp>
      <p:sp>
        <p:nvSpPr>
          <p:cNvPr id="3082" name="Line 10"/>
          <p:cNvSpPr>
            <a:spLocks noChangeShapeType="1"/>
          </p:cNvSpPr>
          <p:nvPr/>
        </p:nvSpPr>
        <p:spPr bwMode="auto">
          <a:xfrm flipH="1">
            <a:off x="2133600" y="6324600"/>
            <a:ext cx="5715000" cy="0"/>
          </a:xfrm>
          <a:prstGeom prst="line">
            <a:avLst/>
          </a:prstGeom>
          <a:noFill/>
          <a:ln w="9525">
            <a:solidFill>
              <a:schemeClr val="tx1"/>
            </a:solidFill>
            <a:round/>
            <a:headEnd/>
            <a:tailEnd/>
          </a:ln>
          <a:effectLst/>
        </p:spPr>
        <p:txBody>
          <a:bodyPr/>
          <a:lstStyle/>
          <a:p>
            <a:endParaRPr lang="en-US"/>
          </a:p>
        </p:txBody>
      </p:sp>
      <p:pic>
        <p:nvPicPr>
          <p:cNvPr id="8" name="Picture 8" descr="USACE_logo"/>
          <p:cNvPicPr>
            <a:picLocks noChangeAspect="1" noChangeArrowheads="1"/>
          </p:cNvPicPr>
          <p:nvPr userDrawn="1"/>
        </p:nvPicPr>
        <p:blipFill>
          <a:blip r:embed="rId13" cstate="print"/>
          <a:srcRect/>
          <a:stretch>
            <a:fillRect/>
          </a:stretch>
        </p:blipFill>
        <p:spPr bwMode="auto">
          <a:xfrm>
            <a:off x="8106597" y="5943600"/>
            <a:ext cx="1037403" cy="709613"/>
          </a:xfrm>
          <a:prstGeom prst="rect">
            <a:avLst/>
          </a:prstGeom>
          <a:noFill/>
        </p:spPr>
      </p:pic>
      <p:pic>
        <p:nvPicPr>
          <p:cNvPr id="9" name="Picture 23"/>
          <p:cNvPicPr/>
          <p:nvPr userDrawn="1"/>
        </p:nvPicPr>
        <p:blipFill>
          <a:blip r:embed="rId1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52400" y="5791200"/>
            <a:ext cx="914400" cy="762000"/>
          </a:xfrm>
          <a:prstGeom prst="rect">
            <a:avLst/>
          </a:prstGeom>
          <a:noFill/>
        </p:spPr>
      </p:pic>
      <p:pic>
        <p:nvPicPr>
          <p:cNvPr id="10" name="Picture 25"/>
          <p:cNvPicPr/>
          <p:nvPr userDrawn="1"/>
        </p:nvPicPr>
        <p:blipFill>
          <a:blip r:embed="rId15"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143000" y="5791200"/>
            <a:ext cx="762000" cy="7620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SzPct val="75000"/>
        <a:buFont typeface="Arial" charset="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fontAlgn="base">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erry.w.webb@usace.army.mi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 y="152400"/>
            <a:ext cx="7772400" cy="1470025"/>
          </a:xfrm>
        </p:spPr>
        <p:txBody>
          <a:bodyPr/>
          <a:lstStyle/>
          <a:p>
            <a:r>
              <a:rPr lang="en-US" dirty="0" smtClean="0"/>
              <a:t>Interim Operating Pools</a:t>
            </a:r>
            <a:endParaRPr lang="en-US" dirty="0"/>
          </a:p>
        </p:txBody>
      </p:sp>
      <p:sp>
        <p:nvSpPr>
          <p:cNvPr id="5" name="Text Box 4"/>
          <p:cNvSpPr txBox="1">
            <a:spLocks noChangeArrowheads="1"/>
          </p:cNvSpPr>
          <p:nvPr/>
        </p:nvSpPr>
        <p:spPr bwMode="auto">
          <a:xfrm>
            <a:off x="0" y="1752600"/>
            <a:ext cx="6248400" cy="2185214"/>
          </a:xfrm>
          <a:prstGeom prst="rect">
            <a:avLst/>
          </a:prstGeom>
          <a:noFill/>
          <a:ln w="9525">
            <a:noFill/>
            <a:miter lim="800000"/>
            <a:headEnd/>
            <a:tailEnd/>
          </a:ln>
          <a:effectLst/>
        </p:spPr>
        <p:txBody>
          <a:bodyPr wrap="square">
            <a:spAutoFit/>
          </a:bodyPr>
          <a:lstStyle/>
          <a:p>
            <a:r>
              <a:rPr lang="en-US" sz="1600" b="1" dirty="0" smtClean="0"/>
              <a:t>Jerry W. Webb, P.E., D.WRE</a:t>
            </a:r>
          </a:p>
          <a:p>
            <a:r>
              <a:rPr lang="en-US" sz="1600" dirty="0" smtClean="0"/>
              <a:t>Principal Hydrologic &amp; Hydraulic Engineer</a:t>
            </a:r>
          </a:p>
          <a:p>
            <a:r>
              <a:rPr lang="en-US" sz="1600" dirty="0" smtClean="0"/>
              <a:t>Hydrology, Hydraulics &amp; Coastal Community of Practice Leader</a:t>
            </a:r>
          </a:p>
          <a:p>
            <a:r>
              <a:rPr lang="en-US" sz="1600" dirty="0" smtClean="0"/>
              <a:t>US Army Corps of Engineers, Headquarters    </a:t>
            </a:r>
          </a:p>
          <a:p>
            <a:r>
              <a:rPr lang="en-US" sz="1600" dirty="0" smtClean="0">
                <a:hlinkClick r:id="rId2"/>
              </a:rPr>
              <a:t>Jerry.w.webb@usace.army.mil</a:t>
            </a:r>
            <a:endParaRPr lang="en-US" sz="1600" dirty="0" smtClean="0"/>
          </a:p>
          <a:p>
            <a:pPr>
              <a:spcBef>
                <a:spcPts val="0"/>
              </a:spcBef>
            </a:pPr>
            <a:endParaRPr lang="en-US" sz="1400" dirty="0" smtClean="0"/>
          </a:p>
          <a:p>
            <a:pPr>
              <a:spcBef>
                <a:spcPts val="0"/>
              </a:spcBef>
            </a:pPr>
            <a:r>
              <a:rPr lang="en-US" sz="1400" dirty="0" smtClean="0"/>
              <a:t>Dam Safety Workshop</a:t>
            </a:r>
          </a:p>
          <a:p>
            <a:pPr>
              <a:spcBef>
                <a:spcPts val="0"/>
              </a:spcBef>
            </a:pPr>
            <a:r>
              <a:rPr lang="en-US" sz="1400" dirty="0" smtClean="0"/>
              <a:t>Brasília, Brazil</a:t>
            </a:r>
          </a:p>
          <a:p>
            <a:pPr>
              <a:spcBef>
                <a:spcPts val="0"/>
              </a:spcBef>
            </a:pPr>
            <a:r>
              <a:rPr lang="en-US" sz="1400" smtClean="0"/>
              <a:t>20-24 May 2013</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29600" cy="1143000"/>
          </a:xfrm>
        </p:spPr>
        <p:txBody>
          <a:bodyPr/>
          <a:lstStyle/>
          <a:p>
            <a:pPr eaLnBrk="1" hangingPunct="1"/>
            <a:r>
              <a:rPr lang="en-US" b="1" dirty="0" smtClean="0">
                <a:solidFill>
                  <a:srgbClr val="0033CC"/>
                </a:solidFill>
              </a:rPr>
              <a:t>Water Management /IRRM</a:t>
            </a:r>
          </a:p>
        </p:txBody>
      </p:sp>
      <p:sp>
        <p:nvSpPr>
          <p:cNvPr id="14339" name="Rectangle 3"/>
          <p:cNvSpPr>
            <a:spLocks noGrp="1" noChangeArrowheads="1"/>
          </p:cNvSpPr>
          <p:nvPr>
            <p:ph type="body" idx="1"/>
          </p:nvPr>
        </p:nvSpPr>
        <p:spPr>
          <a:xfrm>
            <a:off x="609600" y="990600"/>
            <a:ext cx="7772400" cy="4875212"/>
          </a:xfrm>
        </p:spPr>
        <p:txBody>
          <a:bodyPr/>
          <a:lstStyle/>
          <a:p>
            <a:pPr eaLnBrk="1" hangingPunct="1"/>
            <a:r>
              <a:rPr lang="en-US" b="1" dirty="0" smtClean="0"/>
              <a:t>Project Operation</a:t>
            </a:r>
          </a:p>
          <a:p>
            <a:pPr lvl="1" eaLnBrk="1" hangingPunct="1"/>
            <a:r>
              <a:rPr lang="en-US" sz="2400" b="1" dirty="0" smtClean="0"/>
              <a:t>Water Management must work with Dam Safety to develop Interim Operating Plans/IRRM</a:t>
            </a:r>
          </a:p>
          <a:p>
            <a:pPr lvl="1" eaLnBrk="1" hangingPunct="1"/>
            <a:r>
              <a:rPr lang="en-US" sz="2400" b="1" dirty="0" smtClean="0"/>
              <a:t>To the extent possible these IOP’s must continue project operations to maximize capability to meet authorized purposes while recognizing/reducing Dam Safety risks.</a:t>
            </a:r>
          </a:p>
          <a:p>
            <a:pPr lvl="1" eaLnBrk="1" hangingPunct="1"/>
            <a:r>
              <a:rPr lang="en-US" sz="2400" b="1" dirty="0" smtClean="0"/>
              <a:t>Extraordinary measures, such as making releases above control levels based on forecasts should only be included once emergency conditions have been observed/declared.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639762"/>
          </a:xfrm>
        </p:spPr>
        <p:txBody>
          <a:bodyPr/>
          <a:lstStyle/>
          <a:p>
            <a:r>
              <a:rPr lang="en-US" smtClean="0">
                <a:solidFill>
                  <a:srgbClr val="0033CC"/>
                </a:solidFill>
              </a:rPr>
              <a:t>ER 1110-2-1156 Language</a:t>
            </a:r>
          </a:p>
        </p:txBody>
      </p:sp>
      <p:sp>
        <p:nvSpPr>
          <p:cNvPr id="15363" name="Content Placeholder 2"/>
          <p:cNvSpPr>
            <a:spLocks noGrp="1"/>
          </p:cNvSpPr>
          <p:nvPr>
            <p:ph idx="1"/>
          </p:nvPr>
        </p:nvSpPr>
        <p:spPr>
          <a:xfrm>
            <a:off x="457200" y="1219200"/>
            <a:ext cx="8229600" cy="5029200"/>
          </a:xfrm>
        </p:spPr>
        <p:txBody>
          <a:bodyPr/>
          <a:lstStyle/>
          <a:p>
            <a:r>
              <a:rPr lang="en-US" sz="2800" b="1" u="sng" dirty="0" smtClean="0">
                <a:solidFill>
                  <a:srgbClr val="FF0000"/>
                </a:solidFill>
              </a:rPr>
              <a:t>7.2.8 Interim Risk Reduction Measure Plan.</a:t>
            </a:r>
            <a:r>
              <a:rPr lang="en-US" sz="2800" dirty="0" smtClean="0">
                <a:solidFill>
                  <a:srgbClr val="FF0000"/>
                </a:solidFill>
              </a:rPr>
              <a:t> </a:t>
            </a:r>
            <a:r>
              <a:rPr lang="en-US" sz="2800" dirty="0" smtClean="0"/>
              <a:t>The Interim Risk Reduction Measure Plan (</a:t>
            </a:r>
            <a:r>
              <a:rPr lang="en-US" sz="2800" i="1" dirty="0" smtClean="0"/>
              <a:t>IRRMP), including changes to the supporting Water Control Plan, is the key document that frames operational decision making for DSAC I, II, and III dams. This plan establishes the specific threshold events, decision points, and actions required. The IRRMP should recognize the need for two primary water control management objectives. </a:t>
            </a:r>
            <a:endParaRPr lang="en-US" sz="2800" dirty="0" smtClean="0"/>
          </a:p>
        </p:txBody>
      </p:sp>
      <p:sp>
        <p:nvSpPr>
          <p:cNvPr id="4" name="Slide Number Placeholder 3"/>
          <p:cNvSpPr>
            <a:spLocks noGrp="1"/>
          </p:cNvSpPr>
          <p:nvPr>
            <p:ph type="sldNum" sz="quarter" idx="10"/>
          </p:nvPr>
        </p:nvSpPr>
        <p:spPr/>
        <p:txBody>
          <a:bodyPr/>
          <a:lstStyle/>
          <a:p>
            <a:pPr>
              <a:defRPr/>
            </a:pPr>
            <a:fld id="{822132E6-EF8F-4EC3-B43F-89C5723AAED0}"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33400" y="0"/>
            <a:ext cx="8229600" cy="838200"/>
          </a:xfrm>
        </p:spPr>
        <p:txBody>
          <a:bodyPr/>
          <a:lstStyle/>
          <a:p>
            <a:r>
              <a:rPr lang="en-US" dirty="0" smtClean="0">
                <a:solidFill>
                  <a:srgbClr val="0033CC"/>
                </a:solidFill>
              </a:rPr>
              <a:t>Water Management Objectives</a:t>
            </a:r>
          </a:p>
        </p:txBody>
      </p:sp>
      <p:sp>
        <p:nvSpPr>
          <p:cNvPr id="16387" name="Content Placeholder 2"/>
          <p:cNvSpPr>
            <a:spLocks noGrp="1"/>
          </p:cNvSpPr>
          <p:nvPr>
            <p:ph idx="1"/>
          </p:nvPr>
        </p:nvSpPr>
        <p:spPr>
          <a:xfrm>
            <a:off x="457200" y="838200"/>
            <a:ext cx="8229600" cy="5029200"/>
          </a:xfrm>
        </p:spPr>
        <p:txBody>
          <a:bodyPr/>
          <a:lstStyle/>
          <a:p>
            <a:r>
              <a:rPr lang="en-US" sz="2400" b="1" u="sng" dirty="0" smtClean="0">
                <a:solidFill>
                  <a:srgbClr val="FF0000"/>
                </a:solidFill>
              </a:rPr>
              <a:t>7.2.8.1 </a:t>
            </a:r>
            <a:r>
              <a:rPr lang="en-US" sz="2400" dirty="0" smtClean="0"/>
              <a:t>A recommended safe operating reservoir level that is maintained for the vast majority of time through </a:t>
            </a:r>
            <a:r>
              <a:rPr lang="en-US" sz="2400" dirty="0" smtClean="0">
                <a:solidFill>
                  <a:srgbClr val="FF0000"/>
                </a:solidFill>
              </a:rPr>
              <a:t>non damaging releases </a:t>
            </a:r>
            <a:r>
              <a:rPr lang="en-US" sz="2400" dirty="0" smtClean="0"/>
              <a:t>to restore the reservoir to restricted level as quickly as reasonable</a:t>
            </a:r>
          </a:p>
          <a:p>
            <a:r>
              <a:rPr lang="en-US" sz="2400" b="1" u="sng" dirty="0" smtClean="0">
                <a:solidFill>
                  <a:srgbClr val="FF0000"/>
                </a:solidFill>
              </a:rPr>
              <a:t>7.2.8.2 </a:t>
            </a:r>
            <a:r>
              <a:rPr lang="en-US" sz="2400" dirty="0" smtClean="0"/>
              <a:t>A plan for which emergency measures such as rapid reservoir drawdown and recommendations on evacuation of the reservoir storage must occur.</a:t>
            </a:r>
          </a:p>
          <a:p>
            <a:r>
              <a:rPr lang="en-US" sz="2400" b="1" u="sng" dirty="0" smtClean="0">
                <a:solidFill>
                  <a:srgbClr val="FF0000"/>
                </a:solidFill>
              </a:rPr>
              <a:t>7.2.8.3 </a:t>
            </a:r>
            <a:r>
              <a:rPr lang="en-US" sz="2400" dirty="0" smtClean="0"/>
              <a:t>This approach to water control management recognizes that pool restrictions established for safety purposes </a:t>
            </a:r>
            <a:r>
              <a:rPr lang="en-US" sz="2400" i="1" dirty="0" smtClean="0">
                <a:solidFill>
                  <a:srgbClr val="FF0000"/>
                </a:solidFill>
              </a:rPr>
              <a:t>cannot and should not be viewed as “must meet” requirements in all flood events</a:t>
            </a:r>
            <a:r>
              <a:rPr lang="en-US" sz="2400" dirty="0" smtClean="0"/>
              <a:t>, but that there does come a point when emergency measures are necessary. </a:t>
            </a:r>
          </a:p>
        </p:txBody>
      </p:sp>
      <p:sp>
        <p:nvSpPr>
          <p:cNvPr id="4" name="Slide Number Placeholder 3"/>
          <p:cNvSpPr>
            <a:spLocks noGrp="1"/>
          </p:cNvSpPr>
          <p:nvPr>
            <p:ph type="sldNum" sz="quarter" idx="10"/>
          </p:nvPr>
        </p:nvSpPr>
        <p:spPr/>
        <p:txBody>
          <a:bodyPr/>
          <a:lstStyle/>
          <a:p>
            <a:pPr>
              <a:defRPr/>
            </a:pPr>
            <a:fld id="{F0C759D2-D064-4CFE-A769-125454468BF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p:txBody>
          <a:bodyPr/>
          <a:lstStyle/>
          <a:p>
            <a:pPr algn="ctr" eaLnBrk="1" hangingPunct="1">
              <a:defRPr/>
            </a:pPr>
            <a:r>
              <a:rPr lang="en-US" smtClean="0">
                <a:solidFill>
                  <a:srgbClr val="FFFF00"/>
                </a:solidFill>
              </a:rPr>
              <a:t>LEARNING OBJECTIVES</a:t>
            </a:r>
          </a:p>
        </p:txBody>
      </p:sp>
      <p:sp>
        <p:nvSpPr>
          <p:cNvPr id="865283" name="Rectangle 3"/>
          <p:cNvSpPr>
            <a:spLocks noGrp="1" noChangeArrowheads="1"/>
          </p:cNvSpPr>
          <p:nvPr>
            <p:ph idx="1"/>
          </p:nvPr>
        </p:nvSpPr>
        <p:spPr/>
        <p:txBody>
          <a:bodyPr/>
          <a:lstStyle/>
          <a:p>
            <a:pPr eaLnBrk="1" hangingPunct="1">
              <a:lnSpc>
                <a:spcPct val="90000"/>
              </a:lnSpc>
              <a:defRPr/>
            </a:pPr>
            <a:r>
              <a:rPr lang="en-US" sz="2800" smtClean="0"/>
              <a:t>Using the course manual, references and lecture notes, the student will be able to understand hydrologic and hydraulic aspects of dam safety program. After this presentation, the student will be familiar with concepts, terminology and inter-relationships between hydrologic, hydraulic and water management considerations essential in the engineering analysis associated with the administration of the USACE Dam Safety program.</a:t>
            </a:r>
          </a:p>
        </p:txBody>
      </p:sp>
      <p:pic>
        <p:nvPicPr>
          <p:cNvPr id="4" name="Content Placeholder 4" descr="IMG_7406.jpg"/>
          <p:cNvPicPr>
            <a:picLocks noChangeAspect="1"/>
          </p:cNvPicPr>
          <p:nvPr/>
        </p:nvPicPr>
        <p:blipFill>
          <a:blip r:embed="rId2" cstate="print"/>
          <a:stretch>
            <a:fillRect/>
          </a:stretch>
        </p:blipFill>
        <p:spPr bwMode="auto">
          <a:xfrm>
            <a:off x="0" y="0"/>
            <a:ext cx="9144000" cy="6858000"/>
          </a:xfrm>
          <a:prstGeom prst="rect">
            <a:avLst/>
          </a:prstGeom>
          <a:noFill/>
          <a:ln w="9525">
            <a:noFill/>
            <a:miter lim="800000"/>
            <a:headEnd/>
            <a:tailEnd/>
          </a:ln>
          <a:effectLst/>
        </p:spPr>
      </p:pic>
      <p:sp>
        <p:nvSpPr>
          <p:cNvPr id="5" name="Text Box 3"/>
          <p:cNvSpPr txBox="1">
            <a:spLocks noChangeArrowheads="1"/>
          </p:cNvSpPr>
          <p:nvPr/>
        </p:nvSpPr>
        <p:spPr bwMode="auto">
          <a:xfrm>
            <a:off x="2362200" y="2133600"/>
            <a:ext cx="4933950" cy="1098550"/>
          </a:xfrm>
          <a:prstGeom prst="rect">
            <a:avLst/>
          </a:prstGeom>
          <a:noFill/>
          <a:ln w="9525">
            <a:noFill/>
            <a:miter lim="800000"/>
            <a:headEnd/>
            <a:tailEnd/>
          </a:ln>
        </p:spPr>
        <p:txBody>
          <a:bodyPr wrap="none">
            <a:spAutoFit/>
          </a:bodyPr>
          <a:lstStyle/>
          <a:p>
            <a:pPr algn="l"/>
            <a:r>
              <a:rPr lang="en-US" sz="6600" i="1" dirty="0">
                <a:latin typeface="Times New Roman" pitchFamily="18" charset="0"/>
              </a:rPr>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CougarWCM"/>
          <p:cNvPicPr>
            <a:picLocks noChangeAspect="1" noChangeArrowheads="1"/>
          </p:cNvPicPr>
          <p:nvPr/>
        </p:nvPicPr>
        <p:blipFill>
          <a:blip r:embed="rId3" cstate="print"/>
          <a:srcRect/>
          <a:stretch>
            <a:fillRect/>
          </a:stretch>
        </p:blipFill>
        <p:spPr bwMode="auto">
          <a:xfrm>
            <a:off x="990600" y="1447800"/>
            <a:ext cx="3429000" cy="4207615"/>
          </a:xfrm>
          <a:prstGeom prst="rect">
            <a:avLst/>
          </a:prstGeom>
          <a:noFill/>
          <a:ln w="12700">
            <a:solidFill>
              <a:schemeClr val="bg2"/>
            </a:solidFill>
            <a:miter lim="800000"/>
            <a:headEnd/>
            <a:tailEnd/>
          </a:ln>
        </p:spPr>
      </p:pic>
      <p:sp>
        <p:nvSpPr>
          <p:cNvPr id="53251" name="Text Box 3"/>
          <p:cNvSpPr txBox="1">
            <a:spLocks noChangeArrowheads="1"/>
          </p:cNvSpPr>
          <p:nvPr/>
        </p:nvSpPr>
        <p:spPr bwMode="auto">
          <a:xfrm>
            <a:off x="4876800" y="1447800"/>
            <a:ext cx="3352800" cy="4678204"/>
          </a:xfrm>
          <a:prstGeom prst="rect">
            <a:avLst/>
          </a:prstGeom>
          <a:solidFill>
            <a:schemeClr val="bg1"/>
          </a:solidFill>
          <a:ln w="12700">
            <a:noFill/>
            <a:miter lim="800000"/>
            <a:headEnd/>
            <a:tailEnd/>
          </a:ln>
        </p:spPr>
        <p:txBody>
          <a:bodyPr wrap="square">
            <a:spAutoFit/>
          </a:bodyPr>
          <a:lstStyle/>
          <a:p>
            <a:pPr algn="ctr">
              <a:spcBef>
                <a:spcPct val="50000"/>
              </a:spcBef>
            </a:pPr>
            <a:r>
              <a:rPr lang="en-US" sz="1800" u="sng" dirty="0">
                <a:latin typeface="Arial" charset="0"/>
              </a:rPr>
              <a:t>Contents</a:t>
            </a:r>
          </a:p>
          <a:p>
            <a:pPr algn="ctr">
              <a:spcBef>
                <a:spcPct val="50000"/>
              </a:spcBef>
            </a:pPr>
            <a:r>
              <a:rPr lang="en-US" sz="1600" b="0" dirty="0">
                <a:latin typeface="Arial" charset="0"/>
              </a:rPr>
              <a:t>I  Introduction</a:t>
            </a:r>
          </a:p>
          <a:p>
            <a:pPr algn="ctr">
              <a:spcBef>
                <a:spcPct val="50000"/>
              </a:spcBef>
            </a:pPr>
            <a:r>
              <a:rPr lang="en-US" sz="1600" b="0" dirty="0">
                <a:latin typeface="Arial" charset="0"/>
              </a:rPr>
              <a:t>II  Basin Description</a:t>
            </a:r>
          </a:p>
          <a:p>
            <a:pPr algn="ctr">
              <a:spcBef>
                <a:spcPct val="50000"/>
              </a:spcBef>
            </a:pPr>
            <a:r>
              <a:rPr lang="en-US" sz="1600" b="0" dirty="0">
                <a:latin typeface="Arial" charset="0"/>
              </a:rPr>
              <a:t>III  Project Description</a:t>
            </a:r>
          </a:p>
          <a:p>
            <a:pPr algn="ctr">
              <a:spcBef>
                <a:spcPct val="50000"/>
              </a:spcBef>
            </a:pPr>
            <a:r>
              <a:rPr lang="en-US" sz="1600" b="0" dirty="0">
                <a:latin typeface="Arial" charset="0"/>
              </a:rPr>
              <a:t>IV  Climatology</a:t>
            </a:r>
          </a:p>
          <a:p>
            <a:pPr algn="ctr">
              <a:spcBef>
                <a:spcPct val="50000"/>
              </a:spcBef>
            </a:pPr>
            <a:r>
              <a:rPr lang="en-US" sz="1600" b="0" dirty="0">
                <a:latin typeface="Arial" charset="0"/>
              </a:rPr>
              <a:t>V  Hydrology</a:t>
            </a:r>
          </a:p>
          <a:p>
            <a:pPr algn="ctr">
              <a:spcBef>
                <a:spcPct val="50000"/>
              </a:spcBef>
            </a:pPr>
            <a:r>
              <a:rPr lang="en-US" sz="1600" b="0" dirty="0">
                <a:latin typeface="Arial" charset="0"/>
              </a:rPr>
              <a:t>VI  Seasonal Regulation</a:t>
            </a:r>
          </a:p>
          <a:p>
            <a:pPr algn="ctr">
              <a:spcBef>
                <a:spcPct val="50000"/>
              </a:spcBef>
            </a:pPr>
            <a:r>
              <a:rPr lang="en-US" sz="1600" b="0" dirty="0">
                <a:latin typeface="Arial" charset="0"/>
              </a:rPr>
              <a:t>VII </a:t>
            </a:r>
            <a:r>
              <a:rPr lang="en-US" sz="1600" dirty="0">
                <a:latin typeface="Arial" charset="0"/>
              </a:rPr>
              <a:t>Flood Control Regulation</a:t>
            </a:r>
          </a:p>
          <a:p>
            <a:pPr algn="ctr">
              <a:spcBef>
                <a:spcPct val="50000"/>
              </a:spcBef>
            </a:pPr>
            <a:r>
              <a:rPr lang="en-US" sz="1600" b="0" dirty="0">
                <a:latin typeface="Arial" charset="0"/>
              </a:rPr>
              <a:t>VIII Storing for Conservation</a:t>
            </a:r>
          </a:p>
          <a:p>
            <a:pPr algn="ctr">
              <a:spcBef>
                <a:spcPct val="50000"/>
              </a:spcBef>
            </a:pPr>
            <a:r>
              <a:rPr lang="en-US" sz="1600" b="0" dirty="0">
                <a:latin typeface="Arial" charset="0"/>
              </a:rPr>
              <a:t>IX Utilization of Stored Water</a:t>
            </a:r>
          </a:p>
          <a:p>
            <a:pPr algn="ctr">
              <a:spcBef>
                <a:spcPct val="50000"/>
              </a:spcBef>
            </a:pPr>
            <a:r>
              <a:rPr lang="en-US" sz="1600" b="0" dirty="0">
                <a:latin typeface="Arial" charset="0"/>
              </a:rPr>
              <a:t>X  </a:t>
            </a:r>
            <a:r>
              <a:rPr lang="en-US" sz="1600" b="0" dirty="0" err="1">
                <a:latin typeface="Arial" charset="0"/>
              </a:rPr>
              <a:t>Hydrometeorological</a:t>
            </a:r>
            <a:r>
              <a:rPr lang="en-US" sz="1600" b="0" dirty="0">
                <a:latin typeface="Arial" charset="0"/>
              </a:rPr>
              <a:t> Facilities</a:t>
            </a:r>
          </a:p>
          <a:p>
            <a:pPr algn="ctr">
              <a:spcBef>
                <a:spcPct val="50000"/>
              </a:spcBef>
            </a:pPr>
            <a:r>
              <a:rPr lang="en-US" sz="1600" b="0" dirty="0">
                <a:latin typeface="Arial" charset="0"/>
              </a:rPr>
              <a:t>XI </a:t>
            </a:r>
            <a:r>
              <a:rPr lang="en-US" sz="1600" dirty="0">
                <a:latin typeface="Arial" charset="0"/>
              </a:rPr>
              <a:t>Responsibilities and Emergency Instructions</a:t>
            </a:r>
          </a:p>
        </p:txBody>
      </p:sp>
      <p:sp>
        <p:nvSpPr>
          <p:cNvPr id="607236" name="Rectangle 4"/>
          <p:cNvSpPr>
            <a:spLocks noGrp="1" noChangeArrowheads="1"/>
          </p:cNvSpPr>
          <p:nvPr>
            <p:ph type="title"/>
          </p:nvPr>
        </p:nvSpPr>
        <p:spPr>
          <a:xfrm>
            <a:off x="0" y="228600"/>
            <a:ext cx="9144000" cy="1143000"/>
          </a:xfrm>
        </p:spPr>
        <p:txBody>
          <a:bodyPr/>
          <a:lstStyle/>
          <a:p>
            <a:pPr algn="ctr" eaLnBrk="1" hangingPunct="1">
              <a:defRPr/>
            </a:pPr>
            <a:r>
              <a:rPr lang="en-US" sz="4000" b="1" dirty="0" smtClean="0"/>
              <a:t>Water Management</a:t>
            </a:r>
            <a:br>
              <a:rPr lang="en-US" sz="4000" b="1" dirty="0" smtClean="0"/>
            </a:br>
            <a:r>
              <a:rPr lang="en-US" sz="3200" b="0" dirty="0" smtClean="0"/>
              <a:t>ER 1110-2-8156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28600"/>
            <a:ext cx="8229600" cy="774700"/>
          </a:xfrm>
        </p:spPr>
        <p:txBody>
          <a:bodyPr/>
          <a:lstStyle/>
          <a:p>
            <a:pPr eaLnBrk="1" hangingPunct="1"/>
            <a:r>
              <a:rPr lang="en-US" b="1" dirty="0" smtClean="0">
                <a:solidFill>
                  <a:srgbClr val="0033CC"/>
                </a:solidFill>
              </a:rPr>
              <a:t>Water Management</a:t>
            </a:r>
          </a:p>
        </p:txBody>
      </p:sp>
      <p:sp>
        <p:nvSpPr>
          <p:cNvPr id="13315" name="Rectangle 3"/>
          <p:cNvSpPr>
            <a:spLocks noGrp="1" noChangeArrowheads="1"/>
          </p:cNvSpPr>
          <p:nvPr>
            <p:ph type="body" idx="1"/>
          </p:nvPr>
        </p:nvSpPr>
        <p:spPr>
          <a:xfrm>
            <a:off x="533400" y="990600"/>
            <a:ext cx="8078788" cy="4799012"/>
          </a:xfrm>
        </p:spPr>
        <p:txBody>
          <a:bodyPr/>
          <a:lstStyle/>
          <a:p>
            <a:pPr eaLnBrk="1" hangingPunct="1"/>
            <a:r>
              <a:rPr lang="en-US" sz="2800" b="1" dirty="0" smtClean="0"/>
              <a:t>Water Control Manual (WCM)</a:t>
            </a:r>
          </a:p>
          <a:p>
            <a:pPr lvl="1" eaLnBrk="1" hangingPunct="1"/>
            <a:r>
              <a:rPr lang="en-US" b="1" dirty="0" smtClean="0"/>
              <a:t>All projects have a WCM (Average age= 20+ years)</a:t>
            </a:r>
          </a:p>
          <a:p>
            <a:pPr lvl="1" eaLnBrk="1" hangingPunct="1"/>
            <a:r>
              <a:rPr lang="en-US" b="1" dirty="0" smtClean="0"/>
              <a:t>These are the bible of reservoir operations</a:t>
            </a:r>
          </a:p>
          <a:p>
            <a:pPr lvl="1" eaLnBrk="1" hangingPunct="1"/>
            <a:r>
              <a:rPr lang="en-US" b="1" dirty="0" smtClean="0"/>
              <a:t>WCM’s </a:t>
            </a:r>
            <a:r>
              <a:rPr lang="en-US" b="1" i="1" u="sng" dirty="0" smtClean="0">
                <a:solidFill>
                  <a:srgbClr val="FF0000"/>
                </a:solidFill>
              </a:rPr>
              <a:t>must</a:t>
            </a:r>
            <a:r>
              <a:rPr lang="en-US" b="1" dirty="0" smtClean="0"/>
              <a:t> support IRRM/IOP’s</a:t>
            </a:r>
          </a:p>
          <a:p>
            <a:pPr lvl="2" eaLnBrk="1" hangingPunct="1"/>
            <a:r>
              <a:rPr lang="en-US" b="1" i="1" u="sng" dirty="0" smtClean="0">
                <a:solidFill>
                  <a:srgbClr val="FF0000"/>
                </a:solidFill>
              </a:rPr>
              <a:t>REMEMBER- DO NO HARM   !!!!!!!!!</a:t>
            </a:r>
          </a:p>
          <a:p>
            <a:pPr lvl="2" eaLnBrk="1" hangingPunct="1"/>
            <a:r>
              <a:rPr lang="en-US" b="1" dirty="0" smtClean="0"/>
              <a:t>As a Minimum-Use deviation process</a:t>
            </a:r>
          </a:p>
          <a:p>
            <a:pPr lvl="2" eaLnBrk="1" hangingPunct="1"/>
            <a:r>
              <a:rPr lang="en-US" b="1" dirty="0" smtClean="0"/>
              <a:t>Long-term- Must update WCP</a:t>
            </a:r>
          </a:p>
          <a:p>
            <a:pPr lvl="2" eaLnBrk="1" hangingPunct="1"/>
            <a:r>
              <a:rPr lang="en-US" b="1" dirty="0" smtClean="0"/>
              <a:t>Program funds now for review and updates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229600" cy="1003300"/>
          </a:xfrm>
        </p:spPr>
        <p:txBody>
          <a:bodyPr/>
          <a:lstStyle/>
          <a:p>
            <a:pPr eaLnBrk="1" hangingPunct="1"/>
            <a:r>
              <a:rPr lang="en-US" b="1" dirty="0" smtClean="0">
                <a:solidFill>
                  <a:srgbClr val="0033CC"/>
                </a:solidFill>
              </a:rPr>
              <a:t>Deviations Defined</a:t>
            </a:r>
            <a:endParaRPr lang="en-US" sz="4800" b="1" dirty="0" smtClean="0">
              <a:solidFill>
                <a:srgbClr val="0033CC"/>
              </a:solidFill>
            </a:endParaRPr>
          </a:p>
        </p:txBody>
      </p:sp>
      <p:sp>
        <p:nvSpPr>
          <p:cNvPr id="7171" name="Rectangle 3"/>
          <p:cNvSpPr>
            <a:spLocks noGrp="1" noChangeArrowheads="1"/>
          </p:cNvSpPr>
          <p:nvPr>
            <p:ph type="body" idx="1"/>
          </p:nvPr>
        </p:nvSpPr>
        <p:spPr>
          <a:xfrm>
            <a:off x="457200" y="1143000"/>
            <a:ext cx="8305800" cy="4876800"/>
          </a:xfrm>
        </p:spPr>
        <p:txBody>
          <a:bodyPr/>
          <a:lstStyle/>
          <a:p>
            <a:pPr eaLnBrk="1" hangingPunct="1">
              <a:lnSpc>
                <a:spcPct val="90000"/>
              </a:lnSpc>
            </a:pPr>
            <a:r>
              <a:rPr lang="en-US" sz="2800" dirty="0" smtClean="0"/>
              <a:t>Change from approved operation regardless of magnitude or duration</a:t>
            </a:r>
          </a:p>
          <a:p>
            <a:pPr eaLnBrk="1" hangingPunct="1">
              <a:lnSpc>
                <a:spcPct val="90000"/>
              </a:lnSpc>
            </a:pPr>
            <a:r>
              <a:rPr lang="en-US" sz="2800" dirty="0" smtClean="0"/>
              <a:t>Within the scope of the water control plan</a:t>
            </a:r>
          </a:p>
          <a:p>
            <a:pPr lvl="1" eaLnBrk="1" hangingPunct="1">
              <a:lnSpc>
                <a:spcPct val="90000"/>
              </a:lnSpc>
            </a:pPr>
            <a:r>
              <a:rPr lang="en-US" sz="2400" dirty="0" smtClean="0"/>
              <a:t>Minor – Short duration, negligible impact to authorized purposes, typically do not require NEPA</a:t>
            </a:r>
          </a:p>
          <a:p>
            <a:pPr lvl="1" eaLnBrk="1" hangingPunct="1">
              <a:lnSpc>
                <a:spcPct val="90000"/>
              </a:lnSpc>
            </a:pPr>
            <a:r>
              <a:rPr lang="en-US" sz="2400" dirty="0" smtClean="0"/>
              <a:t>Major – Short duration, impacts to authorized purposes, typically require NEPA  </a:t>
            </a:r>
          </a:p>
          <a:p>
            <a:pPr lvl="1" eaLnBrk="1" hangingPunct="1">
              <a:lnSpc>
                <a:spcPct val="90000"/>
              </a:lnSpc>
            </a:pPr>
            <a:r>
              <a:rPr lang="en-US" sz="2400" dirty="0" smtClean="0"/>
              <a:t>Emergency – Threat to public safety</a:t>
            </a:r>
          </a:p>
          <a:p>
            <a:pPr eaLnBrk="1" hangingPunct="1">
              <a:lnSpc>
                <a:spcPct val="90000"/>
              </a:lnSpc>
            </a:pPr>
            <a:r>
              <a:rPr lang="en-US" sz="2800" dirty="0" smtClean="0"/>
              <a:t>Outside the scope of the water control plan</a:t>
            </a:r>
          </a:p>
          <a:p>
            <a:pPr lvl="1" eaLnBrk="1" hangingPunct="1">
              <a:lnSpc>
                <a:spcPct val="90000"/>
              </a:lnSpc>
            </a:pPr>
            <a:r>
              <a:rPr lang="en-US" sz="2400" dirty="0" smtClean="0"/>
              <a:t>Prolonged duration – Water control plan update</a:t>
            </a:r>
          </a:p>
          <a:p>
            <a:pPr lvl="1" eaLnBrk="1" hangingPunct="1">
              <a:lnSpc>
                <a:spcPct val="90000"/>
              </a:lnSpc>
            </a:pPr>
            <a:r>
              <a:rPr lang="en-US" sz="2400" dirty="0" smtClean="0"/>
              <a:t>Significant magnitude - Reallocation</a:t>
            </a:r>
            <a:endParaRPr lang="en-US" dirty="0" smtClean="0"/>
          </a:p>
          <a:p>
            <a:pPr lvl="1" eaLnBrk="1" hangingPunct="1">
              <a:lnSpc>
                <a:spcPct val="90000"/>
              </a:lnSpc>
            </a:pPr>
            <a:endParaRPr lang="en-US"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92100"/>
            <a:ext cx="8229600" cy="1003300"/>
          </a:xfrm>
        </p:spPr>
        <p:txBody>
          <a:bodyPr/>
          <a:lstStyle/>
          <a:p>
            <a:pPr eaLnBrk="1" hangingPunct="1"/>
            <a:r>
              <a:rPr lang="en-US" b="1" smtClean="0">
                <a:solidFill>
                  <a:srgbClr val="0033CC"/>
                </a:solidFill>
              </a:rPr>
              <a:t>Deviation Approval</a:t>
            </a:r>
            <a:endParaRPr lang="en-US" sz="4800" b="1" smtClean="0">
              <a:solidFill>
                <a:srgbClr val="0033CC"/>
              </a:solidFill>
            </a:endParaRPr>
          </a:p>
        </p:txBody>
      </p:sp>
      <p:sp>
        <p:nvSpPr>
          <p:cNvPr id="8195" name="Rectangle 3"/>
          <p:cNvSpPr>
            <a:spLocks noGrp="1" noChangeArrowheads="1"/>
          </p:cNvSpPr>
          <p:nvPr>
            <p:ph type="body" idx="1"/>
          </p:nvPr>
        </p:nvSpPr>
        <p:spPr>
          <a:xfrm>
            <a:off x="457200" y="1371600"/>
            <a:ext cx="8305800" cy="4876800"/>
          </a:xfrm>
        </p:spPr>
        <p:txBody>
          <a:bodyPr/>
          <a:lstStyle/>
          <a:p>
            <a:pPr eaLnBrk="1" hangingPunct="1">
              <a:lnSpc>
                <a:spcPct val="90000"/>
              </a:lnSpc>
            </a:pPr>
            <a:r>
              <a:rPr lang="en-US" smtClean="0"/>
              <a:t>Minor – Approved by District Commander or designee in Water Management</a:t>
            </a:r>
          </a:p>
          <a:p>
            <a:pPr eaLnBrk="1" hangingPunct="1">
              <a:lnSpc>
                <a:spcPct val="90000"/>
              </a:lnSpc>
            </a:pPr>
            <a:r>
              <a:rPr lang="en-US" smtClean="0"/>
              <a:t>Major – Approved by Division Commander or designee in Water Management</a:t>
            </a:r>
          </a:p>
          <a:p>
            <a:pPr eaLnBrk="1" hangingPunct="1">
              <a:lnSpc>
                <a:spcPct val="90000"/>
              </a:lnSpc>
            </a:pPr>
            <a:r>
              <a:rPr lang="en-US" smtClean="0"/>
              <a:t>Emergency – Notify Division Commander and prepare written documentation as soon as practicable</a:t>
            </a:r>
            <a:endParaRPr lang="en-US" sz="3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92100"/>
            <a:ext cx="8229600" cy="1003300"/>
          </a:xfrm>
        </p:spPr>
        <p:txBody>
          <a:bodyPr/>
          <a:lstStyle/>
          <a:p>
            <a:pPr eaLnBrk="1" hangingPunct="1"/>
            <a:r>
              <a:rPr lang="en-US" b="1" smtClean="0">
                <a:solidFill>
                  <a:srgbClr val="0033CC"/>
                </a:solidFill>
              </a:rPr>
              <a:t>Water Control Plan Update</a:t>
            </a:r>
            <a:endParaRPr lang="en-US" sz="4800" b="1" smtClean="0">
              <a:solidFill>
                <a:srgbClr val="0033CC"/>
              </a:solidFill>
            </a:endParaRPr>
          </a:p>
        </p:txBody>
      </p:sp>
      <p:sp>
        <p:nvSpPr>
          <p:cNvPr id="9219" name="Rectangle 3"/>
          <p:cNvSpPr>
            <a:spLocks noGrp="1" noChangeArrowheads="1"/>
          </p:cNvSpPr>
          <p:nvPr>
            <p:ph type="body" idx="1"/>
          </p:nvPr>
        </p:nvSpPr>
        <p:spPr>
          <a:xfrm>
            <a:off x="457200" y="1371600"/>
            <a:ext cx="8305800" cy="4876800"/>
          </a:xfrm>
        </p:spPr>
        <p:txBody>
          <a:bodyPr/>
          <a:lstStyle/>
          <a:p>
            <a:pPr eaLnBrk="1" hangingPunct="1">
              <a:lnSpc>
                <a:spcPct val="90000"/>
              </a:lnSpc>
            </a:pPr>
            <a:r>
              <a:rPr lang="en-US" smtClean="0"/>
              <a:t>Prolonged deviations for any reason, including IRRM, require an update to the water control plan</a:t>
            </a:r>
          </a:p>
          <a:p>
            <a:pPr lvl="1" eaLnBrk="1" hangingPunct="1">
              <a:lnSpc>
                <a:spcPct val="90000"/>
              </a:lnSpc>
            </a:pPr>
            <a:r>
              <a:rPr lang="en-US" smtClean="0"/>
              <a:t>Rule of thumb &gt; 3 years</a:t>
            </a:r>
          </a:p>
          <a:p>
            <a:pPr eaLnBrk="1" hangingPunct="1">
              <a:lnSpc>
                <a:spcPct val="90000"/>
              </a:lnSpc>
            </a:pPr>
            <a:r>
              <a:rPr lang="en-US" smtClean="0"/>
              <a:t>Public involvement and meetings</a:t>
            </a:r>
          </a:p>
          <a:p>
            <a:pPr lvl="1" eaLnBrk="1" hangingPunct="1">
              <a:lnSpc>
                <a:spcPct val="90000"/>
              </a:lnSpc>
            </a:pPr>
            <a:r>
              <a:rPr lang="en-US" smtClean="0"/>
              <a:t>Minimum 30 days advance notice</a:t>
            </a:r>
          </a:p>
          <a:p>
            <a:pPr eaLnBrk="1" hangingPunct="1">
              <a:lnSpc>
                <a:spcPct val="90000"/>
              </a:lnSpc>
            </a:pPr>
            <a:r>
              <a:rPr lang="en-US" smtClean="0"/>
              <a:t>NEPA compliance</a:t>
            </a:r>
          </a:p>
          <a:p>
            <a:pPr eaLnBrk="1" hangingPunct="1">
              <a:lnSpc>
                <a:spcPct val="90000"/>
              </a:lnSpc>
            </a:pPr>
            <a:endParaRPr lang="en-US" smtClean="0"/>
          </a:p>
          <a:p>
            <a:pPr eaLnBrk="1" hangingPunct="1">
              <a:lnSpc>
                <a:spcPct val="90000"/>
              </a:lnSpc>
            </a:pPr>
            <a:endParaRPr lang="en-US" sz="3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92100"/>
            <a:ext cx="8229600" cy="1003300"/>
          </a:xfrm>
        </p:spPr>
        <p:txBody>
          <a:bodyPr/>
          <a:lstStyle/>
          <a:p>
            <a:pPr eaLnBrk="1" hangingPunct="1"/>
            <a:r>
              <a:rPr lang="en-US" b="1" smtClean="0">
                <a:solidFill>
                  <a:srgbClr val="0033CC"/>
                </a:solidFill>
              </a:rPr>
              <a:t>Reallocation</a:t>
            </a:r>
            <a:endParaRPr lang="en-US" sz="4800" b="1" smtClean="0">
              <a:solidFill>
                <a:srgbClr val="0033CC"/>
              </a:solidFill>
            </a:endParaRPr>
          </a:p>
        </p:txBody>
      </p:sp>
      <p:sp>
        <p:nvSpPr>
          <p:cNvPr id="10243" name="Rectangle 3"/>
          <p:cNvSpPr>
            <a:spLocks noGrp="1" noChangeArrowheads="1"/>
          </p:cNvSpPr>
          <p:nvPr>
            <p:ph type="body" idx="1"/>
          </p:nvPr>
        </p:nvSpPr>
        <p:spPr>
          <a:xfrm>
            <a:off x="457200" y="1371600"/>
            <a:ext cx="8305800" cy="4876800"/>
          </a:xfrm>
        </p:spPr>
        <p:txBody>
          <a:bodyPr/>
          <a:lstStyle/>
          <a:p>
            <a:pPr eaLnBrk="1" hangingPunct="1">
              <a:lnSpc>
                <a:spcPct val="90000"/>
              </a:lnSpc>
            </a:pPr>
            <a:r>
              <a:rPr lang="en-US" dirty="0" smtClean="0"/>
              <a:t>Deviations of significant magnitude require a reallocation study (IRRM are exceptions)</a:t>
            </a:r>
          </a:p>
          <a:p>
            <a:pPr lvl="1" eaLnBrk="1" hangingPunct="1">
              <a:lnSpc>
                <a:spcPct val="90000"/>
              </a:lnSpc>
            </a:pPr>
            <a:r>
              <a:rPr lang="en-US" dirty="0" smtClean="0"/>
              <a:t>Rule of thumb &gt; 5% change in authorized purposes and/or benefits</a:t>
            </a:r>
          </a:p>
        </p:txBody>
      </p:sp>
      <p:pic>
        <p:nvPicPr>
          <p:cNvPr id="10244" name="Picture 2" descr="Z:\Water Control_ Regulation\Western Area\Baldhill\Photos\Baldhill_DSsideStructure_3_24Sep2009.jpg"/>
          <p:cNvPicPr>
            <a:picLocks noChangeAspect="1" noChangeArrowheads="1"/>
          </p:cNvPicPr>
          <p:nvPr/>
        </p:nvPicPr>
        <p:blipFill>
          <a:blip r:embed="rId3" cstate="print"/>
          <a:srcRect/>
          <a:stretch>
            <a:fillRect/>
          </a:stretch>
        </p:blipFill>
        <p:spPr bwMode="auto">
          <a:xfrm>
            <a:off x="2286000" y="3200400"/>
            <a:ext cx="5024438"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92100"/>
            <a:ext cx="8229600" cy="1003300"/>
          </a:xfrm>
        </p:spPr>
        <p:txBody>
          <a:bodyPr/>
          <a:lstStyle/>
          <a:p>
            <a:pPr eaLnBrk="1" hangingPunct="1"/>
            <a:r>
              <a:rPr lang="en-US" b="1" dirty="0" smtClean="0">
                <a:solidFill>
                  <a:srgbClr val="0033CC"/>
                </a:solidFill>
              </a:rPr>
              <a:t>Deviation for Periodic Inspections</a:t>
            </a:r>
            <a:endParaRPr lang="en-US" sz="4800" b="1" dirty="0" smtClean="0">
              <a:solidFill>
                <a:srgbClr val="0033CC"/>
              </a:solidFill>
            </a:endParaRPr>
          </a:p>
        </p:txBody>
      </p:sp>
      <p:sp>
        <p:nvSpPr>
          <p:cNvPr id="7171" name="Rectangle 3"/>
          <p:cNvSpPr>
            <a:spLocks noGrp="1" noChangeArrowheads="1"/>
          </p:cNvSpPr>
          <p:nvPr>
            <p:ph type="body" idx="1"/>
          </p:nvPr>
        </p:nvSpPr>
        <p:spPr>
          <a:xfrm>
            <a:off x="457200" y="1752600"/>
            <a:ext cx="8305800" cy="4495800"/>
          </a:xfrm>
        </p:spPr>
        <p:txBody>
          <a:bodyPr/>
          <a:lstStyle/>
          <a:p>
            <a:pPr eaLnBrk="1" hangingPunct="1">
              <a:lnSpc>
                <a:spcPct val="90000"/>
              </a:lnSpc>
            </a:pPr>
            <a:r>
              <a:rPr lang="en-US" dirty="0" smtClean="0"/>
              <a:t>Coordinate gate operations that are needed to support the inspection with water management</a:t>
            </a:r>
          </a:p>
          <a:p>
            <a:pPr lvl="1" eaLnBrk="1" hangingPunct="1">
              <a:lnSpc>
                <a:spcPct val="90000"/>
              </a:lnSpc>
            </a:pPr>
            <a:r>
              <a:rPr lang="en-US" dirty="0" smtClean="0"/>
              <a:t>Document and get approval as a deviation based on the type (minor in most cases)</a:t>
            </a:r>
            <a:endParaRPr lang="en-US" sz="3200" dirty="0" smtClean="0"/>
          </a:p>
          <a:p>
            <a:pPr lvl="1" eaLnBrk="1" hangingPunct="1">
              <a:lnSpc>
                <a:spcPct val="90000"/>
              </a:lnSpc>
            </a:pPr>
            <a:endParaRPr lang="en-US" sz="3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92100"/>
            <a:ext cx="8229600" cy="1003300"/>
          </a:xfrm>
        </p:spPr>
        <p:txBody>
          <a:bodyPr/>
          <a:lstStyle/>
          <a:p>
            <a:pPr eaLnBrk="1" hangingPunct="1"/>
            <a:r>
              <a:rPr lang="en-US" b="1" smtClean="0">
                <a:solidFill>
                  <a:srgbClr val="0033CC"/>
                </a:solidFill>
              </a:rPr>
              <a:t>Deviation as an IRRM</a:t>
            </a:r>
            <a:endParaRPr lang="en-US" sz="4800" b="1" smtClean="0">
              <a:solidFill>
                <a:srgbClr val="0033CC"/>
              </a:solidFill>
            </a:endParaRPr>
          </a:p>
        </p:txBody>
      </p:sp>
      <p:sp>
        <p:nvSpPr>
          <p:cNvPr id="12291" name="Rectangle 3"/>
          <p:cNvSpPr>
            <a:spLocks noGrp="1" noChangeArrowheads="1"/>
          </p:cNvSpPr>
          <p:nvPr>
            <p:ph type="body" idx="1"/>
          </p:nvPr>
        </p:nvSpPr>
        <p:spPr>
          <a:xfrm>
            <a:off x="457200" y="1447800"/>
            <a:ext cx="8305800" cy="4800600"/>
          </a:xfrm>
        </p:spPr>
        <p:txBody>
          <a:bodyPr/>
          <a:lstStyle/>
          <a:p>
            <a:pPr eaLnBrk="1" hangingPunct="1">
              <a:lnSpc>
                <a:spcPct val="90000"/>
              </a:lnSpc>
            </a:pPr>
            <a:r>
              <a:rPr lang="en-US" sz="2800" smtClean="0"/>
              <a:t>Assess type based on magnitude and duration</a:t>
            </a:r>
          </a:p>
          <a:p>
            <a:pPr lvl="1" eaLnBrk="1" hangingPunct="1">
              <a:lnSpc>
                <a:spcPct val="90000"/>
              </a:lnSpc>
            </a:pPr>
            <a:r>
              <a:rPr lang="en-US" sz="2400" smtClean="0"/>
              <a:t>Obtain approval based on type</a:t>
            </a:r>
          </a:p>
          <a:p>
            <a:pPr eaLnBrk="1" hangingPunct="1">
              <a:lnSpc>
                <a:spcPct val="90000"/>
              </a:lnSpc>
            </a:pPr>
            <a:r>
              <a:rPr lang="en-US" sz="2800" smtClean="0"/>
              <a:t>Considerations</a:t>
            </a:r>
          </a:p>
          <a:p>
            <a:pPr lvl="1" eaLnBrk="1" hangingPunct="1">
              <a:lnSpc>
                <a:spcPct val="90000"/>
              </a:lnSpc>
            </a:pPr>
            <a:r>
              <a:rPr lang="en-US" sz="2400" smtClean="0"/>
              <a:t>Threshold events, decision points, and actions</a:t>
            </a:r>
          </a:p>
          <a:p>
            <a:pPr lvl="1" eaLnBrk="1" hangingPunct="1">
              <a:lnSpc>
                <a:spcPct val="90000"/>
              </a:lnSpc>
            </a:pPr>
            <a:r>
              <a:rPr lang="en-US" sz="2400" smtClean="0"/>
              <a:t>Maximum safe operating reservoir level that is maintained through non damaging releases</a:t>
            </a:r>
          </a:p>
          <a:p>
            <a:pPr lvl="1" eaLnBrk="1" hangingPunct="1">
              <a:lnSpc>
                <a:spcPct val="90000"/>
              </a:lnSpc>
            </a:pPr>
            <a:r>
              <a:rPr lang="en-US" sz="2400" smtClean="0"/>
              <a:t>Returning the reservoir to the restricted level as soon as practicable</a:t>
            </a:r>
          </a:p>
          <a:p>
            <a:pPr lvl="1" eaLnBrk="1" hangingPunct="1">
              <a:lnSpc>
                <a:spcPct val="90000"/>
              </a:lnSpc>
            </a:pPr>
            <a:r>
              <a:rPr lang="en-US" sz="2400" smtClean="0"/>
              <a:t>Emergency measures such as evacuation of reservoir storage</a:t>
            </a:r>
          </a:p>
          <a:p>
            <a:pPr lvl="1" eaLnBrk="1" hangingPunct="1">
              <a:lnSpc>
                <a:spcPct val="90000"/>
              </a:lnSpc>
            </a:pPr>
            <a:r>
              <a:rPr lang="en-US" sz="2400" smtClean="0"/>
              <a:t>Not an absolute requirement for all situations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tle Master">
  <a:themeElements>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tl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de Master">
  <a:themeElements>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6384</TotalTime>
  <Words>787</Words>
  <Application>Microsoft Office PowerPoint</Application>
  <PresentationFormat>On-screen Show (4:3)</PresentationFormat>
  <Paragraphs>126</Paragraphs>
  <Slides>13</Slides>
  <Notes>9</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Title Master</vt:lpstr>
      <vt:lpstr>Slide Master</vt:lpstr>
      <vt:lpstr>Interim Operating Pools</vt:lpstr>
      <vt:lpstr>Water Management ER 1110-2-8156</vt:lpstr>
      <vt:lpstr>Water Management</vt:lpstr>
      <vt:lpstr>Deviations Defined</vt:lpstr>
      <vt:lpstr>Deviation Approval</vt:lpstr>
      <vt:lpstr>Water Control Plan Update</vt:lpstr>
      <vt:lpstr>Reallocation</vt:lpstr>
      <vt:lpstr>Deviation for Periodic Inspections</vt:lpstr>
      <vt:lpstr>Deviation as an IRRM</vt:lpstr>
      <vt:lpstr>Water Management /IRRM</vt:lpstr>
      <vt:lpstr>ER 1110-2-1156 Language</vt:lpstr>
      <vt:lpstr>Water Management Objectives</vt:lpstr>
      <vt:lpstr>LEARNING OBJECTIVES</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b6imemb6</dc:creator>
  <cp:lastModifiedBy>K0RBTJH9</cp:lastModifiedBy>
  <cp:revision>36</cp:revision>
  <dcterms:created xsi:type="dcterms:W3CDTF">2009-05-21T17:19:18Z</dcterms:created>
  <dcterms:modified xsi:type="dcterms:W3CDTF">2013-04-30T11:03:02Z</dcterms:modified>
</cp:coreProperties>
</file>