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Default Extension="xls" ContentType="application/vnd.ms-excel"/>
  <Override PartName="/ppt/notesSlides/notesSlide18.xml" ContentType="application/vnd.openxmlformats-officedocument.presentationml.notesSlide+xml"/>
  <Override PartName="/ppt/notesSlides/notesSlide36.xml" ContentType="application/vnd.openxmlformats-officedocument.presentationml.notes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Lst>
  <p:notesMasterIdLst>
    <p:notesMasterId r:id="rId51"/>
  </p:notesMasterIdLst>
  <p:sldIdLst>
    <p:sldId id="256" r:id="rId3"/>
    <p:sldId id="259" r:id="rId4"/>
    <p:sldId id="260" r:id="rId5"/>
    <p:sldId id="261" r:id="rId6"/>
    <p:sldId id="262" r:id="rId7"/>
    <p:sldId id="263" r:id="rId8"/>
    <p:sldId id="264" r:id="rId9"/>
    <p:sldId id="265" r:id="rId10"/>
    <p:sldId id="266" r:id="rId11"/>
    <p:sldId id="267" r:id="rId12"/>
    <p:sldId id="312" r:id="rId13"/>
    <p:sldId id="313" r:id="rId14"/>
    <p:sldId id="268"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317"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9" r:id="rId44"/>
    <p:sldId id="301" r:id="rId45"/>
    <p:sldId id="302" r:id="rId46"/>
    <p:sldId id="314" r:id="rId47"/>
    <p:sldId id="315" r:id="rId48"/>
    <p:sldId id="316" r:id="rId49"/>
    <p:sldId id="311" r:id="rId5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94660"/>
  </p:normalViewPr>
  <p:slideViewPr>
    <p:cSldViewPr>
      <p:cViewPr>
        <p:scale>
          <a:sx n="66" d="100"/>
          <a:sy n="66" d="100"/>
        </p:scale>
        <p:origin x="-658" y="-365"/>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3972"/>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image" Target="../media/image1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D7B073C-D8F4-4F24-AC03-397CFBE26D54}" type="datetimeFigureOut">
              <a:rPr lang="en-US" smtClean="0"/>
              <a:pPr/>
              <a:t>4/30/2013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E624152-5EB4-4625-8353-FE632455C00A}"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en.wikipedia.org/wiki/Great_Flood_of_1993" TargetMode="External"/><Relationship Id="rId7" Type="http://schemas.openxmlformats.org/officeDocument/2006/relationships/hyperlink" Target="http://en.wikipedia.org/wiki/Fossil" TargetMode="External"/><Relationship Id="rId2" Type="http://schemas.openxmlformats.org/officeDocument/2006/relationships/slide" Target="../slides/slide32.xml"/><Relationship Id="rId1" Type="http://schemas.openxmlformats.org/officeDocument/2006/relationships/notesMaster" Target="../notesMasters/notesMaster1.xml"/><Relationship Id="rId6" Type="http://schemas.openxmlformats.org/officeDocument/2006/relationships/hyperlink" Target="http://en.wikipedia.org/wiki/Permian" TargetMode="External"/><Relationship Id="rId5" Type="http://schemas.openxmlformats.org/officeDocument/2006/relationships/hyperlink" Target="http://en.wikipedia.org/wiki/Cubic_feet_per_second" TargetMode="External"/><Relationship Id="rId4" Type="http://schemas.openxmlformats.org/officeDocument/2006/relationships/hyperlink" Target="http://en.wikipedia.org/wiki/Spillway"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B57F1285-D4A6-4253-A6A6-45826D271FC1}" type="slidenum">
              <a:rPr lang="en-US" smtClean="0"/>
              <a:pPr/>
              <a:t>2</a:t>
            </a:fld>
            <a:endParaRPr lang="en-US" smtClean="0"/>
          </a:p>
        </p:txBody>
      </p:sp>
      <p:sp>
        <p:nvSpPr>
          <p:cNvPr id="66563" name="Rectangle 2"/>
          <p:cNvSpPr>
            <a:spLocks noGrp="1" noRot="1" noChangeAspect="1" noChangeArrowheads="1" noTextEdit="1"/>
          </p:cNvSpPr>
          <p:nvPr>
            <p:ph type="sldImg"/>
          </p:nvPr>
        </p:nvSpPr>
        <p:spPr>
          <a:xfrm>
            <a:off x="1143000" y="684213"/>
            <a:ext cx="4573588" cy="3430587"/>
          </a:xfrm>
          <a:ln/>
        </p:spPr>
      </p:sp>
      <p:sp>
        <p:nvSpPr>
          <p:cNvPr id="66564" name="Rectangle 3"/>
          <p:cNvSpPr>
            <a:spLocks noGrp="1" noChangeArrowheads="1"/>
          </p:cNvSpPr>
          <p:nvPr>
            <p:ph type="body" idx="1"/>
          </p:nvPr>
        </p:nvSpPr>
        <p:spPr>
          <a:xfrm>
            <a:off x="914922" y="4344967"/>
            <a:ext cx="5028160" cy="4114800"/>
          </a:xfrm>
          <a:noFill/>
          <a:ln/>
        </p:spPr>
        <p:txBody>
          <a:bodyPr/>
          <a:lstStyle/>
          <a:p>
            <a:pPr eaLnBrk="1" hangingPunct="1"/>
            <a:r>
              <a:rPr lang="en-US" b="1" smtClean="0"/>
              <a:t>Course Objectives</a:t>
            </a:r>
            <a:r>
              <a:rPr lang="en-US" smtClean="0"/>
              <a:t>. Most of the class come from operations background, so we want to present some of the background aspects of hydrology and hydraulics; from a design standpoint (why are certain features as they appear) and from an O&amp;M standpoint (things to know).</a:t>
            </a:r>
          </a:p>
          <a:p>
            <a:pPr eaLnBrk="1" hangingPunct="1"/>
            <a:endParaRPr lang="en-US" smtClean="0"/>
          </a:p>
          <a:p>
            <a:pPr eaLnBrk="1" hangingPunct="1"/>
            <a:r>
              <a:rPr lang="en-US" smtClean="0"/>
              <a:t>This will cover a wide range of topics, the tie among them being their importance to the ultimate safety of our civil works projects.</a:t>
            </a:r>
          </a:p>
          <a:p>
            <a:pPr eaLnBrk="1" hangingPunct="1"/>
            <a:endParaRPr lang="en-US" smtClean="0"/>
          </a:p>
          <a:p>
            <a:pPr eaLnBrk="1" hangingPunct="1"/>
            <a:r>
              <a:rPr lang="en-US" smtClean="0"/>
              <a:t>Emphasize the critical nature of H&amp;H personnel – both hydraulic and hydrologic – to dam safety.</a:t>
            </a:r>
          </a:p>
          <a:p>
            <a:pPr eaLnBrk="1" hangingPunct="1"/>
            <a:r>
              <a:rPr lang="en-US" smtClean="0"/>
              <a:t>In aspects of: design, operation, maintenance, and monitoring.</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8C1FFA28-8DF3-422F-AC70-60D862C410E8}" type="slidenum">
              <a:rPr lang="en-US" smtClean="0"/>
              <a:pPr/>
              <a:t>11</a:t>
            </a:fld>
            <a:endParaRPr lang="en-US"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xfrm>
            <a:off x="914920" y="4344966"/>
            <a:ext cx="5028161" cy="4114800"/>
          </a:xfrm>
          <a:noFill/>
          <a:ln/>
        </p:spPr>
        <p:txBody>
          <a:bodyPr/>
          <a:lstStyle/>
          <a:p>
            <a:pPr eaLnBrk="1" hangingPunct="1"/>
            <a:r>
              <a:rPr lang="en-US" smtClean="0">
                <a:cs typeface="Arial" charset="0"/>
              </a:rPr>
              <a:t>Definition of PMP - "Theoretically, the greatest depth of precipitation for a given duration that is physically possible over a given size storm area at a particular geographical location at a certain time of the year." </a:t>
            </a:r>
          </a:p>
          <a:p>
            <a:pPr eaLnBrk="1" hangingPunct="1"/>
            <a:r>
              <a:rPr lang="en-US" b="1" smtClean="0">
                <a:solidFill>
                  <a:srgbClr val="006699"/>
                </a:solidFill>
                <a:cs typeface="Arial" charset="0"/>
              </a:rPr>
              <a:t>PMP - Probable Maximum Precipitation.  </a:t>
            </a:r>
            <a:r>
              <a:rPr lang="en-US" smtClean="0">
                <a:cs typeface="Times New Roman" pitchFamily="18" charset="0"/>
              </a:rPr>
              <a:t>The theoretically greatest depth of precipitation for a given duration that is physically possible over a given size storm area at a particular geographical location at a certain time of year.</a:t>
            </a:r>
            <a:r>
              <a:rPr lang="en-US" smtClean="0"/>
              <a:t> </a:t>
            </a:r>
          </a:p>
          <a:p>
            <a:pPr eaLnBrk="1" hangingPunct="1"/>
            <a:r>
              <a:rPr lang="en-US" smtClean="0"/>
              <a:t>Hydrometeorological Reports Nr. 57, etc. A multi-agency document spear headed by NOAA-NWS to describe the PMP for various geographical areas of the country.</a:t>
            </a:r>
          </a:p>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72CC6C3E-80BB-46E5-B674-64AE0107F320}" type="slidenum">
              <a:rPr lang="en-US" smtClean="0"/>
              <a:pPr/>
              <a:t>12</a:t>
            </a:fld>
            <a:endParaRPr lang="en-US" smtClean="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xfrm>
            <a:off x="914920" y="4344966"/>
            <a:ext cx="5028161" cy="4114800"/>
          </a:xfrm>
          <a:noFill/>
          <a:ln/>
        </p:spPr>
        <p:txBody>
          <a:bodyPr/>
          <a:lstStyle/>
          <a:p>
            <a:pPr eaLnBrk="1" hangingPunct="1"/>
            <a:r>
              <a:rPr lang="en-US" smtClean="0">
                <a:cs typeface="Arial" charset="0"/>
              </a:rPr>
              <a:t>Definition of PMP - "Theoretically, the greatest depth of precipitation for a given duration that is physically possible over a given size storm area at a particular geographical location at a certain time of the year." </a:t>
            </a:r>
          </a:p>
          <a:p>
            <a:pPr eaLnBrk="1" hangingPunct="1"/>
            <a:r>
              <a:rPr lang="en-US" b="1" smtClean="0">
                <a:solidFill>
                  <a:srgbClr val="006699"/>
                </a:solidFill>
                <a:cs typeface="Arial" charset="0"/>
              </a:rPr>
              <a:t>PMP - Probable Maximum Precipitation.  </a:t>
            </a:r>
            <a:r>
              <a:rPr lang="en-US" smtClean="0">
                <a:cs typeface="Times New Roman" pitchFamily="18" charset="0"/>
              </a:rPr>
              <a:t>The theoretically greatest depth of precipitation for a given duration that is physically possible over a given size storm area at a particular geographical location at a certain time of year.</a:t>
            </a:r>
            <a:r>
              <a:rPr lang="en-US" smtClean="0"/>
              <a:t> </a:t>
            </a:r>
          </a:p>
          <a:p>
            <a:pPr eaLnBrk="1" hangingPunct="1"/>
            <a:r>
              <a:rPr lang="en-US" smtClean="0"/>
              <a:t>Hydrometeorological Reports Nr. 57, etc. A multi-agency document spear headed by NOAA-NWS to describe the PMP for various geographical areas of the country.</a:t>
            </a:r>
          </a:p>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00DDBAB2-C606-405B-BF1F-D815779162E5}" type="slidenum">
              <a:rPr lang="en-US" smtClean="0"/>
              <a:pPr/>
              <a:t>13</a:t>
            </a:fld>
            <a:endParaRPr lang="en-US"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xfrm>
            <a:off x="914922" y="4344967"/>
            <a:ext cx="5028160" cy="4114800"/>
          </a:xfrm>
          <a:noFill/>
          <a:ln/>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8CA3593D-DC31-48FB-8C82-B8637C553363}" type="slidenum">
              <a:rPr lang="en-US" smtClean="0"/>
              <a:pPr/>
              <a:t>14</a:t>
            </a:fld>
            <a:endParaRPr lang="en-US" smtClean="0"/>
          </a:p>
        </p:txBody>
      </p:sp>
      <p:sp>
        <p:nvSpPr>
          <p:cNvPr id="78851" name="Rectangle 2"/>
          <p:cNvSpPr>
            <a:spLocks noGrp="1" noRot="1" noChangeAspect="1" noChangeArrowheads="1" noTextEdit="1"/>
          </p:cNvSpPr>
          <p:nvPr>
            <p:ph type="sldImg"/>
          </p:nvPr>
        </p:nvSpPr>
        <p:spPr>
          <a:xfrm>
            <a:off x="1186160" y="690942"/>
            <a:ext cx="4487168" cy="3418416"/>
          </a:xfrm>
          <a:ln w="12700" cap="flat">
            <a:solidFill>
              <a:schemeClr val="tx1"/>
            </a:solidFill>
          </a:ln>
        </p:spPr>
      </p:sp>
      <p:sp>
        <p:nvSpPr>
          <p:cNvPr id="78852" name="Rectangle 3"/>
          <p:cNvSpPr>
            <a:spLocks noGrp="1" noChangeArrowheads="1"/>
          </p:cNvSpPr>
          <p:nvPr>
            <p:ph type="body" idx="1"/>
          </p:nvPr>
        </p:nvSpPr>
        <p:spPr>
          <a:xfrm>
            <a:off x="914922" y="4344967"/>
            <a:ext cx="5028160" cy="4114800"/>
          </a:xfrm>
          <a:noFill/>
          <a:ln/>
        </p:spPr>
        <p:txBody>
          <a:bodyPr lIns="90629" tIns="44521" rIns="90629" bIns="44521"/>
          <a:lstStyle/>
          <a:p>
            <a:pPr eaLnBrk="1" hangingPunct="1"/>
            <a:r>
              <a:rPr lang="en-US" smtClean="0"/>
              <a:t>Screen captures from GIS software and HEC-HMS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288D31CD-5BAD-4FF0-A746-CE89F9EBC40B}" type="slidenum">
              <a:rPr lang="en-US" smtClean="0"/>
              <a:pPr/>
              <a:t>15</a:t>
            </a:fld>
            <a:endParaRPr lang="en-US" smtClean="0"/>
          </a:p>
        </p:txBody>
      </p:sp>
      <p:sp>
        <p:nvSpPr>
          <p:cNvPr id="79875" name="Rectangle 2"/>
          <p:cNvSpPr>
            <a:spLocks noGrp="1" noRot="1" noChangeAspect="1" noChangeArrowheads="1" noTextEdit="1"/>
          </p:cNvSpPr>
          <p:nvPr>
            <p:ph type="sldImg"/>
          </p:nvPr>
        </p:nvSpPr>
        <p:spPr>
          <a:xfrm>
            <a:off x="1150938" y="690563"/>
            <a:ext cx="4557712" cy="3419475"/>
          </a:xfrm>
          <a:ln w="12700" cap="flat">
            <a:solidFill>
              <a:schemeClr val="tx1"/>
            </a:solidFill>
          </a:ln>
        </p:spPr>
      </p:sp>
      <p:sp>
        <p:nvSpPr>
          <p:cNvPr id="79876" name="Rectangle 3"/>
          <p:cNvSpPr>
            <a:spLocks noGrp="1" noChangeArrowheads="1"/>
          </p:cNvSpPr>
          <p:nvPr>
            <p:ph type="body" idx="1"/>
          </p:nvPr>
        </p:nvSpPr>
        <p:spPr>
          <a:xfrm>
            <a:off x="914922" y="4344967"/>
            <a:ext cx="5028160" cy="4114800"/>
          </a:xfrm>
          <a:noFill/>
          <a:ln/>
        </p:spPr>
        <p:txBody>
          <a:bodyPr lIns="90629" tIns="44521" rIns="90629" bIns="44521"/>
          <a:lstStyle/>
          <a:p>
            <a:pPr eaLnBrk="1" hangingPunct="1"/>
            <a:r>
              <a:rPr lang="en-US" dirty="0" smtClean="0"/>
              <a:t>Antecedent conditions</a:t>
            </a:r>
          </a:p>
          <a:p>
            <a:pPr lvl="1" eaLnBrk="1" hangingPunct="1"/>
            <a:r>
              <a:rPr lang="en-US" dirty="0" smtClean="0"/>
              <a:t>ER 1110-8-2(FR) – ½ IDF with 5 day dry period or flood control pool</a:t>
            </a:r>
          </a:p>
          <a:p>
            <a:pPr lvl="1" eaLnBrk="1" hangingPunct="1"/>
            <a:r>
              <a:rPr lang="en-US" dirty="0" smtClean="0"/>
              <a:t>NWS (Ohio River Basin) – 0.30 IDF with 3 day dry period or 0.39 IDF with 5 day dry period</a:t>
            </a:r>
          </a:p>
          <a:p>
            <a:pPr eaLnBrk="1" hangingPunct="1"/>
            <a:endParaRPr 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100BB1BB-56D0-458A-ACFC-504427D54CF0}" type="slidenum">
              <a:rPr lang="en-US" smtClean="0"/>
              <a:pPr/>
              <a:t>16</a:t>
            </a:fld>
            <a:endParaRPr lang="en-US" smtClean="0"/>
          </a:p>
        </p:txBody>
      </p:sp>
      <p:sp>
        <p:nvSpPr>
          <p:cNvPr id="80899" name="Rectangle 2"/>
          <p:cNvSpPr>
            <a:spLocks noGrp="1" noRot="1" noChangeAspect="1" noChangeArrowheads="1" noTextEdit="1"/>
          </p:cNvSpPr>
          <p:nvPr>
            <p:ph type="sldImg"/>
          </p:nvPr>
        </p:nvSpPr>
        <p:spPr>
          <a:xfrm>
            <a:off x="1150938" y="690563"/>
            <a:ext cx="4557712" cy="3419475"/>
          </a:xfrm>
          <a:ln w="12700" cap="flat">
            <a:solidFill>
              <a:schemeClr val="tx1"/>
            </a:solidFill>
          </a:ln>
        </p:spPr>
      </p:sp>
      <p:sp>
        <p:nvSpPr>
          <p:cNvPr id="80900" name="Rectangle 3"/>
          <p:cNvSpPr>
            <a:spLocks noGrp="1" noChangeArrowheads="1"/>
          </p:cNvSpPr>
          <p:nvPr>
            <p:ph type="body" idx="1"/>
          </p:nvPr>
        </p:nvSpPr>
        <p:spPr>
          <a:xfrm>
            <a:off x="914922" y="4344967"/>
            <a:ext cx="5028160" cy="4114800"/>
          </a:xfrm>
          <a:noFill/>
          <a:ln/>
        </p:spPr>
        <p:txBody>
          <a:bodyPr lIns="90629" tIns="44521" rIns="90629" bIns="44521"/>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2D889D25-92D8-4740-A681-EB8659F94E77}" type="slidenum">
              <a:rPr lang="en-US" smtClean="0"/>
              <a:pPr/>
              <a:t>17</a:t>
            </a:fld>
            <a:endParaRPr lang="en-US" smtClean="0"/>
          </a:p>
        </p:txBody>
      </p:sp>
      <p:sp>
        <p:nvSpPr>
          <p:cNvPr id="82947" name="Rectangle 2"/>
          <p:cNvSpPr>
            <a:spLocks noGrp="1" noRot="1" noChangeAspect="1" noChangeArrowheads="1" noTextEdit="1"/>
          </p:cNvSpPr>
          <p:nvPr>
            <p:ph type="sldImg"/>
          </p:nvPr>
        </p:nvSpPr>
        <p:spPr>
          <a:xfrm>
            <a:off x="1186160" y="690942"/>
            <a:ext cx="4487168" cy="3418416"/>
          </a:xfrm>
          <a:ln w="12700" cap="flat">
            <a:solidFill>
              <a:schemeClr val="tx1"/>
            </a:solidFill>
          </a:ln>
        </p:spPr>
      </p:sp>
      <p:sp>
        <p:nvSpPr>
          <p:cNvPr id="82948" name="Rectangle 3"/>
          <p:cNvSpPr>
            <a:spLocks noGrp="1" noChangeArrowheads="1"/>
          </p:cNvSpPr>
          <p:nvPr>
            <p:ph type="body" idx="1"/>
          </p:nvPr>
        </p:nvSpPr>
        <p:spPr>
          <a:xfrm>
            <a:off x="914922" y="4344967"/>
            <a:ext cx="5028160" cy="4114800"/>
          </a:xfrm>
          <a:noFill/>
          <a:ln/>
        </p:spPr>
        <p:txBody>
          <a:bodyPr lIns="90629" tIns="44521" rIns="90629" bIns="44521"/>
          <a:lstStyle/>
          <a:p>
            <a:pPr eaLnBrk="1" hangingPunct="1"/>
            <a:endParaRPr lang="en-US"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30A8A585-50E7-4E48-B870-94D6F65A7233}" type="slidenum">
              <a:rPr lang="en-US" smtClean="0"/>
              <a:pPr/>
              <a:t>18</a:t>
            </a:fld>
            <a:endParaRPr lang="en-US" smtClean="0"/>
          </a:p>
        </p:txBody>
      </p:sp>
      <p:sp>
        <p:nvSpPr>
          <p:cNvPr id="83971" name="Rectangle 2"/>
          <p:cNvSpPr>
            <a:spLocks noGrp="1" noRot="1" noChangeAspect="1" noChangeArrowheads="1" noTextEdit="1"/>
          </p:cNvSpPr>
          <p:nvPr>
            <p:ph type="sldImg"/>
          </p:nvPr>
        </p:nvSpPr>
        <p:spPr>
          <a:xfrm>
            <a:off x="1143000" y="684213"/>
            <a:ext cx="4573588" cy="3430587"/>
          </a:xfrm>
          <a:ln/>
        </p:spPr>
      </p:sp>
      <p:sp>
        <p:nvSpPr>
          <p:cNvPr id="83972" name="Rectangle 3"/>
          <p:cNvSpPr>
            <a:spLocks noGrp="1" noChangeArrowheads="1"/>
          </p:cNvSpPr>
          <p:nvPr>
            <p:ph type="body" idx="1"/>
          </p:nvPr>
        </p:nvSpPr>
        <p:spPr>
          <a:xfrm>
            <a:off x="914922" y="4344967"/>
            <a:ext cx="5028160" cy="4114800"/>
          </a:xfrm>
          <a:noFill/>
          <a:ln/>
        </p:spPr>
        <p:txBody>
          <a:bodyPr/>
          <a:lstStyle/>
          <a:p>
            <a:pPr eaLnBrk="1" hangingPunct="1"/>
            <a:endParaRPr 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74091DD7-3C5D-4552-A6E7-98BF92A3B8AD}" type="slidenum">
              <a:rPr lang="en-US" smtClean="0"/>
              <a:pPr/>
              <a:t>19</a:t>
            </a:fld>
            <a:endParaRPr lang="en-US" smtClean="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562ECAA7-D821-494A-BE68-37E94E79B7C6}" type="slidenum">
              <a:rPr lang="en-US" smtClean="0"/>
              <a:pPr/>
              <a:t>20</a:t>
            </a:fld>
            <a:endParaRPr lang="en-US" smtClean="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4C61331F-543D-49BC-9EAA-0182406C3DF6}" type="slidenum">
              <a:rPr lang="en-US" smtClean="0"/>
              <a:pPr/>
              <a:t>3</a:t>
            </a:fld>
            <a:endParaRPr lang="en-US" smtClean="0"/>
          </a:p>
        </p:txBody>
      </p:sp>
      <p:sp>
        <p:nvSpPr>
          <p:cNvPr id="68611" name="Rectangle 2"/>
          <p:cNvSpPr>
            <a:spLocks noGrp="1" noRot="1" noChangeAspect="1" noChangeArrowheads="1" noTextEdit="1"/>
          </p:cNvSpPr>
          <p:nvPr>
            <p:ph type="sldImg"/>
          </p:nvPr>
        </p:nvSpPr>
        <p:spPr>
          <a:xfrm>
            <a:off x="1143000" y="684213"/>
            <a:ext cx="4573588" cy="3430587"/>
          </a:xfrm>
          <a:ln/>
        </p:spPr>
      </p:sp>
      <p:sp>
        <p:nvSpPr>
          <p:cNvPr id="68612" name="Rectangle 3"/>
          <p:cNvSpPr>
            <a:spLocks noGrp="1" noChangeArrowheads="1"/>
          </p:cNvSpPr>
          <p:nvPr>
            <p:ph type="body" idx="1"/>
          </p:nvPr>
        </p:nvSpPr>
        <p:spPr>
          <a:xfrm>
            <a:off x="914922" y="4344967"/>
            <a:ext cx="5028160" cy="4114800"/>
          </a:xfrm>
          <a:noFill/>
          <a:ln/>
        </p:spPr>
        <p:txBody>
          <a:bodyPr/>
          <a:lstStyle/>
          <a:p>
            <a:pPr eaLnBrk="1" hangingPunct="1"/>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189F9AEA-6539-4613-A7EB-7F9248755810}" type="slidenum">
              <a:rPr lang="en-US" smtClean="0"/>
              <a:pPr/>
              <a:t>21</a:t>
            </a:fld>
            <a:endParaRPr lang="en-US" smtClean="0"/>
          </a:p>
        </p:txBody>
      </p:sp>
      <p:sp>
        <p:nvSpPr>
          <p:cNvPr id="87043" name="Rectangle 2"/>
          <p:cNvSpPr>
            <a:spLocks noGrp="1" noRot="1" noChangeAspect="1" noChangeArrowheads="1" noTextEdit="1"/>
          </p:cNvSpPr>
          <p:nvPr>
            <p:ph type="sldImg"/>
          </p:nvPr>
        </p:nvSpPr>
        <p:spPr>
          <a:xfrm>
            <a:off x="1143000" y="684213"/>
            <a:ext cx="4573588" cy="3430587"/>
          </a:xfrm>
          <a:ln/>
        </p:spPr>
      </p:sp>
      <p:sp>
        <p:nvSpPr>
          <p:cNvPr id="87044" name="Rectangle 3"/>
          <p:cNvSpPr>
            <a:spLocks noGrp="1" noChangeArrowheads="1"/>
          </p:cNvSpPr>
          <p:nvPr>
            <p:ph type="body" idx="1"/>
          </p:nvPr>
        </p:nvSpPr>
        <p:spPr>
          <a:xfrm>
            <a:off x="914922" y="4344967"/>
            <a:ext cx="5028160" cy="4114800"/>
          </a:xfrm>
          <a:noFill/>
          <a:ln/>
        </p:spPr>
        <p:txBody>
          <a:bodyPr/>
          <a:lstStyle/>
          <a:p>
            <a:pPr eaLnBrk="1" hangingPunct="1"/>
            <a:r>
              <a:rPr lang="en-US" b="1" smtClean="0"/>
              <a:t>Course Objectives</a:t>
            </a:r>
            <a:r>
              <a:rPr lang="en-US" smtClean="0"/>
              <a:t>. Most of the class come from operations background, so we want to present some of the background aspects of hydrology and hydraulics; from a design standpoint (why are certain features as they appear) and from an O&amp;M standpoint (things to know).</a:t>
            </a:r>
          </a:p>
          <a:p>
            <a:pPr eaLnBrk="1" hangingPunct="1"/>
            <a:endParaRPr lang="en-US" smtClean="0"/>
          </a:p>
          <a:p>
            <a:pPr eaLnBrk="1" hangingPunct="1"/>
            <a:r>
              <a:rPr lang="en-US" smtClean="0"/>
              <a:t>This will cover a wide range of topics, the tie among them being their importance to the ultimate safety of our civil works projects.</a:t>
            </a:r>
          </a:p>
          <a:p>
            <a:pPr eaLnBrk="1" hangingPunct="1"/>
            <a:endParaRPr lang="en-US" smtClean="0"/>
          </a:p>
          <a:p>
            <a:pPr eaLnBrk="1" hangingPunct="1"/>
            <a:r>
              <a:rPr lang="en-US" smtClean="0"/>
              <a:t>Emphasize the critical nature of H&amp;H personnel – both hydraulic and hydrologic – to dam safety.</a:t>
            </a:r>
          </a:p>
          <a:p>
            <a:pPr eaLnBrk="1" hangingPunct="1"/>
            <a:r>
              <a:rPr lang="en-US" smtClean="0"/>
              <a:t>In aspects of: design, operation, maintenance, and monitoring.</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F0BFEA15-6D34-4C36-BFE0-A4D37887EDEE}" type="slidenum">
              <a:rPr lang="en-US" smtClean="0"/>
              <a:pPr/>
              <a:t>22</a:t>
            </a:fld>
            <a:endParaRPr lang="en-US" smtClean="0"/>
          </a:p>
        </p:txBody>
      </p:sp>
      <p:sp>
        <p:nvSpPr>
          <p:cNvPr id="88067" name="Rectangle 2"/>
          <p:cNvSpPr>
            <a:spLocks noGrp="1" noRot="1" noChangeAspect="1" noChangeArrowheads="1" noTextEdit="1"/>
          </p:cNvSpPr>
          <p:nvPr>
            <p:ph type="sldImg"/>
          </p:nvPr>
        </p:nvSpPr>
        <p:spPr>
          <a:xfrm>
            <a:off x="1143000" y="684213"/>
            <a:ext cx="4573588" cy="3430587"/>
          </a:xfrm>
          <a:ln/>
        </p:spPr>
      </p:sp>
      <p:sp>
        <p:nvSpPr>
          <p:cNvPr id="88068" name="Rectangle 3"/>
          <p:cNvSpPr>
            <a:spLocks noGrp="1" noChangeArrowheads="1"/>
          </p:cNvSpPr>
          <p:nvPr>
            <p:ph type="body" idx="1"/>
          </p:nvPr>
        </p:nvSpPr>
        <p:spPr>
          <a:xfrm>
            <a:off x="914922" y="4344967"/>
            <a:ext cx="5028160" cy="4114800"/>
          </a:xfrm>
          <a:noFill/>
          <a:ln/>
        </p:spPr>
        <p:txBody>
          <a:bodyPr/>
          <a:lstStyle/>
          <a:p>
            <a:pPr eaLnBrk="1" hangingPunct="1"/>
            <a:r>
              <a:rPr lang="en-US" dirty="0" smtClean="0"/>
              <a:t>At issue are hydraulic "features;" spillways, outlets, sluices, gates, pumps, navigation locks, etc.</a:t>
            </a:r>
          </a:p>
          <a:p>
            <a:pPr eaLnBrk="1" hangingPunct="1"/>
            <a:endParaRPr lang="en-US" dirty="0" smtClean="0"/>
          </a:p>
          <a:p>
            <a:pPr eaLnBrk="1" hangingPunct="1"/>
            <a:r>
              <a:rPr lang="en-US" dirty="0" smtClean="0"/>
              <a:t>Hydraulic Integrity. Many definitions of "integrity" but from an hydraulic standpoint we are interested in "dependability" and "reliability."</a:t>
            </a:r>
          </a:p>
          <a:p>
            <a:pPr eaLnBrk="1" hangingPunct="1"/>
            <a:endParaRPr lang="en-US"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F5BDB742-4250-4153-8247-3484C8E6FF8B}" type="slidenum">
              <a:rPr lang="en-US" smtClean="0"/>
              <a:pPr/>
              <a:t>23</a:t>
            </a:fld>
            <a:endParaRPr lang="en-US" smtClean="0"/>
          </a:p>
        </p:txBody>
      </p:sp>
      <p:sp>
        <p:nvSpPr>
          <p:cNvPr id="89091" name="Rectangle 2"/>
          <p:cNvSpPr>
            <a:spLocks noGrp="1" noRot="1" noChangeAspect="1" noChangeArrowheads="1" noTextEdit="1"/>
          </p:cNvSpPr>
          <p:nvPr>
            <p:ph type="sldImg"/>
          </p:nvPr>
        </p:nvSpPr>
        <p:spPr>
          <a:xfrm>
            <a:off x="1143000" y="684213"/>
            <a:ext cx="4573588" cy="3430587"/>
          </a:xfrm>
          <a:ln/>
        </p:spPr>
      </p:sp>
      <p:sp>
        <p:nvSpPr>
          <p:cNvPr id="89092" name="Rectangle 3"/>
          <p:cNvSpPr>
            <a:spLocks noGrp="1" noChangeArrowheads="1"/>
          </p:cNvSpPr>
          <p:nvPr>
            <p:ph type="body" idx="1"/>
          </p:nvPr>
        </p:nvSpPr>
        <p:spPr>
          <a:xfrm>
            <a:off x="914922" y="4344967"/>
            <a:ext cx="5028160" cy="4114800"/>
          </a:xfrm>
          <a:noFill/>
          <a:ln/>
        </p:spPr>
        <p:txBody>
          <a:bodyPr/>
          <a:lstStyle/>
          <a:p>
            <a:pPr eaLnBrk="1" hangingPunct="1"/>
            <a:r>
              <a:rPr lang="en-US" sz="900" dirty="0"/>
              <a:t>Are the gates inspected? Ours are rotated via the periodic inspection program every 5 years or so.</a:t>
            </a:r>
          </a:p>
          <a:p>
            <a:pPr eaLnBrk="1" hangingPunct="1"/>
            <a:r>
              <a:rPr lang="en-US" sz="900" b="1" dirty="0"/>
              <a:t>The </a:t>
            </a:r>
            <a:r>
              <a:rPr lang="en-US" sz="900" b="1" dirty="0" err="1"/>
              <a:t>Dalles</a:t>
            </a:r>
            <a:r>
              <a:rPr lang="en-US" sz="900" b="1" dirty="0"/>
              <a:t> </a:t>
            </a:r>
            <a:r>
              <a:rPr lang="en-US" sz="900" b="1" dirty="0" err="1"/>
              <a:t>trunion</a:t>
            </a:r>
            <a:r>
              <a:rPr lang="en-US" sz="900" b="1" dirty="0"/>
              <a:t> pin</a:t>
            </a:r>
            <a:r>
              <a:rPr lang="en-US" sz="900" dirty="0"/>
              <a:t>. – Seized pin found during a periodic inspection. This is on a spillway gate (1 of 23) which are routinely used. This is a run-of-river project.</a:t>
            </a:r>
          </a:p>
          <a:p>
            <a:pPr eaLnBrk="1" hangingPunct="1"/>
            <a:r>
              <a:rPr lang="en-US" sz="900" dirty="0"/>
              <a:t>Are the gates tested (operated)? Gage indications for openings.</a:t>
            </a:r>
          </a:p>
          <a:p>
            <a:pPr eaLnBrk="1" hangingPunct="1"/>
            <a:r>
              <a:rPr lang="en-US" sz="900" dirty="0"/>
              <a:t>All mechanics are operated every fall. Usually this means without a load. But prior to winter flood control season anyway.</a:t>
            </a:r>
          </a:p>
          <a:p>
            <a:pPr eaLnBrk="1" hangingPunct="1"/>
            <a:r>
              <a:rPr lang="en-US" sz="900" dirty="0"/>
              <a:t>Is there </a:t>
            </a:r>
            <a:r>
              <a:rPr lang="en-US" sz="900" b="1" dirty="0"/>
              <a:t>Full-time staff</a:t>
            </a:r>
            <a:r>
              <a:rPr lang="en-US" sz="900" dirty="0"/>
              <a:t> at the Project?</a:t>
            </a:r>
          </a:p>
          <a:p>
            <a:pPr eaLnBrk="1" hangingPunct="1"/>
            <a:r>
              <a:rPr lang="en-US" sz="900" b="1" dirty="0"/>
              <a:t>Vortex</a:t>
            </a:r>
            <a:r>
              <a:rPr lang="en-US" sz="900" dirty="0"/>
              <a:t> – Uneven spillway gate openings for example. Or at Red Rock Dam all gates open the same, but tremendous vibrations, breaking gate cables (replaced with stainless steel cables and replace about every 5 years).</a:t>
            </a:r>
          </a:p>
          <a:p>
            <a:pPr eaLnBrk="1" hangingPunct="1"/>
            <a:r>
              <a:rPr lang="en-US" sz="900" b="1" dirty="0" err="1"/>
              <a:t>Cavitation</a:t>
            </a:r>
            <a:r>
              <a:rPr lang="en-US" sz="900" dirty="0"/>
              <a:t> – more later</a:t>
            </a:r>
          </a:p>
          <a:p>
            <a:pPr eaLnBrk="1" hangingPunct="1"/>
            <a:r>
              <a:rPr lang="en-US" sz="900" b="1" dirty="0"/>
              <a:t>Flow Patterns</a:t>
            </a:r>
            <a:r>
              <a:rPr lang="en-US" sz="900" dirty="0"/>
              <a:t> – for example for fish attraction…</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1DB952C9-8D2E-4136-869A-59DEF8F6CD36}" type="slidenum">
              <a:rPr lang="en-US" smtClean="0"/>
              <a:pPr/>
              <a:t>24</a:t>
            </a:fld>
            <a:endParaRPr lang="en-US" smtClean="0"/>
          </a:p>
        </p:txBody>
      </p:sp>
      <p:sp>
        <p:nvSpPr>
          <p:cNvPr id="90115" name="Rectangle 2"/>
          <p:cNvSpPr>
            <a:spLocks noGrp="1" noRot="1" noChangeAspect="1" noChangeArrowheads="1" noTextEdit="1"/>
          </p:cNvSpPr>
          <p:nvPr>
            <p:ph type="sldImg"/>
          </p:nvPr>
        </p:nvSpPr>
        <p:spPr>
          <a:xfrm>
            <a:off x="1143000" y="684213"/>
            <a:ext cx="4573588" cy="3430587"/>
          </a:xfrm>
          <a:ln/>
        </p:spPr>
      </p:sp>
      <p:sp>
        <p:nvSpPr>
          <p:cNvPr id="90116" name="Rectangle 3"/>
          <p:cNvSpPr>
            <a:spLocks noGrp="1" noChangeArrowheads="1"/>
          </p:cNvSpPr>
          <p:nvPr>
            <p:ph type="body" idx="1"/>
          </p:nvPr>
        </p:nvSpPr>
        <p:spPr>
          <a:xfrm>
            <a:off x="914922" y="4344967"/>
            <a:ext cx="5028160" cy="4114800"/>
          </a:xfrm>
          <a:noFill/>
          <a:ln/>
        </p:spPr>
        <p:txBody>
          <a:bodyPr/>
          <a:lstStyle/>
          <a:p>
            <a:pPr eaLnBrk="1" hangingPunct="1"/>
            <a:r>
              <a:rPr lang="en-US" smtClean="0"/>
              <a:t> </a:t>
            </a:r>
          </a:p>
        </p:txBody>
      </p:sp>
      <p:sp>
        <p:nvSpPr>
          <p:cNvPr id="90117" name="Rectangle 4"/>
          <p:cNvSpPr>
            <a:spLocks noChangeArrowheads="1"/>
          </p:cNvSpPr>
          <p:nvPr/>
        </p:nvSpPr>
        <p:spPr bwMode="auto">
          <a:xfrm>
            <a:off x="1067668" y="4496844"/>
            <a:ext cx="5028160" cy="4113235"/>
          </a:xfrm>
          <a:prstGeom prst="rect">
            <a:avLst/>
          </a:prstGeom>
          <a:noFill/>
          <a:ln w="9525">
            <a:noFill/>
            <a:miter lim="800000"/>
            <a:headEnd/>
            <a:tailEnd/>
          </a:ln>
        </p:spPr>
        <p:txBody>
          <a:bodyPr lIns="89849" tIns="44925" rIns="89849" bIns="44925"/>
          <a:lstStyle/>
          <a:p>
            <a:pPr algn="l" eaLnBrk="1" hangingPunct="1">
              <a:spcBef>
                <a:spcPct val="30000"/>
              </a:spcBef>
            </a:pPr>
            <a:endParaRPr lang="en-US" sz="1100"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6EA159A5-FEA4-43E5-B57C-D65252B2ADA6}" type="slidenum">
              <a:rPr lang="en-US" smtClean="0"/>
              <a:pPr/>
              <a:t>25</a:t>
            </a:fld>
            <a:endParaRPr lang="en-US" smtClean="0"/>
          </a:p>
        </p:txBody>
      </p:sp>
      <p:sp>
        <p:nvSpPr>
          <p:cNvPr id="91139" name="Rectangle 2"/>
          <p:cNvSpPr>
            <a:spLocks noGrp="1" noRot="1" noChangeAspect="1" noChangeArrowheads="1" noTextEdit="1"/>
          </p:cNvSpPr>
          <p:nvPr>
            <p:ph type="sldImg"/>
          </p:nvPr>
        </p:nvSpPr>
        <p:spPr>
          <a:xfrm>
            <a:off x="1143000" y="684213"/>
            <a:ext cx="4573588" cy="3430587"/>
          </a:xfrm>
          <a:ln/>
        </p:spPr>
      </p:sp>
      <p:sp>
        <p:nvSpPr>
          <p:cNvPr id="91140" name="Rectangle 3"/>
          <p:cNvSpPr>
            <a:spLocks noGrp="1" noChangeArrowheads="1"/>
          </p:cNvSpPr>
          <p:nvPr>
            <p:ph type="body" idx="1"/>
          </p:nvPr>
        </p:nvSpPr>
        <p:spPr>
          <a:xfrm>
            <a:off x="914922" y="4225970"/>
            <a:ext cx="5028160" cy="4114800"/>
          </a:xfrm>
          <a:noFill/>
          <a:ln/>
        </p:spPr>
        <p:txBody>
          <a:bodyPr/>
          <a:lstStyle/>
          <a:p>
            <a:pPr eaLnBrk="1" hangingPunct="1"/>
            <a:r>
              <a:rPr lang="en-US" b="1" smtClean="0"/>
              <a:t>Baffle Blocks</a:t>
            </a:r>
          </a:p>
          <a:p>
            <a:pPr eaLnBrk="1" hangingPunct="1"/>
            <a:r>
              <a:rPr lang="en-US" b="1" smtClean="0"/>
              <a:t>·</a:t>
            </a:r>
            <a:r>
              <a:rPr lang="en-US" smtClean="0"/>
              <a:t> Bonneville Dam (Col River) has had almost all replaced in the mid-1950s</a:t>
            </a:r>
          </a:p>
          <a:p>
            <a:pPr eaLnBrk="1" hangingPunct="1"/>
            <a:r>
              <a:rPr lang="en-US" b="1" smtClean="0"/>
              <a:t>Stilling Basins</a:t>
            </a:r>
          </a:p>
          <a:p>
            <a:pPr eaLnBrk="1" hangingPunct="1"/>
            <a:r>
              <a:rPr lang="en-US" b="1" smtClean="0"/>
              <a:t>·</a:t>
            </a:r>
            <a:r>
              <a:rPr lang="en-US" smtClean="0"/>
              <a:t>The Dalles (Col River) had a large portion eroded right after construction. So we maintain close watch. Now, because we are looking at some modifications to the spillway for fishery operation, we are looking into the issue in more depth. </a:t>
            </a:r>
          </a:p>
          <a:p>
            <a:pPr eaLnBrk="1" hangingPunct="1"/>
            <a:r>
              <a:rPr lang="en-US" b="1" smtClean="0"/>
              <a:t>·</a:t>
            </a:r>
            <a:r>
              <a:rPr lang="en-US" smtClean="0"/>
              <a:t> We always try to get post flood surveys (large floods), especially on the Columbia. And divers if necessary to inspect or ROVs w/film.</a:t>
            </a:r>
          </a:p>
          <a:p>
            <a:pPr eaLnBrk="1" hangingPunct="1"/>
            <a:r>
              <a:rPr lang="en-US" b="1" smtClean="0"/>
              <a:t>·</a:t>
            </a:r>
            <a:r>
              <a:rPr lang="en-US" smtClean="0"/>
              <a:t> Hills Creek. The impact zone for the flip Regulating Outlets completely took out the concrete slab. It was founded on rock, but, of course, we watch it closely anyway.</a:t>
            </a:r>
          </a:p>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4294967295"/>
          </p:nvPr>
        </p:nvSpPr>
        <p:spPr bwMode="auto">
          <a:xfrm>
            <a:off x="3884028" y="8684926"/>
            <a:ext cx="2972421" cy="457513"/>
          </a:xfrm>
          <a:prstGeom prst="rect">
            <a:avLst/>
          </a:prstGeom>
          <a:noFill/>
          <a:ln>
            <a:miter lim="800000"/>
            <a:headEnd/>
            <a:tailEnd/>
          </a:ln>
        </p:spPr>
        <p:txBody>
          <a:bodyPr lIns="93177" tIns="46589" rIns="93177" bIns="46589"/>
          <a:lstStyle/>
          <a:p>
            <a:fld id="{1A9F33AC-7FD8-4A2F-A661-D7DC8414B7FC}" type="slidenum">
              <a:rPr lang="en-US"/>
              <a:pPr/>
              <a:t>26</a:t>
            </a:fld>
            <a:endParaRPr lang="en-US"/>
          </a:p>
        </p:txBody>
      </p:sp>
      <p:sp>
        <p:nvSpPr>
          <p:cNvPr id="27651" name="Slide Image Placeholder 1"/>
          <p:cNvSpPr>
            <a:spLocks noGrp="1" noRot="1" noChangeAspect="1" noTextEdit="1"/>
          </p:cNvSpPr>
          <p:nvPr>
            <p:ph type="sldImg"/>
          </p:nvPr>
        </p:nvSpPr>
        <p:spPr>
          <a:ln/>
        </p:spPr>
      </p:sp>
      <p:sp>
        <p:nvSpPr>
          <p:cNvPr id="27652" name="Notes Placeholder 2"/>
          <p:cNvSpPr>
            <a:spLocks noGrp="1"/>
          </p:cNvSpPr>
          <p:nvPr>
            <p:ph type="body" idx="1"/>
          </p:nvPr>
        </p:nvSpPr>
        <p:spPr>
          <a:noFill/>
          <a:ln w="9525"/>
        </p:spPr>
        <p:txBody>
          <a:bodyPr lIns="93170" tIns="46586" rIns="93170" bIns="46586"/>
          <a:lstStyle/>
          <a:p>
            <a:pPr>
              <a:spcBef>
                <a:spcPct val="0"/>
              </a:spcBef>
            </a:pPr>
            <a:endParaRPr lang="en-US" smtClean="0"/>
          </a:p>
        </p:txBody>
      </p:sp>
      <p:sp>
        <p:nvSpPr>
          <p:cNvPr id="27653" name="Slide Number Placeholder 3"/>
          <p:cNvSpPr txBox="1">
            <a:spLocks noGrp="1"/>
          </p:cNvSpPr>
          <p:nvPr/>
        </p:nvSpPr>
        <p:spPr bwMode="auto">
          <a:xfrm>
            <a:off x="3884028" y="8684926"/>
            <a:ext cx="2972421" cy="457513"/>
          </a:xfrm>
          <a:prstGeom prst="rect">
            <a:avLst/>
          </a:prstGeom>
          <a:noFill/>
          <a:ln w="9525">
            <a:noFill/>
            <a:miter lim="800000"/>
            <a:headEnd/>
            <a:tailEnd/>
          </a:ln>
        </p:spPr>
        <p:txBody>
          <a:bodyPr lIns="93170" tIns="46586" rIns="93170" bIns="46586" anchor="b"/>
          <a:lstStyle/>
          <a:p>
            <a:pPr algn="r"/>
            <a:fld id="{0B713661-846C-41E1-8948-B842916E9FA1}" type="slidenum">
              <a:rPr lang="en-US" sz="1200"/>
              <a:pPr algn="r"/>
              <a:t>26</a:t>
            </a:fld>
            <a:endParaRPr lang="en-US"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F8E774C7-8B40-4AB1-BABD-7BC423E477CE}" type="slidenum">
              <a:rPr lang="en-US" smtClean="0"/>
              <a:pPr/>
              <a:t>27</a:t>
            </a:fld>
            <a:endParaRPr lang="en-US" smtClean="0"/>
          </a:p>
        </p:txBody>
      </p:sp>
      <p:sp>
        <p:nvSpPr>
          <p:cNvPr id="92163" name="Rectangle 2"/>
          <p:cNvSpPr>
            <a:spLocks noGrp="1" noRot="1" noChangeAspect="1" noChangeArrowheads="1" noTextEdit="1"/>
          </p:cNvSpPr>
          <p:nvPr>
            <p:ph type="sldImg"/>
          </p:nvPr>
        </p:nvSpPr>
        <p:spPr>
          <a:xfrm>
            <a:off x="1143000" y="684213"/>
            <a:ext cx="4573588" cy="3430587"/>
          </a:xfrm>
          <a:ln/>
        </p:spPr>
      </p:sp>
      <p:sp>
        <p:nvSpPr>
          <p:cNvPr id="92164" name="Rectangle 3"/>
          <p:cNvSpPr>
            <a:spLocks noGrp="1" noChangeArrowheads="1"/>
          </p:cNvSpPr>
          <p:nvPr>
            <p:ph type="body" idx="1"/>
          </p:nvPr>
        </p:nvSpPr>
        <p:spPr>
          <a:xfrm>
            <a:off x="914922" y="4344967"/>
            <a:ext cx="5028160" cy="4114800"/>
          </a:xfrm>
          <a:noFill/>
          <a:ln/>
        </p:spPr>
        <p:txBody>
          <a:bodyPr/>
          <a:lstStyle/>
          <a:p>
            <a:pPr eaLnBrk="1" hangingPunct="1"/>
            <a:r>
              <a:rPr lang="en-US" dirty="0" smtClean="0"/>
              <a:t>The </a:t>
            </a:r>
            <a:r>
              <a:rPr lang="en-US" dirty="0" err="1" smtClean="0"/>
              <a:t>Dalles</a:t>
            </a:r>
            <a:r>
              <a:rPr lang="en-US" dirty="0" smtClean="0"/>
              <a:t> Dam spillway and stilling basin showing even releases. By closing selected gates, the pattern may change dramatically – erosion of the stilling may increase…</a:t>
            </a:r>
          </a:p>
          <a:p>
            <a:pPr eaLnBrk="1" hangingPunct="1"/>
            <a:r>
              <a:rPr lang="en-US" dirty="0" smtClean="0"/>
              <a:t/>
            </a:r>
            <a:br>
              <a:rPr lang="en-US" dirty="0" smtClean="0"/>
            </a:br>
            <a:r>
              <a:rPr lang="en-US" dirty="0" smtClean="0"/>
              <a:t>Constructed: 1960 (units 1-14); 1973 additional units 15-22 completed </a:t>
            </a:r>
          </a:p>
          <a:p>
            <a:pPr eaLnBrk="1" hangingPunct="1"/>
            <a:r>
              <a:rPr lang="en-US" dirty="0" smtClean="0"/>
              <a:t>Full Pool: 160.0 feet </a:t>
            </a:r>
            <a:br>
              <a:rPr lang="en-US" dirty="0" smtClean="0"/>
            </a:br>
            <a:r>
              <a:rPr lang="en-US" dirty="0" smtClean="0"/>
              <a:t>Nameplate capacity: 14 @ 78 MW, 8 @ 86 MW, 1780 MW total </a:t>
            </a:r>
            <a:br>
              <a:rPr lang="en-US" dirty="0" smtClean="0"/>
            </a:br>
            <a:r>
              <a:rPr lang="en-US" dirty="0" smtClean="0"/>
              <a:t>Stations service units: 2 @ 3 MW, 6 MW total </a:t>
            </a:r>
            <a:br>
              <a:rPr lang="en-US" dirty="0" smtClean="0"/>
            </a:br>
            <a:r>
              <a:rPr lang="en-US" dirty="0" smtClean="0"/>
              <a:t>Hydraulic capacity: 375 </a:t>
            </a:r>
            <a:r>
              <a:rPr lang="en-US" dirty="0" err="1" smtClean="0"/>
              <a:t>kcfs</a:t>
            </a:r>
            <a:r>
              <a:rPr lang="en-US" dirty="0" smtClean="0"/>
              <a:t> </a:t>
            </a:r>
            <a:br>
              <a:rPr lang="en-US" dirty="0" smtClean="0"/>
            </a:br>
            <a:r>
              <a:rPr lang="en-US" dirty="0" smtClean="0"/>
              <a:t>Spillway: 1380 feet, 23 gates </a:t>
            </a:r>
          </a:p>
          <a:p>
            <a:pPr eaLnBrk="1" hangingPunct="1"/>
            <a:endParaRPr lang="en-US"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730F275D-E114-4939-A4D5-6441147CD4AB}" type="slidenum">
              <a:rPr lang="en-US" smtClean="0"/>
              <a:pPr/>
              <a:t>28</a:t>
            </a:fld>
            <a:endParaRPr lang="en-US" smtClean="0"/>
          </a:p>
        </p:txBody>
      </p:sp>
      <p:sp>
        <p:nvSpPr>
          <p:cNvPr id="93187" name="Rectangle 2"/>
          <p:cNvSpPr>
            <a:spLocks noGrp="1" noRot="1" noChangeAspect="1" noChangeArrowheads="1" noTextEdit="1"/>
          </p:cNvSpPr>
          <p:nvPr>
            <p:ph type="sldImg"/>
          </p:nvPr>
        </p:nvSpPr>
        <p:spPr>
          <a:xfrm>
            <a:off x="1143000" y="684213"/>
            <a:ext cx="4573588" cy="3430587"/>
          </a:xfrm>
          <a:ln/>
        </p:spPr>
      </p:sp>
      <p:sp>
        <p:nvSpPr>
          <p:cNvPr id="93188" name="Rectangle 3"/>
          <p:cNvSpPr>
            <a:spLocks noGrp="1" noChangeArrowheads="1"/>
          </p:cNvSpPr>
          <p:nvPr>
            <p:ph type="body" idx="1"/>
          </p:nvPr>
        </p:nvSpPr>
        <p:spPr>
          <a:xfrm>
            <a:off x="914922" y="4344967"/>
            <a:ext cx="5028160" cy="4114800"/>
          </a:xfrm>
          <a:noFill/>
          <a:ln/>
        </p:spPr>
        <p:txBody>
          <a:bodyPr/>
          <a:lstStyle/>
          <a:p>
            <a:pPr eaLnBrk="1" hangingPunct="1"/>
            <a:r>
              <a:rPr lang="en-US" sz="900" b="1" dirty="0" err="1"/>
              <a:t>Cavitation</a:t>
            </a:r>
            <a:r>
              <a:rPr lang="en-US" sz="900" dirty="0"/>
              <a:t> – Pumps, engines, air foils, and for our purposes low pressure areas in channels and tunnels, etc.</a:t>
            </a:r>
          </a:p>
          <a:p>
            <a:pPr eaLnBrk="1" hangingPunct="1"/>
            <a:r>
              <a:rPr lang="en-US" sz="900" b="1" dirty="0" err="1"/>
              <a:t>cav.i.ta.tion</a:t>
            </a:r>
            <a:r>
              <a:rPr lang="en-US" sz="900" dirty="0"/>
              <a:t> \ </a:t>
            </a:r>
            <a:r>
              <a:rPr lang="en-US" sz="900" dirty="0" err="1"/>
              <a:t>kav</a:t>
            </a:r>
            <a:r>
              <a:rPr lang="en-US" sz="900" dirty="0"/>
              <a:t>' </a:t>
            </a:r>
            <a:r>
              <a:rPr lang="en-US" sz="900" dirty="0" err="1"/>
              <a:t>i</a:t>
            </a:r>
            <a:r>
              <a:rPr lang="en-US" sz="900" dirty="0"/>
              <a:t> </a:t>
            </a:r>
            <a:r>
              <a:rPr lang="en-US" sz="900" dirty="0" err="1"/>
              <a:t>ta</a:t>
            </a:r>
            <a:r>
              <a:rPr lang="en-US" sz="900" dirty="0"/>
              <a:t>' shun \ n [1. the rapid formation and collapse of vapor pockets in a flowing liquid in regions of very low pressure. 2. such a pocket formed.] (</a:t>
            </a:r>
            <a:r>
              <a:rPr lang="en-US" sz="900" i="1" dirty="0"/>
              <a:t>Webster</a:t>
            </a:r>
            <a:r>
              <a:rPr lang="en-US" sz="900" dirty="0"/>
              <a:t>)</a:t>
            </a:r>
          </a:p>
          <a:p>
            <a:pPr eaLnBrk="1" hangingPunct="1"/>
            <a:r>
              <a:rPr lang="en-US" sz="900" b="1" dirty="0"/>
              <a:t>Transition Zones</a:t>
            </a:r>
            <a:r>
              <a:rPr lang="en-US" sz="900" dirty="0"/>
              <a:t> - Both open channel flow to pressure flow during changes in operation and within the outlets at bifurcations, etc.</a:t>
            </a:r>
          </a:p>
          <a:p>
            <a:pPr eaLnBrk="1" hangingPunct="1"/>
            <a:r>
              <a:rPr lang="en-US" sz="900" b="1" dirty="0"/>
              <a:t>Trash Racks</a:t>
            </a:r>
            <a:r>
              <a:rPr lang="en-US" sz="900" dirty="0"/>
              <a:t> – At Savage Rapids Dam on the Rogue, a small irrigation diversion dam, there were continuous problems with accumulations of aquatic growth. Used summer hires on a full time basis to keep the structure and outlets clean. Changed the operation at Lost Creek dam (upstream) to modify the water temperatures in the lower reach at Savage Rapids. Stopped growth, virtually eliminated the problem.</a:t>
            </a:r>
          </a:p>
          <a:p>
            <a:pPr eaLnBrk="1" hangingPunct="1"/>
            <a:r>
              <a:rPr lang="en-US" sz="900" b="1" dirty="0"/>
              <a:t>Temperature Control</a:t>
            </a:r>
            <a:r>
              <a:rPr lang="en-US" sz="900" dirty="0"/>
              <a:t> - transition among ports, submergence, etc.</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6F706CF0-19D2-4773-86A2-50EA2F8964E7}" type="slidenum">
              <a:rPr lang="en-US" smtClean="0"/>
              <a:pPr/>
              <a:t>29</a:t>
            </a:fld>
            <a:endParaRPr lang="en-US" smtClean="0"/>
          </a:p>
        </p:txBody>
      </p:sp>
      <p:sp>
        <p:nvSpPr>
          <p:cNvPr id="94211" name="Rectangle 2"/>
          <p:cNvSpPr>
            <a:spLocks noGrp="1" noRot="1" noChangeAspect="1" noChangeArrowheads="1" noTextEdit="1"/>
          </p:cNvSpPr>
          <p:nvPr>
            <p:ph type="sldImg"/>
          </p:nvPr>
        </p:nvSpPr>
        <p:spPr>
          <a:xfrm>
            <a:off x="1143000" y="684213"/>
            <a:ext cx="4573588" cy="3430587"/>
          </a:xfrm>
          <a:ln/>
        </p:spPr>
      </p:sp>
      <p:sp>
        <p:nvSpPr>
          <p:cNvPr id="94212" name="Rectangle 3"/>
          <p:cNvSpPr>
            <a:spLocks noGrp="1" noChangeArrowheads="1"/>
          </p:cNvSpPr>
          <p:nvPr>
            <p:ph type="body" idx="1"/>
          </p:nvPr>
        </p:nvSpPr>
        <p:spPr>
          <a:xfrm>
            <a:off x="914922" y="4344967"/>
            <a:ext cx="5028160" cy="4114800"/>
          </a:xfrm>
          <a:noFill/>
          <a:ln/>
        </p:spPr>
        <p:txBody>
          <a:bodyPr/>
          <a:lstStyle/>
          <a:p>
            <a:pPr eaLnBrk="1" hangingPunct="1"/>
            <a:r>
              <a:rPr lang="en-US" dirty="0" smtClean="0"/>
              <a:t> Pin broke at</a:t>
            </a:r>
            <a:r>
              <a:rPr lang="en-US" baseline="0" dirty="0" smtClean="0"/>
              <a:t> </a:t>
            </a:r>
            <a:r>
              <a:rPr lang="en-US" baseline="0" dirty="0" err="1" smtClean="0"/>
              <a:t>Folsum</a:t>
            </a:r>
            <a:r>
              <a:rPr lang="en-US" baseline="0" dirty="0" smtClean="0"/>
              <a:t> Dam and 40K </a:t>
            </a:r>
            <a:r>
              <a:rPr lang="en-US" baseline="0" dirty="0" err="1" smtClean="0"/>
              <a:t>cfs</a:t>
            </a:r>
            <a:r>
              <a:rPr lang="en-US" baseline="0" dirty="0" smtClean="0"/>
              <a:t> cam rushing through, nearly 40% of the lake was drained before the gate was repaired. </a:t>
            </a:r>
            <a:endParaRPr lang="en-US" dirty="0" smtClean="0"/>
          </a:p>
        </p:txBody>
      </p:sp>
      <p:sp>
        <p:nvSpPr>
          <p:cNvPr id="94213" name="Rectangle 4"/>
          <p:cNvSpPr>
            <a:spLocks noChangeArrowheads="1"/>
          </p:cNvSpPr>
          <p:nvPr/>
        </p:nvSpPr>
        <p:spPr bwMode="auto">
          <a:xfrm>
            <a:off x="1067668" y="4496844"/>
            <a:ext cx="5028160" cy="4113235"/>
          </a:xfrm>
          <a:prstGeom prst="rect">
            <a:avLst/>
          </a:prstGeom>
          <a:noFill/>
          <a:ln w="9525">
            <a:noFill/>
            <a:miter lim="800000"/>
            <a:headEnd/>
            <a:tailEnd/>
          </a:ln>
        </p:spPr>
        <p:txBody>
          <a:bodyPr lIns="89849" tIns="44925" rIns="89849" bIns="44925"/>
          <a:lstStyle/>
          <a:p>
            <a:pPr algn="l" eaLnBrk="1" hangingPunct="1">
              <a:spcBef>
                <a:spcPct val="30000"/>
              </a:spcBef>
            </a:pPr>
            <a:endParaRPr lang="en-US" sz="1100"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CAA622DA-0334-4CDC-9BCF-535B478F5247}" type="slidenum">
              <a:rPr lang="en-US" smtClean="0"/>
              <a:pPr/>
              <a:t>30</a:t>
            </a:fld>
            <a:endParaRPr lang="en-US" smtClean="0"/>
          </a:p>
        </p:txBody>
      </p:sp>
      <p:sp>
        <p:nvSpPr>
          <p:cNvPr id="95235" name="Rectangle 2"/>
          <p:cNvSpPr>
            <a:spLocks noGrp="1" noRot="1" noChangeAspect="1" noChangeArrowheads="1" noTextEdit="1"/>
          </p:cNvSpPr>
          <p:nvPr>
            <p:ph type="sldImg"/>
          </p:nvPr>
        </p:nvSpPr>
        <p:spPr>
          <a:xfrm>
            <a:off x="1143000" y="684213"/>
            <a:ext cx="4573588" cy="3430587"/>
          </a:xfrm>
          <a:ln/>
        </p:spPr>
      </p:sp>
      <p:sp>
        <p:nvSpPr>
          <p:cNvPr id="95236" name="Rectangle 3"/>
          <p:cNvSpPr>
            <a:spLocks noGrp="1" noChangeArrowheads="1"/>
          </p:cNvSpPr>
          <p:nvPr>
            <p:ph type="body" idx="1"/>
          </p:nvPr>
        </p:nvSpPr>
        <p:spPr>
          <a:xfrm>
            <a:off x="914922" y="4344967"/>
            <a:ext cx="5028160" cy="4114800"/>
          </a:xfrm>
          <a:noFill/>
          <a:ln/>
        </p:spPr>
        <p:txBody>
          <a:bodyPr/>
          <a:lstStyle/>
          <a:p>
            <a:pPr eaLnBrk="1" hangingPunct="1"/>
            <a:r>
              <a:rPr lang="en-US" b="1" dirty="0" smtClean="0"/>
              <a:t>Glen Canyon Dam</a:t>
            </a:r>
          </a:p>
          <a:p>
            <a:pPr eaLnBrk="1" hangingPunct="1"/>
            <a:r>
              <a:rPr lang="en-US" sz="900" dirty="0"/>
              <a:t>The dam has two huge spillways, one on each side. These are 41 feet in diameter, and have a capacity of 104, 000 cubic feet per second each. There are 4 outlet valves connected to 8-foot outlet tubes designed to discharge water around the power plant. Water can also be released through a tunnel once used to divert water during construction of the dam. </a:t>
            </a:r>
          </a:p>
          <a:p>
            <a:pPr eaLnBrk="1" hangingPunct="1"/>
            <a:r>
              <a:rPr lang="en-US" sz="900" dirty="0"/>
              <a:t>This system was put to the test in 1983 when a late regional winter storm system increased the snow level by 200% of normal, then began to melt quickly. Lake Powell was already at a high level, so water needed to be released to make room for the heavy snow-melt. Even with the dam wide open, the lake continued to rise for weeks but was eventually controlled. Because of the high run-off that year, all the Colorado River dams released excess water causing some flooding downstream on the lower portions of the river.</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6"/>
          <p:cNvSpPr>
            <a:spLocks noGrp="1" noChangeArrowheads="1"/>
          </p:cNvSpPr>
          <p:nvPr>
            <p:ph type="ftr" sz="quarter" idx="4"/>
          </p:nvPr>
        </p:nvSpPr>
        <p:spPr>
          <a:noFill/>
        </p:spPr>
        <p:txBody>
          <a:bodyPr/>
          <a:lstStyle/>
          <a:p>
            <a:r>
              <a:rPr lang="en-US" smtClean="0"/>
              <a:t>L 1.1 - Overview of H&amp;H For Dam Safety/Harris FY09</a:t>
            </a:r>
          </a:p>
        </p:txBody>
      </p:sp>
      <p:sp>
        <p:nvSpPr>
          <p:cNvPr id="62467" name="Rectangle 7"/>
          <p:cNvSpPr>
            <a:spLocks noGrp="1" noChangeArrowheads="1"/>
          </p:cNvSpPr>
          <p:nvPr>
            <p:ph type="sldNum" sz="quarter" idx="5"/>
          </p:nvPr>
        </p:nvSpPr>
        <p:spPr>
          <a:noFill/>
        </p:spPr>
        <p:txBody>
          <a:bodyPr/>
          <a:lstStyle/>
          <a:p>
            <a:fld id="{60E22844-9E84-485C-9F0A-2D54F84C8128}" type="slidenum">
              <a:rPr lang="en-US" smtClean="0"/>
              <a:pPr/>
              <a:t>4</a:t>
            </a:fld>
            <a:endParaRPr lang="en-US" smtClean="0"/>
          </a:p>
        </p:txBody>
      </p:sp>
      <p:sp>
        <p:nvSpPr>
          <p:cNvPr id="62468" name="Rectangle 2"/>
          <p:cNvSpPr>
            <a:spLocks noGrp="1" noRot="1" noChangeAspect="1" noChangeArrowheads="1" noTextEdit="1"/>
          </p:cNvSpPr>
          <p:nvPr>
            <p:ph type="sldImg"/>
          </p:nvPr>
        </p:nvSpPr>
        <p:spPr>
          <a:xfrm>
            <a:off x="1063625" y="685800"/>
            <a:ext cx="4711700" cy="3533775"/>
          </a:xfrm>
          <a:ln/>
        </p:spPr>
      </p:sp>
      <p:sp>
        <p:nvSpPr>
          <p:cNvPr id="62469" name="Rectangle 3"/>
          <p:cNvSpPr>
            <a:spLocks noGrp="1" noChangeArrowheads="1"/>
          </p:cNvSpPr>
          <p:nvPr>
            <p:ph type="body" idx="1"/>
          </p:nvPr>
        </p:nvSpPr>
        <p:spPr>
          <a:noFill/>
          <a:ln/>
        </p:spPr>
        <p:txBody>
          <a:bodyPr/>
          <a:lstStyle/>
          <a:p>
            <a:pPr eaLnBrk="1" hangingPunct="1"/>
            <a:r>
              <a:rPr lang="en-US" smtClean="0"/>
              <a:t>USACE HQ website provides links to all guidance documents. These are some that provide guidance for analysis relating to Dam Safety</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4C57DB6C-F4BD-498C-A10D-306018B42FAF}" type="slidenum">
              <a:rPr lang="en-US" smtClean="0"/>
              <a:pPr/>
              <a:t>31</a:t>
            </a:fld>
            <a:endParaRPr lang="en-US" smtClean="0"/>
          </a:p>
        </p:txBody>
      </p:sp>
      <p:sp>
        <p:nvSpPr>
          <p:cNvPr id="96259" name="Rectangle 2"/>
          <p:cNvSpPr>
            <a:spLocks noGrp="1" noRot="1" noChangeAspect="1" noChangeArrowheads="1" noTextEdit="1"/>
          </p:cNvSpPr>
          <p:nvPr>
            <p:ph type="sldImg"/>
          </p:nvPr>
        </p:nvSpPr>
        <p:spPr>
          <a:xfrm>
            <a:off x="1143000" y="684213"/>
            <a:ext cx="4573588" cy="3430587"/>
          </a:xfrm>
          <a:ln/>
        </p:spPr>
      </p:sp>
      <p:sp>
        <p:nvSpPr>
          <p:cNvPr id="96260" name="Rectangle 3"/>
          <p:cNvSpPr>
            <a:spLocks noGrp="1" noChangeArrowheads="1"/>
          </p:cNvSpPr>
          <p:nvPr>
            <p:ph type="body" idx="1"/>
          </p:nvPr>
        </p:nvSpPr>
        <p:spPr>
          <a:xfrm>
            <a:off x="914922" y="4344967"/>
            <a:ext cx="5028160" cy="4114800"/>
          </a:xfrm>
          <a:noFill/>
          <a:ln/>
        </p:spPr>
        <p:txBody>
          <a:bodyPr/>
          <a:lstStyle/>
          <a:p>
            <a:pPr eaLnBrk="1" hangingPunct="1"/>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D4263276-DB9E-4A14-BDDD-932E9964AC63}" type="slidenum">
              <a:rPr lang="en-US" smtClean="0"/>
              <a:pPr/>
              <a:t>32</a:t>
            </a:fld>
            <a:endParaRPr lang="en-US" smtClean="0"/>
          </a:p>
        </p:txBody>
      </p:sp>
      <p:sp>
        <p:nvSpPr>
          <p:cNvPr id="97283" name="Rectangle 2"/>
          <p:cNvSpPr>
            <a:spLocks noChangeArrowheads="1"/>
          </p:cNvSpPr>
          <p:nvPr/>
        </p:nvSpPr>
        <p:spPr bwMode="auto">
          <a:xfrm>
            <a:off x="3885682" y="1"/>
            <a:ext cx="2972318" cy="458766"/>
          </a:xfrm>
          <a:prstGeom prst="rect">
            <a:avLst/>
          </a:prstGeom>
          <a:noFill/>
          <a:ln w="9525">
            <a:noFill/>
            <a:miter lim="800000"/>
            <a:headEnd/>
            <a:tailEnd/>
          </a:ln>
        </p:spPr>
        <p:txBody>
          <a:bodyPr wrap="none" lIns="90001" tIns="45001" rIns="90001" bIns="45001" anchor="ctr"/>
          <a:lstStyle/>
          <a:p>
            <a:endParaRPr lang="en-US"/>
          </a:p>
        </p:txBody>
      </p:sp>
      <p:sp>
        <p:nvSpPr>
          <p:cNvPr id="97284" name="Rectangle 3"/>
          <p:cNvSpPr>
            <a:spLocks noChangeArrowheads="1"/>
          </p:cNvSpPr>
          <p:nvPr/>
        </p:nvSpPr>
        <p:spPr bwMode="auto">
          <a:xfrm>
            <a:off x="3885682" y="8685236"/>
            <a:ext cx="2972318" cy="458765"/>
          </a:xfrm>
          <a:prstGeom prst="rect">
            <a:avLst/>
          </a:prstGeom>
          <a:noFill/>
          <a:ln w="9525">
            <a:noFill/>
            <a:miter lim="800000"/>
            <a:headEnd/>
            <a:tailEnd/>
          </a:ln>
        </p:spPr>
        <p:txBody>
          <a:bodyPr lIns="18719" tIns="0" rIns="18719" bIns="0" anchor="b"/>
          <a:lstStyle/>
          <a:p>
            <a:pPr defTabSz="945325">
              <a:buClr>
                <a:schemeClr val="hlink"/>
              </a:buClr>
            </a:pPr>
            <a:r>
              <a:rPr lang="en-US" sz="900" i="1" dirty="0">
                <a:latin typeface="Times New Roman" pitchFamily="18" charset="0"/>
              </a:rPr>
              <a:t>23</a:t>
            </a:r>
          </a:p>
        </p:txBody>
      </p:sp>
      <p:sp>
        <p:nvSpPr>
          <p:cNvPr id="97285" name="Rectangle 4"/>
          <p:cNvSpPr>
            <a:spLocks noChangeArrowheads="1"/>
          </p:cNvSpPr>
          <p:nvPr/>
        </p:nvSpPr>
        <p:spPr bwMode="auto">
          <a:xfrm>
            <a:off x="2" y="8685236"/>
            <a:ext cx="2972319" cy="458765"/>
          </a:xfrm>
          <a:prstGeom prst="rect">
            <a:avLst/>
          </a:prstGeom>
          <a:noFill/>
          <a:ln w="9525">
            <a:noFill/>
            <a:miter lim="800000"/>
            <a:headEnd/>
            <a:tailEnd/>
          </a:ln>
        </p:spPr>
        <p:txBody>
          <a:bodyPr wrap="none" lIns="90001" tIns="45001" rIns="90001" bIns="45001" anchor="ctr"/>
          <a:lstStyle/>
          <a:p>
            <a:endParaRPr lang="en-US"/>
          </a:p>
        </p:txBody>
      </p:sp>
      <p:sp>
        <p:nvSpPr>
          <p:cNvPr id="97286" name="Rectangle 5"/>
          <p:cNvSpPr>
            <a:spLocks noChangeArrowheads="1"/>
          </p:cNvSpPr>
          <p:nvPr/>
        </p:nvSpPr>
        <p:spPr bwMode="auto">
          <a:xfrm>
            <a:off x="2" y="1"/>
            <a:ext cx="2972319" cy="458766"/>
          </a:xfrm>
          <a:prstGeom prst="rect">
            <a:avLst/>
          </a:prstGeom>
          <a:noFill/>
          <a:ln w="9525">
            <a:noFill/>
            <a:miter lim="800000"/>
            <a:headEnd/>
            <a:tailEnd/>
          </a:ln>
        </p:spPr>
        <p:txBody>
          <a:bodyPr wrap="none" lIns="90001" tIns="45001" rIns="90001" bIns="45001" anchor="ctr"/>
          <a:lstStyle/>
          <a:p>
            <a:endParaRPr lang="en-US"/>
          </a:p>
        </p:txBody>
      </p:sp>
      <p:sp>
        <p:nvSpPr>
          <p:cNvPr id="97287" name="Rectangle 6"/>
          <p:cNvSpPr>
            <a:spLocks noChangeArrowheads="1"/>
          </p:cNvSpPr>
          <p:nvPr/>
        </p:nvSpPr>
        <p:spPr bwMode="auto">
          <a:xfrm>
            <a:off x="3885682" y="1"/>
            <a:ext cx="2972318" cy="458766"/>
          </a:xfrm>
          <a:prstGeom prst="rect">
            <a:avLst/>
          </a:prstGeom>
          <a:noFill/>
          <a:ln w="9525">
            <a:noFill/>
            <a:miter lim="800000"/>
            <a:headEnd/>
            <a:tailEnd/>
          </a:ln>
        </p:spPr>
        <p:txBody>
          <a:bodyPr wrap="none" lIns="90001" tIns="45001" rIns="90001" bIns="45001" anchor="ctr"/>
          <a:lstStyle/>
          <a:p>
            <a:endParaRPr lang="en-US"/>
          </a:p>
        </p:txBody>
      </p:sp>
      <p:sp>
        <p:nvSpPr>
          <p:cNvPr id="97288" name="Rectangle 7"/>
          <p:cNvSpPr>
            <a:spLocks noChangeArrowheads="1"/>
          </p:cNvSpPr>
          <p:nvPr/>
        </p:nvSpPr>
        <p:spPr bwMode="auto">
          <a:xfrm>
            <a:off x="3885682" y="8685236"/>
            <a:ext cx="2972318" cy="458765"/>
          </a:xfrm>
          <a:prstGeom prst="rect">
            <a:avLst/>
          </a:prstGeom>
          <a:noFill/>
          <a:ln w="9525">
            <a:noFill/>
            <a:miter lim="800000"/>
            <a:headEnd/>
            <a:tailEnd/>
          </a:ln>
        </p:spPr>
        <p:txBody>
          <a:bodyPr lIns="18719" tIns="0" rIns="18719" bIns="0" anchor="b"/>
          <a:lstStyle/>
          <a:p>
            <a:pPr defTabSz="945325">
              <a:buClr>
                <a:schemeClr val="hlink"/>
              </a:buClr>
            </a:pPr>
            <a:r>
              <a:rPr lang="en-US" sz="900" i="1" dirty="0">
                <a:latin typeface="Times New Roman" pitchFamily="18" charset="0"/>
              </a:rPr>
              <a:t>23</a:t>
            </a:r>
          </a:p>
        </p:txBody>
      </p:sp>
      <p:sp>
        <p:nvSpPr>
          <p:cNvPr id="97289" name="Rectangle 8"/>
          <p:cNvSpPr>
            <a:spLocks noChangeArrowheads="1"/>
          </p:cNvSpPr>
          <p:nvPr/>
        </p:nvSpPr>
        <p:spPr bwMode="auto">
          <a:xfrm>
            <a:off x="2" y="8685236"/>
            <a:ext cx="2972319" cy="458765"/>
          </a:xfrm>
          <a:prstGeom prst="rect">
            <a:avLst/>
          </a:prstGeom>
          <a:noFill/>
          <a:ln w="9525">
            <a:noFill/>
            <a:miter lim="800000"/>
            <a:headEnd/>
            <a:tailEnd/>
          </a:ln>
        </p:spPr>
        <p:txBody>
          <a:bodyPr wrap="none" lIns="90001" tIns="45001" rIns="90001" bIns="45001" anchor="ctr"/>
          <a:lstStyle/>
          <a:p>
            <a:endParaRPr lang="en-US"/>
          </a:p>
        </p:txBody>
      </p:sp>
      <p:sp>
        <p:nvSpPr>
          <p:cNvPr id="97290" name="Rectangle 9"/>
          <p:cNvSpPr>
            <a:spLocks noChangeArrowheads="1"/>
          </p:cNvSpPr>
          <p:nvPr/>
        </p:nvSpPr>
        <p:spPr bwMode="auto">
          <a:xfrm>
            <a:off x="2" y="1"/>
            <a:ext cx="2972319" cy="458766"/>
          </a:xfrm>
          <a:prstGeom prst="rect">
            <a:avLst/>
          </a:prstGeom>
          <a:noFill/>
          <a:ln w="9525">
            <a:noFill/>
            <a:miter lim="800000"/>
            <a:headEnd/>
            <a:tailEnd/>
          </a:ln>
        </p:spPr>
        <p:txBody>
          <a:bodyPr wrap="none" lIns="90001" tIns="45001" rIns="90001" bIns="45001" anchor="ctr"/>
          <a:lstStyle/>
          <a:p>
            <a:endParaRPr lang="en-US"/>
          </a:p>
        </p:txBody>
      </p:sp>
      <p:sp>
        <p:nvSpPr>
          <p:cNvPr id="97291" name="Rectangle 10"/>
          <p:cNvSpPr>
            <a:spLocks noGrp="1" noChangeArrowheads="1"/>
          </p:cNvSpPr>
          <p:nvPr>
            <p:ph type="body" idx="1"/>
          </p:nvPr>
        </p:nvSpPr>
        <p:spPr>
          <a:xfrm>
            <a:off x="914922" y="4344967"/>
            <a:ext cx="5028160" cy="4114800"/>
          </a:xfrm>
          <a:noFill/>
          <a:ln/>
        </p:spPr>
        <p:txBody>
          <a:bodyPr lIns="93594" tIns="46796" rIns="93594" bIns="46796"/>
          <a:lstStyle/>
          <a:p>
            <a:pPr defTabSz="900012"/>
            <a:r>
              <a:rPr lang="en-US" dirty="0" smtClean="0"/>
              <a:t>The value of the dam was proven during the </a:t>
            </a:r>
            <a:r>
              <a:rPr lang="en-US" dirty="0" smtClean="0">
                <a:hlinkClick r:id="rId3" action="ppaction://hlinkfile" tooltip="Great Flood of 1993"/>
              </a:rPr>
              <a:t>Great Flood of 1993</a:t>
            </a:r>
            <a:r>
              <a:rPr lang="en-US" dirty="0" smtClean="0"/>
              <a:t>, when floodwaters reaching up to 63 feet (19 m) above normal were held back. However, when the dam reached capacity in July 1993, it necessitated the first release of the </a:t>
            </a:r>
            <a:r>
              <a:rPr lang="en-US" dirty="0" smtClean="0">
                <a:hlinkClick r:id="rId4" action="ppaction://hlinkfile" tooltip="Spillway"/>
              </a:rPr>
              <a:t>spillway</a:t>
            </a:r>
            <a:r>
              <a:rPr lang="en-US" dirty="0" smtClean="0"/>
              <a:t>. All 18 gates on the spillway were raised 4 feet (1.2 m) during the peak of the flood, producing a flow rate of 60,000 </a:t>
            </a:r>
            <a:r>
              <a:rPr lang="en-US" dirty="0" smtClean="0">
                <a:hlinkClick r:id="rId5" action="ppaction://hlinkfile" tooltip="Cubic feet per second"/>
              </a:rPr>
              <a:t>cubic feet per second</a:t>
            </a:r>
            <a:r>
              <a:rPr lang="en-US" dirty="0" smtClean="0"/>
              <a:t> (1,700 m³/s). The roar of the water was audible half a mile (800 m) away and some people in nearby Manhattan reported hearing the noise. After three weeks the gates were closed, revealing a 20-foot (6.1 m) deep canyon that had been carved in the earth of the spillway channel. The exposed rock is </a:t>
            </a:r>
            <a:r>
              <a:rPr lang="en-US" dirty="0" smtClean="0">
                <a:hlinkClick r:id="rId6" action="ppaction://hlinkfile" tooltip="Permian"/>
              </a:rPr>
              <a:t>290 million years old</a:t>
            </a:r>
            <a:r>
              <a:rPr lang="en-US" dirty="0" smtClean="0"/>
              <a:t>. Locally, this area is known as "The Canyon" and is a popular </a:t>
            </a:r>
            <a:r>
              <a:rPr lang="en-US" dirty="0" smtClean="0">
                <a:hlinkClick r:id="rId7" action="ppaction://hlinkfile" tooltip="Fossil"/>
              </a:rPr>
              <a:t>fossil</a:t>
            </a:r>
            <a:r>
              <a:rPr lang="en-US" dirty="0" smtClean="0"/>
              <a:t>-hunting area.</a:t>
            </a:r>
          </a:p>
          <a:p>
            <a:pPr eaLnBrk="1" hangingPunct="1"/>
            <a:endParaRPr lang="en-US" dirty="0" smtClean="0"/>
          </a:p>
        </p:txBody>
      </p:sp>
      <p:sp>
        <p:nvSpPr>
          <p:cNvPr id="97292" name="Rectangle 11"/>
          <p:cNvSpPr>
            <a:spLocks noGrp="1" noRot="1" noChangeAspect="1" noChangeArrowheads="1" noTextEdit="1"/>
          </p:cNvSpPr>
          <p:nvPr>
            <p:ph type="sldImg"/>
          </p:nvPr>
        </p:nvSpPr>
        <p:spPr>
          <a:xfrm>
            <a:off x="1186160" y="690942"/>
            <a:ext cx="4487168" cy="3418416"/>
          </a:xfrm>
          <a:ln w="12700" cap="flat">
            <a:solidFill>
              <a:schemeClr val="tx1"/>
            </a:solidFill>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F82799EC-D318-40B4-A20C-0E59D3BD0886}" type="slidenum">
              <a:rPr lang="en-US" smtClean="0"/>
              <a:pPr/>
              <a:t>33</a:t>
            </a:fld>
            <a:endParaRPr lang="en-US" smtClean="0"/>
          </a:p>
        </p:txBody>
      </p:sp>
      <p:sp>
        <p:nvSpPr>
          <p:cNvPr id="98307" name="Rectangle 2"/>
          <p:cNvSpPr>
            <a:spLocks noGrp="1" noRot="1" noChangeAspect="1" noChangeArrowheads="1" noTextEdit="1"/>
          </p:cNvSpPr>
          <p:nvPr>
            <p:ph type="sldImg"/>
          </p:nvPr>
        </p:nvSpPr>
        <p:spPr>
          <a:xfrm>
            <a:off x="1150938" y="690563"/>
            <a:ext cx="4557712" cy="3419475"/>
          </a:xfrm>
          <a:ln w="12700" cap="flat">
            <a:solidFill>
              <a:schemeClr val="tx1"/>
            </a:solidFill>
          </a:ln>
        </p:spPr>
      </p:sp>
      <p:sp>
        <p:nvSpPr>
          <p:cNvPr id="98308" name="Rectangle 3"/>
          <p:cNvSpPr>
            <a:spLocks noGrp="1" noChangeArrowheads="1"/>
          </p:cNvSpPr>
          <p:nvPr>
            <p:ph type="body" idx="1"/>
          </p:nvPr>
        </p:nvSpPr>
        <p:spPr>
          <a:xfrm>
            <a:off x="914922" y="4344967"/>
            <a:ext cx="5028160" cy="4114800"/>
          </a:xfrm>
          <a:noFill/>
          <a:ln/>
        </p:spPr>
        <p:txBody>
          <a:bodyPr lIns="90629" tIns="44521" rIns="90629" bIns="44521"/>
          <a:lstStyle/>
          <a:p>
            <a:pPr eaLnBrk="1" hangingPunct="1"/>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B5C32C4F-91DD-4649-9C5C-B290C6138D5D}" type="slidenum">
              <a:rPr lang="en-US" smtClean="0"/>
              <a:pPr/>
              <a:t>34</a:t>
            </a:fld>
            <a:endParaRPr lang="en-US" smtClean="0"/>
          </a:p>
        </p:txBody>
      </p:sp>
      <p:sp>
        <p:nvSpPr>
          <p:cNvPr id="99331" name="Rectangle 2"/>
          <p:cNvSpPr>
            <a:spLocks noGrp="1" noRot="1" noChangeAspect="1" noChangeArrowheads="1" noTextEdit="1"/>
          </p:cNvSpPr>
          <p:nvPr>
            <p:ph type="sldImg"/>
          </p:nvPr>
        </p:nvSpPr>
        <p:spPr>
          <a:xfrm>
            <a:off x="1186160" y="690942"/>
            <a:ext cx="4487168" cy="3418416"/>
          </a:xfrm>
          <a:ln w="12700" cap="flat">
            <a:solidFill>
              <a:schemeClr val="tx1"/>
            </a:solidFill>
          </a:ln>
        </p:spPr>
      </p:sp>
      <p:sp>
        <p:nvSpPr>
          <p:cNvPr id="99332" name="Rectangle 3"/>
          <p:cNvSpPr>
            <a:spLocks noGrp="1" noChangeArrowheads="1"/>
          </p:cNvSpPr>
          <p:nvPr>
            <p:ph type="body" idx="1"/>
          </p:nvPr>
        </p:nvSpPr>
        <p:spPr>
          <a:xfrm>
            <a:off x="914922" y="4344967"/>
            <a:ext cx="5028160" cy="4114800"/>
          </a:xfrm>
          <a:noFill/>
          <a:ln/>
        </p:spPr>
        <p:txBody>
          <a:bodyPr lIns="90629" tIns="44521" rIns="90629" bIns="44521"/>
          <a:lstStyle/>
          <a:p>
            <a:pPr eaLnBrk="1" hangingPunct="1"/>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29AB0FD0-8156-4B7D-A447-0EA7D6DBC78F}" type="slidenum">
              <a:rPr lang="en-US" smtClean="0"/>
              <a:pPr/>
              <a:t>35</a:t>
            </a:fld>
            <a:endParaRPr lang="en-US" smtClean="0"/>
          </a:p>
        </p:txBody>
      </p:sp>
      <p:sp>
        <p:nvSpPr>
          <p:cNvPr id="111619" name="Rectangle 2"/>
          <p:cNvSpPr>
            <a:spLocks noGrp="1" noRot="1" noChangeAspect="1" noChangeArrowheads="1" noTextEdit="1"/>
          </p:cNvSpPr>
          <p:nvPr>
            <p:ph type="sldImg"/>
          </p:nvPr>
        </p:nvSpPr>
        <p:spPr>
          <a:xfrm>
            <a:off x="1143000" y="684213"/>
            <a:ext cx="4573588" cy="3430587"/>
          </a:xfrm>
          <a:ln/>
        </p:spPr>
      </p:sp>
      <p:sp>
        <p:nvSpPr>
          <p:cNvPr id="111620" name="Rectangle 3"/>
          <p:cNvSpPr>
            <a:spLocks noGrp="1" noChangeArrowheads="1"/>
          </p:cNvSpPr>
          <p:nvPr>
            <p:ph type="body" idx="1"/>
          </p:nvPr>
        </p:nvSpPr>
        <p:spPr>
          <a:xfrm>
            <a:off x="914922" y="4344967"/>
            <a:ext cx="5028160" cy="4114800"/>
          </a:xfrm>
          <a:noFill/>
          <a:ln/>
        </p:spPr>
        <p:txBody>
          <a:bodyPr/>
          <a:lstStyle/>
          <a:p>
            <a:pPr eaLnBrk="1" hangingPunct="1"/>
            <a:r>
              <a:rPr lang="en-US" b="1" smtClean="0"/>
              <a:t>Course Objectives</a:t>
            </a:r>
            <a:r>
              <a:rPr lang="en-US" smtClean="0"/>
              <a:t>. Most of the class come from operations background, so we want to present some of the background aspects of hydrology and hydraulics; from a design standpoint (why are certain features as they appear) and from an O&amp;M standpoint (things to know).</a:t>
            </a:r>
          </a:p>
          <a:p>
            <a:pPr eaLnBrk="1" hangingPunct="1"/>
            <a:endParaRPr lang="en-US" smtClean="0"/>
          </a:p>
          <a:p>
            <a:pPr eaLnBrk="1" hangingPunct="1"/>
            <a:r>
              <a:rPr lang="en-US" smtClean="0"/>
              <a:t>This will cover a wide range of topics, the tie among them being their importance to the ultimate safety of our civil works projects.</a:t>
            </a:r>
          </a:p>
          <a:p>
            <a:pPr eaLnBrk="1" hangingPunct="1"/>
            <a:endParaRPr lang="en-US" smtClean="0"/>
          </a:p>
          <a:p>
            <a:pPr eaLnBrk="1" hangingPunct="1"/>
            <a:r>
              <a:rPr lang="en-US" smtClean="0"/>
              <a:t>Emphasize the critical nature of H&amp;H personnel – both hydraulic and hydrologic – to dam safety.</a:t>
            </a:r>
          </a:p>
          <a:p>
            <a:pPr eaLnBrk="1" hangingPunct="1"/>
            <a:r>
              <a:rPr lang="en-US" smtClean="0"/>
              <a:t>In aspects of: design, operation, maintenance, and monitoring.</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6D75296B-9D9E-4A52-9BE1-877FACC76653}" type="slidenum">
              <a:rPr lang="en-US" smtClean="0"/>
              <a:pPr/>
              <a:t>36</a:t>
            </a:fld>
            <a:endParaRPr lang="en-US" smtClean="0"/>
          </a:p>
        </p:txBody>
      </p:sp>
      <p:sp>
        <p:nvSpPr>
          <p:cNvPr id="112643" name="Rectangle 2"/>
          <p:cNvSpPr>
            <a:spLocks noGrp="1" noRot="1" noChangeAspect="1" noChangeArrowheads="1" noTextEdit="1"/>
          </p:cNvSpPr>
          <p:nvPr>
            <p:ph type="sldImg"/>
          </p:nvPr>
        </p:nvSpPr>
        <p:spPr>
          <a:xfrm>
            <a:off x="1150938" y="690563"/>
            <a:ext cx="4557712" cy="3419475"/>
          </a:xfrm>
          <a:ln w="12700" cap="flat">
            <a:solidFill>
              <a:schemeClr val="tx1"/>
            </a:solidFill>
          </a:ln>
        </p:spPr>
      </p:sp>
      <p:sp>
        <p:nvSpPr>
          <p:cNvPr id="112644" name="Rectangle 3"/>
          <p:cNvSpPr>
            <a:spLocks noGrp="1" noChangeArrowheads="1"/>
          </p:cNvSpPr>
          <p:nvPr>
            <p:ph type="body" idx="1"/>
          </p:nvPr>
        </p:nvSpPr>
        <p:spPr>
          <a:xfrm>
            <a:off x="914922" y="4344967"/>
            <a:ext cx="5028160" cy="4114800"/>
          </a:xfrm>
          <a:noFill/>
          <a:ln/>
        </p:spPr>
        <p:txBody>
          <a:bodyPr lIns="90629" tIns="44521" rIns="90629" bIns="44521"/>
          <a:lstStyle/>
          <a:p>
            <a:pPr eaLnBrk="1" hangingPunct="1"/>
            <a:r>
              <a:rPr lang="en-US" smtClean="0"/>
              <a:t>Fusegate – Increase storage capacity for nominal floods.  Designed to tip over when overtopped by significant floods to increase discharge capacity.</a:t>
            </a:r>
          </a:p>
          <a:p>
            <a:pPr eaLnBrk="1" hangingPunct="1"/>
            <a:r>
              <a:rPr lang="en-US" smtClean="0"/>
              <a:t>Fuseplug – Erodible embankment material to increase storage capacity for nominal floods.  Designed for controlled erosion during significant floods to increase discharge capacity.</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18C33A80-93BA-4E5C-9082-E19F3B74E5BD}" type="slidenum">
              <a:rPr lang="en-US" smtClean="0"/>
              <a:pPr/>
              <a:t>37</a:t>
            </a:fld>
            <a:endParaRPr lang="en-US" smtClean="0"/>
          </a:p>
        </p:txBody>
      </p:sp>
      <p:sp>
        <p:nvSpPr>
          <p:cNvPr id="113667" name="Rectangle 2"/>
          <p:cNvSpPr>
            <a:spLocks noGrp="1" noRot="1" noChangeAspect="1" noChangeArrowheads="1" noTextEdit="1"/>
          </p:cNvSpPr>
          <p:nvPr>
            <p:ph type="sldImg"/>
          </p:nvPr>
        </p:nvSpPr>
        <p:spPr>
          <a:xfrm>
            <a:off x="1150938" y="690563"/>
            <a:ext cx="4557712" cy="3419475"/>
          </a:xfrm>
          <a:ln w="12700" cap="flat">
            <a:solidFill>
              <a:schemeClr val="tx1"/>
            </a:solidFill>
          </a:ln>
        </p:spPr>
      </p:sp>
      <p:sp>
        <p:nvSpPr>
          <p:cNvPr id="113668" name="Rectangle 3"/>
          <p:cNvSpPr>
            <a:spLocks noGrp="1" noChangeArrowheads="1"/>
          </p:cNvSpPr>
          <p:nvPr>
            <p:ph type="body" idx="1"/>
          </p:nvPr>
        </p:nvSpPr>
        <p:spPr>
          <a:xfrm>
            <a:off x="914922" y="4344967"/>
            <a:ext cx="5028160" cy="4114800"/>
          </a:xfrm>
          <a:noFill/>
          <a:ln/>
        </p:spPr>
        <p:txBody>
          <a:bodyPr lIns="90629" tIns="44521" rIns="90629" bIns="44521"/>
          <a:lstStyle/>
          <a:p>
            <a:pPr eaLnBrk="1" hangingPunct="1"/>
            <a:r>
              <a:rPr lang="en-US" smtClean="0"/>
              <a:t>Overtopping – RCC or other armoring to allow safe overtopping of dam.</a:t>
            </a:r>
          </a:p>
          <a:p>
            <a:pPr eaLnBrk="1" hangingPunct="1"/>
            <a:r>
              <a:rPr lang="en-US" smtClean="0"/>
              <a:t>Inflatable dam – Polyethylene bladder that can be filled with water to act as a retention structure.  Increases storage capacity.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8BA5081F-E6D9-4A74-923E-6CA646573047}" type="slidenum">
              <a:rPr lang="en-US" smtClean="0"/>
              <a:pPr/>
              <a:t>38</a:t>
            </a:fld>
            <a:endParaRPr lang="en-US" smtClean="0"/>
          </a:p>
        </p:txBody>
      </p:sp>
      <p:sp>
        <p:nvSpPr>
          <p:cNvPr id="114691" name="Rectangle 2"/>
          <p:cNvSpPr>
            <a:spLocks noGrp="1" noRot="1" noChangeAspect="1" noChangeArrowheads="1" noTextEdit="1"/>
          </p:cNvSpPr>
          <p:nvPr>
            <p:ph type="sldImg"/>
          </p:nvPr>
        </p:nvSpPr>
        <p:spPr>
          <a:xfrm>
            <a:off x="1143000" y="684213"/>
            <a:ext cx="4573588" cy="3432175"/>
          </a:xfrm>
          <a:ln w="12700" cap="flat">
            <a:solidFill>
              <a:schemeClr val="tx1"/>
            </a:solidFill>
          </a:ln>
        </p:spPr>
      </p:sp>
      <p:sp>
        <p:nvSpPr>
          <p:cNvPr id="114692" name="Rectangle 3"/>
          <p:cNvSpPr>
            <a:spLocks noGrp="1" noChangeArrowheads="1"/>
          </p:cNvSpPr>
          <p:nvPr>
            <p:ph type="body" idx="1"/>
          </p:nvPr>
        </p:nvSpPr>
        <p:spPr>
          <a:xfrm>
            <a:off x="908686" y="4343400"/>
            <a:ext cx="5039071" cy="4091314"/>
          </a:xfrm>
          <a:noFill/>
          <a:ln/>
        </p:spPr>
        <p:txBody>
          <a:bodyPr lIns="91951" tIns="45976" rIns="91951" bIns="45976"/>
          <a:lstStyle/>
          <a:p>
            <a:pPr eaLnBrk="1" hangingPunct="1"/>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00FBCAA2-C5FB-4927-B883-F593BD484B20}" type="slidenum">
              <a:rPr lang="en-US" smtClean="0"/>
              <a:pPr/>
              <a:t>39</a:t>
            </a:fld>
            <a:endParaRPr lang="en-US" smtClean="0"/>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BADF1A9B-67AC-42CC-AA5A-7291D62D5C81}" type="slidenum">
              <a:rPr lang="en-US" smtClean="0"/>
              <a:pPr/>
              <a:t>40</a:t>
            </a:fld>
            <a:endParaRPr lang="en-US" smtClean="0"/>
          </a:p>
        </p:txBody>
      </p:sp>
      <p:sp>
        <p:nvSpPr>
          <p:cNvPr id="101379" name="Rectangle 2"/>
          <p:cNvSpPr>
            <a:spLocks noGrp="1" noRot="1" noChangeAspect="1" noChangeArrowheads="1" noTextEdit="1"/>
          </p:cNvSpPr>
          <p:nvPr>
            <p:ph type="sldImg"/>
          </p:nvPr>
        </p:nvSpPr>
        <p:spPr>
          <a:xfrm>
            <a:off x="1143000" y="684213"/>
            <a:ext cx="4573588" cy="3430587"/>
          </a:xfrm>
          <a:ln/>
        </p:spPr>
      </p:sp>
      <p:sp>
        <p:nvSpPr>
          <p:cNvPr id="101380" name="Rectangle 3"/>
          <p:cNvSpPr>
            <a:spLocks noGrp="1" noChangeArrowheads="1"/>
          </p:cNvSpPr>
          <p:nvPr>
            <p:ph type="body" idx="1"/>
          </p:nvPr>
        </p:nvSpPr>
        <p:spPr>
          <a:xfrm>
            <a:off x="914922" y="4344967"/>
            <a:ext cx="5028160" cy="4114800"/>
          </a:xfrm>
          <a:noFill/>
          <a:ln/>
        </p:spPr>
        <p:txBody>
          <a:bodyPr/>
          <a:lstStyle/>
          <a:p>
            <a:pPr eaLnBrk="1" hangingPunct="1"/>
            <a:r>
              <a:rPr lang="en-US" b="1" smtClean="0"/>
              <a:t>Course Objectives</a:t>
            </a:r>
            <a:r>
              <a:rPr lang="en-US" smtClean="0"/>
              <a:t>. Most of the class come from operations background, so we want to present some of the background aspects of hydrology and hydraulics; from a design standpoint (why are certain features as they appear) and from an O&amp;M standpoint (things to know).</a:t>
            </a:r>
          </a:p>
          <a:p>
            <a:pPr eaLnBrk="1" hangingPunct="1"/>
            <a:endParaRPr lang="en-US" smtClean="0"/>
          </a:p>
          <a:p>
            <a:pPr eaLnBrk="1" hangingPunct="1"/>
            <a:r>
              <a:rPr lang="en-US" smtClean="0"/>
              <a:t>This will cover a wide range of topics, the tie among them being their importance to the ultimate safety of our civil works projects.</a:t>
            </a:r>
          </a:p>
          <a:p>
            <a:pPr eaLnBrk="1" hangingPunct="1"/>
            <a:endParaRPr lang="en-US" smtClean="0"/>
          </a:p>
          <a:p>
            <a:pPr eaLnBrk="1" hangingPunct="1"/>
            <a:r>
              <a:rPr lang="en-US" smtClean="0"/>
              <a:t>Emphasize the critical nature of H&amp;H personnel – both hydraulic and hydrologic – to dam safety.</a:t>
            </a:r>
          </a:p>
          <a:p>
            <a:pPr eaLnBrk="1" hangingPunct="1"/>
            <a:r>
              <a:rPr lang="en-US" smtClean="0"/>
              <a:t>In aspects of: design, operation, maintenance, and monitoring.</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7304038B-8421-4B19-96FB-3710123B3F00}" type="slidenum">
              <a:rPr lang="en-US" smtClean="0"/>
              <a:pPr/>
              <a:t>5</a:t>
            </a:fld>
            <a:endParaRPr lang="en-US" smtClean="0"/>
          </a:p>
        </p:txBody>
      </p:sp>
      <p:sp>
        <p:nvSpPr>
          <p:cNvPr id="70659" name="Rectangle 2"/>
          <p:cNvSpPr>
            <a:spLocks noGrp="1" noRot="1" noChangeAspect="1" noChangeArrowheads="1" noTextEdit="1"/>
          </p:cNvSpPr>
          <p:nvPr>
            <p:ph type="sldImg"/>
          </p:nvPr>
        </p:nvSpPr>
        <p:spPr>
          <a:xfrm>
            <a:off x="1143000" y="684213"/>
            <a:ext cx="4573588" cy="3430587"/>
          </a:xfrm>
          <a:ln/>
        </p:spPr>
      </p:sp>
      <p:sp>
        <p:nvSpPr>
          <p:cNvPr id="70660" name="Rectangle 3"/>
          <p:cNvSpPr>
            <a:spLocks noGrp="1" noChangeArrowheads="1"/>
          </p:cNvSpPr>
          <p:nvPr>
            <p:ph type="body" idx="1"/>
          </p:nvPr>
        </p:nvSpPr>
        <p:spPr>
          <a:xfrm>
            <a:off x="914922" y="4344967"/>
            <a:ext cx="5028160" cy="4114800"/>
          </a:xfrm>
          <a:noFill/>
          <a:ln/>
        </p:spPr>
        <p:txBody>
          <a:bodyPr/>
          <a:lstStyle/>
          <a:p>
            <a:pPr eaLnBrk="1" hangingPunct="1"/>
            <a:r>
              <a:rPr lang="en-US" b="1" smtClean="0"/>
              <a:t>Course Objectives</a:t>
            </a:r>
            <a:r>
              <a:rPr lang="en-US" smtClean="0"/>
              <a:t>. Most of the class come from operations background, so we want to present some of the background aspects of hydrology and hydraulics; from a design standpoint (why are certain features as they appear) and from an O&amp;M standpoint (things to know).</a:t>
            </a:r>
          </a:p>
          <a:p>
            <a:pPr eaLnBrk="1" hangingPunct="1"/>
            <a:endParaRPr lang="en-US" smtClean="0"/>
          </a:p>
          <a:p>
            <a:pPr eaLnBrk="1" hangingPunct="1"/>
            <a:r>
              <a:rPr lang="en-US" smtClean="0"/>
              <a:t>This will cover a wide range of topics, the tie among them being their importance to the ultimate safety of our civil works projects.</a:t>
            </a:r>
          </a:p>
          <a:p>
            <a:pPr eaLnBrk="1" hangingPunct="1"/>
            <a:endParaRPr lang="en-US" smtClean="0"/>
          </a:p>
          <a:p>
            <a:pPr eaLnBrk="1" hangingPunct="1"/>
            <a:r>
              <a:rPr lang="en-US" smtClean="0"/>
              <a:t>Emphasize the critical nature of H&amp;H personnel – both hydraulic and hydrologic – to dam safety.</a:t>
            </a:r>
          </a:p>
          <a:p>
            <a:pPr eaLnBrk="1" hangingPunct="1"/>
            <a:r>
              <a:rPr lang="en-US" smtClean="0"/>
              <a:t>In aspects of: design, operation, maintenance, and monitoring.</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7C390DA8-A777-46E8-B565-74312F5F582F}" type="slidenum">
              <a:rPr lang="en-US" smtClean="0"/>
              <a:pPr/>
              <a:t>41</a:t>
            </a:fld>
            <a:endParaRPr lang="en-US" smtClean="0"/>
          </a:p>
        </p:txBody>
      </p:sp>
      <p:sp>
        <p:nvSpPr>
          <p:cNvPr id="102403" name="Rectangle 2"/>
          <p:cNvSpPr>
            <a:spLocks noGrp="1" noRot="1" noChangeAspect="1" noChangeArrowheads="1" noTextEdit="1"/>
          </p:cNvSpPr>
          <p:nvPr>
            <p:ph type="sldImg"/>
          </p:nvPr>
        </p:nvSpPr>
        <p:spPr>
          <a:xfrm>
            <a:off x="1144588" y="685800"/>
            <a:ext cx="4570412" cy="3429000"/>
          </a:xfrm>
          <a:ln/>
        </p:spPr>
      </p:sp>
      <p:sp>
        <p:nvSpPr>
          <p:cNvPr id="102404" name="Rectangle 3"/>
          <p:cNvSpPr>
            <a:spLocks noGrp="1" noChangeArrowheads="1"/>
          </p:cNvSpPr>
          <p:nvPr>
            <p:ph type="body" idx="1"/>
          </p:nvPr>
        </p:nvSpPr>
        <p:spPr>
          <a:xfrm>
            <a:off x="685800" y="4343401"/>
            <a:ext cx="5486400" cy="4114800"/>
          </a:xfrm>
          <a:noFill/>
          <a:ln/>
        </p:spPr>
        <p:txBody>
          <a:bodyPr/>
          <a:lstStyle/>
          <a:p>
            <a:pPr eaLnBrk="1" hangingPunct="1"/>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0EAE98A-16E0-4397-BEA7-648B5BCA3115}" type="slidenum">
              <a:rPr lang="en-US" smtClean="0"/>
              <a:pPr>
                <a:defRPr/>
              </a:pPr>
              <a:t>43</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Scenarios</a:t>
            </a:r>
            <a:r>
              <a:rPr lang="en-US" baseline="0" dirty="0" smtClean="0"/>
              <a:t> that the MMC is producing for Each Dam. Underline scenarios are the ones that are mapped in EAP books</a:t>
            </a:r>
            <a:endParaRPr lang="en-US" dirty="0"/>
          </a:p>
        </p:txBody>
      </p:sp>
      <p:sp>
        <p:nvSpPr>
          <p:cNvPr id="4" name="Slide Number Placeholder 3"/>
          <p:cNvSpPr>
            <a:spLocks noGrp="1"/>
          </p:cNvSpPr>
          <p:nvPr>
            <p:ph type="sldNum" sz="quarter" idx="10"/>
          </p:nvPr>
        </p:nvSpPr>
        <p:spPr/>
        <p:txBody>
          <a:bodyPr/>
          <a:lstStyle/>
          <a:p>
            <a:pPr>
              <a:defRPr/>
            </a:pPr>
            <a:fld id="{141E7028-8C5A-4BBA-94EB-0AA6EC34AA46}" type="slidenum">
              <a:rPr lang="en-US" smtClean="0"/>
              <a:pPr>
                <a:defRPr/>
              </a:pPr>
              <a:t>44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5A4D900B-FA0D-4855-9EA5-581D5EB2FB8A}" type="slidenum">
              <a:rPr lang="en-US" smtClean="0"/>
              <a:pPr/>
              <a:t>6</a:t>
            </a:fld>
            <a:endParaRPr lang="en-US" smtClean="0"/>
          </a:p>
        </p:txBody>
      </p:sp>
      <p:sp>
        <p:nvSpPr>
          <p:cNvPr id="69635" name="Rectangle 2"/>
          <p:cNvSpPr>
            <a:spLocks noGrp="1" noRot="1" noChangeAspect="1" noChangeArrowheads="1" noTextEdit="1"/>
          </p:cNvSpPr>
          <p:nvPr>
            <p:ph type="sldImg"/>
          </p:nvPr>
        </p:nvSpPr>
        <p:spPr>
          <a:xfrm>
            <a:off x="1178719" y="684894"/>
            <a:ext cx="4502051" cy="3430511"/>
          </a:xfrm>
          <a:ln/>
        </p:spPr>
      </p:sp>
      <p:sp>
        <p:nvSpPr>
          <p:cNvPr id="69636" name="Rectangle 3"/>
          <p:cNvSpPr>
            <a:spLocks noGrp="1" noChangeArrowheads="1"/>
          </p:cNvSpPr>
          <p:nvPr>
            <p:ph type="body" idx="1"/>
          </p:nvPr>
        </p:nvSpPr>
        <p:spPr>
          <a:xfrm>
            <a:off x="299259" y="4344967"/>
            <a:ext cx="6259484" cy="4114800"/>
          </a:xfrm>
          <a:noFill/>
          <a:ln/>
        </p:spPr>
        <p:txBody>
          <a:bodyPr/>
          <a:lstStyle/>
          <a:p>
            <a:pPr eaLnBrk="1" hangingPunct="1"/>
            <a:r>
              <a:rPr lang="en-US" smtClean="0"/>
              <a:t>Overtopping</a:t>
            </a:r>
          </a:p>
          <a:p>
            <a:pPr eaLnBrk="1" hangingPunct="1"/>
            <a:r>
              <a:rPr lang="en-US" smtClean="0"/>
              <a:t>-Inadequate spillway design-Debris blockage of spillway</a:t>
            </a:r>
          </a:p>
          <a:p>
            <a:pPr eaLnBrk="1" hangingPunct="1"/>
            <a:r>
              <a:rPr lang="en-US" smtClean="0"/>
              <a:t>-Settlement of dam crest-Foundation defects-Differential settlement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C265D1F5-117D-47DE-89B7-DA8EFBD5B064}" type="slidenum">
              <a:rPr lang="en-US" smtClean="0"/>
              <a:pPr/>
              <a:t>7</a:t>
            </a:fld>
            <a:endParaRPr lang="en-US" smtClean="0"/>
          </a:p>
        </p:txBody>
      </p:sp>
      <p:sp>
        <p:nvSpPr>
          <p:cNvPr id="71683" name="Rectangle 2"/>
          <p:cNvSpPr>
            <a:spLocks noGrp="1" noRot="1" noChangeAspect="1" noChangeArrowheads="1" noTextEdit="1"/>
          </p:cNvSpPr>
          <p:nvPr>
            <p:ph type="sldImg"/>
          </p:nvPr>
        </p:nvSpPr>
        <p:spPr>
          <a:xfrm>
            <a:off x="1178719" y="684894"/>
            <a:ext cx="4502051" cy="3430511"/>
          </a:xfrm>
          <a:ln/>
        </p:spPr>
      </p:sp>
      <p:sp>
        <p:nvSpPr>
          <p:cNvPr id="71684" name="Rectangle 3"/>
          <p:cNvSpPr>
            <a:spLocks noGrp="1" noChangeArrowheads="1"/>
          </p:cNvSpPr>
          <p:nvPr>
            <p:ph type="body" idx="1"/>
          </p:nvPr>
        </p:nvSpPr>
        <p:spPr>
          <a:xfrm>
            <a:off x="1072343" y="4282337"/>
            <a:ext cx="5029719" cy="4116365"/>
          </a:xfrm>
          <a:noFill/>
          <a:ln/>
        </p:spPr>
        <p:txBody>
          <a:bodyPr/>
          <a:lstStyle/>
          <a:p>
            <a:pPr eaLnBrk="1" hangingPunct="1">
              <a:spcBef>
                <a:spcPct val="0"/>
              </a:spcBef>
            </a:pPr>
            <a:r>
              <a:rPr lang="en-US" b="1" dirty="0" smtClean="0">
                <a:cs typeface="Arial" charset="0"/>
              </a:rPr>
              <a:t>These are the things we'll run through.</a:t>
            </a:r>
          </a:p>
          <a:p>
            <a:pPr eaLnBrk="1" hangingPunct="1">
              <a:spcBef>
                <a:spcPct val="0"/>
              </a:spcBef>
            </a:pPr>
            <a:endParaRPr lang="en-US" b="1" dirty="0" smtClean="0">
              <a:cs typeface="Arial" charset="0"/>
            </a:endParaRPr>
          </a:p>
          <a:p>
            <a:pPr eaLnBrk="1" hangingPunct="1">
              <a:spcBef>
                <a:spcPct val="0"/>
              </a:spcBef>
            </a:pPr>
            <a:r>
              <a:rPr lang="en-US" b="1" dirty="0" smtClean="0">
                <a:solidFill>
                  <a:srgbClr val="006699"/>
                </a:solidFill>
                <a:cs typeface="Arial" charset="0"/>
              </a:rPr>
              <a:t>IDF - Inflow Design Flood.  </a:t>
            </a:r>
            <a:r>
              <a:rPr lang="en-US" dirty="0" smtClean="0">
                <a:cs typeface="Times New Roman" pitchFamily="18" charset="0"/>
              </a:rPr>
              <a:t>The flood hydrograph used in the design of a dam and its appurtenant works particularly for sizing the spillway and outlet works, and for determining maximum temporary storage and height of dam requirements.</a:t>
            </a:r>
            <a:r>
              <a:rPr lang="en-US" dirty="0" smtClean="0"/>
              <a:t> </a:t>
            </a:r>
          </a:p>
          <a:p>
            <a:pPr eaLnBrk="1" hangingPunct="1">
              <a:spcBef>
                <a:spcPct val="0"/>
              </a:spcBef>
            </a:pPr>
            <a:r>
              <a:rPr lang="en-US" b="1" dirty="0" smtClean="0">
                <a:solidFill>
                  <a:srgbClr val="006699"/>
                </a:solidFill>
                <a:cs typeface="Arial" charset="0"/>
              </a:rPr>
              <a:t>BSC - Base Safety Condition. </a:t>
            </a:r>
            <a:r>
              <a:rPr lang="en-US" dirty="0" smtClean="0">
                <a:cs typeface="Times New Roman" pitchFamily="18" charset="0"/>
              </a:rPr>
              <a:t>The BSC is met when a dam failure related to hydrologic capacity will result in </a:t>
            </a:r>
            <a:r>
              <a:rPr lang="en-US" i="1" dirty="0" smtClean="0">
                <a:cs typeface="Times New Roman" pitchFamily="18" charset="0"/>
              </a:rPr>
              <a:t>no increase</a:t>
            </a:r>
            <a:r>
              <a:rPr lang="en-US" dirty="0" smtClean="0">
                <a:cs typeface="Times New Roman" pitchFamily="18" charset="0"/>
              </a:rPr>
              <a:t> in downstream hazard over the hazard that would have existed if the dam had not failed.</a:t>
            </a:r>
            <a:r>
              <a:rPr lang="en-US" dirty="0" smtClean="0"/>
              <a:t> </a:t>
            </a:r>
          </a:p>
          <a:p>
            <a:pPr eaLnBrk="1" hangingPunct="1">
              <a:spcBef>
                <a:spcPct val="0"/>
              </a:spcBef>
            </a:pPr>
            <a:r>
              <a:rPr lang="en-US" b="1" dirty="0" smtClean="0">
                <a:solidFill>
                  <a:srgbClr val="006699"/>
                </a:solidFill>
                <a:cs typeface="Arial" charset="0"/>
              </a:rPr>
              <a:t>TH - Threshold Flood. </a:t>
            </a:r>
            <a:r>
              <a:rPr lang="en-US" dirty="0" smtClean="0">
                <a:cs typeface="Times New Roman" pitchFamily="18" charset="0"/>
              </a:rPr>
              <a:t>The flood that just exceeds the design maximum water surface elevation at the dam (top of dam minus freeboard). As part of new project design work, this would theoretically be the IDF.</a:t>
            </a:r>
            <a:r>
              <a:rPr lang="en-US" dirty="0" smtClean="0"/>
              <a:t>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DAABEA18-D2AF-40A9-AFDC-8B82CACD1B46}" type="slidenum">
              <a:rPr lang="en-US" smtClean="0"/>
              <a:pPr/>
              <a:t>8</a:t>
            </a:fld>
            <a:endParaRPr lang="en-US" smtClean="0"/>
          </a:p>
        </p:txBody>
      </p:sp>
      <p:sp>
        <p:nvSpPr>
          <p:cNvPr id="72707" name="Rectangle 2"/>
          <p:cNvSpPr>
            <a:spLocks noGrp="1" noRot="1" noChangeAspect="1" noChangeArrowheads="1" noTextEdit="1"/>
          </p:cNvSpPr>
          <p:nvPr>
            <p:ph type="sldImg"/>
          </p:nvPr>
        </p:nvSpPr>
        <p:spPr>
          <a:xfrm>
            <a:off x="1178719" y="684894"/>
            <a:ext cx="4502051" cy="3430511"/>
          </a:xfrm>
          <a:ln/>
        </p:spPr>
      </p:sp>
      <p:sp>
        <p:nvSpPr>
          <p:cNvPr id="72708" name="Rectangle 3"/>
          <p:cNvSpPr>
            <a:spLocks noGrp="1" noChangeArrowheads="1"/>
          </p:cNvSpPr>
          <p:nvPr>
            <p:ph type="body" idx="1"/>
          </p:nvPr>
        </p:nvSpPr>
        <p:spPr>
          <a:xfrm>
            <a:off x="914922" y="4344967"/>
            <a:ext cx="5028160" cy="4114800"/>
          </a:xfrm>
          <a:noFill/>
          <a:ln/>
        </p:spPr>
        <p:txBody>
          <a:bodyPr/>
          <a:lstStyle/>
          <a:p>
            <a:pPr marL="300004" indent="-300004">
              <a:spcBef>
                <a:spcPct val="0"/>
              </a:spcBef>
            </a:pPr>
            <a:r>
              <a:rPr lang="en-US" b="1" dirty="0" smtClean="0">
                <a:solidFill>
                  <a:srgbClr val="006699"/>
                </a:solidFill>
                <a:cs typeface="Arial" charset="0"/>
              </a:rPr>
              <a:t>PMF - Probable Maximum Flood.  </a:t>
            </a:r>
            <a:r>
              <a:rPr lang="en-US" dirty="0" smtClean="0">
                <a:cs typeface="Times New Roman" pitchFamily="18" charset="0"/>
              </a:rPr>
              <a:t>This is the most severe flood that is considered reasonably possible at a particular location as a result of hydrologic and meteorological conditions. </a:t>
            </a:r>
          </a:p>
          <a:p>
            <a:pPr marL="300004" indent="-300004">
              <a:spcBef>
                <a:spcPct val="0"/>
              </a:spcBef>
            </a:pPr>
            <a:endParaRPr lang="en-US" dirty="0" smtClean="0"/>
          </a:p>
          <a:p>
            <a:pPr marL="300004" indent="-300004">
              <a:spcBef>
                <a:spcPct val="0"/>
              </a:spcBef>
            </a:pPr>
            <a:r>
              <a:rPr lang="en-US" dirty="0" smtClean="0"/>
              <a:t>There are </a:t>
            </a:r>
            <a:r>
              <a:rPr lang="en-US" b="1" dirty="0" smtClean="0"/>
              <a:t>four standards</a:t>
            </a:r>
            <a:r>
              <a:rPr lang="en-US" dirty="0" smtClean="0"/>
              <a:t>. The standard employed is governed by circumstances associated with the specific project.</a:t>
            </a:r>
          </a:p>
          <a:p>
            <a:pPr marL="300004" indent="-300004">
              <a:spcBef>
                <a:spcPct val="0"/>
              </a:spcBef>
              <a:buFontTx/>
              <a:buAutoNum type="arabicPeriod"/>
            </a:pPr>
            <a:r>
              <a:rPr lang="en-US" dirty="0" smtClean="0"/>
              <a:t>Capable of placing human life at risk OR causing a catastrophe should they fail. </a:t>
            </a:r>
            <a:r>
              <a:rPr lang="en-US" b="1" dirty="0" smtClean="0"/>
              <a:t>= PMF</a:t>
            </a:r>
          </a:p>
          <a:p>
            <a:pPr marL="300004" indent="-300004">
              <a:spcBef>
                <a:spcPct val="0"/>
              </a:spcBef>
              <a:buFontTx/>
              <a:buAutoNum type="arabicPeriod"/>
            </a:pPr>
            <a:r>
              <a:rPr lang="en-US" dirty="0" smtClean="0"/>
              <a:t>Typically run-of-river, hydroelectric</a:t>
            </a:r>
          </a:p>
          <a:p>
            <a:pPr marL="300004" indent="-300004">
              <a:spcBef>
                <a:spcPct val="0"/>
              </a:spcBef>
              <a:buFontTx/>
              <a:buAutoNum type="arabicPeriod"/>
            </a:pPr>
            <a:r>
              <a:rPr lang="en-US" dirty="0" smtClean="0"/>
              <a:t>Analysis shows that failure could be tolerated at some flood magnitude</a:t>
            </a:r>
          </a:p>
          <a:p>
            <a:pPr marL="300004" indent="-300004">
              <a:spcBef>
                <a:spcPct val="0"/>
              </a:spcBef>
              <a:buFontTx/>
              <a:buAutoNum type="arabicPeriod"/>
            </a:pPr>
            <a:r>
              <a:rPr lang="en-US" dirty="0" smtClean="0"/>
              <a:t>Small recreational lakes, farm ponds, etc. [less than ~20 AF]</a:t>
            </a:r>
          </a:p>
          <a:p>
            <a:pPr marL="300004" indent="-300004"/>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2FFF0DC2-ACD8-41CE-8FE5-E40059E5FFB2}" type="slidenum">
              <a:rPr lang="en-US" smtClean="0"/>
              <a:pPr/>
              <a:t>9</a:t>
            </a:fld>
            <a:endParaRPr lang="en-US" smtClean="0"/>
          </a:p>
        </p:txBody>
      </p:sp>
      <p:sp>
        <p:nvSpPr>
          <p:cNvPr id="73731" name="Rectangle 2"/>
          <p:cNvSpPr>
            <a:spLocks noGrp="1" noRot="1" noChangeAspect="1" noChangeArrowheads="1" noTextEdit="1"/>
          </p:cNvSpPr>
          <p:nvPr>
            <p:ph type="sldImg"/>
          </p:nvPr>
        </p:nvSpPr>
        <p:spPr>
          <a:xfrm>
            <a:off x="1186160" y="690942"/>
            <a:ext cx="4487168" cy="3418416"/>
          </a:xfrm>
          <a:ln w="12700" cap="flat">
            <a:solidFill>
              <a:schemeClr val="tx1"/>
            </a:solidFill>
          </a:ln>
        </p:spPr>
      </p:sp>
      <p:sp>
        <p:nvSpPr>
          <p:cNvPr id="73732" name="Rectangle 3"/>
          <p:cNvSpPr>
            <a:spLocks noGrp="1" noChangeArrowheads="1"/>
          </p:cNvSpPr>
          <p:nvPr>
            <p:ph type="body" idx="1"/>
          </p:nvPr>
        </p:nvSpPr>
        <p:spPr>
          <a:xfrm>
            <a:off x="914922" y="4344967"/>
            <a:ext cx="5028160" cy="4114800"/>
          </a:xfrm>
          <a:noFill/>
          <a:ln/>
        </p:spPr>
        <p:txBody>
          <a:bodyPr lIns="90629" tIns="44521" rIns="90629" bIns="44521"/>
          <a:lstStyle/>
          <a:p>
            <a:pPr eaLnBrk="1" hangingPunct="1"/>
            <a:r>
              <a:rPr lang="en-US" smtClean="0"/>
              <a:t>Standard 1 – Most Corps flood control dams</a:t>
            </a:r>
          </a:p>
          <a:p>
            <a:pPr eaLnBrk="1" hangingPunct="1"/>
            <a:r>
              <a:rPr lang="en-US" smtClean="0"/>
              <a:t>Standard 2 – Navigation dams and some run of river hydropower facilities</a:t>
            </a:r>
          </a:p>
          <a:p>
            <a:pPr eaLnBrk="1" hangingPunct="1"/>
            <a:r>
              <a:rPr lang="en-US" smtClean="0"/>
              <a:t>Standard 3 – Impacts must be well documented</a:t>
            </a:r>
          </a:p>
          <a:p>
            <a:pPr eaLnBrk="1" hangingPunct="1"/>
            <a:r>
              <a:rPr lang="en-US" smtClean="0"/>
              <a:t>Standard 4 – Small ponds with less than 20 acre-feet of storage</a:t>
            </a:r>
          </a:p>
          <a:p>
            <a:pPr eaLnBrk="1" hangingPunct="1"/>
            <a:endParaRPr lang="en-US" smtClean="0"/>
          </a:p>
          <a:p>
            <a:pPr eaLnBrk="1" hangingPunct="1"/>
            <a:r>
              <a:rPr lang="en-US" smtClean="0"/>
              <a:t>Probable maximum flood – Largest flood possible for a particular region</a:t>
            </a:r>
          </a:p>
          <a:p>
            <a:pPr eaLnBrk="1" hangingPunct="1"/>
            <a:r>
              <a:rPr lang="en-US" smtClean="0"/>
              <a:t>Standard project flood – Significant flood typical for a particular region (500-1000 year)</a:t>
            </a:r>
          </a:p>
          <a:p>
            <a:pPr eaLnBrk="1" hangingPunct="1"/>
            <a:r>
              <a:rPr lang="en-US" smtClean="0"/>
              <a:t>Base safety condition – Evaluated based on downstream impacts of failure</a:t>
            </a:r>
          </a:p>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AC2510BB-9340-4EB4-9A81-AC4FC383429A}" type="slidenum">
              <a:rPr lang="en-US" smtClean="0"/>
              <a:pPr/>
              <a:t>10</a:t>
            </a:fld>
            <a:endParaRPr lang="en-US" smtClean="0"/>
          </a:p>
        </p:txBody>
      </p:sp>
      <p:sp>
        <p:nvSpPr>
          <p:cNvPr id="74755" name="Rectangle 2"/>
          <p:cNvSpPr>
            <a:spLocks noGrp="1" noRot="1" noChangeAspect="1" noChangeArrowheads="1" noTextEdit="1"/>
          </p:cNvSpPr>
          <p:nvPr>
            <p:ph type="sldImg"/>
          </p:nvPr>
        </p:nvSpPr>
        <p:spPr>
          <a:xfrm>
            <a:off x="1186160" y="690942"/>
            <a:ext cx="4487168" cy="3418416"/>
          </a:xfrm>
          <a:ln w="12700" cap="flat">
            <a:solidFill>
              <a:schemeClr val="tx1"/>
            </a:solidFill>
          </a:ln>
        </p:spPr>
      </p:sp>
      <p:sp>
        <p:nvSpPr>
          <p:cNvPr id="74756" name="Rectangle 3"/>
          <p:cNvSpPr>
            <a:spLocks noGrp="1" noChangeArrowheads="1"/>
          </p:cNvSpPr>
          <p:nvPr>
            <p:ph type="body" idx="1"/>
          </p:nvPr>
        </p:nvSpPr>
        <p:spPr>
          <a:xfrm>
            <a:off x="914922" y="4344967"/>
            <a:ext cx="5028160" cy="4114800"/>
          </a:xfrm>
          <a:noFill/>
          <a:ln/>
        </p:spPr>
        <p:txBody>
          <a:bodyPr lIns="90629" tIns="44521" rIns="90629" bIns="44521"/>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34150" y="152400"/>
            <a:ext cx="2152650" cy="5973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 y="152400"/>
            <a:ext cx="6305550" cy="59737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F4B7F1BA-D67F-4C9B-A45C-B616BB130228}"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D03CC7D5-AADD-49FA-8209-475AB0712B2E}"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6195FBA0-85FA-41DD-A1DD-482288AB0F1B}"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FAD4C019-37C7-4484-AE0D-6330E9A36984}"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978772D2-7AE8-4A93-AA45-9019B250B68F}"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lvl1pPr>
              <a:defRPr/>
            </a:lvl1pPr>
          </a:lstStyle>
          <a:p>
            <a:fld id="{62ABEF5F-8FA6-440F-B410-7B1ED1EF4D37}" type="slidenum">
              <a:rPr lang="en-US"/>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2BF0D79-5E21-4B51-83BC-01370C6300A1}" type="slidenum">
              <a:rPr lang="en-US"/>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D8660489-68D3-439A-9BFF-659C217B7CE4}"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E100AD57-2CF4-4544-96CA-35FCAB7A7A6B}" type="slidenum">
              <a:rPr lang="en-US"/>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F4F2CABE-9980-4043-AA6F-5024EEE23119}" type="slidenum">
              <a:rPr lang="en-US"/>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2117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2117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0D79B778-9B5B-44B4-90AA-9D0DD5F65344}"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jpeg"/><Relationship Id="rId2" Type="http://schemas.openxmlformats.org/officeDocument/2006/relationships/slideLayout" Target="../slideLayouts/slideLayout2.xml"/><Relationship Id="rId16" Type="http://schemas.openxmlformats.org/officeDocument/2006/relationships/image" Target="../media/image4.gi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5.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g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062" name="Picture 38"/>
          <p:cNvPicPr>
            <a:picLocks noChangeAspect="1" noChangeArrowheads="1"/>
          </p:cNvPicPr>
          <p:nvPr userDrawn="1"/>
        </p:nvPicPr>
        <p:blipFill>
          <a:blip r:embed="rId13" cstate="print"/>
          <a:stretch>
            <a:fillRect/>
          </a:stretch>
        </p:blipFill>
        <p:spPr bwMode="auto">
          <a:xfrm>
            <a:off x="3886200" y="2925453"/>
            <a:ext cx="5257800" cy="3932547"/>
          </a:xfrm>
          <a:prstGeom prst="rect">
            <a:avLst/>
          </a:prstGeom>
          <a:noFill/>
          <a:ln w="9525">
            <a:noFill/>
            <a:miter lim="800000"/>
            <a:headEnd/>
            <a:tailEnd/>
          </a:ln>
          <a:effectLst/>
        </p:spPr>
      </p:pic>
      <p:pic>
        <p:nvPicPr>
          <p:cNvPr id="1063" name="Picture 39"/>
          <p:cNvPicPr>
            <a:picLocks noChangeAspect="1" noChangeArrowheads="1"/>
          </p:cNvPicPr>
          <p:nvPr userDrawn="1"/>
        </p:nvPicPr>
        <p:blipFill>
          <a:blip r:embed="rId14" cstate="print"/>
          <a:stretch>
            <a:fillRect/>
          </a:stretch>
        </p:blipFill>
        <p:spPr bwMode="auto">
          <a:xfrm>
            <a:off x="4953000" y="1066800"/>
            <a:ext cx="4191000" cy="2960736"/>
          </a:xfrm>
          <a:prstGeom prst="rect">
            <a:avLst/>
          </a:prstGeom>
          <a:noFill/>
          <a:ln w="9525">
            <a:noFill/>
            <a:miter lim="800000"/>
            <a:headEnd/>
            <a:tailEnd/>
          </a:ln>
          <a:effectLst/>
        </p:spPr>
      </p:pic>
      <p:sp>
        <p:nvSpPr>
          <p:cNvPr id="13" name="Freeform 12"/>
          <p:cNvSpPr/>
          <p:nvPr userDrawn="1"/>
        </p:nvSpPr>
        <p:spPr>
          <a:xfrm>
            <a:off x="0" y="-7258"/>
            <a:ext cx="9129486" cy="6894286"/>
          </a:xfrm>
          <a:custGeom>
            <a:avLst/>
            <a:gdLst>
              <a:gd name="connsiteX0" fmla="*/ 0 w 9129486"/>
              <a:gd name="connsiteY0" fmla="*/ 0 h 6894286"/>
              <a:gd name="connsiteX1" fmla="*/ 9129486 w 9129486"/>
              <a:gd name="connsiteY1" fmla="*/ 0 h 6894286"/>
              <a:gd name="connsiteX2" fmla="*/ 9129486 w 9129486"/>
              <a:gd name="connsiteY2" fmla="*/ 1669143 h 6894286"/>
              <a:gd name="connsiteX3" fmla="*/ 8824686 w 9129486"/>
              <a:gd name="connsiteY3" fmla="*/ 1669143 h 6894286"/>
              <a:gd name="connsiteX4" fmla="*/ 8432800 w 9129486"/>
              <a:gd name="connsiteY4" fmla="*/ 1683657 h 6894286"/>
              <a:gd name="connsiteX5" fmla="*/ 8026400 w 9129486"/>
              <a:gd name="connsiteY5" fmla="*/ 1756229 h 6894286"/>
              <a:gd name="connsiteX6" fmla="*/ 7649029 w 9129486"/>
              <a:gd name="connsiteY6" fmla="*/ 1872343 h 6894286"/>
              <a:gd name="connsiteX7" fmla="*/ 7097486 w 9129486"/>
              <a:gd name="connsiteY7" fmla="*/ 2061029 h 6894286"/>
              <a:gd name="connsiteX8" fmla="*/ 6647543 w 9129486"/>
              <a:gd name="connsiteY8" fmla="*/ 2278743 h 6894286"/>
              <a:gd name="connsiteX9" fmla="*/ 6313714 w 9129486"/>
              <a:gd name="connsiteY9" fmla="*/ 2496457 h 6894286"/>
              <a:gd name="connsiteX10" fmla="*/ 5892800 w 9129486"/>
              <a:gd name="connsiteY10" fmla="*/ 2844800 h 6894286"/>
              <a:gd name="connsiteX11" fmla="*/ 5457371 w 9129486"/>
              <a:gd name="connsiteY11" fmla="*/ 3251200 h 6894286"/>
              <a:gd name="connsiteX12" fmla="*/ 5138057 w 9129486"/>
              <a:gd name="connsiteY12" fmla="*/ 3628571 h 6894286"/>
              <a:gd name="connsiteX13" fmla="*/ 4804229 w 9129486"/>
              <a:gd name="connsiteY13" fmla="*/ 4107543 h 6894286"/>
              <a:gd name="connsiteX14" fmla="*/ 4542971 w 9129486"/>
              <a:gd name="connsiteY14" fmla="*/ 4601029 h 6894286"/>
              <a:gd name="connsiteX15" fmla="*/ 4296229 w 9129486"/>
              <a:gd name="connsiteY15" fmla="*/ 5210629 h 6894286"/>
              <a:gd name="connsiteX16" fmla="*/ 4136571 w 9129486"/>
              <a:gd name="connsiteY16" fmla="*/ 5820229 h 6894286"/>
              <a:gd name="connsiteX17" fmla="*/ 4064000 w 9129486"/>
              <a:gd name="connsiteY17" fmla="*/ 6299200 h 6894286"/>
              <a:gd name="connsiteX18" fmla="*/ 4020457 w 9129486"/>
              <a:gd name="connsiteY18" fmla="*/ 6894286 h 6894286"/>
              <a:gd name="connsiteX19" fmla="*/ 0 w 9129486"/>
              <a:gd name="connsiteY19" fmla="*/ 6865257 h 6894286"/>
              <a:gd name="connsiteX20" fmla="*/ 0 w 9129486"/>
              <a:gd name="connsiteY20" fmla="*/ 0 h 6894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129486" h="6894286">
                <a:moveTo>
                  <a:pt x="0" y="0"/>
                </a:moveTo>
                <a:lnTo>
                  <a:pt x="9129486" y="0"/>
                </a:lnTo>
                <a:lnTo>
                  <a:pt x="9129486" y="1669143"/>
                </a:lnTo>
                <a:lnTo>
                  <a:pt x="8824686" y="1669143"/>
                </a:lnTo>
                <a:lnTo>
                  <a:pt x="8432800" y="1683657"/>
                </a:lnTo>
                <a:lnTo>
                  <a:pt x="8026400" y="1756229"/>
                </a:lnTo>
                <a:lnTo>
                  <a:pt x="7649029" y="1872343"/>
                </a:lnTo>
                <a:lnTo>
                  <a:pt x="7097486" y="2061029"/>
                </a:lnTo>
                <a:lnTo>
                  <a:pt x="6647543" y="2278743"/>
                </a:lnTo>
                <a:lnTo>
                  <a:pt x="6313714" y="2496457"/>
                </a:lnTo>
                <a:lnTo>
                  <a:pt x="5892800" y="2844800"/>
                </a:lnTo>
                <a:lnTo>
                  <a:pt x="5457371" y="3251200"/>
                </a:lnTo>
                <a:lnTo>
                  <a:pt x="5138057" y="3628571"/>
                </a:lnTo>
                <a:lnTo>
                  <a:pt x="4804229" y="4107543"/>
                </a:lnTo>
                <a:lnTo>
                  <a:pt x="4542971" y="4601029"/>
                </a:lnTo>
                <a:lnTo>
                  <a:pt x="4296229" y="5210629"/>
                </a:lnTo>
                <a:lnTo>
                  <a:pt x="4136571" y="5820229"/>
                </a:lnTo>
                <a:lnTo>
                  <a:pt x="4064000" y="6299200"/>
                </a:lnTo>
                <a:lnTo>
                  <a:pt x="4020457" y="6894286"/>
                </a:lnTo>
                <a:lnTo>
                  <a:pt x="0" y="6865257"/>
                </a:lnTo>
                <a:lnTo>
                  <a:pt x="0" y="0"/>
                </a:lnTo>
                <a:close/>
              </a:path>
            </a:pathLst>
          </a:custGeom>
          <a:solidFill>
            <a:schemeClr val="bg1">
              <a:lumMod val="95000"/>
            </a:schemeClr>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descr="USACE_logo"/>
          <p:cNvPicPr>
            <a:picLocks noChangeAspect="1" noChangeArrowheads="1"/>
          </p:cNvPicPr>
          <p:nvPr userDrawn="1"/>
        </p:nvPicPr>
        <p:blipFill>
          <a:blip r:embed="rId15" cstate="print"/>
          <a:srcRect/>
          <a:stretch>
            <a:fillRect/>
          </a:stretch>
        </p:blipFill>
        <p:spPr bwMode="auto">
          <a:xfrm>
            <a:off x="228600" y="5081588"/>
            <a:ext cx="1371600" cy="938213"/>
          </a:xfrm>
          <a:prstGeom prst="rect">
            <a:avLst/>
          </a:prstGeom>
          <a:noFill/>
        </p:spPr>
      </p:pic>
      <p:sp>
        <p:nvSpPr>
          <p:cNvPr id="1043" name="Line 19"/>
          <p:cNvSpPr>
            <a:spLocks noChangeShapeType="1"/>
          </p:cNvSpPr>
          <p:nvPr/>
        </p:nvSpPr>
        <p:spPr bwMode="auto">
          <a:xfrm>
            <a:off x="4953000" y="3962400"/>
            <a:ext cx="4191000" cy="0"/>
          </a:xfrm>
          <a:prstGeom prst="line">
            <a:avLst/>
          </a:prstGeom>
          <a:noFill/>
          <a:ln w="63500">
            <a:solidFill>
              <a:schemeClr val="bg1"/>
            </a:solidFill>
            <a:round/>
            <a:headEnd/>
            <a:tailEnd/>
          </a:ln>
          <a:effectLst/>
        </p:spPr>
        <p:txBody>
          <a:bodyPr/>
          <a:lstStyle/>
          <a:p>
            <a:endParaRPr lang="en-US"/>
          </a:p>
        </p:txBody>
      </p:sp>
      <p:sp>
        <p:nvSpPr>
          <p:cNvPr id="1026" name="Rectangle 2"/>
          <p:cNvSpPr>
            <a:spLocks noGrp="1" noChangeArrowheads="1"/>
          </p:cNvSpPr>
          <p:nvPr>
            <p:ph type="title"/>
          </p:nvPr>
        </p:nvSpPr>
        <p:spPr bwMode="auto">
          <a:xfrm>
            <a:off x="76200" y="152400"/>
            <a:ext cx="6324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PRESENTATION TITLE</a:t>
            </a:r>
          </a:p>
        </p:txBody>
      </p:sp>
      <p:sp>
        <p:nvSpPr>
          <p:cNvPr id="1033" name="Text Box 9"/>
          <p:cNvSpPr txBox="1">
            <a:spLocks noChangeArrowheads="1"/>
          </p:cNvSpPr>
          <p:nvPr/>
        </p:nvSpPr>
        <p:spPr bwMode="auto">
          <a:xfrm>
            <a:off x="136525" y="6096000"/>
            <a:ext cx="2454275" cy="549275"/>
          </a:xfrm>
          <a:prstGeom prst="rect">
            <a:avLst/>
          </a:prstGeom>
          <a:noFill/>
          <a:ln w="9525">
            <a:noFill/>
            <a:miter lim="800000"/>
            <a:headEnd/>
            <a:tailEnd/>
          </a:ln>
          <a:effectLst/>
        </p:spPr>
        <p:txBody>
          <a:bodyPr wrap="square">
            <a:spAutoFit/>
          </a:bodyPr>
          <a:lstStyle/>
          <a:p>
            <a:r>
              <a:rPr lang="en-US" sz="1200" b="1" dirty="0" smtClean="0"/>
              <a:t>Corps </a:t>
            </a:r>
            <a:r>
              <a:rPr lang="en-US" sz="1200" b="1" dirty="0"/>
              <a:t>of Engineers</a:t>
            </a:r>
          </a:p>
          <a:p>
            <a:r>
              <a:rPr lang="en-US" b="1" dirty="0"/>
              <a:t>BUILDING STRONG</a:t>
            </a:r>
            <a:r>
              <a:rPr lang="en-US" sz="1400" b="1" baseline="-25000" dirty="0"/>
              <a:t>®</a:t>
            </a:r>
          </a:p>
        </p:txBody>
      </p:sp>
      <p:pic>
        <p:nvPicPr>
          <p:cNvPr id="10" name="Picture 23"/>
          <p:cNvPicPr/>
          <p:nvPr userDrawn="1"/>
        </p:nvPicPr>
        <p:blipFill>
          <a:blip r:embed="rId16"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228600" y="3886200"/>
            <a:ext cx="1207672" cy="1131304"/>
          </a:xfrm>
          <a:prstGeom prst="rect">
            <a:avLst/>
          </a:prstGeom>
          <a:noFill/>
        </p:spPr>
      </p:pic>
      <p:pic>
        <p:nvPicPr>
          <p:cNvPr id="11" name="Picture 25"/>
          <p:cNvPicPr/>
          <p:nvPr userDrawn="1"/>
        </p:nvPicPr>
        <p:blipFill>
          <a:blip r:embed="rId17"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1676400" y="3886200"/>
            <a:ext cx="1143000" cy="1143000"/>
          </a:xfrm>
          <a:prstGeom prst="rect">
            <a:avLst/>
          </a:prstGeom>
          <a:noFill/>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l" rtl="0" fontAlgn="base">
        <a:spcBef>
          <a:spcPct val="0"/>
        </a:spcBef>
        <a:spcAft>
          <a:spcPct val="0"/>
        </a:spcAft>
        <a:defRPr sz="3600" b="1">
          <a:solidFill>
            <a:schemeClr val="tx2"/>
          </a:solidFill>
          <a:latin typeface="+mj-lt"/>
          <a:ea typeface="+mj-ea"/>
          <a:cs typeface="+mj-cs"/>
        </a:defRPr>
      </a:lvl1pPr>
      <a:lvl2pPr algn="l" rtl="0" fontAlgn="base">
        <a:spcBef>
          <a:spcPct val="0"/>
        </a:spcBef>
        <a:spcAft>
          <a:spcPct val="0"/>
        </a:spcAft>
        <a:defRPr sz="3600" b="1">
          <a:solidFill>
            <a:schemeClr val="tx2"/>
          </a:solidFill>
          <a:latin typeface="Arial" charset="0"/>
        </a:defRPr>
      </a:lvl2pPr>
      <a:lvl3pPr algn="l" rtl="0" fontAlgn="base">
        <a:spcBef>
          <a:spcPct val="0"/>
        </a:spcBef>
        <a:spcAft>
          <a:spcPct val="0"/>
        </a:spcAft>
        <a:defRPr sz="3600" b="1">
          <a:solidFill>
            <a:schemeClr val="tx2"/>
          </a:solidFill>
          <a:latin typeface="Arial" charset="0"/>
        </a:defRPr>
      </a:lvl3pPr>
      <a:lvl4pPr algn="l" rtl="0" fontAlgn="base">
        <a:spcBef>
          <a:spcPct val="0"/>
        </a:spcBef>
        <a:spcAft>
          <a:spcPct val="0"/>
        </a:spcAft>
        <a:defRPr sz="3600" b="1">
          <a:solidFill>
            <a:schemeClr val="tx2"/>
          </a:solidFill>
          <a:latin typeface="Arial" charset="0"/>
        </a:defRPr>
      </a:lvl4pPr>
      <a:lvl5pPr algn="l" rtl="0" fontAlgn="base">
        <a:spcBef>
          <a:spcPct val="0"/>
        </a:spcBef>
        <a:spcAft>
          <a:spcPct val="0"/>
        </a:spcAft>
        <a:defRPr sz="3600" b="1">
          <a:solidFill>
            <a:schemeClr val="tx2"/>
          </a:solidFill>
          <a:latin typeface="Arial" charset="0"/>
        </a:defRPr>
      </a:lvl5pPr>
      <a:lvl6pPr marL="457200" algn="l" rtl="0" fontAlgn="base">
        <a:spcBef>
          <a:spcPct val="0"/>
        </a:spcBef>
        <a:spcAft>
          <a:spcPct val="0"/>
        </a:spcAft>
        <a:defRPr sz="3600" b="1">
          <a:solidFill>
            <a:schemeClr val="tx2"/>
          </a:solidFill>
          <a:latin typeface="Arial" charset="0"/>
        </a:defRPr>
      </a:lvl6pPr>
      <a:lvl7pPr marL="914400" algn="l" rtl="0" fontAlgn="base">
        <a:spcBef>
          <a:spcPct val="0"/>
        </a:spcBef>
        <a:spcAft>
          <a:spcPct val="0"/>
        </a:spcAft>
        <a:defRPr sz="3600" b="1">
          <a:solidFill>
            <a:schemeClr val="tx2"/>
          </a:solidFill>
          <a:latin typeface="Arial" charset="0"/>
        </a:defRPr>
      </a:lvl7pPr>
      <a:lvl8pPr marL="1371600" algn="l" rtl="0" fontAlgn="base">
        <a:spcBef>
          <a:spcPct val="0"/>
        </a:spcBef>
        <a:spcAft>
          <a:spcPct val="0"/>
        </a:spcAft>
        <a:defRPr sz="3600" b="1">
          <a:solidFill>
            <a:schemeClr val="tx2"/>
          </a:solidFill>
          <a:latin typeface="Arial" charset="0"/>
        </a:defRPr>
      </a:lvl8pPr>
      <a:lvl9pPr marL="1828800" algn="l" rtl="0" fontAlgn="base">
        <a:spcBef>
          <a:spcPct val="0"/>
        </a:spcBef>
        <a:spcAft>
          <a:spcPct val="0"/>
        </a:spcAft>
        <a:defRPr sz="3600" b="1">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3886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 Second level</a:t>
            </a:r>
          </a:p>
          <a:p>
            <a:pPr lvl="2"/>
            <a:r>
              <a:rPr lang="en-US" smtClean="0"/>
              <a:t>Third level</a:t>
            </a:r>
          </a:p>
          <a:p>
            <a:pPr lvl="3"/>
            <a:r>
              <a:rPr lang="en-US" smtClean="0"/>
              <a:t>Fourth level</a:t>
            </a:r>
          </a:p>
          <a:p>
            <a:pPr lvl="4"/>
            <a:r>
              <a:rPr lang="en-US" smtClean="0"/>
              <a:t>Fifth level</a:t>
            </a:r>
          </a:p>
        </p:txBody>
      </p:sp>
      <p:sp>
        <p:nvSpPr>
          <p:cNvPr id="3078" name="Rectangle 6"/>
          <p:cNvSpPr>
            <a:spLocks noGrp="1" noChangeArrowheads="1"/>
          </p:cNvSpPr>
          <p:nvPr>
            <p:ph type="sldNum" sz="quarter" idx="4"/>
          </p:nvPr>
        </p:nvSpPr>
        <p:spPr bwMode="auto">
          <a:xfrm>
            <a:off x="365760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fld id="{3687647A-9332-4357-AB56-6FD9E33C24C2}" type="slidenum">
              <a:rPr lang="en-US"/>
              <a:pPr/>
              <a:t>‹#›</a:t>
            </a:fld>
            <a:endParaRPr lang="en-US"/>
          </a:p>
        </p:txBody>
      </p:sp>
      <p:sp>
        <p:nvSpPr>
          <p:cNvPr id="3082" name="Line 10"/>
          <p:cNvSpPr>
            <a:spLocks noChangeShapeType="1"/>
          </p:cNvSpPr>
          <p:nvPr/>
        </p:nvSpPr>
        <p:spPr bwMode="auto">
          <a:xfrm flipH="1">
            <a:off x="2133600" y="6324600"/>
            <a:ext cx="5715000" cy="0"/>
          </a:xfrm>
          <a:prstGeom prst="line">
            <a:avLst/>
          </a:prstGeom>
          <a:noFill/>
          <a:ln w="9525">
            <a:solidFill>
              <a:schemeClr val="tx1"/>
            </a:solidFill>
            <a:round/>
            <a:headEnd/>
            <a:tailEnd/>
          </a:ln>
          <a:effectLst/>
        </p:spPr>
        <p:txBody>
          <a:bodyPr/>
          <a:lstStyle/>
          <a:p>
            <a:endParaRPr lang="en-US"/>
          </a:p>
        </p:txBody>
      </p:sp>
      <p:pic>
        <p:nvPicPr>
          <p:cNvPr id="8" name="Picture 8" descr="USACE_logo"/>
          <p:cNvPicPr>
            <a:picLocks noChangeAspect="1" noChangeArrowheads="1"/>
          </p:cNvPicPr>
          <p:nvPr userDrawn="1"/>
        </p:nvPicPr>
        <p:blipFill>
          <a:blip r:embed="rId13" cstate="print"/>
          <a:srcRect/>
          <a:stretch>
            <a:fillRect/>
          </a:stretch>
        </p:blipFill>
        <p:spPr bwMode="auto">
          <a:xfrm>
            <a:off x="8106597" y="5943600"/>
            <a:ext cx="1037403" cy="709613"/>
          </a:xfrm>
          <a:prstGeom prst="rect">
            <a:avLst/>
          </a:prstGeom>
          <a:noFill/>
        </p:spPr>
      </p:pic>
      <p:pic>
        <p:nvPicPr>
          <p:cNvPr id="9" name="Picture 23"/>
          <p:cNvPicPr/>
          <p:nvPr userDrawn="1"/>
        </p:nvPicPr>
        <p:blipFill>
          <a:blip r:embed="rId14"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152400" y="5791200"/>
            <a:ext cx="914400" cy="762000"/>
          </a:xfrm>
          <a:prstGeom prst="rect">
            <a:avLst/>
          </a:prstGeom>
          <a:noFill/>
        </p:spPr>
      </p:pic>
      <p:pic>
        <p:nvPicPr>
          <p:cNvPr id="10" name="Picture 25"/>
          <p:cNvPicPr/>
          <p:nvPr userDrawn="1"/>
        </p:nvPicPr>
        <p:blipFill>
          <a:blip r:embed="rId15"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1143000" y="5791200"/>
            <a:ext cx="762000" cy="762000"/>
          </a:xfrm>
          <a:prstGeom prst="rect">
            <a:avLst/>
          </a:prstGeom>
          <a:noFill/>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Font typeface="Wingdings" pitchFamily="2" charset="2"/>
        <a:buChar char="§"/>
        <a:defRPr sz="3200">
          <a:solidFill>
            <a:schemeClr val="tx1"/>
          </a:solidFill>
          <a:latin typeface="+mn-lt"/>
          <a:ea typeface="+mn-ea"/>
          <a:cs typeface="+mn-cs"/>
        </a:defRPr>
      </a:lvl1pPr>
      <a:lvl2pPr marL="742950" indent="-285750" algn="l" rtl="0" fontAlgn="base">
        <a:spcBef>
          <a:spcPct val="20000"/>
        </a:spcBef>
        <a:spcAft>
          <a:spcPct val="0"/>
        </a:spcAft>
        <a:buSzPct val="75000"/>
        <a:buFont typeface="Arial" charset="0"/>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SzPct val="75000"/>
        <a:buFont typeface="Wingdings 3" pitchFamily="18" charset="2"/>
        <a:buChar char="w"/>
        <a:defRPr sz="2000">
          <a:solidFill>
            <a:schemeClr val="tx1"/>
          </a:solidFill>
          <a:latin typeface="+mn-lt"/>
        </a:defRPr>
      </a:lvl4pPr>
      <a:lvl5pPr marL="2057400" indent="-228600" algn="l" rtl="0" fontAlgn="base">
        <a:spcBef>
          <a:spcPct val="20000"/>
        </a:spcBef>
        <a:spcAft>
          <a:spcPct val="0"/>
        </a:spcAft>
        <a:buSzPct val="5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SzPct val="50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SzPct val="50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SzPct val="50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SzPct val="50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Jerry.w.webb@usace.army.mil"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hyperlink" Target="http://www.nws.noaa.gov/oh/hdsc/currentpmp.htm"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3.xml"/><Relationship Id="rId1" Type="http://schemas.openxmlformats.org/officeDocument/2006/relationships/vmlDrawing" Target="../drawings/vmlDrawing1.vml"/><Relationship Id="rId4" Type="http://schemas.openxmlformats.org/officeDocument/2006/relationships/oleObject" Target="../embeddings/Microsoft_Office_Excel_97-2003_Worksheet1.xls"/></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3.xml"/><Relationship Id="rId1" Type="http://schemas.openxmlformats.org/officeDocument/2006/relationships/vmlDrawing" Target="../drawings/vmlDrawing2.vml"/><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http://www.mvr.usace.army.mil/redrock/images/damcon.jpg" TargetMode="External"/><Relationship Id="rId4" Type="http://schemas.openxmlformats.org/officeDocument/2006/relationships/image" Target="../media/image17.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8.xml"/><Relationship Id="rId1" Type="http://schemas.openxmlformats.org/officeDocument/2006/relationships/slideLayout" Target="../slideLayouts/slideLayout13.xml"/><Relationship Id="rId5" Type="http://schemas.openxmlformats.org/officeDocument/2006/relationships/image" Target="../media/image21.png"/><Relationship Id="rId4" Type="http://schemas.openxmlformats.org/officeDocument/2006/relationships/hyperlink" Target="http://www.spk.usace.army.mil/civ/folsom/photodam2000.html"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28.jpeg"/></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30.jpeg"/></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hyperlink" Target="http://www.usace.army.mil/publications/" TargetMode="External"/><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notesSlide" Target="../notesSlides/notesSlide40.xml"/><Relationship Id="rId7" Type="http://schemas.openxmlformats.org/officeDocument/2006/relationships/image" Target="../media/image36.png"/><Relationship Id="rId2" Type="http://schemas.openxmlformats.org/officeDocument/2006/relationships/slideLayout" Target="../slideLayouts/slideLayout13.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8.w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notesSlide" Target="../notesSlides/notesSlide42.xml"/><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wmf"/></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76200" y="152400"/>
            <a:ext cx="7772400" cy="1470025"/>
          </a:xfrm>
        </p:spPr>
        <p:txBody>
          <a:bodyPr/>
          <a:lstStyle/>
          <a:p>
            <a:r>
              <a:rPr lang="en-US" dirty="0" smtClean="0"/>
              <a:t>Hydraulic  and Hydrologic</a:t>
            </a:r>
            <a:br>
              <a:rPr lang="en-US" dirty="0" smtClean="0"/>
            </a:br>
            <a:r>
              <a:rPr lang="en-US" dirty="0" smtClean="0"/>
              <a:t>Aspects of Dam Safety</a:t>
            </a:r>
            <a:endParaRPr lang="en-US" dirty="0"/>
          </a:p>
        </p:txBody>
      </p:sp>
      <p:sp>
        <p:nvSpPr>
          <p:cNvPr id="5" name="Text Box 4"/>
          <p:cNvSpPr txBox="1">
            <a:spLocks noChangeArrowheads="1"/>
          </p:cNvSpPr>
          <p:nvPr/>
        </p:nvSpPr>
        <p:spPr bwMode="auto">
          <a:xfrm>
            <a:off x="0" y="1752600"/>
            <a:ext cx="6248400" cy="2185214"/>
          </a:xfrm>
          <a:prstGeom prst="rect">
            <a:avLst/>
          </a:prstGeom>
          <a:noFill/>
          <a:ln w="9525">
            <a:noFill/>
            <a:miter lim="800000"/>
            <a:headEnd/>
            <a:tailEnd/>
          </a:ln>
          <a:effectLst/>
        </p:spPr>
        <p:txBody>
          <a:bodyPr wrap="square">
            <a:spAutoFit/>
          </a:bodyPr>
          <a:lstStyle/>
          <a:p>
            <a:r>
              <a:rPr lang="en-US" sz="1600" b="1" dirty="0" smtClean="0"/>
              <a:t>Jerry W. Webb, P.E., D.WRE</a:t>
            </a:r>
          </a:p>
          <a:p>
            <a:r>
              <a:rPr lang="en-US" sz="1600" dirty="0" smtClean="0"/>
              <a:t>Principal Hydrologic &amp; Hydraulic Engineer</a:t>
            </a:r>
          </a:p>
          <a:p>
            <a:r>
              <a:rPr lang="en-US" sz="1600" dirty="0" smtClean="0"/>
              <a:t>Hydrology, Hydraulics &amp; Coastal Community of Practice Leader</a:t>
            </a:r>
          </a:p>
          <a:p>
            <a:r>
              <a:rPr lang="en-US" sz="1600" dirty="0" smtClean="0"/>
              <a:t>US Army Corps of Engineers, Headquarters    </a:t>
            </a:r>
          </a:p>
          <a:p>
            <a:r>
              <a:rPr lang="en-US" sz="1600" dirty="0" smtClean="0">
                <a:hlinkClick r:id="rId2"/>
              </a:rPr>
              <a:t>Jerry.w.webb@usace.army.mil</a:t>
            </a:r>
            <a:endParaRPr lang="en-US" sz="1600" dirty="0" smtClean="0"/>
          </a:p>
          <a:p>
            <a:pPr>
              <a:spcBef>
                <a:spcPts val="0"/>
              </a:spcBef>
            </a:pPr>
            <a:endParaRPr lang="en-US" sz="1400" dirty="0" smtClean="0"/>
          </a:p>
          <a:p>
            <a:pPr>
              <a:spcBef>
                <a:spcPts val="0"/>
              </a:spcBef>
            </a:pPr>
            <a:r>
              <a:rPr lang="en-US" sz="1400" dirty="0" smtClean="0"/>
              <a:t>Dam Safety Workshop</a:t>
            </a:r>
          </a:p>
          <a:p>
            <a:pPr>
              <a:spcBef>
                <a:spcPts val="0"/>
              </a:spcBef>
            </a:pPr>
            <a:r>
              <a:rPr lang="en-US" sz="1400" dirty="0" smtClean="0"/>
              <a:t>Brasília, Brazil</a:t>
            </a:r>
          </a:p>
          <a:p>
            <a:pPr>
              <a:spcBef>
                <a:spcPts val="0"/>
              </a:spcBef>
            </a:pPr>
            <a:r>
              <a:rPr lang="en-US" sz="1400" dirty="0" smtClean="0"/>
              <a:t>20-24 May 2013</a:t>
            </a:r>
            <a:endParaRPr lang="en-US" sz="1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07" name="Rectangle 3075"/>
          <p:cNvSpPr>
            <a:spLocks noGrp="1" noChangeArrowheads="1"/>
          </p:cNvSpPr>
          <p:nvPr>
            <p:ph type="title"/>
          </p:nvPr>
        </p:nvSpPr>
        <p:spPr>
          <a:xfrm>
            <a:off x="0" y="228600"/>
            <a:ext cx="9144000" cy="685800"/>
          </a:xfrm>
        </p:spPr>
        <p:txBody>
          <a:bodyPr/>
          <a:lstStyle/>
          <a:p>
            <a:pPr algn="ctr" eaLnBrk="1" hangingPunct="1">
              <a:defRPr/>
            </a:pPr>
            <a:r>
              <a:rPr lang="en-US" sz="4000" b="1" dirty="0" smtClean="0"/>
              <a:t>Hydrologic Criteria</a:t>
            </a:r>
          </a:p>
        </p:txBody>
      </p:sp>
      <p:sp>
        <p:nvSpPr>
          <p:cNvPr id="712706" name="Rectangle 3074"/>
          <p:cNvSpPr>
            <a:spLocks noGrp="1" noChangeArrowheads="1"/>
          </p:cNvSpPr>
          <p:nvPr>
            <p:ph idx="1"/>
          </p:nvPr>
        </p:nvSpPr>
        <p:spPr>
          <a:xfrm>
            <a:off x="457200" y="1295400"/>
            <a:ext cx="8229600" cy="4724400"/>
          </a:xfrm>
        </p:spPr>
        <p:txBody>
          <a:bodyPr lIns="90488" tIns="44450" rIns="90488" bIns="44450"/>
          <a:lstStyle/>
          <a:p>
            <a:pPr eaLnBrk="1" hangingPunct="1">
              <a:spcBef>
                <a:spcPts val="0"/>
              </a:spcBef>
              <a:spcAft>
                <a:spcPts val="300"/>
              </a:spcAft>
              <a:buSzPct val="75000"/>
              <a:buFont typeface="Arial" pitchFamily="34" charset="0"/>
              <a:buChar char="■"/>
              <a:defRPr/>
            </a:pPr>
            <a:r>
              <a:rPr lang="en-US" sz="2800" dirty="0" smtClean="0"/>
              <a:t>Probable Maximum Precipitation</a:t>
            </a:r>
          </a:p>
          <a:p>
            <a:pPr lvl="1" eaLnBrk="1" hangingPunct="1">
              <a:spcBef>
                <a:spcPts val="0"/>
              </a:spcBef>
              <a:spcAft>
                <a:spcPts val="600"/>
              </a:spcAft>
              <a:buSzPct val="100000"/>
              <a:buFont typeface="Arial" pitchFamily="34" charset="0"/>
              <a:buChar char="●"/>
              <a:defRPr/>
            </a:pPr>
            <a:r>
              <a:rPr lang="en-US" sz="2400" dirty="0" smtClean="0"/>
              <a:t>Greatest precipitation physically possible for a particular area</a:t>
            </a:r>
          </a:p>
          <a:p>
            <a:pPr eaLnBrk="1" hangingPunct="1">
              <a:spcBef>
                <a:spcPts val="0"/>
              </a:spcBef>
              <a:spcAft>
                <a:spcPts val="300"/>
              </a:spcAft>
              <a:buSzPct val="75000"/>
              <a:buFont typeface="Arial" pitchFamily="34" charset="0"/>
              <a:buChar char="■"/>
              <a:defRPr/>
            </a:pPr>
            <a:r>
              <a:rPr lang="en-US" sz="2800" dirty="0" smtClean="0"/>
              <a:t>Probable Maximum Flood</a:t>
            </a:r>
          </a:p>
          <a:p>
            <a:pPr lvl="1" eaLnBrk="1" hangingPunct="1">
              <a:spcBef>
                <a:spcPts val="0"/>
              </a:spcBef>
              <a:spcAft>
                <a:spcPts val="600"/>
              </a:spcAft>
              <a:buSzPct val="100000"/>
              <a:buFont typeface="Arial" pitchFamily="34" charset="0"/>
              <a:buChar char="●"/>
              <a:defRPr/>
            </a:pPr>
            <a:r>
              <a:rPr lang="en-US" sz="2400" dirty="0" smtClean="0"/>
              <a:t>Flood resulting from the probable maximum precipitation</a:t>
            </a:r>
          </a:p>
          <a:p>
            <a:pPr eaLnBrk="1" hangingPunct="1">
              <a:spcBef>
                <a:spcPts val="0"/>
              </a:spcBef>
              <a:spcAft>
                <a:spcPts val="300"/>
              </a:spcAft>
              <a:buSzPct val="75000"/>
              <a:buFont typeface="Arial" pitchFamily="34" charset="0"/>
              <a:buChar char="■"/>
              <a:defRPr/>
            </a:pPr>
            <a:r>
              <a:rPr lang="en-US" sz="2800" dirty="0" smtClean="0"/>
              <a:t>Threshold Flood</a:t>
            </a:r>
          </a:p>
          <a:p>
            <a:pPr marL="914400" lvl="1" indent="-457200" eaLnBrk="1" hangingPunct="1">
              <a:spcBef>
                <a:spcPts val="0"/>
              </a:spcBef>
              <a:spcAft>
                <a:spcPts val="600"/>
              </a:spcAft>
              <a:buSzPct val="100000"/>
              <a:buFont typeface="Arial" pitchFamily="34" charset="0"/>
              <a:buChar char="●"/>
              <a:defRPr/>
            </a:pPr>
            <a:r>
              <a:rPr lang="en-US" sz="2400" dirty="0" smtClean="0"/>
              <a:t>Maximum flood a dam can safely pass</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650" name="Rectangle 2"/>
          <p:cNvSpPr>
            <a:spLocks noGrp="1" noChangeArrowheads="1"/>
          </p:cNvSpPr>
          <p:nvPr>
            <p:ph type="title"/>
          </p:nvPr>
        </p:nvSpPr>
        <p:spPr>
          <a:xfrm>
            <a:off x="152400" y="152400"/>
            <a:ext cx="8686800" cy="746125"/>
          </a:xfrm>
        </p:spPr>
        <p:txBody>
          <a:bodyPr/>
          <a:lstStyle/>
          <a:p>
            <a:pPr algn="ctr" eaLnBrk="1" hangingPunct="1">
              <a:defRPr/>
            </a:pPr>
            <a:r>
              <a:rPr lang="en-US" sz="4000" b="1" dirty="0" smtClean="0">
                <a:solidFill>
                  <a:schemeClr val="tx1"/>
                </a:solidFill>
              </a:rPr>
              <a:t>Probable Maximum Precipitation</a:t>
            </a:r>
          </a:p>
        </p:txBody>
      </p:sp>
      <p:pic>
        <p:nvPicPr>
          <p:cNvPr id="17411" name="Picture 3" descr="pmp"/>
          <p:cNvPicPr>
            <a:picLocks noChangeAspect="1" noChangeArrowheads="1"/>
          </p:cNvPicPr>
          <p:nvPr/>
        </p:nvPicPr>
        <p:blipFill>
          <a:blip r:embed="rId3" cstate="print"/>
          <a:srcRect/>
          <a:stretch>
            <a:fillRect/>
          </a:stretch>
        </p:blipFill>
        <p:spPr bwMode="auto">
          <a:xfrm>
            <a:off x="1447800" y="762000"/>
            <a:ext cx="6384925" cy="4937231"/>
          </a:xfrm>
          <a:prstGeom prst="rect">
            <a:avLst/>
          </a:prstGeom>
          <a:noFill/>
          <a:ln w="9525">
            <a:noFill/>
            <a:miter lim="800000"/>
            <a:headEnd/>
            <a:tailEnd/>
          </a:ln>
        </p:spPr>
      </p:pic>
      <p:sp>
        <p:nvSpPr>
          <p:cNvPr id="667652" name="Rectangle 4"/>
          <p:cNvSpPr>
            <a:spLocks noGrp="1" noChangeArrowheads="1"/>
          </p:cNvSpPr>
          <p:nvPr>
            <p:ph type="body" idx="1"/>
          </p:nvPr>
        </p:nvSpPr>
        <p:spPr>
          <a:xfrm>
            <a:off x="2286000" y="5867400"/>
            <a:ext cx="5105400" cy="381000"/>
          </a:xfrm>
        </p:spPr>
        <p:txBody>
          <a:bodyPr lIns="90488" tIns="44450" rIns="90488" bIns="44450"/>
          <a:lstStyle/>
          <a:p>
            <a:pPr algn="ctr" eaLnBrk="1" hangingPunct="1">
              <a:lnSpc>
                <a:spcPct val="80000"/>
              </a:lnSpc>
              <a:buFontTx/>
              <a:buNone/>
              <a:defRPr/>
            </a:pPr>
            <a:r>
              <a:rPr lang="en-US" sz="1600" dirty="0" smtClean="0">
                <a:hlinkClick r:id="rId4"/>
              </a:rPr>
              <a:t>http://www.nws.noaa.gov/oh/hdsc/currentpmp.htm</a:t>
            </a:r>
            <a:endParaRPr lang="en-US" sz="1600" dirty="0" smtClean="0"/>
          </a:p>
          <a:p>
            <a:pPr algn="ctr" eaLnBrk="1" hangingPunct="1">
              <a:lnSpc>
                <a:spcPct val="80000"/>
              </a:lnSpc>
              <a:buFontTx/>
              <a:buNone/>
              <a:defRPr/>
            </a:pPr>
            <a:r>
              <a:rPr lang="en-US" sz="1600" dirty="0" smtClean="0"/>
              <a:t>HMR= </a:t>
            </a:r>
            <a:r>
              <a:rPr lang="en-US" sz="1600" dirty="0" err="1" smtClean="0"/>
              <a:t>Hydrometeorological</a:t>
            </a:r>
            <a:r>
              <a:rPr lang="en-US" sz="1600" dirty="0" smtClean="0"/>
              <a:t> Reports</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1426" name="Rectangle 2"/>
          <p:cNvSpPr>
            <a:spLocks noGrp="1" noChangeArrowheads="1"/>
          </p:cNvSpPr>
          <p:nvPr>
            <p:ph type="title"/>
          </p:nvPr>
        </p:nvSpPr>
        <p:spPr>
          <a:xfrm>
            <a:off x="152400" y="152400"/>
            <a:ext cx="8686800" cy="746125"/>
          </a:xfrm>
        </p:spPr>
        <p:txBody>
          <a:bodyPr/>
          <a:lstStyle/>
          <a:p>
            <a:pPr algn="ctr" eaLnBrk="1" hangingPunct="1">
              <a:defRPr/>
            </a:pPr>
            <a:r>
              <a:rPr lang="en-US" sz="4000" b="1" dirty="0" smtClean="0">
                <a:solidFill>
                  <a:schemeClr val="tx1"/>
                </a:solidFill>
              </a:rPr>
              <a:t>Probable Maximum Precipitation</a:t>
            </a:r>
          </a:p>
        </p:txBody>
      </p:sp>
      <p:pic>
        <p:nvPicPr>
          <p:cNvPr id="18435" name="Picture 6"/>
          <p:cNvPicPr>
            <a:picLocks noChangeAspect="1" noChangeArrowheads="1"/>
          </p:cNvPicPr>
          <p:nvPr/>
        </p:nvPicPr>
        <p:blipFill>
          <a:blip r:embed="rId3" cstate="print"/>
          <a:srcRect/>
          <a:stretch>
            <a:fillRect/>
          </a:stretch>
        </p:blipFill>
        <p:spPr bwMode="auto">
          <a:xfrm>
            <a:off x="990600" y="838200"/>
            <a:ext cx="7315200" cy="4899171"/>
          </a:xfrm>
          <a:prstGeom prst="rect">
            <a:avLst/>
          </a:prstGeom>
          <a:noFill/>
          <a:ln w="9525">
            <a:noFill/>
            <a:miter lim="800000"/>
            <a:headEnd/>
            <a:tailEnd/>
          </a:ln>
        </p:spPr>
      </p:pic>
      <p:sp>
        <p:nvSpPr>
          <p:cNvPr id="4" name="TextBox 3"/>
          <p:cNvSpPr txBox="1"/>
          <p:nvPr/>
        </p:nvSpPr>
        <p:spPr>
          <a:xfrm>
            <a:off x="2362200" y="6019800"/>
            <a:ext cx="5143396" cy="369332"/>
          </a:xfrm>
          <a:prstGeom prst="rect">
            <a:avLst/>
          </a:prstGeom>
          <a:noFill/>
        </p:spPr>
        <p:txBody>
          <a:bodyPr wrap="none" rtlCol="0">
            <a:spAutoFit/>
          </a:bodyPr>
          <a:lstStyle/>
          <a:p>
            <a:r>
              <a:rPr lang="en-US" dirty="0" smtClean="0"/>
              <a:t>All-Season PMP (Inches) for 24 Hour / 10 Sq Mi </a:t>
            </a:r>
            <a:endParaRPr lang="en-US" dirty="0"/>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02" name="Rectangle 2"/>
          <p:cNvSpPr>
            <a:spLocks noGrp="1" noChangeArrowheads="1"/>
          </p:cNvSpPr>
          <p:nvPr>
            <p:ph type="title"/>
          </p:nvPr>
        </p:nvSpPr>
        <p:spPr>
          <a:xfrm>
            <a:off x="0" y="0"/>
            <a:ext cx="9144000" cy="792162"/>
          </a:xfrm>
        </p:spPr>
        <p:txBody>
          <a:bodyPr/>
          <a:lstStyle/>
          <a:p>
            <a:pPr algn="ctr" eaLnBrk="1" hangingPunct="1">
              <a:defRPr/>
            </a:pPr>
            <a:r>
              <a:rPr lang="en-US" sz="4000" b="1" dirty="0" smtClean="0"/>
              <a:t>Extreme Rainfall Events Do Occur</a:t>
            </a:r>
          </a:p>
        </p:txBody>
      </p:sp>
      <p:pic>
        <p:nvPicPr>
          <p:cNvPr id="18435" name="Picture 3" descr="24hourprecip"/>
          <p:cNvPicPr>
            <a:picLocks noChangeAspect="1" noChangeArrowheads="1"/>
          </p:cNvPicPr>
          <p:nvPr/>
        </p:nvPicPr>
        <p:blipFill>
          <a:blip r:embed="rId3" cstate="print"/>
          <a:srcRect/>
          <a:stretch>
            <a:fillRect/>
          </a:stretch>
        </p:blipFill>
        <p:spPr bwMode="auto">
          <a:xfrm>
            <a:off x="1371600" y="914400"/>
            <a:ext cx="6477000" cy="47812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42" name="Rectangle 2"/>
          <p:cNvSpPr>
            <a:spLocks noGrp="1" noChangeArrowheads="1"/>
          </p:cNvSpPr>
          <p:nvPr>
            <p:ph type="title"/>
          </p:nvPr>
        </p:nvSpPr>
        <p:spPr>
          <a:xfrm>
            <a:off x="0" y="274638"/>
            <a:ext cx="9144000" cy="792162"/>
          </a:xfrm>
        </p:spPr>
        <p:txBody>
          <a:bodyPr/>
          <a:lstStyle/>
          <a:p>
            <a:pPr algn="ctr" eaLnBrk="1" hangingPunct="1">
              <a:defRPr/>
            </a:pPr>
            <a:r>
              <a:rPr lang="en-US" sz="4000" b="1" dirty="0" smtClean="0"/>
              <a:t>Hydrologic Models</a:t>
            </a:r>
          </a:p>
        </p:txBody>
      </p:sp>
      <p:pic>
        <p:nvPicPr>
          <p:cNvPr id="19459" name="Picture 3"/>
          <p:cNvPicPr>
            <a:picLocks noGrp="1" noChangeAspect="1" noChangeArrowheads="1"/>
          </p:cNvPicPr>
          <p:nvPr>
            <p:ph idx="1"/>
          </p:nvPr>
        </p:nvPicPr>
        <p:blipFill>
          <a:blip r:embed="rId3" cstate="print"/>
          <a:stretch>
            <a:fillRect/>
          </a:stretch>
        </p:blipFill>
        <p:spPr>
          <a:xfrm>
            <a:off x="1752600" y="1219200"/>
            <a:ext cx="5181600" cy="3886200"/>
          </a:xfrm>
          <a:noFill/>
        </p:spPr>
      </p:pic>
      <p:pic>
        <p:nvPicPr>
          <p:cNvPr id="19460" name="Picture 4"/>
          <p:cNvPicPr>
            <a:picLocks noChangeAspect="1" noChangeArrowheads="1"/>
          </p:cNvPicPr>
          <p:nvPr/>
        </p:nvPicPr>
        <p:blipFill>
          <a:blip r:embed="rId4" cstate="print"/>
          <a:srcRect/>
          <a:stretch>
            <a:fillRect/>
          </a:stretch>
        </p:blipFill>
        <p:spPr bwMode="auto">
          <a:xfrm>
            <a:off x="4114800" y="1828800"/>
            <a:ext cx="4616450" cy="4090988"/>
          </a:xfrm>
          <a:prstGeom prst="rect">
            <a:avLst/>
          </a:prstGeom>
          <a:noFill/>
          <a:ln w="12700">
            <a:noFill/>
            <a:miter lim="800000"/>
            <a:headEnd type="none" w="sm" len="sm"/>
            <a:tailEnd type="none" w="sm" len="sm"/>
          </a:ln>
        </p:spPr>
      </p:pic>
      <p:pic>
        <p:nvPicPr>
          <p:cNvPr id="19461" name="Picture 5" descr="zone"/>
          <p:cNvPicPr>
            <a:picLocks noChangeAspect="1" noChangeArrowheads="1"/>
          </p:cNvPicPr>
          <p:nvPr/>
        </p:nvPicPr>
        <p:blipFill>
          <a:blip r:embed="rId5" cstate="print"/>
          <a:srcRect l="17909" t="1801" b="13799"/>
          <a:stretch>
            <a:fillRect/>
          </a:stretch>
        </p:blipFill>
        <p:spPr bwMode="auto">
          <a:xfrm>
            <a:off x="381000" y="3429000"/>
            <a:ext cx="2733675" cy="2463800"/>
          </a:xfrm>
          <a:prstGeom prst="rect">
            <a:avLst/>
          </a:prstGeom>
          <a:noFill/>
          <a:ln w="9525">
            <a:solidFill>
              <a:srgbClr val="000000"/>
            </a:solidFill>
            <a:miter lim="800000"/>
            <a:headEnd/>
            <a:tailEnd/>
          </a:ln>
        </p:spPr>
      </p:pic>
    </p:spTree>
  </p:cSld>
  <p:clrMapOvr>
    <a:masterClrMapping/>
  </p:clrMapOvr>
  <p:transition>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6" name="Rectangle 2"/>
          <p:cNvSpPr>
            <a:spLocks noGrp="1" noChangeArrowheads="1"/>
          </p:cNvSpPr>
          <p:nvPr>
            <p:ph type="title"/>
          </p:nvPr>
        </p:nvSpPr>
        <p:spPr>
          <a:xfrm>
            <a:off x="0" y="274638"/>
            <a:ext cx="9144000" cy="868362"/>
          </a:xfrm>
        </p:spPr>
        <p:txBody>
          <a:bodyPr/>
          <a:lstStyle/>
          <a:p>
            <a:pPr algn="ctr" eaLnBrk="1" hangingPunct="1">
              <a:defRPr/>
            </a:pPr>
            <a:r>
              <a:rPr lang="en-US" dirty="0" smtClean="0"/>
              <a:t>Hydrologic Routing</a:t>
            </a:r>
          </a:p>
        </p:txBody>
      </p:sp>
      <p:sp>
        <p:nvSpPr>
          <p:cNvPr id="671747" name="Rectangle 3"/>
          <p:cNvSpPr>
            <a:spLocks noGrp="1" noChangeArrowheads="1"/>
          </p:cNvSpPr>
          <p:nvPr>
            <p:ph idx="1"/>
          </p:nvPr>
        </p:nvSpPr>
        <p:spPr>
          <a:xfrm>
            <a:off x="609600" y="1524000"/>
            <a:ext cx="8229600" cy="2819400"/>
          </a:xfrm>
        </p:spPr>
        <p:txBody>
          <a:bodyPr lIns="90488" tIns="44450" rIns="90488" bIns="44450"/>
          <a:lstStyle/>
          <a:p>
            <a:pPr eaLnBrk="1" hangingPunct="1">
              <a:spcBef>
                <a:spcPts val="0"/>
              </a:spcBef>
              <a:spcAft>
                <a:spcPts val="900"/>
              </a:spcAft>
              <a:buSzPct val="75000"/>
              <a:buFont typeface="Arial" pitchFamily="34" charset="0"/>
              <a:buChar char="■"/>
              <a:defRPr/>
            </a:pPr>
            <a:r>
              <a:rPr lang="en-US" sz="3000" dirty="0" smtClean="0">
                <a:solidFill>
                  <a:srgbClr val="000000"/>
                </a:solidFill>
              </a:rPr>
              <a:t>Water control manual procedures</a:t>
            </a:r>
          </a:p>
          <a:p>
            <a:pPr eaLnBrk="1" hangingPunct="1">
              <a:spcBef>
                <a:spcPts val="0"/>
              </a:spcBef>
              <a:spcAft>
                <a:spcPts val="900"/>
              </a:spcAft>
              <a:buSzPct val="75000"/>
              <a:buFont typeface="Arial" pitchFamily="34" charset="0"/>
              <a:buChar char="■"/>
              <a:defRPr/>
            </a:pPr>
            <a:r>
              <a:rPr lang="en-US" sz="3000" dirty="0" smtClean="0">
                <a:solidFill>
                  <a:srgbClr val="000000"/>
                </a:solidFill>
              </a:rPr>
              <a:t>Reservoir storage volume</a:t>
            </a:r>
          </a:p>
          <a:p>
            <a:pPr eaLnBrk="1" hangingPunct="1">
              <a:spcBef>
                <a:spcPts val="0"/>
              </a:spcBef>
              <a:spcAft>
                <a:spcPts val="900"/>
              </a:spcAft>
              <a:buSzPct val="75000"/>
              <a:buFont typeface="Arial" pitchFamily="34" charset="0"/>
              <a:buChar char="■"/>
              <a:defRPr/>
            </a:pPr>
            <a:r>
              <a:rPr lang="en-US" sz="3000" dirty="0" smtClean="0">
                <a:solidFill>
                  <a:srgbClr val="000000"/>
                </a:solidFill>
              </a:rPr>
              <a:t>Outlet works and spillway capacity</a:t>
            </a:r>
          </a:p>
          <a:p>
            <a:pPr eaLnBrk="1" hangingPunct="1">
              <a:spcBef>
                <a:spcPts val="0"/>
              </a:spcBef>
              <a:spcAft>
                <a:spcPts val="900"/>
              </a:spcAft>
              <a:buSzPct val="75000"/>
              <a:buFont typeface="Arial" pitchFamily="34" charset="0"/>
              <a:buChar char="■"/>
              <a:defRPr/>
            </a:pPr>
            <a:r>
              <a:rPr lang="en-US" sz="3000" dirty="0" smtClean="0">
                <a:solidFill>
                  <a:srgbClr val="000000"/>
                </a:solidFill>
              </a:rPr>
              <a:t>Antecedent conditions</a:t>
            </a:r>
          </a:p>
          <a:p>
            <a:pPr eaLnBrk="1" hangingPunct="1">
              <a:spcBef>
                <a:spcPts val="0"/>
              </a:spcBef>
              <a:spcAft>
                <a:spcPts val="900"/>
              </a:spcAft>
              <a:buSzPct val="75000"/>
              <a:buFont typeface="Arial" pitchFamily="34" charset="0"/>
              <a:buChar char="■"/>
              <a:defRPr/>
            </a:pPr>
            <a:r>
              <a:rPr lang="en-US" sz="3000" dirty="0" smtClean="0">
                <a:solidFill>
                  <a:srgbClr val="000000"/>
                </a:solidFill>
              </a:rPr>
              <a:t>Pool elevation and outflow hydrographs</a:t>
            </a:r>
          </a:p>
        </p:txBody>
      </p:sp>
      <p:grpSp>
        <p:nvGrpSpPr>
          <p:cNvPr id="2" name="Group 4"/>
          <p:cNvGrpSpPr>
            <a:grpSpLocks/>
          </p:cNvGrpSpPr>
          <p:nvPr/>
        </p:nvGrpSpPr>
        <p:grpSpPr bwMode="auto">
          <a:xfrm>
            <a:off x="2819400" y="4495800"/>
            <a:ext cx="5019675" cy="1676400"/>
            <a:chOff x="1248" y="2880"/>
            <a:chExt cx="3258" cy="1200"/>
          </a:xfrm>
        </p:grpSpPr>
        <p:sp>
          <p:nvSpPr>
            <p:cNvPr id="20485" name="AutoShape 5"/>
            <p:cNvSpPr>
              <a:spLocks noChangeArrowheads="1"/>
            </p:cNvSpPr>
            <p:nvPr/>
          </p:nvSpPr>
          <p:spPr bwMode="auto">
            <a:xfrm flipV="1">
              <a:off x="2811" y="3840"/>
              <a:ext cx="765" cy="48"/>
            </a:xfrm>
            <a:custGeom>
              <a:avLst/>
              <a:gdLst>
                <a:gd name="T0" fmla="*/ 1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534 w 21600"/>
                <a:gd name="T13" fmla="*/ 5400 h 21600"/>
                <a:gd name="T14" fmla="*/ 16066 w 21600"/>
                <a:gd name="T15" fmla="*/ 16200 h 21600"/>
              </a:gdLst>
              <a:ahLst/>
              <a:cxnLst>
                <a:cxn ang="T8">
                  <a:pos x="T0" y="T1"/>
                </a:cxn>
                <a:cxn ang="T9">
                  <a:pos x="T2" y="T3"/>
                </a:cxn>
                <a:cxn ang="T10">
                  <a:pos x="T4" y="T5"/>
                </a:cxn>
                <a:cxn ang="T11">
                  <a:pos x="T6" y="T7"/>
                </a:cxn>
              </a:cxnLst>
              <a:rect l="T12" t="T13" r="T14" b="T15"/>
              <a:pathLst>
                <a:path w="21600" h="21600">
                  <a:moveTo>
                    <a:pt x="0" y="0"/>
                  </a:moveTo>
                  <a:lnTo>
                    <a:pt x="7482" y="21600"/>
                  </a:lnTo>
                  <a:lnTo>
                    <a:pt x="14118" y="21600"/>
                  </a:lnTo>
                  <a:lnTo>
                    <a:pt x="21600" y="0"/>
                  </a:lnTo>
                  <a:close/>
                </a:path>
              </a:pathLst>
            </a:custGeom>
            <a:solidFill>
              <a:srgbClr val="808080"/>
            </a:solidFill>
            <a:ln w="12700">
              <a:solidFill>
                <a:srgbClr val="808080"/>
              </a:solidFill>
              <a:miter lim="800000"/>
              <a:headEnd/>
              <a:tailEnd/>
            </a:ln>
          </p:spPr>
          <p:txBody>
            <a:bodyPr wrap="none" anchor="ctr"/>
            <a:lstStyle/>
            <a:p>
              <a:endParaRPr lang="en-US"/>
            </a:p>
          </p:txBody>
        </p:sp>
        <p:sp>
          <p:nvSpPr>
            <p:cNvPr id="20486" name="Freeform 6"/>
            <p:cNvSpPr>
              <a:spLocks/>
            </p:cNvSpPr>
            <p:nvPr/>
          </p:nvSpPr>
          <p:spPr bwMode="auto">
            <a:xfrm>
              <a:off x="1398" y="3312"/>
              <a:ext cx="1392" cy="576"/>
            </a:xfrm>
            <a:custGeom>
              <a:avLst/>
              <a:gdLst>
                <a:gd name="T0" fmla="*/ 985 w 1968"/>
                <a:gd name="T1" fmla="*/ 461 h 720"/>
                <a:gd name="T2" fmla="*/ 864 w 1968"/>
                <a:gd name="T3" fmla="*/ 399 h 720"/>
                <a:gd name="T4" fmla="*/ 768 w 1968"/>
                <a:gd name="T5" fmla="*/ 307 h 720"/>
                <a:gd name="T6" fmla="*/ 576 w 1968"/>
                <a:gd name="T7" fmla="*/ 215 h 720"/>
                <a:gd name="T8" fmla="*/ 480 w 1968"/>
                <a:gd name="T9" fmla="*/ 154 h 720"/>
                <a:gd name="T10" fmla="*/ 408 w 1968"/>
                <a:gd name="T11" fmla="*/ 123 h 720"/>
                <a:gd name="T12" fmla="*/ 240 w 1968"/>
                <a:gd name="T13" fmla="*/ 62 h 720"/>
                <a:gd name="T14" fmla="*/ 0 w 1968"/>
                <a:gd name="T15" fmla="*/ 0 h 720"/>
                <a:gd name="T16" fmla="*/ 0 60000 65536"/>
                <a:gd name="T17" fmla="*/ 0 60000 65536"/>
                <a:gd name="T18" fmla="*/ 0 60000 65536"/>
                <a:gd name="T19" fmla="*/ 0 60000 65536"/>
                <a:gd name="T20" fmla="*/ 0 60000 65536"/>
                <a:gd name="T21" fmla="*/ 0 60000 65536"/>
                <a:gd name="T22" fmla="*/ 0 60000 65536"/>
                <a:gd name="T23" fmla="*/ 0 60000 65536"/>
                <a:gd name="T24" fmla="*/ 0 w 1968"/>
                <a:gd name="T25" fmla="*/ 0 h 720"/>
                <a:gd name="T26" fmla="*/ 1968 w 1968"/>
                <a:gd name="T27" fmla="*/ 720 h 7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68" h="720">
                  <a:moveTo>
                    <a:pt x="1968" y="720"/>
                  </a:moveTo>
                  <a:cubicBezTo>
                    <a:pt x="1884" y="692"/>
                    <a:pt x="1800" y="664"/>
                    <a:pt x="1728" y="624"/>
                  </a:cubicBezTo>
                  <a:cubicBezTo>
                    <a:pt x="1656" y="584"/>
                    <a:pt x="1632" y="528"/>
                    <a:pt x="1536" y="480"/>
                  </a:cubicBezTo>
                  <a:cubicBezTo>
                    <a:pt x="1440" y="432"/>
                    <a:pt x="1248" y="376"/>
                    <a:pt x="1152" y="336"/>
                  </a:cubicBezTo>
                  <a:cubicBezTo>
                    <a:pt x="1056" y="296"/>
                    <a:pt x="1016" y="264"/>
                    <a:pt x="960" y="240"/>
                  </a:cubicBezTo>
                  <a:cubicBezTo>
                    <a:pt x="904" y="216"/>
                    <a:pt x="896" y="216"/>
                    <a:pt x="816" y="192"/>
                  </a:cubicBezTo>
                  <a:cubicBezTo>
                    <a:pt x="736" y="168"/>
                    <a:pt x="616" y="128"/>
                    <a:pt x="480" y="96"/>
                  </a:cubicBezTo>
                  <a:cubicBezTo>
                    <a:pt x="344" y="64"/>
                    <a:pt x="172" y="32"/>
                    <a:pt x="0" y="0"/>
                  </a:cubicBezTo>
                </a:path>
              </a:pathLst>
            </a:custGeom>
            <a:noFill/>
            <a:ln w="12700" cap="flat" cmpd="sng">
              <a:solidFill>
                <a:srgbClr val="993300"/>
              </a:solidFill>
              <a:prstDash val="solid"/>
              <a:miter lim="800000"/>
              <a:headEnd type="none" w="med" len="med"/>
              <a:tailEnd type="none" w="med" len="med"/>
            </a:ln>
          </p:spPr>
          <p:txBody>
            <a:bodyPr wrap="none"/>
            <a:lstStyle/>
            <a:p>
              <a:endParaRPr lang="en-US"/>
            </a:p>
          </p:txBody>
        </p:sp>
        <p:sp>
          <p:nvSpPr>
            <p:cNvPr id="20487" name="Line 7"/>
            <p:cNvSpPr>
              <a:spLocks noChangeShapeType="1"/>
            </p:cNvSpPr>
            <p:nvPr/>
          </p:nvSpPr>
          <p:spPr bwMode="auto">
            <a:xfrm>
              <a:off x="1488" y="3168"/>
              <a:ext cx="384" cy="144"/>
            </a:xfrm>
            <a:prstGeom prst="line">
              <a:avLst/>
            </a:prstGeom>
            <a:noFill/>
            <a:ln w="12700">
              <a:solidFill>
                <a:srgbClr val="000000"/>
              </a:solidFill>
              <a:miter lim="800000"/>
              <a:headEnd/>
              <a:tailEnd type="triangle" w="med" len="med"/>
            </a:ln>
          </p:spPr>
          <p:txBody>
            <a:bodyPr wrap="none"/>
            <a:lstStyle/>
            <a:p>
              <a:endParaRPr lang="en-US"/>
            </a:p>
          </p:txBody>
        </p:sp>
        <p:sp>
          <p:nvSpPr>
            <p:cNvPr id="20488" name="Line 8"/>
            <p:cNvSpPr>
              <a:spLocks noChangeShapeType="1"/>
            </p:cNvSpPr>
            <p:nvPr/>
          </p:nvSpPr>
          <p:spPr bwMode="auto">
            <a:xfrm>
              <a:off x="1632" y="3360"/>
              <a:ext cx="1488" cy="0"/>
            </a:xfrm>
            <a:prstGeom prst="line">
              <a:avLst/>
            </a:prstGeom>
            <a:noFill/>
            <a:ln w="12700">
              <a:solidFill>
                <a:srgbClr val="0000FF"/>
              </a:solidFill>
              <a:miter lim="800000"/>
              <a:headEnd/>
              <a:tailEnd/>
            </a:ln>
          </p:spPr>
          <p:txBody>
            <a:bodyPr wrap="none"/>
            <a:lstStyle/>
            <a:p>
              <a:endParaRPr lang="en-US"/>
            </a:p>
          </p:txBody>
        </p:sp>
        <p:sp>
          <p:nvSpPr>
            <p:cNvPr id="20489" name="Freeform 9"/>
            <p:cNvSpPr>
              <a:spLocks/>
            </p:cNvSpPr>
            <p:nvPr/>
          </p:nvSpPr>
          <p:spPr bwMode="auto">
            <a:xfrm>
              <a:off x="3594" y="3888"/>
              <a:ext cx="912" cy="192"/>
            </a:xfrm>
            <a:custGeom>
              <a:avLst/>
              <a:gdLst>
                <a:gd name="T0" fmla="*/ 0 w 1920"/>
                <a:gd name="T1" fmla="*/ 0 h 192"/>
                <a:gd name="T2" fmla="*/ 54 w 1920"/>
                <a:gd name="T3" fmla="*/ 48 h 192"/>
                <a:gd name="T4" fmla="*/ 173 w 1920"/>
                <a:gd name="T5" fmla="*/ 96 h 192"/>
                <a:gd name="T6" fmla="*/ 249 w 1920"/>
                <a:gd name="T7" fmla="*/ 96 h 192"/>
                <a:gd name="T8" fmla="*/ 314 w 1920"/>
                <a:gd name="T9" fmla="*/ 144 h 192"/>
                <a:gd name="T10" fmla="*/ 401 w 1920"/>
                <a:gd name="T11" fmla="*/ 144 h 192"/>
                <a:gd name="T12" fmla="*/ 433 w 1920"/>
                <a:gd name="T13" fmla="*/ 192 h 192"/>
                <a:gd name="T14" fmla="*/ 0 60000 65536"/>
                <a:gd name="T15" fmla="*/ 0 60000 65536"/>
                <a:gd name="T16" fmla="*/ 0 60000 65536"/>
                <a:gd name="T17" fmla="*/ 0 60000 65536"/>
                <a:gd name="T18" fmla="*/ 0 60000 65536"/>
                <a:gd name="T19" fmla="*/ 0 60000 65536"/>
                <a:gd name="T20" fmla="*/ 0 60000 65536"/>
                <a:gd name="T21" fmla="*/ 0 w 1920"/>
                <a:gd name="T22" fmla="*/ 0 h 192"/>
                <a:gd name="T23" fmla="*/ 1920 w 1920"/>
                <a:gd name="T24" fmla="*/ 192 h 1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20" h="192">
                  <a:moveTo>
                    <a:pt x="0" y="0"/>
                  </a:moveTo>
                  <a:cubicBezTo>
                    <a:pt x="56" y="16"/>
                    <a:pt x="112" y="32"/>
                    <a:pt x="240" y="48"/>
                  </a:cubicBezTo>
                  <a:cubicBezTo>
                    <a:pt x="368" y="64"/>
                    <a:pt x="624" y="88"/>
                    <a:pt x="768" y="96"/>
                  </a:cubicBezTo>
                  <a:cubicBezTo>
                    <a:pt x="912" y="104"/>
                    <a:pt x="1000" y="88"/>
                    <a:pt x="1104" y="96"/>
                  </a:cubicBezTo>
                  <a:cubicBezTo>
                    <a:pt x="1208" y="104"/>
                    <a:pt x="1280" y="136"/>
                    <a:pt x="1392" y="144"/>
                  </a:cubicBezTo>
                  <a:cubicBezTo>
                    <a:pt x="1504" y="152"/>
                    <a:pt x="1688" y="136"/>
                    <a:pt x="1776" y="144"/>
                  </a:cubicBezTo>
                  <a:cubicBezTo>
                    <a:pt x="1864" y="152"/>
                    <a:pt x="1892" y="172"/>
                    <a:pt x="1920" y="192"/>
                  </a:cubicBezTo>
                </a:path>
              </a:pathLst>
            </a:custGeom>
            <a:noFill/>
            <a:ln w="12700" cap="flat" cmpd="sng">
              <a:solidFill>
                <a:srgbClr val="993300"/>
              </a:solidFill>
              <a:prstDash val="solid"/>
              <a:miter lim="800000"/>
              <a:headEnd type="none" w="med" len="med"/>
              <a:tailEnd type="none" w="med" len="med"/>
            </a:ln>
          </p:spPr>
          <p:txBody>
            <a:bodyPr wrap="none"/>
            <a:lstStyle/>
            <a:p>
              <a:endParaRPr lang="en-US"/>
            </a:p>
          </p:txBody>
        </p:sp>
        <p:sp>
          <p:nvSpPr>
            <p:cNvPr id="20490" name="AutoShape 10"/>
            <p:cNvSpPr>
              <a:spLocks noChangeArrowheads="1"/>
            </p:cNvSpPr>
            <p:nvPr/>
          </p:nvSpPr>
          <p:spPr bwMode="auto">
            <a:xfrm flipV="1">
              <a:off x="3072" y="3312"/>
              <a:ext cx="240" cy="48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808080"/>
            </a:solidFill>
            <a:ln w="12700">
              <a:solidFill>
                <a:srgbClr val="808080"/>
              </a:solidFill>
              <a:miter lim="800000"/>
              <a:headEnd/>
              <a:tailEnd/>
            </a:ln>
          </p:spPr>
          <p:txBody>
            <a:bodyPr wrap="none" anchor="ctr"/>
            <a:lstStyle/>
            <a:p>
              <a:endParaRPr lang="en-US"/>
            </a:p>
          </p:txBody>
        </p:sp>
        <p:sp>
          <p:nvSpPr>
            <p:cNvPr id="20491" name="Text Box 11"/>
            <p:cNvSpPr txBox="1">
              <a:spLocks noChangeArrowheads="1"/>
            </p:cNvSpPr>
            <p:nvPr/>
          </p:nvSpPr>
          <p:spPr bwMode="auto">
            <a:xfrm>
              <a:off x="1248" y="2880"/>
              <a:ext cx="768" cy="330"/>
            </a:xfrm>
            <a:prstGeom prst="rect">
              <a:avLst/>
            </a:prstGeom>
            <a:noFill/>
            <a:ln w="12700">
              <a:noFill/>
              <a:miter lim="800000"/>
              <a:headEnd/>
              <a:tailEnd/>
            </a:ln>
          </p:spPr>
          <p:txBody>
            <a:bodyPr>
              <a:spAutoFit/>
            </a:bodyPr>
            <a:lstStyle/>
            <a:p>
              <a:pPr algn="l" eaLnBrk="1" hangingPunct="1">
                <a:spcBef>
                  <a:spcPct val="50000"/>
                </a:spcBef>
              </a:pPr>
              <a:r>
                <a:rPr lang="en-US" sz="1200" dirty="0">
                  <a:latin typeface="Arial" charset="0"/>
                </a:rPr>
                <a:t>Inflow Hydrograph</a:t>
              </a:r>
            </a:p>
          </p:txBody>
        </p:sp>
        <p:sp>
          <p:nvSpPr>
            <p:cNvPr id="20492" name="Text Box 12"/>
            <p:cNvSpPr txBox="1">
              <a:spLocks noChangeArrowheads="1"/>
            </p:cNvSpPr>
            <p:nvPr/>
          </p:nvSpPr>
          <p:spPr bwMode="auto">
            <a:xfrm>
              <a:off x="2450" y="3407"/>
              <a:ext cx="702" cy="328"/>
            </a:xfrm>
            <a:prstGeom prst="rect">
              <a:avLst/>
            </a:prstGeom>
            <a:noFill/>
            <a:ln w="12700">
              <a:noFill/>
              <a:miter lim="800000"/>
              <a:headEnd/>
              <a:tailEnd/>
            </a:ln>
          </p:spPr>
          <p:txBody>
            <a:bodyPr>
              <a:spAutoFit/>
            </a:bodyPr>
            <a:lstStyle/>
            <a:p>
              <a:pPr algn="l" eaLnBrk="1" hangingPunct="1">
                <a:spcBef>
                  <a:spcPct val="50000"/>
                </a:spcBef>
              </a:pPr>
              <a:r>
                <a:rPr lang="en-US" sz="1200" dirty="0">
                  <a:latin typeface="Arial" charset="0"/>
                </a:rPr>
                <a:t>Reservoir Storage</a:t>
              </a:r>
            </a:p>
          </p:txBody>
        </p:sp>
        <p:sp>
          <p:nvSpPr>
            <p:cNvPr id="20493" name="Line 13"/>
            <p:cNvSpPr>
              <a:spLocks noChangeShapeType="1"/>
            </p:cNvSpPr>
            <p:nvPr/>
          </p:nvSpPr>
          <p:spPr bwMode="auto">
            <a:xfrm>
              <a:off x="3408" y="3792"/>
              <a:ext cx="384" cy="48"/>
            </a:xfrm>
            <a:prstGeom prst="line">
              <a:avLst/>
            </a:prstGeom>
            <a:noFill/>
            <a:ln w="12700">
              <a:solidFill>
                <a:srgbClr val="000000"/>
              </a:solidFill>
              <a:miter lim="800000"/>
              <a:headEnd/>
              <a:tailEnd type="triangle" w="med" len="med"/>
            </a:ln>
          </p:spPr>
          <p:txBody>
            <a:bodyPr wrap="none"/>
            <a:lstStyle/>
            <a:p>
              <a:endParaRPr lang="en-US"/>
            </a:p>
          </p:txBody>
        </p:sp>
        <p:sp>
          <p:nvSpPr>
            <p:cNvPr id="20494" name="Text Box 14"/>
            <p:cNvSpPr txBox="1">
              <a:spLocks noChangeArrowheads="1"/>
            </p:cNvSpPr>
            <p:nvPr/>
          </p:nvSpPr>
          <p:spPr bwMode="auto">
            <a:xfrm>
              <a:off x="3456" y="3504"/>
              <a:ext cx="768" cy="330"/>
            </a:xfrm>
            <a:prstGeom prst="rect">
              <a:avLst/>
            </a:prstGeom>
            <a:noFill/>
            <a:ln w="12700">
              <a:noFill/>
              <a:miter lim="800000"/>
              <a:headEnd/>
              <a:tailEnd/>
            </a:ln>
          </p:spPr>
          <p:txBody>
            <a:bodyPr>
              <a:spAutoFit/>
            </a:bodyPr>
            <a:lstStyle/>
            <a:p>
              <a:pPr algn="l" eaLnBrk="1" hangingPunct="1">
                <a:spcBef>
                  <a:spcPct val="50000"/>
                </a:spcBef>
              </a:pPr>
              <a:r>
                <a:rPr lang="en-US" sz="1200" dirty="0">
                  <a:latin typeface="Arial" charset="0"/>
                </a:rPr>
                <a:t>Outflow Hydrograph</a:t>
              </a:r>
            </a:p>
          </p:txBody>
        </p:sp>
      </p:grpSp>
    </p:spTree>
  </p:cSld>
  <p:clrMapOvr>
    <a:masterClrMapping/>
  </p:clrMapOvr>
  <p:transition>
    <p:cu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794" name="Rectangle 1026"/>
          <p:cNvSpPr>
            <a:spLocks noGrp="1" noChangeArrowheads="1"/>
          </p:cNvSpPr>
          <p:nvPr>
            <p:ph type="title"/>
          </p:nvPr>
        </p:nvSpPr>
        <p:spPr/>
        <p:txBody>
          <a:bodyPr/>
          <a:lstStyle/>
          <a:p>
            <a:pPr algn="ctr" eaLnBrk="1" hangingPunct="1">
              <a:defRPr/>
            </a:pPr>
            <a:r>
              <a:rPr lang="en-US" sz="4000" b="1" dirty="0" smtClean="0"/>
              <a:t>Hydrographs</a:t>
            </a:r>
          </a:p>
        </p:txBody>
      </p:sp>
      <p:graphicFrame>
        <p:nvGraphicFramePr>
          <p:cNvPr id="2050" name="Object 1027"/>
          <p:cNvGraphicFramePr>
            <a:graphicFrameLocks noChangeAspect="1"/>
          </p:cNvGraphicFramePr>
          <p:nvPr>
            <p:ph idx="1"/>
          </p:nvPr>
        </p:nvGraphicFramePr>
        <p:xfrm>
          <a:off x="1471613" y="1600200"/>
          <a:ext cx="6199187" cy="3886200"/>
        </p:xfrm>
        <a:graphic>
          <a:graphicData uri="http://schemas.openxmlformats.org/presentationml/2006/ole">
            <p:oleObj spid="_x0000_s1026" name="Chart" r:id="rId4" imgW="9496349" imgH="5943600" progId="Excel.Sheet.8">
              <p:embed/>
            </p:oleObj>
          </a:graphicData>
        </a:graphic>
      </p:graphicFrame>
      <p:sp>
        <p:nvSpPr>
          <p:cNvPr id="2052" name="Line 1028"/>
          <p:cNvSpPr>
            <a:spLocks noChangeShapeType="1"/>
          </p:cNvSpPr>
          <p:nvPr/>
        </p:nvSpPr>
        <p:spPr bwMode="auto">
          <a:xfrm>
            <a:off x="5638800" y="3733800"/>
            <a:ext cx="1547812" cy="0"/>
          </a:xfrm>
          <a:prstGeom prst="line">
            <a:avLst/>
          </a:prstGeom>
          <a:noFill/>
          <a:ln w="38100">
            <a:solidFill>
              <a:srgbClr val="000000"/>
            </a:solidFill>
            <a:miter lim="800000"/>
            <a:headEnd/>
            <a:tailEnd/>
          </a:ln>
        </p:spPr>
        <p:txBody>
          <a:bodyPr wrap="none"/>
          <a:lstStyle/>
          <a:p>
            <a:endParaRPr lang="en-US"/>
          </a:p>
        </p:txBody>
      </p:sp>
      <p:sp>
        <p:nvSpPr>
          <p:cNvPr id="2053" name="Text Box 1029"/>
          <p:cNvSpPr txBox="1">
            <a:spLocks noChangeArrowheads="1"/>
          </p:cNvSpPr>
          <p:nvPr/>
        </p:nvSpPr>
        <p:spPr bwMode="auto">
          <a:xfrm>
            <a:off x="5638800" y="3429000"/>
            <a:ext cx="1522412" cy="304800"/>
          </a:xfrm>
          <a:prstGeom prst="rect">
            <a:avLst/>
          </a:prstGeom>
          <a:noFill/>
          <a:ln w="12700">
            <a:noFill/>
            <a:miter lim="800000"/>
            <a:headEnd/>
            <a:tailEnd/>
          </a:ln>
        </p:spPr>
        <p:txBody>
          <a:bodyPr>
            <a:spAutoFit/>
          </a:bodyPr>
          <a:lstStyle/>
          <a:p>
            <a:pPr algn="ctr" eaLnBrk="1" hangingPunct="1">
              <a:spcBef>
                <a:spcPct val="50000"/>
              </a:spcBef>
            </a:pPr>
            <a:r>
              <a:rPr lang="en-US" sz="1400">
                <a:solidFill>
                  <a:srgbClr val="000000"/>
                </a:solidFill>
                <a:latin typeface="Arial" charset="0"/>
              </a:rPr>
              <a:t>Spillway Crest</a:t>
            </a:r>
          </a:p>
        </p:txBody>
      </p:sp>
      <p:sp>
        <p:nvSpPr>
          <p:cNvPr id="2054" name="Line 1030"/>
          <p:cNvSpPr>
            <a:spLocks noChangeShapeType="1"/>
          </p:cNvSpPr>
          <p:nvPr/>
        </p:nvSpPr>
        <p:spPr bwMode="auto">
          <a:xfrm>
            <a:off x="5638800" y="2438400"/>
            <a:ext cx="1547812" cy="0"/>
          </a:xfrm>
          <a:prstGeom prst="line">
            <a:avLst/>
          </a:prstGeom>
          <a:noFill/>
          <a:ln w="38100">
            <a:solidFill>
              <a:srgbClr val="000000"/>
            </a:solidFill>
            <a:miter lim="800000"/>
            <a:headEnd/>
            <a:tailEnd/>
          </a:ln>
        </p:spPr>
        <p:txBody>
          <a:bodyPr wrap="none"/>
          <a:lstStyle/>
          <a:p>
            <a:endParaRPr lang="en-US"/>
          </a:p>
        </p:txBody>
      </p:sp>
      <p:sp>
        <p:nvSpPr>
          <p:cNvPr id="2055" name="Text Box 1031"/>
          <p:cNvSpPr txBox="1">
            <a:spLocks noChangeArrowheads="1"/>
          </p:cNvSpPr>
          <p:nvPr/>
        </p:nvSpPr>
        <p:spPr bwMode="auto">
          <a:xfrm>
            <a:off x="5638800" y="2133600"/>
            <a:ext cx="1522412" cy="304800"/>
          </a:xfrm>
          <a:prstGeom prst="rect">
            <a:avLst/>
          </a:prstGeom>
          <a:noFill/>
          <a:ln w="12700">
            <a:noFill/>
            <a:miter lim="800000"/>
            <a:headEnd/>
            <a:tailEnd/>
          </a:ln>
        </p:spPr>
        <p:txBody>
          <a:bodyPr>
            <a:spAutoFit/>
          </a:bodyPr>
          <a:lstStyle/>
          <a:p>
            <a:pPr algn="ctr" eaLnBrk="1" hangingPunct="1">
              <a:spcBef>
                <a:spcPct val="50000"/>
              </a:spcBef>
            </a:pPr>
            <a:r>
              <a:rPr lang="en-US" sz="1400">
                <a:solidFill>
                  <a:srgbClr val="000000"/>
                </a:solidFill>
                <a:latin typeface="Arial" charset="0"/>
              </a:rPr>
              <a:t>Top of Dam</a:t>
            </a:r>
          </a:p>
        </p:txBody>
      </p:sp>
    </p:spTree>
  </p:cSld>
  <p:clrMapOvr>
    <a:masterClrMapping/>
  </p:clrMapOvr>
  <p:transition>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611" name="Rectangle 3"/>
          <p:cNvSpPr>
            <a:spLocks noGrp="1" noChangeArrowheads="1"/>
          </p:cNvSpPr>
          <p:nvPr>
            <p:ph type="title"/>
          </p:nvPr>
        </p:nvSpPr>
        <p:spPr>
          <a:xfrm>
            <a:off x="0" y="274638"/>
            <a:ext cx="9144000" cy="944562"/>
          </a:xfrm>
        </p:spPr>
        <p:txBody>
          <a:bodyPr/>
          <a:lstStyle/>
          <a:p>
            <a:pPr algn="ctr" eaLnBrk="1" hangingPunct="1">
              <a:defRPr/>
            </a:pPr>
            <a:r>
              <a:rPr lang="en-US" sz="4000" b="1" dirty="0" smtClean="0"/>
              <a:t>Purpose of Dam Safety Assurance</a:t>
            </a:r>
          </a:p>
        </p:txBody>
      </p:sp>
      <p:sp>
        <p:nvSpPr>
          <p:cNvPr id="708610" name="Rectangle 2"/>
          <p:cNvSpPr>
            <a:spLocks noGrp="1" noChangeArrowheads="1"/>
          </p:cNvSpPr>
          <p:nvPr>
            <p:ph idx="1"/>
          </p:nvPr>
        </p:nvSpPr>
        <p:spPr>
          <a:xfrm>
            <a:off x="609600" y="1371600"/>
            <a:ext cx="8229600" cy="5029200"/>
          </a:xfrm>
        </p:spPr>
        <p:txBody>
          <a:bodyPr lIns="90488" tIns="44450" rIns="90488" bIns="44450"/>
          <a:lstStyle/>
          <a:p>
            <a:pPr eaLnBrk="1" hangingPunct="1">
              <a:spcBef>
                <a:spcPts val="0"/>
              </a:spcBef>
              <a:buFontTx/>
              <a:buNone/>
              <a:defRPr/>
            </a:pPr>
            <a:r>
              <a:rPr lang="en-US" sz="2800" dirty="0" smtClean="0"/>
              <a:t>	</a:t>
            </a:r>
            <a:r>
              <a:rPr lang="en-US" sz="3000" dirty="0" smtClean="0"/>
              <a:t>ER 1110-2-1156 </a:t>
            </a:r>
            <a:r>
              <a:rPr lang="en-US" sz="3000" u="sng" dirty="0" smtClean="0"/>
              <a:t>Safety of Dams – Policy and Procedures</a:t>
            </a:r>
            <a:r>
              <a:rPr lang="en-US" sz="3000" dirty="0" smtClean="0"/>
              <a:t> - “The Dam Safety Assurance Program provides for modification of completed Corps of Engineers dams and related facilities, when deemed necessary for safety purposes due to new hydrologic or seismic data or changes in state of the art design or construction criteria.”</a:t>
            </a:r>
          </a:p>
        </p:txBody>
      </p:sp>
    </p:spTree>
  </p:cSld>
  <p:clrMapOvr>
    <a:masterClrMapping/>
  </p:clrMapOvr>
  <p:transition>
    <p:cu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4" name="Rectangle 2050"/>
          <p:cNvSpPr>
            <a:spLocks noGrp="1" noChangeArrowheads="1"/>
          </p:cNvSpPr>
          <p:nvPr>
            <p:ph type="title"/>
          </p:nvPr>
        </p:nvSpPr>
        <p:spPr/>
        <p:txBody>
          <a:bodyPr/>
          <a:lstStyle/>
          <a:p>
            <a:pPr algn="ctr" eaLnBrk="1" hangingPunct="1">
              <a:defRPr/>
            </a:pPr>
            <a:r>
              <a:rPr lang="en-US" b="1" dirty="0" smtClean="0"/>
              <a:t>Hydrologic Considerations</a:t>
            </a:r>
          </a:p>
        </p:txBody>
      </p:sp>
      <p:sp>
        <p:nvSpPr>
          <p:cNvPr id="596995" name="Rectangle 2051"/>
          <p:cNvSpPr>
            <a:spLocks noGrp="1" noChangeArrowheads="1"/>
          </p:cNvSpPr>
          <p:nvPr>
            <p:ph idx="1"/>
          </p:nvPr>
        </p:nvSpPr>
        <p:spPr>
          <a:xfrm>
            <a:off x="457200" y="1295400"/>
            <a:ext cx="8229600" cy="4267200"/>
          </a:xfrm>
        </p:spPr>
        <p:txBody>
          <a:bodyPr/>
          <a:lstStyle/>
          <a:p>
            <a:pPr eaLnBrk="1" hangingPunct="1">
              <a:spcBef>
                <a:spcPts val="0"/>
              </a:spcBef>
              <a:spcAft>
                <a:spcPts val="1200"/>
              </a:spcAft>
              <a:buSzPct val="75000"/>
              <a:buFont typeface="Arial" pitchFamily="34" charset="0"/>
              <a:buChar char="■"/>
              <a:defRPr/>
            </a:pPr>
            <a:r>
              <a:rPr lang="en-US" sz="3000" dirty="0" smtClean="0"/>
              <a:t>Has the IDF (PMF) changed?</a:t>
            </a:r>
          </a:p>
          <a:p>
            <a:pPr eaLnBrk="1" hangingPunct="1">
              <a:spcBef>
                <a:spcPts val="0"/>
              </a:spcBef>
              <a:spcAft>
                <a:spcPts val="1200"/>
              </a:spcAft>
              <a:buSzPct val="75000"/>
              <a:buFont typeface="Arial" pitchFamily="34" charset="0"/>
              <a:buChar char="■"/>
              <a:defRPr/>
            </a:pPr>
            <a:r>
              <a:rPr lang="en-US" sz="3000" dirty="0" smtClean="0"/>
              <a:t>Has your elevation storage curve changed due to sedimentation ?</a:t>
            </a:r>
          </a:p>
          <a:p>
            <a:pPr eaLnBrk="1" hangingPunct="1">
              <a:spcBef>
                <a:spcPts val="0"/>
              </a:spcBef>
              <a:spcAft>
                <a:spcPts val="1200"/>
              </a:spcAft>
              <a:buSzPct val="75000"/>
              <a:buFont typeface="Arial" pitchFamily="34" charset="0"/>
              <a:buChar char="■"/>
              <a:defRPr/>
            </a:pPr>
            <a:r>
              <a:rPr lang="en-US" sz="3000" dirty="0" smtClean="0"/>
              <a:t>D/S flow control limits might have changed; encroachment in the floodplain</a:t>
            </a:r>
          </a:p>
          <a:p>
            <a:pPr eaLnBrk="1" hangingPunct="1">
              <a:spcBef>
                <a:spcPts val="0"/>
              </a:spcBef>
              <a:spcAft>
                <a:spcPts val="1200"/>
              </a:spcAft>
              <a:buSzPct val="75000"/>
              <a:buFont typeface="Arial" pitchFamily="34" charset="0"/>
              <a:buChar char="■"/>
              <a:defRPr/>
            </a:pPr>
            <a:r>
              <a:rPr lang="en-US" sz="3000" dirty="0" smtClean="0"/>
              <a:t>Operational constraints, can’t go above a pool elevation due to Geotechnical concerns</a:t>
            </a:r>
          </a:p>
          <a:p>
            <a:pPr eaLnBrk="1" hangingPunct="1">
              <a:spcBef>
                <a:spcPts val="0"/>
              </a:spcBef>
              <a:spcAft>
                <a:spcPts val="1200"/>
              </a:spcAft>
              <a:buSzPct val="75000"/>
              <a:buFont typeface="Arial" pitchFamily="34" charset="0"/>
              <a:buChar char="■"/>
              <a:defRPr/>
            </a:pPr>
            <a:r>
              <a:rPr lang="en-US" sz="3000" dirty="0" smtClean="0"/>
              <a:t>Other…</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p:cNvSpPr>
            <a:spLocks noChangeArrowheads="1"/>
          </p:cNvSpPr>
          <p:nvPr/>
        </p:nvSpPr>
        <p:spPr bwMode="auto">
          <a:xfrm>
            <a:off x="2286000" y="1714500"/>
            <a:ext cx="9144000" cy="0"/>
          </a:xfrm>
          <a:prstGeom prst="rect">
            <a:avLst/>
          </a:prstGeom>
          <a:noFill/>
          <a:ln w="12700">
            <a:noFill/>
            <a:miter lim="800000"/>
            <a:headEnd/>
            <a:tailEnd/>
          </a:ln>
        </p:spPr>
        <p:txBody>
          <a:bodyPr>
            <a:spAutoFit/>
          </a:bodyPr>
          <a:lstStyle/>
          <a:p>
            <a:endParaRPr lang="en-US"/>
          </a:p>
        </p:txBody>
      </p:sp>
      <p:pic>
        <p:nvPicPr>
          <p:cNvPr id="24579" name="Picture 3" descr="TableRockDam-section"/>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4580" name="Text Box 5"/>
          <p:cNvSpPr txBox="1">
            <a:spLocks noChangeArrowheads="1"/>
          </p:cNvSpPr>
          <p:nvPr/>
        </p:nvSpPr>
        <p:spPr bwMode="auto">
          <a:xfrm>
            <a:off x="6161088" y="6521450"/>
            <a:ext cx="2982912" cy="336550"/>
          </a:xfrm>
          <a:prstGeom prst="rect">
            <a:avLst/>
          </a:prstGeom>
          <a:noFill/>
          <a:ln w="12700">
            <a:noFill/>
            <a:miter lim="800000"/>
            <a:headEnd/>
            <a:tailEnd/>
          </a:ln>
        </p:spPr>
        <p:txBody>
          <a:bodyPr wrap="none">
            <a:spAutoFit/>
          </a:bodyPr>
          <a:lstStyle/>
          <a:p>
            <a:r>
              <a:rPr lang="en-US" sz="1600"/>
              <a:t>Courtesy USACE Little Rock</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Rectangle 2"/>
          <p:cNvSpPr>
            <a:spLocks noGrp="1" noChangeArrowheads="1"/>
          </p:cNvSpPr>
          <p:nvPr>
            <p:ph type="title"/>
          </p:nvPr>
        </p:nvSpPr>
        <p:spPr>
          <a:xfrm>
            <a:off x="0" y="274638"/>
            <a:ext cx="9144000" cy="868362"/>
          </a:xfrm>
        </p:spPr>
        <p:txBody>
          <a:bodyPr/>
          <a:lstStyle/>
          <a:p>
            <a:pPr algn="ctr" eaLnBrk="1" hangingPunct="1">
              <a:defRPr/>
            </a:pPr>
            <a:r>
              <a:rPr lang="en-US" b="1" dirty="0" smtClean="0">
                <a:solidFill>
                  <a:schemeClr val="tx1"/>
                </a:solidFill>
              </a:rPr>
              <a:t>Presentation Topics</a:t>
            </a:r>
            <a:endParaRPr lang="en-US" sz="4800" b="1" dirty="0" smtClean="0">
              <a:solidFill>
                <a:schemeClr val="tx1"/>
              </a:solidFill>
            </a:endParaRPr>
          </a:p>
        </p:txBody>
      </p:sp>
      <p:sp>
        <p:nvSpPr>
          <p:cNvPr id="535555" name="Rectangle 3"/>
          <p:cNvSpPr>
            <a:spLocks noGrp="1" noChangeArrowheads="1"/>
          </p:cNvSpPr>
          <p:nvPr>
            <p:ph idx="1"/>
          </p:nvPr>
        </p:nvSpPr>
        <p:spPr>
          <a:xfrm>
            <a:off x="609600" y="1524000"/>
            <a:ext cx="8229600" cy="4267200"/>
          </a:xfrm>
        </p:spPr>
        <p:txBody>
          <a:bodyPr/>
          <a:lstStyle/>
          <a:p>
            <a:pPr eaLnBrk="1" hangingPunct="1">
              <a:spcBef>
                <a:spcPts val="0"/>
              </a:spcBef>
              <a:spcAft>
                <a:spcPts val="1200"/>
              </a:spcAft>
              <a:buSzPct val="75000"/>
              <a:buFont typeface="Arial" pitchFamily="34" charset="0"/>
              <a:buChar char="■"/>
              <a:defRPr/>
            </a:pPr>
            <a:r>
              <a:rPr lang="en-US" sz="3200" dirty="0" smtClean="0"/>
              <a:t>Hydrologic considerations</a:t>
            </a:r>
          </a:p>
          <a:p>
            <a:pPr eaLnBrk="1" hangingPunct="1">
              <a:spcBef>
                <a:spcPts val="0"/>
              </a:spcBef>
              <a:spcAft>
                <a:spcPts val="1200"/>
              </a:spcAft>
              <a:buSzPct val="75000"/>
              <a:buFont typeface="Arial" pitchFamily="34" charset="0"/>
              <a:buChar char="■"/>
              <a:defRPr/>
            </a:pPr>
            <a:r>
              <a:rPr lang="en-US" sz="3200" dirty="0" smtClean="0"/>
              <a:t>Hydraulic considerations</a:t>
            </a:r>
          </a:p>
          <a:p>
            <a:pPr eaLnBrk="1" hangingPunct="1">
              <a:spcBef>
                <a:spcPts val="0"/>
              </a:spcBef>
              <a:spcAft>
                <a:spcPts val="1200"/>
              </a:spcAft>
              <a:buSzPct val="75000"/>
              <a:buFont typeface="Arial" pitchFamily="34" charset="0"/>
              <a:buChar char="■"/>
              <a:defRPr/>
            </a:pPr>
            <a:r>
              <a:rPr lang="en-US" sz="3200" dirty="0" smtClean="0"/>
              <a:t>Typical alternatives used to correct deficiencies</a:t>
            </a:r>
          </a:p>
          <a:p>
            <a:pPr eaLnBrk="1" hangingPunct="1">
              <a:spcBef>
                <a:spcPts val="0"/>
              </a:spcBef>
              <a:spcAft>
                <a:spcPts val="1200"/>
              </a:spcAft>
              <a:buSzPct val="75000"/>
              <a:buFont typeface="Arial" pitchFamily="34" charset="0"/>
              <a:buChar char="■"/>
              <a:defRPr/>
            </a:pPr>
            <a:r>
              <a:rPr lang="en-US" dirty="0" smtClean="0"/>
              <a:t>Modeling Mapping &amp; Consequences (MMC) Production Center</a:t>
            </a:r>
            <a:endParaRPr lang="en-US" sz="3200" dirty="0" smtClean="0"/>
          </a:p>
          <a:p>
            <a:pPr eaLnBrk="1" hangingPunct="1">
              <a:lnSpc>
                <a:spcPct val="90000"/>
              </a:lnSpc>
              <a:buFontTx/>
              <a:buNone/>
              <a:defRPr/>
            </a:pPr>
            <a:endParaRPr lang="en-US" sz="3600"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0">
            <a:hlinkClick r:id="" action="ppaction://ole?verb=0"/>
          </p:cNvPr>
          <p:cNvGraphicFramePr>
            <a:graphicFrameLocks/>
          </p:cNvGraphicFramePr>
          <p:nvPr/>
        </p:nvGraphicFramePr>
        <p:xfrm>
          <a:off x="0" y="1066800"/>
          <a:ext cx="4724400" cy="5791200"/>
        </p:xfrm>
        <a:graphic>
          <a:graphicData uri="http://schemas.openxmlformats.org/presentationml/2006/ole">
            <p:oleObj spid="_x0000_s2050" name="PHOTO-PAINT Image" r:id="rId4" imgW="9118862" imgH="7265831" progId="">
              <p:embed/>
            </p:oleObj>
          </a:graphicData>
        </a:graphic>
      </p:graphicFrame>
      <p:sp>
        <p:nvSpPr>
          <p:cNvPr id="3076" name="Text Box 3"/>
          <p:cNvSpPr txBox="1">
            <a:spLocks noChangeArrowheads="1"/>
          </p:cNvSpPr>
          <p:nvPr/>
        </p:nvSpPr>
        <p:spPr bwMode="auto">
          <a:xfrm>
            <a:off x="0" y="228601"/>
            <a:ext cx="9144000" cy="769441"/>
          </a:xfrm>
          <a:prstGeom prst="rect">
            <a:avLst/>
          </a:prstGeom>
          <a:noFill/>
          <a:ln w="9525">
            <a:noFill/>
            <a:miter lim="800000"/>
            <a:headEnd/>
            <a:tailEnd/>
          </a:ln>
        </p:spPr>
        <p:txBody>
          <a:bodyPr wrap="square">
            <a:spAutoFit/>
          </a:bodyPr>
          <a:lstStyle/>
          <a:p>
            <a:pPr algn="ctr"/>
            <a:r>
              <a:rPr lang="en-US" dirty="0" smtClean="0">
                <a:latin typeface="+mj-lt"/>
              </a:rPr>
              <a:t>Cherry Creek Dam</a:t>
            </a:r>
            <a:endParaRPr lang="en-US" dirty="0">
              <a:latin typeface="+mj-lt"/>
            </a:endParaRPr>
          </a:p>
        </p:txBody>
      </p:sp>
      <p:graphicFrame>
        <p:nvGraphicFramePr>
          <p:cNvPr id="3075" name="Object 1">
            <a:hlinkClick r:id="" action="ppaction://ole?verb=0"/>
          </p:cNvPr>
          <p:cNvGraphicFramePr>
            <a:graphicFrameLocks/>
          </p:cNvGraphicFramePr>
          <p:nvPr/>
        </p:nvGraphicFramePr>
        <p:xfrm>
          <a:off x="4672013" y="1114425"/>
          <a:ext cx="4448175" cy="5694363"/>
        </p:xfrm>
        <a:graphic>
          <a:graphicData uri="http://schemas.openxmlformats.org/presentationml/2006/ole">
            <p:oleObj spid="_x0000_s2051" name="Bitmap Image" r:id="rId5" imgW="6076190" imgH="3866667" progId="PBrush">
              <p:embed/>
            </p:oleObj>
          </a:graphicData>
        </a:graphic>
      </p:graphicFrame>
    </p:spTree>
  </p:cSld>
  <p:clrMapOvr>
    <a:masterClrMapping/>
  </p:clrMapOvr>
  <p:transition spd="med">
    <p:pull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2" name="Rectangle 2"/>
          <p:cNvSpPr>
            <a:spLocks noGrp="1" noChangeArrowheads="1"/>
          </p:cNvSpPr>
          <p:nvPr>
            <p:ph type="title"/>
          </p:nvPr>
        </p:nvSpPr>
        <p:spPr>
          <a:xfrm>
            <a:off x="0" y="274638"/>
            <a:ext cx="9144000" cy="792162"/>
          </a:xfrm>
        </p:spPr>
        <p:txBody>
          <a:bodyPr/>
          <a:lstStyle/>
          <a:p>
            <a:pPr algn="ctr" eaLnBrk="1" hangingPunct="1">
              <a:defRPr/>
            </a:pPr>
            <a:r>
              <a:rPr lang="en-US" b="1" dirty="0" smtClean="0">
                <a:solidFill>
                  <a:srgbClr val="FFFF00"/>
                </a:solidFill>
              </a:rPr>
              <a:t> </a:t>
            </a:r>
            <a:r>
              <a:rPr lang="en-US" b="1" dirty="0" smtClean="0"/>
              <a:t>Topics</a:t>
            </a:r>
            <a:endParaRPr lang="en-US" sz="4800" b="1" dirty="0" smtClean="0"/>
          </a:p>
        </p:txBody>
      </p:sp>
      <p:sp>
        <p:nvSpPr>
          <p:cNvPr id="880643" name="Rectangle 3"/>
          <p:cNvSpPr>
            <a:spLocks noGrp="1" noChangeArrowheads="1"/>
          </p:cNvSpPr>
          <p:nvPr>
            <p:ph idx="1"/>
          </p:nvPr>
        </p:nvSpPr>
        <p:spPr>
          <a:xfrm>
            <a:off x="533400" y="1371600"/>
            <a:ext cx="8229600" cy="4495800"/>
          </a:xfrm>
        </p:spPr>
        <p:txBody>
          <a:bodyPr/>
          <a:lstStyle/>
          <a:p>
            <a:pPr eaLnBrk="1" hangingPunct="1">
              <a:spcBef>
                <a:spcPts val="0"/>
              </a:spcBef>
              <a:spcAft>
                <a:spcPts val="1200"/>
              </a:spcAft>
              <a:buSzPct val="75000"/>
              <a:buFont typeface="Arial" pitchFamily="34" charset="0"/>
              <a:buChar char="■"/>
              <a:defRPr/>
            </a:pPr>
            <a:r>
              <a:rPr lang="en-US" sz="3200" b="1" dirty="0" smtClean="0"/>
              <a:t>Hydrologic Considerations </a:t>
            </a:r>
          </a:p>
          <a:p>
            <a:pPr eaLnBrk="1" hangingPunct="1">
              <a:spcBef>
                <a:spcPts val="0"/>
              </a:spcBef>
              <a:spcAft>
                <a:spcPts val="1200"/>
              </a:spcAft>
              <a:buSzPct val="75000"/>
              <a:buFont typeface="Arial" pitchFamily="34" charset="0"/>
              <a:buChar char="■"/>
              <a:defRPr/>
            </a:pPr>
            <a:r>
              <a:rPr lang="en-US" sz="3200" b="1" dirty="0" smtClean="0">
                <a:solidFill>
                  <a:srgbClr val="FF9900"/>
                </a:solidFill>
              </a:rPr>
              <a:t>Hydraulic Considerations</a:t>
            </a:r>
          </a:p>
          <a:p>
            <a:pPr eaLnBrk="1" hangingPunct="1">
              <a:spcBef>
                <a:spcPts val="0"/>
              </a:spcBef>
              <a:spcAft>
                <a:spcPts val="1200"/>
              </a:spcAft>
              <a:buSzPct val="75000"/>
              <a:buFont typeface="Arial" pitchFamily="34" charset="0"/>
              <a:buChar char="■"/>
              <a:defRPr/>
            </a:pPr>
            <a:r>
              <a:rPr lang="en-US" sz="3200" dirty="0" smtClean="0"/>
              <a:t>Typical alternatives used to correct deficiencies</a:t>
            </a:r>
          </a:p>
          <a:p>
            <a:pPr>
              <a:spcBef>
                <a:spcPts val="0"/>
              </a:spcBef>
              <a:spcAft>
                <a:spcPts val="1200"/>
              </a:spcAft>
              <a:buSzPct val="75000"/>
              <a:buFont typeface="Arial" pitchFamily="34" charset="0"/>
              <a:buChar char="■"/>
              <a:defRPr/>
            </a:pPr>
            <a:r>
              <a:rPr lang="en-US" dirty="0" smtClean="0"/>
              <a:t>Modeling Mapping &amp; Consequences (MMC) Production Center</a:t>
            </a:r>
          </a:p>
          <a:p>
            <a:pPr eaLnBrk="1" hangingPunct="1">
              <a:spcBef>
                <a:spcPts val="0"/>
              </a:spcBef>
              <a:spcAft>
                <a:spcPts val="1200"/>
              </a:spcAft>
              <a:buSzPct val="75000"/>
              <a:buFont typeface="Arial" pitchFamily="34" charset="0"/>
              <a:buChar char="■"/>
              <a:defRPr/>
            </a:pPr>
            <a:endParaRPr lang="en-US" sz="3200" dirty="0" smtClean="0"/>
          </a:p>
          <a:p>
            <a:pPr eaLnBrk="1" hangingPunct="1">
              <a:lnSpc>
                <a:spcPct val="90000"/>
              </a:lnSpc>
              <a:buFontTx/>
              <a:buNone/>
              <a:defRPr/>
            </a:pPr>
            <a:endParaRPr lang="en-US" sz="3600" dirty="0" smtClean="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2" name="Rectangle 2"/>
          <p:cNvSpPr>
            <a:spLocks noGrp="1" noChangeArrowheads="1"/>
          </p:cNvSpPr>
          <p:nvPr>
            <p:ph type="title"/>
          </p:nvPr>
        </p:nvSpPr>
        <p:spPr>
          <a:xfrm>
            <a:off x="0" y="274638"/>
            <a:ext cx="9144000" cy="792162"/>
          </a:xfrm>
        </p:spPr>
        <p:txBody>
          <a:bodyPr/>
          <a:lstStyle/>
          <a:p>
            <a:pPr algn="ctr" eaLnBrk="1" hangingPunct="1">
              <a:defRPr/>
            </a:pPr>
            <a:r>
              <a:rPr lang="en-US" b="1" dirty="0" smtClean="0"/>
              <a:t>Hydraulic Considerations</a:t>
            </a:r>
          </a:p>
        </p:txBody>
      </p:sp>
      <p:sp>
        <p:nvSpPr>
          <p:cNvPr id="547843" name="Rectangle 3"/>
          <p:cNvSpPr>
            <a:spLocks noGrp="1" noChangeArrowheads="1"/>
          </p:cNvSpPr>
          <p:nvPr>
            <p:ph idx="1"/>
          </p:nvPr>
        </p:nvSpPr>
        <p:spPr>
          <a:xfrm>
            <a:off x="381000" y="1066800"/>
            <a:ext cx="8229600" cy="1143000"/>
          </a:xfrm>
        </p:spPr>
        <p:txBody>
          <a:bodyPr/>
          <a:lstStyle/>
          <a:p>
            <a:pPr eaLnBrk="1" hangingPunct="1">
              <a:spcBef>
                <a:spcPts val="0"/>
              </a:spcBef>
              <a:spcAft>
                <a:spcPts val="900"/>
              </a:spcAft>
              <a:buSzPct val="75000"/>
              <a:buFont typeface="Arial" pitchFamily="34" charset="0"/>
              <a:buChar char="■"/>
              <a:defRPr/>
            </a:pPr>
            <a:r>
              <a:rPr lang="en-US" sz="3200" dirty="0" smtClean="0"/>
              <a:t>Hydraulic Features</a:t>
            </a:r>
          </a:p>
          <a:p>
            <a:pPr eaLnBrk="1" hangingPunct="1">
              <a:spcBef>
                <a:spcPts val="0"/>
              </a:spcBef>
              <a:spcAft>
                <a:spcPts val="900"/>
              </a:spcAft>
              <a:buSzPct val="75000"/>
              <a:buFont typeface="Arial" pitchFamily="34" charset="0"/>
              <a:buChar char="■"/>
              <a:defRPr/>
            </a:pPr>
            <a:r>
              <a:rPr lang="en-US" sz="3200" dirty="0" smtClean="0"/>
              <a:t>Hydraulic Integrity!</a:t>
            </a:r>
          </a:p>
        </p:txBody>
      </p:sp>
      <p:sp>
        <p:nvSpPr>
          <p:cNvPr id="26628" name="Rectangle 4"/>
          <p:cNvSpPr>
            <a:spLocks noChangeArrowheads="1"/>
          </p:cNvSpPr>
          <p:nvPr/>
        </p:nvSpPr>
        <p:spPr bwMode="auto">
          <a:xfrm>
            <a:off x="3619500" y="2628900"/>
            <a:ext cx="9144000" cy="0"/>
          </a:xfrm>
          <a:prstGeom prst="rect">
            <a:avLst/>
          </a:prstGeom>
          <a:noFill/>
          <a:ln w="12700">
            <a:noFill/>
            <a:miter lim="800000"/>
            <a:headEnd/>
            <a:tailEnd/>
          </a:ln>
        </p:spPr>
        <p:txBody>
          <a:bodyPr>
            <a:spAutoFit/>
          </a:bodyPr>
          <a:lstStyle/>
          <a:p>
            <a:endParaRPr lang="en-US"/>
          </a:p>
        </p:txBody>
      </p:sp>
      <p:sp>
        <p:nvSpPr>
          <p:cNvPr id="26629" name="Rectangle 5"/>
          <p:cNvSpPr>
            <a:spLocks noChangeArrowheads="1"/>
          </p:cNvSpPr>
          <p:nvPr/>
        </p:nvSpPr>
        <p:spPr bwMode="auto">
          <a:xfrm>
            <a:off x="3619500" y="2628900"/>
            <a:ext cx="9144000" cy="0"/>
          </a:xfrm>
          <a:prstGeom prst="rect">
            <a:avLst/>
          </a:prstGeom>
          <a:noFill/>
          <a:ln w="12700">
            <a:noFill/>
            <a:miter lim="800000"/>
            <a:headEnd/>
            <a:tailEnd/>
          </a:ln>
        </p:spPr>
        <p:txBody>
          <a:bodyPr>
            <a:spAutoFit/>
          </a:bodyPr>
          <a:lstStyle/>
          <a:p>
            <a:endParaRPr lang="en-US"/>
          </a:p>
        </p:txBody>
      </p:sp>
      <p:pic>
        <p:nvPicPr>
          <p:cNvPr id="26630" name="Picture 6" descr="aerial view of Red Rock Reservoir"/>
          <p:cNvPicPr>
            <a:picLocks noChangeAspect="1" noChangeArrowheads="1"/>
          </p:cNvPicPr>
          <p:nvPr/>
        </p:nvPicPr>
        <p:blipFill>
          <a:blip r:embed="rId3" cstate="print"/>
          <a:srcRect/>
          <a:stretch>
            <a:fillRect/>
          </a:stretch>
        </p:blipFill>
        <p:spPr bwMode="auto">
          <a:xfrm>
            <a:off x="4572000" y="2514600"/>
            <a:ext cx="4191000" cy="2787650"/>
          </a:xfrm>
          <a:prstGeom prst="rect">
            <a:avLst/>
          </a:prstGeom>
          <a:noFill/>
          <a:ln w="9525">
            <a:noFill/>
            <a:miter lim="800000"/>
            <a:headEnd/>
            <a:tailEnd/>
          </a:ln>
        </p:spPr>
      </p:pic>
      <p:pic>
        <p:nvPicPr>
          <p:cNvPr id="26631" name="Picture 7" descr="Dam under construction - shows gates"/>
          <p:cNvPicPr>
            <a:picLocks noChangeAspect="1" noChangeArrowheads="1"/>
          </p:cNvPicPr>
          <p:nvPr/>
        </p:nvPicPr>
        <p:blipFill>
          <a:blip r:embed="rId4" r:link="rId5" cstate="print"/>
          <a:srcRect/>
          <a:stretch>
            <a:fillRect/>
          </a:stretch>
        </p:blipFill>
        <p:spPr bwMode="auto">
          <a:xfrm>
            <a:off x="304800" y="2286000"/>
            <a:ext cx="4114800" cy="34559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8" name="Rectangle 2"/>
          <p:cNvSpPr>
            <a:spLocks noGrp="1" noChangeArrowheads="1"/>
          </p:cNvSpPr>
          <p:nvPr>
            <p:ph type="title"/>
          </p:nvPr>
        </p:nvSpPr>
        <p:spPr>
          <a:xfrm>
            <a:off x="0" y="152400"/>
            <a:ext cx="9144000" cy="914400"/>
          </a:xfrm>
        </p:spPr>
        <p:txBody>
          <a:bodyPr/>
          <a:lstStyle/>
          <a:p>
            <a:pPr algn="ctr" eaLnBrk="1" hangingPunct="1">
              <a:defRPr/>
            </a:pPr>
            <a:r>
              <a:rPr lang="en-US" b="1" dirty="0" smtClean="0"/>
              <a:t>Hydraulic Considerations</a:t>
            </a:r>
          </a:p>
        </p:txBody>
      </p:sp>
      <p:sp>
        <p:nvSpPr>
          <p:cNvPr id="551939" name="Rectangle 3"/>
          <p:cNvSpPr>
            <a:spLocks noGrp="1" noChangeArrowheads="1"/>
          </p:cNvSpPr>
          <p:nvPr>
            <p:ph idx="1"/>
          </p:nvPr>
        </p:nvSpPr>
        <p:spPr>
          <a:xfrm>
            <a:off x="533400" y="990600"/>
            <a:ext cx="8229600" cy="4953000"/>
          </a:xfrm>
        </p:spPr>
        <p:txBody>
          <a:bodyPr/>
          <a:lstStyle/>
          <a:p>
            <a:pPr eaLnBrk="1" hangingPunct="1">
              <a:spcBef>
                <a:spcPts val="0"/>
              </a:spcBef>
              <a:spcAft>
                <a:spcPts val="300"/>
              </a:spcAft>
              <a:buSzPct val="75000"/>
              <a:buFont typeface="Arial" pitchFamily="34" charset="0"/>
              <a:buChar char="■"/>
              <a:defRPr/>
            </a:pPr>
            <a:r>
              <a:rPr lang="en-US" sz="3200" dirty="0" smtClean="0"/>
              <a:t>Spillway gates</a:t>
            </a:r>
          </a:p>
          <a:p>
            <a:pPr marL="977900" lvl="1" indent="-342900" eaLnBrk="1" hangingPunct="1">
              <a:spcBef>
                <a:spcPts val="0"/>
              </a:spcBef>
              <a:spcAft>
                <a:spcPts val="900"/>
              </a:spcAft>
              <a:buSzPct val="100000"/>
              <a:buFont typeface="Arial" pitchFamily="34" charset="0"/>
              <a:buChar char="●"/>
              <a:defRPr/>
            </a:pPr>
            <a:r>
              <a:rPr lang="en-US" sz="2800" dirty="0" smtClean="0"/>
              <a:t>During periodic inspections are they inspected?</a:t>
            </a:r>
          </a:p>
          <a:p>
            <a:pPr marL="977900" lvl="1" indent="-342900" eaLnBrk="1" hangingPunct="1">
              <a:spcBef>
                <a:spcPts val="0"/>
              </a:spcBef>
              <a:spcAft>
                <a:spcPts val="900"/>
              </a:spcAft>
              <a:buSzPct val="100000"/>
              <a:buFont typeface="Arial" pitchFamily="34" charset="0"/>
              <a:buChar char="●"/>
              <a:defRPr/>
            </a:pPr>
            <a:r>
              <a:rPr lang="en-US" sz="2800" dirty="0" smtClean="0"/>
              <a:t>Gate settings, how do you know the gate is really open 2 feet</a:t>
            </a:r>
          </a:p>
          <a:p>
            <a:pPr marL="977900" lvl="1" indent="-342900" eaLnBrk="1" hangingPunct="1">
              <a:spcBef>
                <a:spcPts val="0"/>
              </a:spcBef>
              <a:spcAft>
                <a:spcPts val="900"/>
              </a:spcAft>
              <a:buSzPct val="100000"/>
              <a:buFont typeface="Arial" pitchFamily="34" charset="0"/>
              <a:buChar char="●"/>
              <a:defRPr/>
            </a:pPr>
            <a:r>
              <a:rPr lang="en-US" sz="2800" dirty="0" smtClean="0"/>
              <a:t>Night time operations</a:t>
            </a:r>
          </a:p>
          <a:p>
            <a:pPr marL="977900" lvl="1" indent="-342900" eaLnBrk="1" hangingPunct="1">
              <a:spcBef>
                <a:spcPts val="0"/>
              </a:spcBef>
              <a:spcAft>
                <a:spcPts val="900"/>
              </a:spcAft>
              <a:buSzPct val="100000"/>
              <a:buFont typeface="Arial" pitchFamily="34" charset="0"/>
              <a:buChar char="●"/>
              <a:defRPr/>
            </a:pPr>
            <a:r>
              <a:rPr lang="en-US" sz="2800" dirty="0" smtClean="0"/>
              <a:t>Do you have vortex or </a:t>
            </a:r>
            <a:r>
              <a:rPr lang="en-US" sz="2800" dirty="0" err="1" smtClean="0"/>
              <a:t>cavitation</a:t>
            </a:r>
            <a:r>
              <a:rPr lang="en-US" sz="2800" dirty="0" smtClean="0"/>
              <a:t> problems?</a:t>
            </a:r>
          </a:p>
          <a:p>
            <a:pPr marL="977900" lvl="1" indent="-342900" eaLnBrk="1" hangingPunct="1">
              <a:spcBef>
                <a:spcPts val="0"/>
              </a:spcBef>
              <a:spcAft>
                <a:spcPts val="900"/>
              </a:spcAft>
              <a:buSzPct val="100000"/>
              <a:buFont typeface="Arial" pitchFamily="34" charset="0"/>
              <a:buChar char="●"/>
              <a:defRPr/>
            </a:pPr>
            <a:r>
              <a:rPr lang="en-US" sz="2800" dirty="0" smtClean="0"/>
              <a:t>Do you have any flow pattern requirements (this can often cause localized stilling basin erosion)</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6" name="Rectangle 2"/>
          <p:cNvSpPr>
            <a:spLocks noGrp="1" noChangeArrowheads="1"/>
          </p:cNvSpPr>
          <p:nvPr>
            <p:ph type="title"/>
          </p:nvPr>
        </p:nvSpPr>
        <p:spPr>
          <a:xfrm>
            <a:off x="0" y="274638"/>
            <a:ext cx="9144000" cy="792162"/>
          </a:xfrm>
        </p:spPr>
        <p:txBody>
          <a:bodyPr/>
          <a:lstStyle/>
          <a:p>
            <a:pPr algn="ctr" eaLnBrk="1" hangingPunct="1">
              <a:defRPr/>
            </a:pPr>
            <a:r>
              <a:rPr lang="en-US" b="1" dirty="0" smtClean="0"/>
              <a:t>Hydraulic Considerations</a:t>
            </a:r>
          </a:p>
        </p:txBody>
      </p:sp>
      <p:sp>
        <p:nvSpPr>
          <p:cNvPr id="553987" name="Rectangle 3"/>
          <p:cNvSpPr>
            <a:spLocks noGrp="1" noChangeArrowheads="1"/>
          </p:cNvSpPr>
          <p:nvPr>
            <p:ph idx="1"/>
          </p:nvPr>
        </p:nvSpPr>
        <p:spPr>
          <a:xfrm>
            <a:off x="381000" y="1143000"/>
            <a:ext cx="8229600" cy="5257800"/>
          </a:xfrm>
        </p:spPr>
        <p:txBody>
          <a:bodyPr/>
          <a:lstStyle/>
          <a:p>
            <a:pPr eaLnBrk="1" hangingPunct="1">
              <a:spcBef>
                <a:spcPts val="0"/>
              </a:spcBef>
              <a:spcAft>
                <a:spcPts val="300"/>
              </a:spcAft>
              <a:buSzPct val="75000"/>
              <a:buFont typeface="Arial" pitchFamily="34" charset="0"/>
              <a:buChar char="■"/>
              <a:defRPr/>
            </a:pPr>
            <a:r>
              <a:rPr lang="en-US" sz="3200" dirty="0" smtClean="0"/>
              <a:t>Spillway Channel</a:t>
            </a:r>
          </a:p>
          <a:p>
            <a:pPr marL="977900" lvl="1" indent="-342900" eaLnBrk="1" hangingPunct="1">
              <a:spcBef>
                <a:spcPts val="0"/>
              </a:spcBef>
              <a:spcAft>
                <a:spcPts val="900"/>
              </a:spcAft>
              <a:buSzPct val="100000"/>
              <a:buFont typeface="Arial" pitchFamily="34" charset="0"/>
              <a:buChar char="●"/>
              <a:defRPr/>
            </a:pPr>
            <a:r>
              <a:rPr lang="en-US" sz="2800" dirty="0" smtClean="0"/>
              <a:t>Lined (concrete) or unlined</a:t>
            </a:r>
          </a:p>
          <a:p>
            <a:pPr marL="977900" lvl="1" indent="-342900" eaLnBrk="1" hangingPunct="1">
              <a:spcBef>
                <a:spcPts val="0"/>
              </a:spcBef>
              <a:spcAft>
                <a:spcPts val="900"/>
              </a:spcAft>
              <a:buSzPct val="100000"/>
              <a:buFont typeface="Arial" pitchFamily="34" charset="0"/>
              <a:buChar char="●"/>
              <a:defRPr/>
            </a:pPr>
            <a:r>
              <a:rPr lang="en-US" sz="2800" dirty="0" smtClean="0"/>
              <a:t>Wave action in the chute</a:t>
            </a:r>
          </a:p>
          <a:p>
            <a:pPr marL="977900" lvl="1" indent="-342900" eaLnBrk="1" hangingPunct="1">
              <a:spcBef>
                <a:spcPts val="0"/>
              </a:spcBef>
              <a:spcAft>
                <a:spcPts val="900"/>
              </a:spcAft>
              <a:buSzPct val="100000"/>
              <a:buFont typeface="Arial" pitchFamily="34" charset="0"/>
              <a:buChar char="●"/>
              <a:defRPr/>
            </a:pPr>
            <a:r>
              <a:rPr lang="en-US" sz="2800" dirty="0" smtClean="0"/>
              <a:t>Crossover Waves</a:t>
            </a:r>
          </a:p>
          <a:p>
            <a:pPr marL="977900" lvl="1" indent="-342900" eaLnBrk="1" hangingPunct="1">
              <a:spcBef>
                <a:spcPts val="0"/>
              </a:spcBef>
              <a:spcAft>
                <a:spcPts val="900"/>
              </a:spcAft>
              <a:buSzPct val="100000"/>
              <a:buFont typeface="Arial" pitchFamily="34" charset="0"/>
              <a:buChar char="●"/>
              <a:defRPr/>
            </a:pPr>
            <a:r>
              <a:rPr lang="en-US" sz="2800" dirty="0" smtClean="0"/>
              <a:t>Erosion problems in the chute (increased roughness)</a:t>
            </a:r>
          </a:p>
          <a:p>
            <a:pPr marL="977900" lvl="1" indent="-342900" eaLnBrk="1" hangingPunct="1">
              <a:spcBef>
                <a:spcPts val="0"/>
              </a:spcBef>
              <a:spcAft>
                <a:spcPts val="900"/>
              </a:spcAft>
              <a:buSzPct val="100000"/>
              <a:buFont typeface="Arial" pitchFamily="34" charset="0"/>
              <a:buChar char="●"/>
              <a:defRPr/>
            </a:pPr>
            <a:r>
              <a:rPr lang="en-US" sz="2800" dirty="0" smtClean="0"/>
              <a:t>Joint Concerns</a:t>
            </a:r>
          </a:p>
          <a:p>
            <a:pPr marL="977900" lvl="1" indent="-342900" eaLnBrk="1" hangingPunct="1">
              <a:spcBef>
                <a:spcPts val="0"/>
              </a:spcBef>
              <a:spcAft>
                <a:spcPts val="600"/>
              </a:spcAft>
              <a:buSzPct val="100000"/>
              <a:buFont typeface="Arial" pitchFamily="34" charset="0"/>
              <a:buChar char="●"/>
              <a:defRPr/>
            </a:pPr>
            <a:r>
              <a:rPr lang="en-US" sz="2800" dirty="0" smtClean="0"/>
              <a:t>Vegetation may impede flows</a:t>
            </a:r>
          </a:p>
          <a:p>
            <a:pPr marL="1600200" lvl="2" indent="-393700" eaLnBrk="1" hangingPunct="1">
              <a:spcBef>
                <a:spcPts val="0"/>
              </a:spcBef>
              <a:spcAft>
                <a:spcPts val="300"/>
              </a:spcAft>
              <a:buFont typeface="Wingdings" pitchFamily="2" charset="2"/>
              <a:buChar char="Ø"/>
              <a:defRPr/>
            </a:pPr>
            <a:r>
              <a:rPr lang="en-US" dirty="0" smtClean="0"/>
              <a:t>flushing flows, sprays, vegetation removal</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8" name="Rectangle 2050"/>
          <p:cNvSpPr>
            <a:spLocks noGrp="1" noChangeArrowheads="1"/>
          </p:cNvSpPr>
          <p:nvPr>
            <p:ph type="title"/>
          </p:nvPr>
        </p:nvSpPr>
        <p:spPr/>
        <p:txBody>
          <a:bodyPr/>
          <a:lstStyle/>
          <a:p>
            <a:pPr algn="ctr" eaLnBrk="1" hangingPunct="1">
              <a:defRPr/>
            </a:pPr>
            <a:r>
              <a:rPr lang="en-US" b="1" dirty="0" smtClean="0"/>
              <a:t>Hydraulic Considerations</a:t>
            </a:r>
          </a:p>
        </p:txBody>
      </p:sp>
      <p:sp>
        <p:nvSpPr>
          <p:cNvPr id="562179" name="Rectangle 2051"/>
          <p:cNvSpPr>
            <a:spLocks noGrp="1" noChangeArrowheads="1"/>
          </p:cNvSpPr>
          <p:nvPr>
            <p:ph idx="1"/>
          </p:nvPr>
        </p:nvSpPr>
        <p:spPr>
          <a:xfrm>
            <a:off x="457200" y="1219200"/>
            <a:ext cx="8229600" cy="4572000"/>
          </a:xfrm>
        </p:spPr>
        <p:txBody>
          <a:bodyPr/>
          <a:lstStyle/>
          <a:p>
            <a:pPr eaLnBrk="1" hangingPunct="1">
              <a:spcBef>
                <a:spcPts val="0"/>
              </a:spcBef>
              <a:spcAft>
                <a:spcPts val="300"/>
              </a:spcAft>
              <a:buSzPct val="75000"/>
              <a:buFont typeface="Arial" pitchFamily="34" charset="0"/>
              <a:buChar char="■"/>
              <a:defRPr/>
            </a:pPr>
            <a:r>
              <a:rPr lang="en-US" sz="3200" dirty="0" smtClean="0"/>
              <a:t>Stilling Basin</a:t>
            </a:r>
          </a:p>
          <a:p>
            <a:pPr lvl="1" eaLnBrk="1" hangingPunct="1">
              <a:spcBef>
                <a:spcPts val="0"/>
              </a:spcBef>
              <a:spcAft>
                <a:spcPts val="900"/>
              </a:spcAft>
              <a:buSzPct val="100000"/>
              <a:buFont typeface="Arial" pitchFamily="34" charset="0"/>
              <a:buChar char="●"/>
              <a:defRPr/>
            </a:pPr>
            <a:r>
              <a:rPr lang="en-US" sz="2800" dirty="0" smtClean="0"/>
              <a:t>Erosion problems can result in the loss of your </a:t>
            </a:r>
            <a:r>
              <a:rPr lang="en-US" sz="2800" dirty="0" err="1" smtClean="0"/>
              <a:t>tailwater</a:t>
            </a:r>
            <a:r>
              <a:rPr lang="en-US" sz="2800" dirty="0" smtClean="0"/>
              <a:t>, which reduces energy dissipation</a:t>
            </a:r>
          </a:p>
          <a:p>
            <a:pPr lvl="1" eaLnBrk="1" hangingPunct="1">
              <a:spcBef>
                <a:spcPts val="0"/>
              </a:spcBef>
              <a:spcAft>
                <a:spcPts val="900"/>
              </a:spcAft>
              <a:buSzPct val="100000"/>
              <a:buFont typeface="Arial" pitchFamily="34" charset="0"/>
              <a:buChar char="●"/>
              <a:defRPr/>
            </a:pPr>
            <a:r>
              <a:rPr lang="en-US" sz="2800" dirty="0" smtClean="0"/>
              <a:t>Erosion problems with Baffle Blocks</a:t>
            </a:r>
          </a:p>
          <a:p>
            <a:pPr lvl="1" eaLnBrk="1" hangingPunct="1">
              <a:spcBef>
                <a:spcPts val="0"/>
              </a:spcBef>
              <a:spcAft>
                <a:spcPts val="900"/>
              </a:spcAft>
              <a:buSzPct val="100000"/>
              <a:buFont typeface="Arial" pitchFamily="34" charset="0"/>
              <a:buChar char="●"/>
              <a:defRPr/>
            </a:pPr>
            <a:r>
              <a:rPr lang="en-US" sz="2800" dirty="0" smtClean="0"/>
              <a:t>Undercutting problems at the downstream end of the stilling basin</a:t>
            </a:r>
          </a:p>
          <a:p>
            <a:pPr lvl="1" eaLnBrk="1" hangingPunct="1">
              <a:spcBef>
                <a:spcPts val="0"/>
              </a:spcBef>
              <a:spcAft>
                <a:spcPts val="900"/>
              </a:spcAft>
              <a:buSzPct val="100000"/>
              <a:buFont typeface="Arial" pitchFamily="34" charset="0"/>
              <a:buChar char="●"/>
              <a:defRPr/>
            </a:pPr>
            <a:r>
              <a:rPr lang="en-US" sz="2800" dirty="0" smtClean="0"/>
              <a:t>Debris (boulders) in the basin can cause erosion problems</a:t>
            </a:r>
          </a:p>
        </p:txBody>
      </p:sp>
      <p:sp>
        <p:nvSpPr>
          <p:cNvPr id="29700" name="Rectangle 2052"/>
          <p:cNvSpPr>
            <a:spLocks noChangeArrowheads="1"/>
          </p:cNvSpPr>
          <p:nvPr/>
        </p:nvSpPr>
        <p:spPr bwMode="auto">
          <a:xfrm>
            <a:off x="3619500" y="2628900"/>
            <a:ext cx="9144000" cy="0"/>
          </a:xfrm>
          <a:prstGeom prst="rect">
            <a:avLst/>
          </a:prstGeom>
          <a:noFill/>
          <a:ln w="12700">
            <a:noFill/>
            <a:miter lim="800000"/>
            <a:headEnd/>
            <a:tailEnd/>
          </a:ln>
        </p:spPr>
        <p:txBody>
          <a:bodyPr>
            <a:spAutoFit/>
          </a:bodyPr>
          <a:lstStyle/>
          <a:p>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0"/>
            <a:ext cx="8229600" cy="1143000"/>
          </a:xfrm>
        </p:spPr>
        <p:txBody>
          <a:bodyPr/>
          <a:lstStyle/>
          <a:p>
            <a:r>
              <a:rPr lang="en-US" sz="3600" b="1" dirty="0" smtClean="0">
                <a:solidFill>
                  <a:srgbClr val="0033CC"/>
                </a:solidFill>
              </a:rPr>
              <a:t>Operational Risk Assessments</a:t>
            </a:r>
            <a:br>
              <a:rPr lang="en-US" sz="3600" b="1" dirty="0" smtClean="0">
                <a:solidFill>
                  <a:srgbClr val="0033CC"/>
                </a:solidFill>
              </a:rPr>
            </a:br>
            <a:r>
              <a:rPr lang="en-US" sz="3600" b="1" dirty="0" smtClean="0">
                <a:solidFill>
                  <a:srgbClr val="0033CC"/>
                </a:solidFill>
              </a:rPr>
              <a:t>March 2010 Flood Event at BLN</a:t>
            </a:r>
            <a:endParaRPr lang="en-US" sz="3200" dirty="0" smtClean="0"/>
          </a:p>
        </p:txBody>
      </p:sp>
      <p:sp>
        <p:nvSpPr>
          <p:cNvPr id="6" name="Content Placeholder 5"/>
          <p:cNvSpPr>
            <a:spLocks noGrp="1"/>
          </p:cNvSpPr>
          <p:nvPr>
            <p:ph idx="1"/>
          </p:nvPr>
        </p:nvSpPr>
        <p:spPr/>
        <p:txBody>
          <a:bodyPr/>
          <a:lstStyle/>
          <a:p>
            <a:endParaRPr lang="en-US"/>
          </a:p>
        </p:txBody>
      </p:sp>
      <p:sp>
        <p:nvSpPr>
          <p:cNvPr id="11267" name="Rectangle 3"/>
          <p:cNvSpPr>
            <a:spLocks noChangeArrowheads="1"/>
          </p:cNvSpPr>
          <p:nvPr/>
        </p:nvSpPr>
        <p:spPr bwMode="auto">
          <a:xfrm>
            <a:off x="838200" y="1828800"/>
            <a:ext cx="5791200" cy="366713"/>
          </a:xfrm>
          <a:prstGeom prst="rect">
            <a:avLst/>
          </a:prstGeom>
          <a:noFill/>
          <a:ln w="9525">
            <a:noFill/>
            <a:miter lim="800000"/>
            <a:headEnd/>
            <a:tailEnd/>
          </a:ln>
        </p:spPr>
        <p:txBody>
          <a:bodyPr>
            <a:spAutoFit/>
          </a:bodyPr>
          <a:lstStyle/>
          <a:p>
            <a:r>
              <a:rPr lang="en-US"/>
              <a:t> </a:t>
            </a:r>
          </a:p>
        </p:txBody>
      </p:sp>
      <p:pic>
        <p:nvPicPr>
          <p:cNvPr id="11268" name="Picture 4" descr="Deans Camera 173"/>
          <p:cNvPicPr>
            <a:picLocks noChangeAspect="1" noChangeArrowheads="1"/>
          </p:cNvPicPr>
          <p:nvPr/>
        </p:nvPicPr>
        <p:blipFill>
          <a:blip r:embed="rId3" cstate="screen"/>
          <a:srcRect/>
          <a:stretch>
            <a:fillRect/>
          </a:stretch>
        </p:blipFill>
        <p:spPr bwMode="auto">
          <a:xfrm>
            <a:off x="1295400" y="1219200"/>
            <a:ext cx="6858000" cy="448833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6" name="Rectangle 2"/>
          <p:cNvSpPr>
            <a:spLocks noGrp="1" noChangeArrowheads="1"/>
          </p:cNvSpPr>
          <p:nvPr>
            <p:ph type="title"/>
          </p:nvPr>
        </p:nvSpPr>
        <p:spPr>
          <a:xfrm>
            <a:off x="0" y="274638"/>
            <a:ext cx="9144000" cy="715962"/>
          </a:xfrm>
        </p:spPr>
        <p:txBody>
          <a:bodyPr/>
          <a:lstStyle/>
          <a:p>
            <a:pPr algn="ctr" eaLnBrk="1" hangingPunct="1">
              <a:defRPr/>
            </a:pPr>
            <a:r>
              <a:rPr lang="en-US" b="0" dirty="0" smtClean="0"/>
              <a:t>Hydraulic Considerations</a:t>
            </a:r>
          </a:p>
        </p:txBody>
      </p:sp>
      <p:pic>
        <p:nvPicPr>
          <p:cNvPr id="30723" name="Picture 3" descr="tda3_small"/>
          <p:cNvPicPr>
            <a:picLocks noChangeAspect="1" noChangeArrowheads="1"/>
          </p:cNvPicPr>
          <p:nvPr/>
        </p:nvPicPr>
        <p:blipFill>
          <a:blip r:embed="rId3" cstate="print"/>
          <a:srcRect/>
          <a:stretch>
            <a:fillRect/>
          </a:stretch>
        </p:blipFill>
        <p:spPr bwMode="auto">
          <a:xfrm>
            <a:off x="990600" y="1143000"/>
            <a:ext cx="7239000" cy="4706276"/>
          </a:xfrm>
          <a:prstGeom prst="rect">
            <a:avLst/>
          </a:prstGeom>
          <a:noFill/>
          <a:ln w="9525">
            <a:noFill/>
            <a:miter lim="800000"/>
            <a:headEnd/>
            <a:tailEnd/>
          </a:ln>
        </p:spPr>
      </p:pic>
      <p:sp>
        <p:nvSpPr>
          <p:cNvPr id="30724" name="Text Box 4"/>
          <p:cNvSpPr txBox="1">
            <a:spLocks noChangeArrowheads="1"/>
          </p:cNvSpPr>
          <p:nvPr/>
        </p:nvSpPr>
        <p:spPr bwMode="auto">
          <a:xfrm>
            <a:off x="1371600" y="2286000"/>
            <a:ext cx="2438400" cy="396875"/>
          </a:xfrm>
          <a:prstGeom prst="rect">
            <a:avLst/>
          </a:prstGeom>
          <a:noFill/>
          <a:ln w="12700">
            <a:noFill/>
            <a:miter lim="800000"/>
            <a:headEnd/>
            <a:tailEnd/>
          </a:ln>
        </p:spPr>
        <p:txBody>
          <a:bodyPr>
            <a:spAutoFit/>
          </a:bodyPr>
          <a:lstStyle/>
          <a:p>
            <a:pPr algn="l">
              <a:spcBef>
                <a:spcPct val="50000"/>
              </a:spcBef>
            </a:pPr>
            <a:r>
              <a:rPr lang="en-US" sz="2000" dirty="0">
                <a:solidFill>
                  <a:schemeClr val="bg1"/>
                </a:solidFill>
                <a:latin typeface="Times New Roman" pitchFamily="18" charset="0"/>
              </a:rPr>
              <a:t>The </a:t>
            </a:r>
            <a:r>
              <a:rPr lang="en-US" sz="2000" dirty="0" err="1">
                <a:solidFill>
                  <a:schemeClr val="bg1"/>
                </a:solidFill>
                <a:latin typeface="Times New Roman" pitchFamily="18" charset="0"/>
              </a:rPr>
              <a:t>Dalles</a:t>
            </a:r>
            <a:r>
              <a:rPr lang="en-US" sz="2000" dirty="0">
                <a:solidFill>
                  <a:schemeClr val="bg1"/>
                </a:solidFill>
                <a:latin typeface="Times New Roman" pitchFamily="18" charset="0"/>
              </a:rPr>
              <a:t> Dam</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Rectangle 2050"/>
          <p:cNvSpPr>
            <a:spLocks noGrp="1" noChangeArrowheads="1"/>
          </p:cNvSpPr>
          <p:nvPr>
            <p:ph type="title"/>
          </p:nvPr>
        </p:nvSpPr>
        <p:spPr/>
        <p:txBody>
          <a:bodyPr/>
          <a:lstStyle/>
          <a:p>
            <a:pPr algn="ctr" eaLnBrk="1" hangingPunct="1">
              <a:defRPr/>
            </a:pPr>
            <a:r>
              <a:rPr lang="en-US" b="1" dirty="0" smtClean="0"/>
              <a:t>Hydraulic Considerations</a:t>
            </a:r>
          </a:p>
        </p:txBody>
      </p:sp>
      <p:sp>
        <p:nvSpPr>
          <p:cNvPr id="566275" name="Rectangle 2051"/>
          <p:cNvSpPr>
            <a:spLocks noGrp="1" noChangeArrowheads="1"/>
          </p:cNvSpPr>
          <p:nvPr>
            <p:ph idx="1"/>
          </p:nvPr>
        </p:nvSpPr>
        <p:spPr>
          <a:xfrm>
            <a:off x="381000" y="1295400"/>
            <a:ext cx="8229600" cy="4495800"/>
          </a:xfrm>
        </p:spPr>
        <p:txBody>
          <a:bodyPr/>
          <a:lstStyle/>
          <a:p>
            <a:pPr eaLnBrk="1" hangingPunct="1">
              <a:spcBef>
                <a:spcPts val="0"/>
              </a:spcBef>
              <a:spcAft>
                <a:spcPts val="600"/>
              </a:spcAft>
              <a:buSzPct val="75000"/>
              <a:buFont typeface="Arial" pitchFamily="34" charset="0"/>
              <a:buChar char="■"/>
              <a:defRPr/>
            </a:pPr>
            <a:r>
              <a:rPr lang="en-US" sz="3200" dirty="0" smtClean="0"/>
              <a:t>Regulating outlets</a:t>
            </a:r>
          </a:p>
          <a:p>
            <a:pPr marL="977900" lvl="1" indent="-342900" eaLnBrk="1" hangingPunct="1">
              <a:spcBef>
                <a:spcPts val="0"/>
              </a:spcBef>
              <a:spcAft>
                <a:spcPts val="1200"/>
              </a:spcAft>
              <a:buSzPct val="100000"/>
              <a:buFont typeface="Arial" pitchFamily="34" charset="0"/>
              <a:buChar char="●"/>
              <a:defRPr/>
            </a:pPr>
            <a:r>
              <a:rPr lang="en-US" sz="2800" dirty="0" err="1" smtClean="0"/>
              <a:t>Cavitation</a:t>
            </a:r>
            <a:r>
              <a:rPr lang="en-US" sz="2800" dirty="0" smtClean="0"/>
              <a:t> can cause big problems</a:t>
            </a:r>
          </a:p>
          <a:p>
            <a:pPr marL="977900" lvl="1" indent="-342900" eaLnBrk="1" hangingPunct="1">
              <a:spcBef>
                <a:spcPts val="0"/>
              </a:spcBef>
              <a:spcAft>
                <a:spcPts val="1200"/>
              </a:spcAft>
              <a:buSzPct val="100000"/>
              <a:buFont typeface="Arial" pitchFamily="34" charset="0"/>
              <a:buChar char="●"/>
              <a:defRPr/>
            </a:pPr>
            <a:r>
              <a:rPr lang="en-US" sz="2800" dirty="0" smtClean="0"/>
              <a:t>Minimum and maximum flow requirements</a:t>
            </a:r>
          </a:p>
          <a:p>
            <a:pPr marL="977900" lvl="1" indent="-342900" eaLnBrk="1" hangingPunct="1">
              <a:spcBef>
                <a:spcPts val="0"/>
              </a:spcBef>
              <a:spcAft>
                <a:spcPts val="1200"/>
              </a:spcAft>
              <a:buSzPct val="100000"/>
              <a:buFont typeface="Arial" pitchFamily="34" charset="0"/>
              <a:buChar char="●"/>
              <a:defRPr/>
            </a:pPr>
            <a:r>
              <a:rPr lang="en-US" sz="2800" dirty="0" smtClean="0"/>
              <a:t>Transition zones (rough zones)</a:t>
            </a:r>
          </a:p>
          <a:p>
            <a:pPr marL="977900" lvl="1" indent="-342900" eaLnBrk="1" hangingPunct="1">
              <a:spcBef>
                <a:spcPts val="0"/>
              </a:spcBef>
              <a:spcAft>
                <a:spcPts val="1200"/>
              </a:spcAft>
              <a:buSzPct val="100000"/>
              <a:buFont typeface="Arial" pitchFamily="34" charset="0"/>
              <a:buChar char="●"/>
              <a:defRPr/>
            </a:pPr>
            <a:r>
              <a:rPr lang="en-US" sz="2800" dirty="0" smtClean="0"/>
              <a:t>Brittle steel problems for older projects, problems for penstocks</a:t>
            </a:r>
          </a:p>
          <a:p>
            <a:pPr marL="977900" lvl="1" indent="-342900" eaLnBrk="1" hangingPunct="1">
              <a:spcBef>
                <a:spcPts val="0"/>
              </a:spcBef>
              <a:spcAft>
                <a:spcPts val="1200"/>
              </a:spcAft>
              <a:buSzPct val="100000"/>
              <a:buFont typeface="Arial" pitchFamily="34" charset="0"/>
              <a:buChar char="●"/>
              <a:defRPr/>
            </a:pPr>
            <a:r>
              <a:rPr lang="en-US" sz="2800" dirty="0" smtClean="0"/>
              <a:t>Inlet problems, sediment  &amp; trash rack </a:t>
            </a:r>
          </a:p>
          <a:p>
            <a:pPr marL="977900" lvl="1" indent="-342900" eaLnBrk="1" hangingPunct="1">
              <a:spcBef>
                <a:spcPts val="0"/>
              </a:spcBef>
              <a:spcAft>
                <a:spcPts val="1200"/>
              </a:spcAft>
              <a:buSzPct val="100000"/>
              <a:buFont typeface="Arial" pitchFamily="34" charset="0"/>
              <a:buChar char="●"/>
              <a:defRPr/>
            </a:pPr>
            <a:r>
              <a:rPr lang="en-US" sz="2800" dirty="0" smtClean="0"/>
              <a:t>Operations for temperature control</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Rectangle 3074"/>
          <p:cNvSpPr>
            <a:spLocks noGrp="1" noChangeArrowheads="1"/>
          </p:cNvSpPr>
          <p:nvPr>
            <p:ph type="title"/>
          </p:nvPr>
        </p:nvSpPr>
        <p:spPr>
          <a:xfrm>
            <a:off x="0" y="274638"/>
            <a:ext cx="9144000" cy="944562"/>
          </a:xfrm>
        </p:spPr>
        <p:txBody>
          <a:bodyPr/>
          <a:lstStyle/>
          <a:p>
            <a:pPr algn="ctr" eaLnBrk="1" hangingPunct="1">
              <a:defRPr/>
            </a:pPr>
            <a:r>
              <a:rPr lang="en-US" b="1" dirty="0" smtClean="0"/>
              <a:t>Hydraulic Considerations</a:t>
            </a:r>
          </a:p>
        </p:txBody>
      </p:sp>
      <p:pic>
        <p:nvPicPr>
          <p:cNvPr id="32771" name="Picture 3075" descr="folsom_gate"/>
          <p:cNvPicPr>
            <a:picLocks noChangeAspect="1" noChangeArrowheads="1"/>
          </p:cNvPicPr>
          <p:nvPr/>
        </p:nvPicPr>
        <p:blipFill>
          <a:blip r:embed="rId3" cstate="print"/>
          <a:srcRect/>
          <a:stretch>
            <a:fillRect/>
          </a:stretch>
        </p:blipFill>
        <p:spPr bwMode="auto">
          <a:xfrm>
            <a:off x="3581400" y="1143000"/>
            <a:ext cx="5410200" cy="3589338"/>
          </a:xfrm>
          <a:prstGeom prst="rect">
            <a:avLst/>
          </a:prstGeom>
          <a:ln>
            <a:noFill/>
          </a:ln>
          <a:effectLst>
            <a:outerShdw blurRad="292100" dist="139700" dir="2700000" algn="tl" rotWithShape="0">
              <a:srgbClr val="333333">
                <a:alpha val="65000"/>
              </a:srgbClr>
            </a:outerShdw>
          </a:effectLst>
        </p:spPr>
      </p:pic>
      <p:grpSp>
        <p:nvGrpSpPr>
          <p:cNvPr id="2" name="Group 3076"/>
          <p:cNvGrpSpPr>
            <a:grpSpLocks/>
          </p:cNvGrpSpPr>
          <p:nvPr/>
        </p:nvGrpSpPr>
        <p:grpSpPr bwMode="auto">
          <a:xfrm>
            <a:off x="2541588" y="2743200"/>
            <a:ext cx="4062412" cy="1371600"/>
            <a:chOff x="0" y="0"/>
            <a:chExt cx="2559" cy="864"/>
          </a:xfrm>
        </p:grpSpPr>
        <p:sp>
          <p:nvSpPr>
            <p:cNvPr id="32776" name="Rectangle 3077"/>
            <p:cNvSpPr>
              <a:spLocks noChangeArrowheads="1"/>
            </p:cNvSpPr>
            <p:nvPr/>
          </p:nvSpPr>
          <p:spPr bwMode="auto">
            <a:xfrm>
              <a:off x="0" y="0"/>
              <a:ext cx="0" cy="0"/>
            </a:xfrm>
            <a:prstGeom prst="rect">
              <a:avLst/>
            </a:prstGeom>
            <a:noFill/>
            <a:ln w="12700">
              <a:noFill/>
              <a:miter lim="800000"/>
              <a:headEnd/>
              <a:tailEnd/>
            </a:ln>
          </p:spPr>
          <p:txBody>
            <a:bodyPr>
              <a:spAutoFit/>
            </a:bodyPr>
            <a:lstStyle/>
            <a:p>
              <a:endParaRPr lang="en-US"/>
            </a:p>
          </p:txBody>
        </p:sp>
        <p:sp>
          <p:nvSpPr>
            <p:cNvPr id="32777" name="Rectangle 3078"/>
            <p:cNvSpPr>
              <a:spLocks noChangeArrowheads="1"/>
            </p:cNvSpPr>
            <p:nvPr/>
          </p:nvSpPr>
          <p:spPr bwMode="auto">
            <a:xfrm>
              <a:off x="0" y="0"/>
              <a:ext cx="2559" cy="864"/>
            </a:xfrm>
            <a:prstGeom prst="rect">
              <a:avLst/>
            </a:prstGeom>
            <a:noFill/>
            <a:ln w="12700">
              <a:noFill/>
              <a:miter lim="800000"/>
              <a:headEnd/>
              <a:tailEnd/>
            </a:ln>
          </p:spPr>
          <p:txBody>
            <a:bodyPr anchor="b"/>
            <a:lstStyle/>
            <a:p>
              <a:pPr algn="ctr"/>
              <a:r>
                <a:rPr lang="en-US" sz="1200" b="0">
                  <a:latin typeface="Times New Roman" pitchFamily="18" charset="0"/>
                  <a:hlinkClick r:id="rId4"/>
                </a:rPr>
                <a:t>  </a:t>
              </a:r>
              <a:r>
                <a:rPr lang="en-US" sz="7200" b="0">
                  <a:latin typeface="Times New Roman" pitchFamily="18" charset="0"/>
                </a:rPr>
                <a:t> </a:t>
              </a:r>
              <a:r>
                <a:rPr lang="en-US" sz="1200" b="0">
                  <a:latin typeface="Times New Roman" pitchFamily="18" charset="0"/>
                </a:rPr>
                <a:t>                                             </a:t>
              </a:r>
              <a:endParaRPr lang="en-US" sz="1100" b="0">
                <a:latin typeface="Times New Roman" pitchFamily="18" charset="0"/>
              </a:endParaRPr>
            </a:p>
            <a:p>
              <a:pPr algn="ctr"/>
              <a:endParaRPr lang="en-US" sz="1200" b="0">
                <a:latin typeface="Times New Roman" pitchFamily="18" charset="0"/>
              </a:endParaRPr>
            </a:p>
          </p:txBody>
        </p:sp>
      </p:grpSp>
      <p:sp>
        <p:nvSpPr>
          <p:cNvPr id="32773" name="Rectangle 3079"/>
          <p:cNvSpPr>
            <a:spLocks noChangeArrowheads="1"/>
          </p:cNvSpPr>
          <p:nvPr/>
        </p:nvSpPr>
        <p:spPr bwMode="auto">
          <a:xfrm>
            <a:off x="688975" y="2074863"/>
            <a:ext cx="9144000" cy="0"/>
          </a:xfrm>
          <a:prstGeom prst="rect">
            <a:avLst/>
          </a:prstGeom>
          <a:noFill/>
          <a:ln w="12700">
            <a:noFill/>
            <a:miter lim="800000"/>
            <a:headEnd/>
            <a:tailEnd/>
          </a:ln>
        </p:spPr>
        <p:txBody>
          <a:bodyPr>
            <a:spAutoFit/>
          </a:bodyPr>
          <a:lstStyle/>
          <a:p>
            <a:endParaRPr lang="en-US"/>
          </a:p>
        </p:txBody>
      </p:sp>
      <p:pic>
        <p:nvPicPr>
          <p:cNvPr id="32774" name="Picture 3080" descr="Picture of Folsom Dam"/>
          <p:cNvPicPr>
            <a:picLocks noChangeAspect="1" noChangeArrowheads="1"/>
          </p:cNvPicPr>
          <p:nvPr/>
        </p:nvPicPr>
        <p:blipFill>
          <a:blip r:embed="rId5" cstate="print"/>
          <a:srcRect/>
          <a:stretch>
            <a:fillRect/>
          </a:stretch>
        </p:blipFill>
        <p:spPr bwMode="auto">
          <a:xfrm>
            <a:off x="228600" y="2667000"/>
            <a:ext cx="4724400" cy="3091952"/>
          </a:xfrm>
          <a:prstGeom prst="rect">
            <a:avLst/>
          </a:prstGeom>
          <a:ln>
            <a:noFill/>
          </a:ln>
          <a:effectLst>
            <a:outerShdw blurRad="292100" dist="139700" dir="2700000" algn="tl" rotWithShape="0">
              <a:srgbClr val="333333">
                <a:alpha val="65000"/>
              </a:srgbClr>
            </a:outerShdw>
          </a:effectLst>
        </p:spPr>
      </p:pic>
      <p:sp>
        <p:nvSpPr>
          <p:cNvPr id="32775" name="Text Box 3081"/>
          <p:cNvSpPr txBox="1">
            <a:spLocks noChangeArrowheads="1"/>
          </p:cNvSpPr>
          <p:nvPr/>
        </p:nvSpPr>
        <p:spPr bwMode="auto">
          <a:xfrm>
            <a:off x="6096000" y="5105400"/>
            <a:ext cx="2030413" cy="946150"/>
          </a:xfrm>
          <a:prstGeom prst="rect">
            <a:avLst/>
          </a:prstGeom>
          <a:noFill/>
          <a:ln w="12700">
            <a:noFill/>
            <a:miter lim="800000"/>
            <a:headEnd/>
            <a:tailEnd/>
          </a:ln>
        </p:spPr>
        <p:txBody>
          <a:bodyPr wrap="none">
            <a:spAutoFit/>
          </a:bodyPr>
          <a:lstStyle/>
          <a:p>
            <a:pPr algn="ctr"/>
            <a:r>
              <a:rPr lang="en-US" sz="2800" b="0" dirty="0">
                <a:latin typeface="Times New Roman" pitchFamily="18" charset="0"/>
              </a:rPr>
              <a:t>Folsom Dam</a:t>
            </a:r>
          </a:p>
          <a:p>
            <a:pPr algn="ctr"/>
            <a:r>
              <a:rPr lang="en-US" sz="2800" b="0" dirty="0">
                <a:latin typeface="Times New Roman" pitchFamily="18" charset="0"/>
              </a:rPr>
              <a:t>July 1995</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8" name="Rectangle 2"/>
          <p:cNvSpPr>
            <a:spLocks noGrp="1" noChangeArrowheads="1"/>
          </p:cNvSpPr>
          <p:nvPr>
            <p:ph type="title"/>
          </p:nvPr>
        </p:nvSpPr>
        <p:spPr>
          <a:xfrm>
            <a:off x="0" y="274638"/>
            <a:ext cx="9144000" cy="868362"/>
          </a:xfrm>
        </p:spPr>
        <p:txBody>
          <a:bodyPr/>
          <a:lstStyle/>
          <a:p>
            <a:pPr algn="ctr" eaLnBrk="1" hangingPunct="1">
              <a:defRPr/>
            </a:pPr>
            <a:r>
              <a:rPr lang="en-US" sz="4000" b="1" dirty="0" smtClean="0"/>
              <a:t>Dam Safety Problem Identification</a:t>
            </a:r>
          </a:p>
        </p:txBody>
      </p:sp>
      <p:sp>
        <p:nvSpPr>
          <p:cNvPr id="541699" name="Rectangle 3"/>
          <p:cNvSpPr>
            <a:spLocks noGrp="1" noChangeArrowheads="1"/>
          </p:cNvSpPr>
          <p:nvPr>
            <p:ph idx="1"/>
          </p:nvPr>
        </p:nvSpPr>
        <p:spPr>
          <a:xfrm>
            <a:off x="533400" y="1371600"/>
            <a:ext cx="8229600" cy="4191000"/>
          </a:xfrm>
        </p:spPr>
        <p:txBody>
          <a:bodyPr/>
          <a:lstStyle/>
          <a:p>
            <a:pPr eaLnBrk="1" hangingPunct="1">
              <a:spcBef>
                <a:spcPts val="0"/>
              </a:spcBef>
              <a:spcAft>
                <a:spcPts val="1200"/>
              </a:spcAft>
              <a:buSzPct val="75000"/>
              <a:buFont typeface="Arial" pitchFamily="34" charset="0"/>
              <a:buChar char="■"/>
              <a:defRPr/>
            </a:pPr>
            <a:r>
              <a:rPr lang="en-US" sz="2600" dirty="0" smtClean="0"/>
              <a:t>64% of Corps’ Dams are over 30 years old</a:t>
            </a:r>
          </a:p>
          <a:p>
            <a:pPr eaLnBrk="1" hangingPunct="1">
              <a:spcBef>
                <a:spcPts val="0"/>
              </a:spcBef>
              <a:spcAft>
                <a:spcPts val="1200"/>
              </a:spcAft>
              <a:buSzPct val="75000"/>
              <a:buFont typeface="Arial" pitchFamily="34" charset="0"/>
              <a:buChar char="■"/>
              <a:defRPr/>
            </a:pPr>
            <a:r>
              <a:rPr lang="en-US" sz="2600" dirty="0" smtClean="0"/>
              <a:t>28% have reached or exceeded their 50-yr economic design life</a:t>
            </a:r>
          </a:p>
          <a:p>
            <a:pPr eaLnBrk="1" hangingPunct="1">
              <a:spcBef>
                <a:spcPts val="0"/>
              </a:spcBef>
              <a:spcAft>
                <a:spcPts val="1200"/>
              </a:spcAft>
              <a:buSzPct val="75000"/>
              <a:buFont typeface="Arial" pitchFamily="34" charset="0"/>
              <a:buChar char="■"/>
              <a:defRPr/>
            </a:pPr>
            <a:r>
              <a:rPr lang="en-US" sz="2600" dirty="0" smtClean="0"/>
              <a:t>11% (65) of the Corps’ Dams have been identified as being </a:t>
            </a:r>
            <a:r>
              <a:rPr lang="en-US" sz="2600" dirty="0" err="1" smtClean="0"/>
              <a:t>hydrologically</a:t>
            </a:r>
            <a:r>
              <a:rPr lang="en-US" sz="2600" dirty="0" smtClean="0"/>
              <a:t> or seismically deficient, based on current methodologies &amp; criteria</a:t>
            </a:r>
          </a:p>
          <a:p>
            <a:pPr eaLnBrk="1" hangingPunct="1">
              <a:spcBef>
                <a:spcPts val="0"/>
              </a:spcBef>
              <a:spcAft>
                <a:spcPts val="1200"/>
              </a:spcAft>
              <a:buSzPct val="75000"/>
              <a:buFont typeface="Arial" pitchFamily="34" charset="0"/>
              <a:buChar char="■"/>
              <a:defRPr/>
            </a:pPr>
            <a:r>
              <a:rPr lang="en-US" sz="2600" dirty="0" smtClean="0"/>
              <a:t>Many are untested for a full pool condition</a:t>
            </a:r>
          </a:p>
          <a:p>
            <a:pPr eaLnBrk="1" hangingPunct="1">
              <a:spcBef>
                <a:spcPts val="0"/>
              </a:spcBef>
              <a:spcAft>
                <a:spcPts val="1200"/>
              </a:spcAft>
              <a:buSzPct val="75000"/>
              <a:buFont typeface="Arial" pitchFamily="34" charset="0"/>
              <a:buChar char="■"/>
              <a:defRPr/>
            </a:pPr>
            <a:r>
              <a:rPr lang="en-US" sz="2600" dirty="0" smtClean="0"/>
              <a:t>The cost to fix these deficiencies is estimated in billions of dollars</a:t>
            </a:r>
          </a:p>
        </p:txBody>
      </p:sp>
      <p:sp>
        <p:nvSpPr>
          <p:cNvPr id="9220" name="Text Box 5"/>
          <p:cNvSpPr txBox="1">
            <a:spLocks noChangeArrowheads="1"/>
          </p:cNvSpPr>
          <p:nvPr/>
        </p:nvSpPr>
        <p:spPr bwMode="auto">
          <a:xfrm>
            <a:off x="3657600" y="6400800"/>
            <a:ext cx="184150" cy="228600"/>
          </a:xfrm>
          <a:prstGeom prst="rect">
            <a:avLst/>
          </a:prstGeom>
          <a:noFill/>
          <a:ln w="12700">
            <a:noFill/>
            <a:miter lim="800000"/>
            <a:headEnd/>
            <a:tailEnd/>
          </a:ln>
        </p:spPr>
        <p:txBody>
          <a:bodyPr wrap="none">
            <a:spAutoFit/>
          </a:bodyPr>
          <a:lstStyle/>
          <a:p>
            <a:pPr algn="ctr"/>
            <a:endParaRPr lang="en-US" sz="900" b="0">
              <a:latin typeface="Times New Roman" pitchFamily="18" charset="0"/>
            </a:endParaRPr>
          </a:p>
        </p:txBody>
      </p:sp>
      <p:sp>
        <p:nvSpPr>
          <p:cNvPr id="541702" name="Text Box 6"/>
          <p:cNvSpPr txBox="1">
            <a:spLocks noChangeArrowheads="1"/>
          </p:cNvSpPr>
          <p:nvPr/>
        </p:nvSpPr>
        <p:spPr bwMode="auto">
          <a:xfrm>
            <a:off x="609600" y="6491287"/>
            <a:ext cx="8001000" cy="366713"/>
          </a:xfrm>
          <a:prstGeom prst="rect">
            <a:avLst/>
          </a:prstGeom>
          <a:noFill/>
          <a:ln w="9525">
            <a:noFill/>
            <a:miter lim="800000"/>
            <a:headEnd/>
            <a:tailEnd/>
          </a:ln>
          <a:effectLst/>
        </p:spPr>
        <p:txBody>
          <a:bodyPr>
            <a:spAutoFit/>
          </a:bodyPr>
          <a:lstStyle/>
          <a:p>
            <a:pPr algn="ctr" eaLnBrk="1" hangingPunct="1">
              <a:spcBef>
                <a:spcPct val="20000"/>
              </a:spcBef>
              <a:buClr>
                <a:schemeClr val="hlink"/>
              </a:buClr>
              <a:buSzPct val="120000"/>
              <a:defRPr/>
            </a:pPr>
            <a:r>
              <a:rPr lang="en-US" sz="1800" b="0" dirty="0">
                <a:solidFill>
                  <a:srgbClr val="FF9900"/>
                </a:solidFill>
              </a:rPr>
              <a:t>Source: USACE Risk Analysis for Dam Safety Research Unit (2001)</a:t>
            </a:r>
            <a:endParaRPr lang="en-US" dirty="0">
              <a:solidFill>
                <a:srgbClr val="FF9900"/>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81000" y="228600"/>
            <a:ext cx="4818063" cy="5638800"/>
            <a:chOff x="288" y="285"/>
            <a:chExt cx="3035" cy="3903"/>
          </a:xfrm>
        </p:grpSpPr>
        <p:pic>
          <p:nvPicPr>
            <p:cNvPr id="33797" name="Picture 3" descr="YES GCLSW1983"/>
            <p:cNvPicPr>
              <a:picLocks noChangeAspect="1" noChangeArrowheads="1"/>
            </p:cNvPicPr>
            <p:nvPr/>
          </p:nvPicPr>
          <p:blipFill>
            <a:blip r:embed="rId3" cstate="print"/>
            <a:srcRect/>
            <a:stretch>
              <a:fillRect/>
            </a:stretch>
          </p:blipFill>
          <p:spPr bwMode="auto">
            <a:xfrm>
              <a:off x="288" y="285"/>
              <a:ext cx="3035" cy="3891"/>
            </a:xfrm>
            <a:prstGeom prst="rect">
              <a:avLst/>
            </a:prstGeom>
            <a:noFill/>
            <a:ln w="9525">
              <a:noFill/>
              <a:miter lim="800000"/>
              <a:headEnd/>
              <a:tailEnd/>
            </a:ln>
          </p:spPr>
        </p:pic>
        <p:sp>
          <p:nvSpPr>
            <p:cNvPr id="33798" name="Rectangle 4"/>
            <p:cNvSpPr>
              <a:spLocks noChangeArrowheads="1"/>
            </p:cNvSpPr>
            <p:nvPr/>
          </p:nvSpPr>
          <p:spPr bwMode="auto">
            <a:xfrm>
              <a:off x="336" y="3960"/>
              <a:ext cx="2976" cy="228"/>
            </a:xfrm>
            <a:prstGeom prst="rect">
              <a:avLst/>
            </a:prstGeom>
            <a:solidFill>
              <a:srgbClr val="C0C0C0"/>
            </a:solidFill>
            <a:ln w="12700">
              <a:noFill/>
              <a:miter lim="800000"/>
              <a:headEnd/>
              <a:tailEnd/>
            </a:ln>
          </p:spPr>
          <p:txBody>
            <a:bodyPr wrap="none" anchor="ctr"/>
            <a:lstStyle/>
            <a:p>
              <a:endParaRPr lang="en-US"/>
            </a:p>
          </p:txBody>
        </p:sp>
      </p:grpSp>
      <p:sp>
        <p:nvSpPr>
          <p:cNvPr id="33795" name="Text Box 5"/>
          <p:cNvSpPr txBox="1">
            <a:spLocks noChangeArrowheads="1"/>
          </p:cNvSpPr>
          <p:nvPr/>
        </p:nvSpPr>
        <p:spPr bwMode="auto">
          <a:xfrm>
            <a:off x="5638800" y="2209800"/>
            <a:ext cx="3276600" cy="2492990"/>
          </a:xfrm>
          <a:prstGeom prst="rect">
            <a:avLst/>
          </a:prstGeom>
          <a:noFill/>
          <a:ln w="12700">
            <a:noFill/>
            <a:miter lim="800000"/>
            <a:headEnd/>
            <a:tailEnd/>
          </a:ln>
        </p:spPr>
        <p:txBody>
          <a:bodyPr wrap="square">
            <a:spAutoFit/>
          </a:bodyPr>
          <a:lstStyle/>
          <a:p>
            <a:pPr algn="l">
              <a:spcBef>
                <a:spcPct val="50000"/>
              </a:spcBef>
            </a:pPr>
            <a:r>
              <a:rPr lang="en-US" sz="2400" dirty="0">
                <a:latin typeface="Times New Roman" pitchFamily="18" charset="0"/>
                <a:cs typeface="Times New Roman" pitchFamily="18" charset="0"/>
              </a:rPr>
              <a:t>Glen Canyon Dam,   left spillway tunnel. Sept. 1983.</a:t>
            </a:r>
          </a:p>
          <a:p>
            <a:pPr algn="l">
              <a:spcBef>
                <a:spcPct val="50000"/>
              </a:spcBef>
            </a:pPr>
            <a:r>
              <a:rPr lang="en-US" sz="2400" dirty="0">
                <a:latin typeface="Times New Roman" pitchFamily="18" charset="0"/>
                <a:cs typeface="Times New Roman" pitchFamily="18" charset="0"/>
              </a:rPr>
              <a:t>The “big hole” in the spillway invert was 11 meters deep.</a:t>
            </a:r>
            <a:r>
              <a:rPr lang="en-US" sz="2400" b="0" dirty="0">
                <a:latin typeface="Times New Roman" pitchFamily="18" charset="0"/>
              </a:rPr>
              <a:t> </a:t>
            </a:r>
          </a:p>
        </p:txBody>
      </p:sp>
      <p:sp>
        <p:nvSpPr>
          <p:cNvPr id="560134" name="Rectangle 6"/>
          <p:cNvSpPr>
            <a:spLocks noGrp="1" noChangeArrowheads="1"/>
          </p:cNvSpPr>
          <p:nvPr>
            <p:ph type="title"/>
          </p:nvPr>
        </p:nvSpPr>
        <p:spPr>
          <a:xfrm>
            <a:off x="5562600" y="274638"/>
            <a:ext cx="3581400" cy="1477962"/>
          </a:xfrm>
        </p:spPr>
        <p:txBody>
          <a:bodyPr/>
          <a:lstStyle/>
          <a:p>
            <a:pPr algn="ctr" eaLnBrk="1" hangingPunct="1">
              <a:defRPr/>
            </a:pPr>
            <a:r>
              <a:rPr lang="en-US" sz="3600" b="1" dirty="0" smtClean="0"/>
              <a:t>Glen Canyon Dam Erosion</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2" name="Rectangle 2"/>
          <p:cNvSpPr>
            <a:spLocks noGrp="1" noChangeArrowheads="1"/>
          </p:cNvSpPr>
          <p:nvPr>
            <p:ph type="title"/>
          </p:nvPr>
        </p:nvSpPr>
        <p:spPr>
          <a:xfrm>
            <a:off x="0" y="274638"/>
            <a:ext cx="9144000" cy="715962"/>
          </a:xfrm>
        </p:spPr>
        <p:txBody>
          <a:bodyPr/>
          <a:lstStyle/>
          <a:p>
            <a:pPr algn="ctr" eaLnBrk="1" hangingPunct="1">
              <a:defRPr/>
            </a:pPr>
            <a:r>
              <a:rPr lang="en-US" sz="4000" b="1" dirty="0" smtClean="0"/>
              <a:t>John Day </a:t>
            </a:r>
            <a:r>
              <a:rPr lang="en-US" sz="4000" b="1" dirty="0" err="1" smtClean="0"/>
              <a:t>Nav</a:t>
            </a:r>
            <a:r>
              <a:rPr lang="en-US" sz="4000" b="1" dirty="0" smtClean="0"/>
              <a:t> Lock </a:t>
            </a:r>
            <a:r>
              <a:rPr lang="en-US" sz="4000" b="1" dirty="0" err="1" smtClean="0"/>
              <a:t>Cavitation</a:t>
            </a:r>
            <a:endParaRPr lang="en-US" sz="4000" b="1" dirty="0" smtClean="0"/>
          </a:p>
        </p:txBody>
      </p:sp>
      <p:pic>
        <p:nvPicPr>
          <p:cNvPr id="34819" name="Picture 3" descr="YES Cavitation Lateral 2nd DS 1st Port South Upstream"/>
          <p:cNvPicPr>
            <a:picLocks noChangeAspect="1" noChangeArrowheads="1"/>
          </p:cNvPicPr>
          <p:nvPr/>
        </p:nvPicPr>
        <p:blipFill>
          <a:blip r:embed="rId3" cstate="print"/>
          <a:srcRect/>
          <a:stretch>
            <a:fillRect/>
          </a:stretch>
        </p:blipFill>
        <p:spPr bwMode="auto">
          <a:xfrm>
            <a:off x="1752600" y="1066800"/>
            <a:ext cx="5867400" cy="464232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35843" name="Rectangle 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35844" name="Rectangle 4"/>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35845" name="Rectangle 5"/>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35846" name="Rectangle 6"/>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35847" name="Rectangle 7"/>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574472" name="Rectangle 8"/>
          <p:cNvSpPr>
            <a:spLocks noGrp="1" noChangeArrowheads="1"/>
          </p:cNvSpPr>
          <p:nvPr>
            <p:ph type="title"/>
          </p:nvPr>
        </p:nvSpPr>
        <p:spPr/>
        <p:txBody>
          <a:bodyPr lIns="92075" tIns="46038" rIns="92075" bIns="46038"/>
          <a:lstStyle/>
          <a:p>
            <a:pPr algn="ctr" eaLnBrk="1" hangingPunct="1">
              <a:defRPr/>
            </a:pPr>
            <a:r>
              <a:rPr lang="en-US" sz="4000" b="1" dirty="0" smtClean="0"/>
              <a:t>Spillway Erosion: Tuttle Canyon</a:t>
            </a:r>
          </a:p>
        </p:txBody>
      </p:sp>
      <p:pic>
        <p:nvPicPr>
          <p:cNvPr id="35849" name="Picture 9"/>
          <p:cNvPicPr>
            <a:picLocks noGrp="1" noChangeArrowheads="1"/>
          </p:cNvPicPr>
          <p:nvPr>
            <p:ph idx="1"/>
          </p:nvPr>
        </p:nvPicPr>
        <p:blipFill>
          <a:blip r:embed="rId3" cstate="print"/>
          <a:stretch>
            <a:fillRect/>
          </a:stretch>
        </p:blipFill>
        <p:spPr>
          <a:xfrm>
            <a:off x="4876800" y="1981200"/>
            <a:ext cx="3806503" cy="2578224"/>
          </a:xfrm>
          <a:noFill/>
        </p:spPr>
      </p:pic>
      <p:sp>
        <p:nvSpPr>
          <p:cNvPr id="35850" name="Line 10"/>
          <p:cNvSpPr>
            <a:spLocks noChangeShapeType="1"/>
          </p:cNvSpPr>
          <p:nvPr/>
        </p:nvSpPr>
        <p:spPr bwMode="auto">
          <a:xfrm>
            <a:off x="3810000" y="3352800"/>
            <a:ext cx="0" cy="547688"/>
          </a:xfrm>
          <a:prstGeom prst="line">
            <a:avLst/>
          </a:prstGeom>
          <a:noFill/>
          <a:ln w="76200">
            <a:solidFill>
              <a:srgbClr val="FF0000"/>
            </a:solidFill>
            <a:round/>
            <a:headEnd/>
            <a:tailEnd/>
          </a:ln>
        </p:spPr>
        <p:txBody>
          <a:bodyPr wrap="none" anchor="ctr"/>
          <a:lstStyle/>
          <a:p>
            <a:endParaRPr lang="en-US"/>
          </a:p>
        </p:txBody>
      </p:sp>
      <p:sp>
        <p:nvSpPr>
          <p:cNvPr id="35852" name="Text Box 12"/>
          <p:cNvSpPr txBox="1">
            <a:spLocks noChangeArrowheads="1"/>
          </p:cNvSpPr>
          <p:nvPr/>
        </p:nvSpPr>
        <p:spPr bwMode="auto">
          <a:xfrm>
            <a:off x="5181600" y="5486400"/>
            <a:ext cx="2819400" cy="762000"/>
          </a:xfrm>
          <a:prstGeom prst="rect">
            <a:avLst/>
          </a:prstGeom>
          <a:noFill/>
          <a:ln w="9525">
            <a:noFill/>
            <a:miter lim="800000"/>
            <a:headEnd/>
            <a:tailEnd/>
          </a:ln>
        </p:spPr>
        <p:txBody>
          <a:bodyPr>
            <a:spAutoFit/>
          </a:bodyPr>
          <a:lstStyle/>
          <a:p>
            <a:pPr algn="ctr"/>
            <a:endParaRPr lang="en-US"/>
          </a:p>
        </p:txBody>
      </p:sp>
      <p:sp>
        <p:nvSpPr>
          <p:cNvPr id="35853" name="Text Box 13"/>
          <p:cNvSpPr txBox="1">
            <a:spLocks noChangeArrowheads="1"/>
          </p:cNvSpPr>
          <p:nvPr/>
        </p:nvSpPr>
        <p:spPr bwMode="auto">
          <a:xfrm>
            <a:off x="5105400" y="5486400"/>
            <a:ext cx="2895600" cy="762000"/>
          </a:xfrm>
          <a:prstGeom prst="rect">
            <a:avLst/>
          </a:prstGeom>
          <a:noFill/>
          <a:ln w="9525">
            <a:noFill/>
            <a:miter lim="800000"/>
            <a:headEnd/>
            <a:tailEnd/>
          </a:ln>
        </p:spPr>
        <p:txBody>
          <a:bodyPr>
            <a:spAutoFit/>
          </a:bodyPr>
          <a:lstStyle/>
          <a:p>
            <a:pPr algn="ctr">
              <a:spcBef>
                <a:spcPct val="50000"/>
              </a:spcBef>
            </a:pPr>
            <a:endParaRPr lang="en-US"/>
          </a:p>
        </p:txBody>
      </p:sp>
      <p:sp>
        <p:nvSpPr>
          <p:cNvPr id="35854" name="Text Box 14"/>
          <p:cNvSpPr txBox="1">
            <a:spLocks noChangeArrowheads="1"/>
          </p:cNvSpPr>
          <p:nvPr/>
        </p:nvSpPr>
        <p:spPr bwMode="auto">
          <a:xfrm>
            <a:off x="3048000" y="5257800"/>
            <a:ext cx="2438400" cy="779462"/>
          </a:xfrm>
          <a:prstGeom prst="rect">
            <a:avLst/>
          </a:prstGeom>
          <a:solidFill>
            <a:srgbClr val="FFFFFF"/>
          </a:solidFill>
          <a:ln w="9525">
            <a:noFill/>
            <a:miter lim="800000"/>
            <a:headEnd/>
            <a:tailEnd/>
          </a:ln>
        </p:spPr>
        <p:txBody>
          <a:bodyPr>
            <a:spAutoFit/>
          </a:bodyPr>
          <a:lstStyle/>
          <a:p>
            <a:pPr algn="ctr">
              <a:spcBef>
                <a:spcPct val="50000"/>
              </a:spcBef>
            </a:pPr>
            <a:r>
              <a:rPr lang="en-US" sz="1800" dirty="0">
                <a:solidFill>
                  <a:srgbClr val="000000"/>
                </a:solidFill>
              </a:rPr>
              <a:t>Tuttle Canyon</a:t>
            </a:r>
          </a:p>
          <a:p>
            <a:pPr algn="ctr">
              <a:spcBef>
                <a:spcPct val="50000"/>
              </a:spcBef>
            </a:pPr>
            <a:r>
              <a:rPr lang="en-US" sz="1800" dirty="0">
                <a:solidFill>
                  <a:srgbClr val="000000"/>
                </a:solidFill>
              </a:rPr>
              <a:t>Manhattan KS</a:t>
            </a:r>
          </a:p>
        </p:txBody>
      </p:sp>
      <p:pic>
        <p:nvPicPr>
          <p:cNvPr id="35855" name="Picture 15"/>
          <p:cNvPicPr>
            <a:picLocks noChangeAspect="1" noChangeArrowheads="1"/>
          </p:cNvPicPr>
          <p:nvPr/>
        </p:nvPicPr>
        <p:blipFill>
          <a:blip r:embed="rId4" cstate="print"/>
          <a:srcRect/>
          <a:stretch>
            <a:fillRect/>
          </a:stretch>
        </p:blipFill>
        <p:spPr bwMode="auto">
          <a:xfrm>
            <a:off x="533400" y="1676400"/>
            <a:ext cx="3962400" cy="3068638"/>
          </a:xfrm>
          <a:prstGeom prst="rect">
            <a:avLst/>
          </a:prstGeom>
          <a:noFill/>
          <a:ln w="9525">
            <a:noFill/>
            <a:miter lim="800000"/>
            <a:headEnd/>
            <a:tailEnd/>
          </a:ln>
        </p:spPr>
      </p:pic>
    </p:spTree>
  </p:cSld>
  <p:clrMapOvr>
    <a:masterClrMapping/>
  </p:clrMapOvr>
  <p:transition spd="med">
    <p:pull dir="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02" name="Rectangle 1026"/>
          <p:cNvSpPr>
            <a:spLocks noGrp="1" noChangeArrowheads="1"/>
          </p:cNvSpPr>
          <p:nvPr>
            <p:ph type="title"/>
          </p:nvPr>
        </p:nvSpPr>
        <p:spPr>
          <a:xfrm>
            <a:off x="0" y="274638"/>
            <a:ext cx="9144000" cy="868362"/>
          </a:xfrm>
        </p:spPr>
        <p:txBody>
          <a:bodyPr/>
          <a:lstStyle/>
          <a:p>
            <a:pPr algn="ctr" eaLnBrk="1" hangingPunct="1">
              <a:defRPr/>
            </a:pPr>
            <a:r>
              <a:rPr lang="en-US" sz="4000" b="1" dirty="0" smtClean="0"/>
              <a:t>Hydraulic Evaluation</a:t>
            </a:r>
          </a:p>
        </p:txBody>
      </p:sp>
      <p:pic>
        <p:nvPicPr>
          <p:cNvPr id="36868" name="Picture 1028" descr="TD-15"/>
          <p:cNvPicPr>
            <a:picLocks noGrp="1" noChangeAspect="1" noChangeArrowheads="1"/>
          </p:cNvPicPr>
          <p:nvPr>
            <p:ph idx="1"/>
          </p:nvPr>
        </p:nvPicPr>
        <p:blipFill>
          <a:blip r:embed="rId3" cstate="print"/>
          <a:stretch>
            <a:fillRect/>
          </a:stretch>
        </p:blipFill>
        <p:spPr>
          <a:xfrm>
            <a:off x="4267200" y="1619250"/>
            <a:ext cx="4495800" cy="3848100"/>
          </a:xfrm>
          <a:noFill/>
        </p:spPr>
      </p:pic>
      <p:sp>
        <p:nvSpPr>
          <p:cNvPr id="716803" name="Rectangle 1027"/>
          <p:cNvSpPr>
            <a:spLocks noGrp="1" noChangeArrowheads="1"/>
          </p:cNvSpPr>
          <p:nvPr>
            <p:ph type="body" sz="half" idx="4294967295"/>
          </p:nvPr>
        </p:nvSpPr>
        <p:spPr>
          <a:xfrm>
            <a:off x="304800" y="1066800"/>
            <a:ext cx="3886200" cy="3886200"/>
          </a:xfrm>
        </p:spPr>
        <p:txBody>
          <a:bodyPr lIns="90488" tIns="44450" rIns="90488" bIns="44450"/>
          <a:lstStyle/>
          <a:p>
            <a:pPr eaLnBrk="1" hangingPunct="1">
              <a:spcBef>
                <a:spcPts val="0"/>
              </a:spcBef>
              <a:spcAft>
                <a:spcPts val="1200"/>
              </a:spcAft>
              <a:defRPr/>
            </a:pPr>
            <a:r>
              <a:rPr lang="en-US" dirty="0" smtClean="0"/>
              <a:t>Breach parameters</a:t>
            </a:r>
          </a:p>
          <a:p>
            <a:pPr eaLnBrk="1" hangingPunct="1">
              <a:spcBef>
                <a:spcPts val="0"/>
              </a:spcBef>
              <a:spcAft>
                <a:spcPts val="1200"/>
              </a:spcAft>
              <a:defRPr/>
            </a:pPr>
            <a:r>
              <a:rPr lang="en-US" dirty="0" smtClean="0"/>
              <a:t>Inundation</a:t>
            </a:r>
          </a:p>
          <a:p>
            <a:pPr eaLnBrk="1" hangingPunct="1">
              <a:spcBef>
                <a:spcPts val="0"/>
              </a:spcBef>
              <a:spcAft>
                <a:spcPts val="1200"/>
              </a:spcAft>
              <a:defRPr/>
            </a:pPr>
            <a:r>
              <a:rPr lang="en-US" dirty="0" smtClean="0"/>
              <a:t>Flood wave travel time</a:t>
            </a:r>
          </a:p>
          <a:p>
            <a:pPr eaLnBrk="1" hangingPunct="1">
              <a:spcBef>
                <a:spcPts val="0"/>
              </a:spcBef>
              <a:spcAft>
                <a:spcPts val="1200"/>
              </a:spcAft>
              <a:defRPr/>
            </a:pPr>
            <a:r>
              <a:rPr lang="en-US" dirty="0" smtClean="0"/>
              <a:t>Warning time</a:t>
            </a:r>
          </a:p>
          <a:p>
            <a:pPr eaLnBrk="1" hangingPunct="1">
              <a:spcBef>
                <a:spcPts val="0"/>
              </a:spcBef>
              <a:spcAft>
                <a:spcPts val="1200"/>
              </a:spcAft>
              <a:defRPr/>
            </a:pPr>
            <a:r>
              <a:rPr lang="en-US" dirty="0" smtClean="0"/>
              <a:t>Population at risk</a:t>
            </a:r>
          </a:p>
          <a:p>
            <a:pPr eaLnBrk="1" hangingPunct="1">
              <a:spcBef>
                <a:spcPts val="0"/>
              </a:spcBef>
              <a:spcAft>
                <a:spcPts val="1200"/>
              </a:spcAft>
              <a:defRPr/>
            </a:pPr>
            <a:r>
              <a:rPr lang="en-US" dirty="0" smtClean="0"/>
              <a:t>Loss of life</a:t>
            </a:r>
          </a:p>
        </p:txBody>
      </p:sp>
    </p:spTree>
  </p:cSld>
  <p:clrMapOvr>
    <a:masterClrMapping/>
  </p:clrMapOvr>
  <p:transition>
    <p:cu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82" name="Rectangle 2"/>
          <p:cNvSpPr>
            <a:spLocks noGrp="1" noChangeArrowheads="1"/>
          </p:cNvSpPr>
          <p:nvPr>
            <p:ph type="title"/>
          </p:nvPr>
        </p:nvSpPr>
        <p:spPr/>
        <p:txBody>
          <a:bodyPr/>
          <a:lstStyle/>
          <a:p>
            <a:pPr algn="ctr" eaLnBrk="1" hangingPunct="1">
              <a:defRPr/>
            </a:pPr>
            <a:r>
              <a:rPr lang="en-US" sz="4000" dirty="0" smtClean="0"/>
              <a:t>Evaluating Downstream Effects</a:t>
            </a:r>
          </a:p>
        </p:txBody>
      </p:sp>
      <p:sp>
        <p:nvSpPr>
          <p:cNvPr id="686083" name="Rectangle 3"/>
          <p:cNvSpPr>
            <a:spLocks noGrp="1" noChangeArrowheads="1"/>
          </p:cNvSpPr>
          <p:nvPr>
            <p:ph idx="1"/>
          </p:nvPr>
        </p:nvSpPr>
        <p:spPr>
          <a:xfrm>
            <a:off x="457200" y="1600200"/>
            <a:ext cx="8229600" cy="4114800"/>
          </a:xfrm>
        </p:spPr>
        <p:txBody>
          <a:bodyPr lIns="90488" tIns="44450" rIns="90488" bIns="44450"/>
          <a:lstStyle/>
          <a:p>
            <a:pPr eaLnBrk="1" hangingPunct="1">
              <a:spcBef>
                <a:spcPts val="0"/>
              </a:spcBef>
              <a:spcAft>
                <a:spcPts val="1200"/>
              </a:spcAft>
              <a:buSzPct val="75000"/>
              <a:buFont typeface="Arial" pitchFamily="34" charset="0"/>
              <a:buChar char="■"/>
              <a:defRPr/>
            </a:pPr>
            <a:r>
              <a:rPr lang="en-US" sz="3200" dirty="0" smtClean="0"/>
              <a:t>Discharge</a:t>
            </a:r>
          </a:p>
          <a:p>
            <a:pPr eaLnBrk="1" hangingPunct="1">
              <a:spcBef>
                <a:spcPts val="0"/>
              </a:spcBef>
              <a:spcAft>
                <a:spcPts val="1200"/>
              </a:spcAft>
              <a:buSzPct val="75000"/>
              <a:buFont typeface="Arial" pitchFamily="34" charset="0"/>
              <a:buChar char="■"/>
              <a:defRPr/>
            </a:pPr>
            <a:r>
              <a:rPr lang="en-US" sz="3200" dirty="0" smtClean="0"/>
              <a:t>Channel geometry</a:t>
            </a:r>
          </a:p>
          <a:p>
            <a:pPr eaLnBrk="1" hangingPunct="1">
              <a:spcBef>
                <a:spcPts val="0"/>
              </a:spcBef>
              <a:spcAft>
                <a:spcPts val="1200"/>
              </a:spcAft>
              <a:buSzPct val="75000"/>
              <a:buFont typeface="Arial" pitchFamily="34" charset="0"/>
              <a:buChar char="■"/>
              <a:defRPr/>
            </a:pPr>
            <a:r>
              <a:rPr lang="en-US" sz="3200" dirty="0" smtClean="0"/>
              <a:t>Roughness (Manning’s n)</a:t>
            </a:r>
          </a:p>
          <a:p>
            <a:pPr eaLnBrk="1" hangingPunct="1">
              <a:spcBef>
                <a:spcPts val="0"/>
              </a:spcBef>
              <a:spcAft>
                <a:spcPts val="1200"/>
              </a:spcAft>
              <a:buSzPct val="75000"/>
              <a:buFont typeface="Arial" pitchFamily="34" charset="0"/>
              <a:buChar char="■"/>
              <a:defRPr/>
            </a:pPr>
            <a:r>
              <a:rPr lang="en-US" sz="3200" dirty="0" smtClean="0"/>
              <a:t>Structures (bridges, dams, levees)</a:t>
            </a:r>
          </a:p>
          <a:p>
            <a:pPr eaLnBrk="1" hangingPunct="1">
              <a:spcBef>
                <a:spcPts val="0"/>
              </a:spcBef>
              <a:spcAft>
                <a:spcPts val="300"/>
              </a:spcAft>
              <a:buSzPct val="75000"/>
              <a:buFont typeface="Arial" pitchFamily="34" charset="0"/>
              <a:buChar char="■"/>
              <a:defRPr/>
            </a:pPr>
            <a:r>
              <a:rPr lang="en-US" sz="3200" dirty="0" smtClean="0"/>
              <a:t>Water surface profiles and inundation maps</a:t>
            </a:r>
          </a:p>
          <a:p>
            <a:pPr marL="914400" lvl="1" indent="-342900" eaLnBrk="1" hangingPunct="1">
              <a:spcBef>
                <a:spcPts val="0"/>
              </a:spcBef>
              <a:spcAft>
                <a:spcPts val="900"/>
              </a:spcAft>
              <a:buSzPct val="100000"/>
              <a:buFont typeface="Arial" pitchFamily="34" charset="0"/>
              <a:buChar char="●"/>
              <a:defRPr/>
            </a:pPr>
            <a:r>
              <a:rPr lang="en-US" sz="2800" dirty="0" smtClean="0"/>
              <a:t>Comparison with natural condition</a:t>
            </a:r>
          </a:p>
        </p:txBody>
      </p:sp>
    </p:spTree>
  </p:cSld>
  <p:clrMapOvr>
    <a:masterClrMapping/>
  </p:clrMapOvr>
  <p:transition>
    <p:cu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6786" name="Rectangle 2"/>
          <p:cNvSpPr>
            <a:spLocks noGrp="1" noChangeArrowheads="1"/>
          </p:cNvSpPr>
          <p:nvPr>
            <p:ph type="title"/>
          </p:nvPr>
        </p:nvSpPr>
        <p:spPr>
          <a:xfrm>
            <a:off x="0" y="274638"/>
            <a:ext cx="9144000" cy="715962"/>
          </a:xfrm>
        </p:spPr>
        <p:txBody>
          <a:bodyPr/>
          <a:lstStyle/>
          <a:p>
            <a:pPr algn="ctr" eaLnBrk="1" hangingPunct="1">
              <a:defRPr/>
            </a:pPr>
            <a:r>
              <a:rPr lang="en-US" b="1" dirty="0" smtClean="0">
                <a:solidFill>
                  <a:srgbClr val="FFFF00"/>
                </a:solidFill>
              </a:rPr>
              <a:t> </a:t>
            </a:r>
            <a:r>
              <a:rPr lang="en-US" b="1" dirty="0" smtClean="0"/>
              <a:t>Topics</a:t>
            </a:r>
            <a:endParaRPr lang="en-US" sz="4800" b="1" dirty="0" smtClean="0"/>
          </a:p>
        </p:txBody>
      </p:sp>
      <p:sp>
        <p:nvSpPr>
          <p:cNvPr id="886787" name="Rectangle 3"/>
          <p:cNvSpPr>
            <a:spLocks noGrp="1" noChangeArrowheads="1"/>
          </p:cNvSpPr>
          <p:nvPr>
            <p:ph idx="1"/>
          </p:nvPr>
        </p:nvSpPr>
        <p:spPr>
          <a:xfrm>
            <a:off x="533400" y="1447800"/>
            <a:ext cx="8305800" cy="4343400"/>
          </a:xfrm>
        </p:spPr>
        <p:txBody>
          <a:bodyPr/>
          <a:lstStyle/>
          <a:p>
            <a:pPr eaLnBrk="1" hangingPunct="1">
              <a:spcBef>
                <a:spcPts val="0"/>
              </a:spcBef>
              <a:spcAft>
                <a:spcPts val="1200"/>
              </a:spcAft>
              <a:buSzPct val="75000"/>
              <a:buFont typeface="Arial" pitchFamily="34" charset="0"/>
              <a:buChar char="■"/>
              <a:defRPr/>
            </a:pPr>
            <a:r>
              <a:rPr lang="en-US" sz="3200" b="1" dirty="0" smtClean="0"/>
              <a:t>Hydrologic Considerations </a:t>
            </a:r>
          </a:p>
          <a:p>
            <a:pPr eaLnBrk="1" hangingPunct="1">
              <a:spcBef>
                <a:spcPts val="0"/>
              </a:spcBef>
              <a:spcAft>
                <a:spcPts val="1200"/>
              </a:spcAft>
              <a:buSzPct val="75000"/>
              <a:buFont typeface="Arial" pitchFamily="34" charset="0"/>
              <a:buChar char="■"/>
              <a:defRPr/>
            </a:pPr>
            <a:r>
              <a:rPr lang="en-US" sz="3200" b="1" dirty="0" smtClean="0"/>
              <a:t>Hydraulic Considerations</a:t>
            </a:r>
          </a:p>
          <a:p>
            <a:pPr eaLnBrk="1" hangingPunct="1">
              <a:spcBef>
                <a:spcPts val="0"/>
              </a:spcBef>
              <a:spcAft>
                <a:spcPts val="1200"/>
              </a:spcAft>
              <a:buSzPct val="75000"/>
              <a:buFont typeface="Arial" pitchFamily="34" charset="0"/>
              <a:buChar char="■"/>
              <a:defRPr/>
            </a:pPr>
            <a:r>
              <a:rPr lang="en-US" sz="3200" b="1" dirty="0" smtClean="0">
                <a:solidFill>
                  <a:srgbClr val="FF9900"/>
                </a:solidFill>
              </a:rPr>
              <a:t>Typical alternatives used to correct deficiencies</a:t>
            </a:r>
          </a:p>
          <a:p>
            <a:pPr>
              <a:spcBef>
                <a:spcPts val="0"/>
              </a:spcBef>
              <a:spcAft>
                <a:spcPts val="1200"/>
              </a:spcAft>
              <a:buSzPct val="75000"/>
              <a:buFont typeface="Arial" pitchFamily="34" charset="0"/>
              <a:buChar char="■"/>
              <a:defRPr/>
            </a:pPr>
            <a:r>
              <a:rPr lang="en-US" dirty="0" smtClean="0"/>
              <a:t>Modeling Mapping &amp; Consequences (MMC) Production Center</a:t>
            </a:r>
          </a:p>
          <a:p>
            <a:pPr eaLnBrk="1" hangingPunct="1">
              <a:spcBef>
                <a:spcPts val="0"/>
              </a:spcBef>
              <a:spcAft>
                <a:spcPts val="1200"/>
              </a:spcAft>
              <a:buSzPct val="75000"/>
              <a:buFont typeface="Arial" pitchFamily="34" charset="0"/>
              <a:buChar char="■"/>
              <a:defRPr/>
            </a:pPr>
            <a:endParaRPr lang="en-US" sz="3200" b="1" dirty="0" smtClean="0"/>
          </a:p>
          <a:p>
            <a:pPr eaLnBrk="1" hangingPunct="1">
              <a:lnSpc>
                <a:spcPct val="90000"/>
              </a:lnSpc>
              <a:buFontTx/>
              <a:buNone/>
              <a:defRPr/>
            </a:pPr>
            <a:endParaRPr lang="en-US" sz="3600" dirty="0" smtClean="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850" name="Rectangle 2"/>
          <p:cNvSpPr>
            <a:spLocks noGrp="1" noChangeArrowheads="1"/>
          </p:cNvSpPr>
          <p:nvPr>
            <p:ph type="title"/>
          </p:nvPr>
        </p:nvSpPr>
        <p:spPr/>
        <p:txBody>
          <a:bodyPr/>
          <a:lstStyle/>
          <a:p>
            <a:pPr algn="ctr" eaLnBrk="1" hangingPunct="1">
              <a:defRPr/>
            </a:pPr>
            <a:r>
              <a:rPr lang="en-US" sz="4000" b="1" dirty="0" smtClean="0"/>
              <a:t>Remediation</a:t>
            </a:r>
          </a:p>
        </p:txBody>
      </p:sp>
      <p:pic>
        <p:nvPicPr>
          <p:cNvPr id="57347" name="Picture 3" descr="fusegate"/>
          <p:cNvPicPr>
            <a:picLocks noGrp="1" noChangeAspect="1" noChangeArrowheads="1"/>
          </p:cNvPicPr>
          <p:nvPr>
            <p:ph idx="1"/>
          </p:nvPr>
        </p:nvPicPr>
        <p:blipFill>
          <a:blip r:embed="rId3" cstate="print"/>
          <a:stretch>
            <a:fillRect/>
          </a:stretch>
        </p:blipFill>
        <p:spPr>
          <a:xfrm>
            <a:off x="228600" y="1295400"/>
            <a:ext cx="4919241" cy="3886200"/>
          </a:xfrm>
          <a:noFill/>
        </p:spPr>
      </p:pic>
      <p:pic>
        <p:nvPicPr>
          <p:cNvPr id="57350" name="Picture 6" descr="fuseplug looking right"/>
          <p:cNvPicPr>
            <a:picLocks noGrp="1" noChangeAspect="1" noChangeArrowheads="1"/>
          </p:cNvPicPr>
          <p:nvPr>
            <p:ph sz="half" idx="4294967295"/>
          </p:nvPr>
        </p:nvPicPr>
        <p:blipFill>
          <a:blip r:embed="rId4" cstate="print"/>
          <a:srcRect/>
          <a:stretch>
            <a:fillRect/>
          </a:stretch>
        </p:blipFill>
        <p:spPr>
          <a:xfrm>
            <a:off x="5257800" y="1524000"/>
            <a:ext cx="3886200" cy="3003550"/>
          </a:xfrm>
          <a:noFill/>
        </p:spPr>
      </p:pic>
      <p:sp>
        <p:nvSpPr>
          <p:cNvPr id="57348" name="Text Box 4"/>
          <p:cNvSpPr txBox="1">
            <a:spLocks noChangeArrowheads="1"/>
          </p:cNvSpPr>
          <p:nvPr/>
        </p:nvSpPr>
        <p:spPr bwMode="auto">
          <a:xfrm>
            <a:off x="1981200" y="5410200"/>
            <a:ext cx="1600200" cy="457200"/>
          </a:xfrm>
          <a:prstGeom prst="rect">
            <a:avLst/>
          </a:prstGeom>
          <a:noFill/>
          <a:ln w="12700">
            <a:noFill/>
            <a:miter lim="800000"/>
            <a:headEnd/>
            <a:tailEnd/>
          </a:ln>
        </p:spPr>
        <p:txBody>
          <a:bodyPr>
            <a:spAutoFit/>
          </a:bodyPr>
          <a:lstStyle/>
          <a:p>
            <a:pPr algn="ctr" eaLnBrk="1" hangingPunct="1">
              <a:spcBef>
                <a:spcPct val="50000"/>
              </a:spcBef>
            </a:pPr>
            <a:r>
              <a:rPr lang="en-US" sz="2400" b="0" dirty="0" err="1">
                <a:latin typeface="Arial" charset="0"/>
              </a:rPr>
              <a:t>Fusegate</a:t>
            </a:r>
            <a:endParaRPr lang="en-US" sz="2400" b="0" dirty="0">
              <a:latin typeface="Arial" charset="0"/>
            </a:endParaRPr>
          </a:p>
        </p:txBody>
      </p:sp>
      <p:sp>
        <p:nvSpPr>
          <p:cNvPr id="57349" name="Text Box 5"/>
          <p:cNvSpPr txBox="1">
            <a:spLocks noChangeArrowheads="1"/>
          </p:cNvSpPr>
          <p:nvPr/>
        </p:nvSpPr>
        <p:spPr bwMode="auto">
          <a:xfrm>
            <a:off x="5791200" y="4724400"/>
            <a:ext cx="1600200" cy="457200"/>
          </a:xfrm>
          <a:prstGeom prst="rect">
            <a:avLst/>
          </a:prstGeom>
          <a:noFill/>
          <a:ln w="12700">
            <a:noFill/>
            <a:miter lim="800000"/>
            <a:headEnd/>
            <a:tailEnd/>
          </a:ln>
        </p:spPr>
        <p:txBody>
          <a:bodyPr>
            <a:spAutoFit/>
          </a:bodyPr>
          <a:lstStyle/>
          <a:p>
            <a:pPr algn="ctr" eaLnBrk="1" hangingPunct="1">
              <a:spcBef>
                <a:spcPct val="50000"/>
              </a:spcBef>
            </a:pPr>
            <a:r>
              <a:rPr lang="en-US" sz="2400" b="0" dirty="0" err="1">
                <a:latin typeface="Arial" charset="0"/>
              </a:rPr>
              <a:t>Fuseplug</a:t>
            </a:r>
            <a:endParaRPr lang="en-US" sz="2400" b="0" dirty="0">
              <a:latin typeface="Arial" charset="0"/>
            </a:endParaRPr>
          </a:p>
        </p:txBody>
      </p:sp>
    </p:spTree>
  </p:cSld>
  <p:clrMapOvr>
    <a:masterClrMapping/>
  </p:clrMapOvr>
  <p:transition>
    <p:cu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898" name="Rectangle 2"/>
          <p:cNvSpPr>
            <a:spLocks noGrp="1" noChangeArrowheads="1"/>
          </p:cNvSpPr>
          <p:nvPr>
            <p:ph type="title"/>
          </p:nvPr>
        </p:nvSpPr>
        <p:spPr>
          <a:xfrm>
            <a:off x="0" y="274638"/>
            <a:ext cx="9144000" cy="715962"/>
          </a:xfrm>
        </p:spPr>
        <p:txBody>
          <a:bodyPr/>
          <a:lstStyle/>
          <a:p>
            <a:pPr algn="ctr" eaLnBrk="1" hangingPunct="1">
              <a:defRPr/>
            </a:pPr>
            <a:r>
              <a:rPr lang="en-US" sz="4000" b="1" dirty="0" smtClean="0"/>
              <a:t>Remediation</a:t>
            </a:r>
          </a:p>
        </p:txBody>
      </p:sp>
      <p:pic>
        <p:nvPicPr>
          <p:cNvPr id="58374" name="Picture 6" descr="rccovertopping"/>
          <p:cNvPicPr>
            <a:picLocks noGrp="1" noChangeAspect="1" noChangeArrowheads="1"/>
          </p:cNvPicPr>
          <p:nvPr>
            <p:ph idx="1"/>
          </p:nvPr>
        </p:nvPicPr>
        <p:blipFill>
          <a:blip r:embed="rId3" cstate="print"/>
          <a:stretch>
            <a:fillRect/>
          </a:stretch>
        </p:blipFill>
        <p:spPr>
          <a:xfrm>
            <a:off x="430480" y="1447800"/>
            <a:ext cx="3166753" cy="3048000"/>
          </a:xfrm>
          <a:noFill/>
        </p:spPr>
      </p:pic>
      <p:pic>
        <p:nvPicPr>
          <p:cNvPr id="58371" name="Picture 3" descr="inflatable dam"/>
          <p:cNvPicPr>
            <a:picLocks noGrp="1" noChangeAspect="1" noChangeArrowheads="1"/>
          </p:cNvPicPr>
          <p:nvPr>
            <p:ph sz="half" idx="4294967295"/>
          </p:nvPr>
        </p:nvPicPr>
        <p:blipFill>
          <a:blip r:embed="rId4" cstate="print"/>
          <a:srcRect/>
          <a:stretch>
            <a:fillRect/>
          </a:stretch>
        </p:blipFill>
        <p:spPr>
          <a:xfrm>
            <a:off x="4114800" y="1371600"/>
            <a:ext cx="4343400" cy="3062323"/>
          </a:xfrm>
          <a:noFill/>
        </p:spPr>
      </p:pic>
      <p:sp>
        <p:nvSpPr>
          <p:cNvPr id="58372" name="Text Box 4"/>
          <p:cNvSpPr txBox="1">
            <a:spLocks noChangeArrowheads="1"/>
          </p:cNvSpPr>
          <p:nvPr/>
        </p:nvSpPr>
        <p:spPr bwMode="auto">
          <a:xfrm>
            <a:off x="838200" y="4724400"/>
            <a:ext cx="2286000" cy="457200"/>
          </a:xfrm>
          <a:prstGeom prst="rect">
            <a:avLst/>
          </a:prstGeom>
          <a:noFill/>
          <a:ln w="12700">
            <a:noFill/>
            <a:miter lim="800000"/>
            <a:headEnd/>
            <a:tailEnd/>
          </a:ln>
        </p:spPr>
        <p:txBody>
          <a:bodyPr>
            <a:spAutoFit/>
          </a:bodyPr>
          <a:lstStyle/>
          <a:p>
            <a:pPr algn="ctr" eaLnBrk="1" hangingPunct="1">
              <a:spcBef>
                <a:spcPct val="50000"/>
              </a:spcBef>
            </a:pPr>
            <a:r>
              <a:rPr lang="en-US" sz="2400" dirty="0">
                <a:latin typeface="Arial" charset="0"/>
              </a:rPr>
              <a:t>Overtopping</a:t>
            </a:r>
          </a:p>
        </p:txBody>
      </p:sp>
      <p:sp>
        <p:nvSpPr>
          <p:cNvPr id="58373" name="Text Box 5"/>
          <p:cNvSpPr txBox="1">
            <a:spLocks noChangeArrowheads="1"/>
          </p:cNvSpPr>
          <p:nvPr/>
        </p:nvSpPr>
        <p:spPr bwMode="auto">
          <a:xfrm>
            <a:off x="5562600" y="4572000"/>
            <a:ext cx="1600200" cy="830997"/>
          </a:xfrm>
          <a:prstGeom prst="rect">
            <a:avLst/>
          </a:prstGeom>
          <a:noFill/>
          <a:ln w="12700">
            <a:noFill/>
            <a:miter lim="800000"/>
            <a:headEnd/>
            <a:tailEnd/>
          </a:ln>
        </p:spPr>
        <p:txBody>
          <a:bodyPr>
            <a:spAutoFit/>
          </a:bodyPr>
          <a:lstStyle/>
          <a:p>
            <a:pPr algn="ctr" eaLnBrk="1" hangingPunct="1">
              <a:spcBef>
                <a:spcPct val="50000"/>
              </a:spcBef>
            </a:pPr>
            <a:r>
              <a:rPr lang="en-US" sz="2400" dirty="0">
                <a:latin typeface="Arial" charset="0"/>
              </a:rPr>
              <a:t>Inflatable Dam</a:t>
            </a:r>
          </a:p>
        </p:txBody>
      </p:sp>
    </p:spTree>
  </p:cSld>
  <p:clrMapOvr>
    <a:masterClrMapping/>
  </p:clrMapOvr>
  <p:transition>
    <p:cu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2" name="Rectangle 2"/>
          <p:cNvSpPr>
            <a:spLocks noGrp="1" noChangeArrowheads="1"/>
          </p:cNvSpPr>
          <p:nvPr>
            <p:ph type="title"/>
          </p:nvPr>
        </p:nvSpPr>
        <p:spPr>
          <a:xfrm>
            <a:off x="0" y="184098"/>
            <a:ext cx="9144000" cy="1324081"/>
          </a:xfrm>
        </p:spPr>
        <p:txBody>
          <a:bodyPr lIns="92075" tIns="46038" rIns="92075" bIns="46038">
            <a:spAutoFit/>
          </a:bodyPr>
          <a:lstStyle/>
          <a:p>
            <a:pPr algn="ctr" eaLnBrk="1" hangingPunct="1">
              <a:defRPr/>
            </a:pPr>
            <a:r>
              <a:rPr lang="en-US" sz="4000" b="1" dirty="0" smtClean="0"/>
              <a:t>DSA PROGRAM</a:t>
            </a:r>
            <a:br>
              <a:rPr lang="en-US" sz="4000" b="1" dirty="0" smtClean="0"/>
            </a:br>
            <a:r>
              <a:rPr lang="en-US" sz="4000" b="1" dirty="0" smtClean="0"/>
              <a:t>TYPICAL ALTERNATIVES</a:t>
            </a:r>
          </a:p>
        </p:txBody>
      </p:sp>
      <p:sp>
        <p:nvSpPr>
          <p:cNvPr id="752643" name="Text Box 3"/>
          <p:cNvSpPr txBox="1">
            <a:spLocks noChangeArrowheads="1"/>
          </p:cNvSpPr>
          <p:nvPr/>
        </p:nvSpPr>
        <p:spPr bwMode="auto">
          <a:xfrm>
            <a:off x="3505200" y="5867400"/>
            <a:ext cx="2573338" cy="457200"/>
          </a:xfrm>
          <a:prstGeom prst="rect">
            <a:avLst/>
          </a:prstGeom>
          <a:solidFill>
            <a:srgbClr val="FFFFFF"/>
          </a:solidFill>
          <a:ln w="12700">
            <a:noFill/>
            <a:miter lim="800000"/>
            <a:headEnd type="none" w="sm" len="sm"/>
            <a:tailEnd type="none" w="sm" len="sm"/>
          </a:ln>
          <a:effectLst>
            <a:outerShdw dist="53882" dir="2700000" algn="ctr" rotWithShape="0">
              <a:schemeClr val="tx1"/>
            </a:outerShdw>
          </a:effectLst>
        </p:spPr>
        <p:txBody>
          <a:bodyPr>
            <a:spAutoFit/>
          </a:bodyPr>
          <a:lstStyle/>
          <a:p>
            <a:pPr algn="ctr">
              <a:spcBef>
                <a:spcPct val="50000"/>
              </a:spcBef>
              <a:defRPr/>
            </a:pPr>
            <a:r>
              <a:rPr lang="en-US" sz="2400" b="0" dirty="0">
                <a:solidFill>
                  <a:srgbClr val="000000"/>
                </a:solidFill>
                <a:latin typeface="Times New Roman" pitchFamily="18" charset="0"/>
              </a:rPr>
              <a:t>PARAPET WALL</a:t>
            </a:r>
          </a:p>
        </p:txBody>
      </p:sp>
      <p:pic>
        <p:nvPicPr>
          <p:cNvPr id="59396" name="Picture 4" descr="bolivar parapet"/>
          <p:cNvPicPr>
            <a:picLocks noChangeAspect="1" noChangeArrowheads="1"/>
          </p:cNvPicPr>
          <p:nvPr/>
        </p:nvPicPr>
        <p:blipFill>
          <a:blip r:embed="rId3" cstate="print"/>
          <a:srcRect/>
          <a:stretch>
            <a:fillRect/>
          </a:stretch>
        </p:blipFill>
        <p:spPr bwMode="auto">
          <a:xfrm>
            <a:off x="1524000" y="1447800"/>
            <a:ext cx="6400800" cy="41679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scan5b"/>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758787" name="Text Box 3"/>
          <p:cNvSpPr txBox="1">
            <a:spLocks noChangeArrowheads="1"/>
          </p:cNvSpPr>
          <p:nvPr/>
        </p:nvSpPr>
        <p:spPr bwMode="auto">
          <a:xfrm>
            <a:off x="1528763" y="279400"/>
            <a:ext cx="5786437" cy="1066800"/>
          </a:xfrm>
          <a:prstGeom prst="rect">
            <a:avLst/>
          </a:prstGeom>
          <a:noFill/>
          <a:ln w="9525">
            <a:noFill/>
            <a:miter lim="800000"/>
            <a:headEnd/>
            <a:tailEnd/>
          </a:ln>
          <a:effectLst/>
        </p:spPr>
        <p:txBody>
          <a:bodyPr wrap="none">
            <a:spAutoFit/>
          </a:bodyPr>
          <a:lstStyle/>
          <a:p>
            <a:pPr algn="ctr">
              <a:defRPr/>
            </a:pPr>
            <a:r>
              <a:rPr lang="en-US" sz="3200">
                <a:solidFill>
                  <a:srgbClr val="000000"/>
                </a:solidFill>
                <a:effectLst>
                  <a:outerShdw blurRad="38100" dist="38100" dir="2700000" algn="tl">
                    <a:srgbClr val="FFFFFF"/>
                  </a:outerShdw>
                </a:effectLst>
                <a:latin typeface="Arial Black" pitchFamily="34" charset="0"/>
              </a:rPr>
              <a:t>DSA PROGRAM</a:t>
            </a:r>
            <a:br>
              <a:rPr lang="en-US" sz="3200">
                <a:solidFill>
                  <a:srgbClr val="000000"/>
                </a:solidFill>
                <a:effectLst>
                  <a:outerShdw blurRad="38100" dist="38100" dir="2700000" algn="tl">
                    <a:srgbClr val="FFFFFF"/>
                  </a:outerShdw>
                </a:effectLst>
                <a:latin typeface="Arial Black" pitchFamily="34" charset="0"/>
              </a:rPr>
            </a:br>
            <a:r>
              <a:rPr lang="en-US" sz="3200">
                <a:solidFill>
                  <a:srgbClr val="000000"/>
                </a:solidFill>
                <a:effectLst>
                  <a:outerShdw blurRad="38100" dist="38100" dir="2700000" algn="tl">
                    <a:srgbClr val="FFFFFF"/>
                  </a:outerShdw>
                </a:effectLst>
                <a:latin typeface="Arial Black" pitchFamily="34" charset="0"/>
              </a:rPr>
              <a:t>TYPICAL ALTERNATIVES</a:t>
            </a:r>
          </a:p>
        </p:txBody>
      </p:sp>
      <p:sp>
        <p:nvSpPr>
          <p:cNvPr id="61444" name="Text Box 4"/>
          <p:cNvSpPr txBox="1">
            <a:spLocks noChangeArrowheads="1"/>
          </p:cNvSpPr>
          <p:nvPr/>
        </p:nvSpPr>
        <p:spPr bwMode="auto">
          <a:xfrm>
            <a:off x="3890963" y="5392738"/>
            <a:ext cx="4962525" cy="396875"/>
          </a:xfrm>
          <a:prstGeom prst="rect">
            <a:avLst/>
          </a:prstGeom>
          <a:noFill/>
          <a:ln w="9525">
            <a:noFill/>
            <a:miter lim="800000"/>
            <a:headEnd/>
            <a:tailEnd/>
          </a:ln>
        </p:spPr>
        <p:txBody>
          <a:bodyPr wrap="none">
            <a:spAutoFit/>
          </a:bodyPr>
          <a:lstStyle/>
          <a:p>
            <a:pPr algn="l"/>
            <a:r>
              <a:rPr lang="en-US" sz="2000">
                <a:solidFill>
                  <a:srgbClr val="000000"/>
                </a:solidFill>
                <a:latin typeface="Times New Roman" pitchFamily="18" charset="0"/>
              </a:rPr>
              <a:t>Combined Parapet &amp; Spillway Modification</a:t>
            </a:r>
          </a:p>
        </p:txBody>
      </p:sp>
    </p:spTree>
  </p:cSld>
  <p:clrMapOvr>
    <a:masterClrMapping/>
  </p:clrMapOvr>
  <p:transition spd="med">
    <p:pull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533400" y="0"/>
            <a:ext cx="8229600" cy="1143000"/>
          </a:xfrm>
        </p:spPr>
        <p:txBody>
          <a:bodyPr/>
          <a:lstStyle/>
          <a:p>
            <a:pPr eaLnBrk="1" hangingPunct="1">
              <a:defRPr/>
            </a:pPr>
            <a:r>
              <a:rPr lang="en-US" dirty="0" smtClean="0"/>
              <a:t>Guidance Documents</a:t>
            </a:r>
          </a:p>
        </p:txBody>
      </p:sp>
      <p:sp>
        <p:nvSpPr>
          <p:cNvPr id="53251" name="Rectangle 3"/>
          <p:cNvSpPr>
            <a:spLocks noGrp="1" noChangeArrowheads="1"/>
          </p:cNvSpPr>
          <p:nvPr>
            <p:ph type="body" idx="1"/>
          </p:nvPr>
        </p:nvSpPr>
        <p:spPr>
          <a:xfrm>
            <a:off x="457200" y="1066800"/>
            <a:ext cx="8229600" cy="4724400"/>
          </a:xfrm>
        </p:spPr>
        <p:txBody>
          <a:bodyPr/>
          <a:lstStyle/>
          <a:p>
            <a:pPr eaLnBrk="1" hangingPunct="1">
              <a:lnSpc>
                <a:spcPct val="80000"/>
              </a:lnSpc>
              <a:defRPr/>
            </a:pPr>
            <a:r>
              <a:rPr lang="en-US" sz="2800" dirty="0" smtClean="0">
                <a:effectLst/>
              </a:rPr>
              <a:t>USACE Publications Website</a:t>
            </a:r>
          </a:p>
          <a:p>
            <a:pPr lvl="1" eaLnBrk="1" hangingPunct="1">
              <a:lnSpc>
                <a:spcPct val="80000"/>
              </a:lnSpc>
              <a:defRPr/>
            </a:pPr>
            <a:r>
              <a:rPr lang="en-US" sz="2400" dirty="0" smtClean="0">
                <a:hlinkClick r:id="rId3"/>
              </a:rPr>
              <a:t>http://www.usace.army.mil/publications/</a:t>
            </a:r>
            <a:endParaRPr lang="en-US" sz="2400" dirty="0" smtClean="0"/>
          </a:p>
          <a:p>
            <a:pPr lvl="1" eaLnBrk="1" hangingPunct="1">
              <a:lnSpc>
                <a:spcPct val="80000"/>
              </a:lnSpc>
              <a:defRPr/>
            </a:pPr>
            <a:r>
              <a:rPr lang="en-US" sz="2400" dirty="0" smtClean="0"/>
              <a:t>EM’s, ER’s</a:t>
            </a:r>
          </a:p>
          <a:p>
            <a:pPr lvl="2" eaLnBrk="1" hangingPunct="1">
              <a:lnSpc>
                <a:spcPct val="80000"/>
              </a:lnSpc>
              <a:defRPr/>
            </a:pPr>
            <a:r>
              <a:rPr lang="en-US" sz="1800" dirty="0" smtClean="0"/>
              <a:t>ER 1110-8-2(FR) (Inflow Design Floods for Dams and Reservoirs)</a:t>
            </a:r>
          </a:p>
          <a:p>
            <a:pPr lvl="3" eaLnBrk="1" hangingPunct="1">
              <a:lnSpc>
                <a:spcPct val="80000"/>
              </a:lnSpc>
              <a:defRPr/>
            </a:pPr>
            <a:r>
              <a:rPr lang="en-US" sz="1800" dirty="0" smtClean="0"/>
              <a:t>Dam Standards (Classification based on failure impacts)</a:t>
            </a:r>
          </a:p>
          <a:p>
            <a:pPr lvl="3" eaLnBrk="1" hangingPunct="1">
              <a:lnSpc>
                <a:spcPct val="80000"/>
              </a:lnSpc>
              <a:defRPr/>
            </a:pPr>
            <a:r>
              <a:rPr lang="en-US" sz="1800" dirty="0" smtClean="0"/>
              <a:t>Unit Hydrograph adjustments</a:t>
            </a:r>
          </a:p>
          <a:p>
            <a:pPr lvl="3" eaLnBrk="1" hangingPunct="1">
              <a:lnSpc>
                <a:spcPct val="80000"/>
              </a:lnSpc>
              <a:defRPr/>
            </a:pPr>
            <a:r>
              <a:rPr lang="en-US" sz="1800" dirty="0" smtClean="0"/>
              <a:t>Antecedent Flood</a:t>
            </a:r>
          </a:p>
          <a:p>
            <a:pPr lvl="3" eaLnBrk="1" hangingPunct="1">
              <a:lnSpc>
                <a:spcPct val="80000"/>
              </a:lnSpc>
              <a:defRPr/>
            </a:pPr>
            <a:r>
              <a:rPr lang="en-US" sz="1800" dirty="0" smtClean="0"/>
              <a:t>Lists Many References</a:t>
            </a:r>
          </a:p>
          <a:p>
            <a:pPr lvl="2" eaLnBrk="1" hangingPunct="1">
              <a:lnSpc>
                <a:spcPct val="80000"/>
              </a:lnSpc>
              <a:defRPr/>
            </a:pPr>
            <a:r>
              <a:rPr lang="en-US" sz="1800" dirty="0" smtClean="0"/>
              <a:t>EM 1110-2-1415 (Hydrologic Frequency Analysis)</a:t>
            </a:r>
          </a:p>
          <a:p>
            <a:pPr lvl="3" eaLnBrk="1" hangingPunct="1">
              <a:lnSpc>
                <a:spcPct val="80000"/>
              </a:lnSpc>
              <a:defRPr/>
            </a:pPr>
            <a:r>
              <a:rPr lang="en-US" sz="1800" dirty="0" smtClean="0"/>
              <a:t>Guidance Based on Bulletin 17B </a:t>
            </a:r>
          </a:p>
          <a:p>
            <a:pPr lvl="2" eaLnBrk="1" hangingPunct="1">
              <a:lnSpc>
                <a:spcPct val="80000"/>
              </a:lnSpc>
              <a:defRPr/>
            </a:pPr>
            <a:r>
              <a:rPr lang="en-US" sz="1800" dirty="0" smtClean="0"/>
              <a:t>EM 1110-2-1417 (Flood Runoff Analysis)</a:t>
            </a:r>
          </a:p>
          <a:p>
            <a:pPr lvl="2" eaLnBrk="1" hangingPunct="1">
              <a:lnSpc>
                <a:spcPct val="80000"/>
              </a:lnSpc>
              <a:defRPr/>
            </a:pPr>
            <a:r>
              <a:rPr lang="en-US" sz="1800" dirty="0" smtClean="0"/>
              <a:t>EM 1110-2-1420 (Hydrologic Engineering Requirements for Reservoirs)</a:t>
            </a:r>
          </a:p>
          <a:p>
            <a:pPr lvl="3" eaLnBrk="1" hangingPunct="1">
              <a:lnSpc>
                <a:spcPct val="80000"/>
              </a:lnSpc>
              <a:defRPr/>
            </a:pPr>
            <a:r>
              <a:rPr lang="en-US" sz="1800" dirty="0" smtClean="0"/>
              <a:t>Flood Runoff Analysis</a:t>
            </a:r>
          </a:p>
          <a:p>
            <a:pPr lvl="3" eaLnBrk="1" hangingPunct="1">
              <a:lnSpc>
                <a:spcPct val="80000"/>
              </a:lnSpc>
              <a:defRPr/>
            </a:pPr>
            <a:r>
              <a:rPr lang="en-US" sz="1800" dirty="0" smtClean="0"/>
              <a:t>Dam Break Analysis</a:t>
            </a:r>
          </a:p>
          <a:p>
            <a:pPr lvl="2" eaLnBrk="1" hangingPunct="1">
              <a:lnSpc>
                <a:spcPct val="80000"/>
              </a:lnSpc>
              <a:defRPr/>
            </a:pPr>
            <a:r>
              <a:rPr lang="en-US" sz="1800" dirty="0" smtClean="0"/>
              <a:t>EM 1110-2-1413 (Hydrologic Analysis of Interior Areas)</a:t>
            </a:r>
          </a:p>
          <a:p>
            <a:pPr lvl="2" eaLnBrk="1" hangingPunct="1">
              <a:lnSpc>
                <a:spcPct val="80000"/>
              </a:lnSpc>
              <a:buFont typeface="Wingdings" pitchFamily="2" charset="2"/>
              <a:buNone/>
              <a:defRPr/>
            </a:pPr>
            <a:endParaRPr lang="en-US" sz="1800" dirty="0" smtClean="0"/>
          </a:p>
          <a:p>
            <a:pPr lvl="3" eaLnBrk="1" hangingPunct="1">
              <a:lnSpc>
                <a:spcPct val="80000"/>
              </a:lnSpc>
              <a:defRPr/>
            </a:pPr>
            <a:endParaRPr lang="en-US" sz="1800" dirty="0" smtClean="0"/>
          </a:p>
          <a:p>
            <a:pPr lvl="2" eaLnBrk="1" hangingPunct="1">
              <a:lnSpc>
                <a:spcPct val="80000"/>
              </a:lnSpc>
              <a:defRPr/>
            </a:pPr>
            <a:endParaRPr lang="en-US" sz="1400" dirty="0" smtClean="0"/>
          </a:p>
          <a:p>
            <a:pPr lvl="3" eaLnBrk="1" hangingPunct="1">
              <a:lnSpc>
                <a:spcPct val="80000"/>
              </a:lnSpc>
              <a:defRPr/>
            </a:pPr>
            <a:endParaRPr lang="en-US" sz="1200" dirty="0" smtClean="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2690" name="Rectangle 2"/>
          <p:cNvSpPr>
            <a:spLocks noGrp="1" noChangeArrowheads="1"/>
          </p:cNvSpPr>
          <p:nvPr>
            <p:ph type="title"/>
          </p:nvPr>
        </p:nvSpPr>
        <p:spPr/>
        <p:txBody>
          <a:bodyPr/>
          <a:lstStyle/>
          <a:p>
            <a:pPr algn="ctr" eaLnBrk="1" hangingPunct="1">
              <a:defRPr/>
            </a:pPr>
            <a:r>
              <a:rPr lang="en-US" b="1" dirty="0" smtClean="0">
                <a:solidFill>
                  <a:srgbClr val="FFFF00"/>
                </a:solidFill>
              </a:rPr>
              <a:t> </a:t>
            </a:r>
            <a:r>
              <a:rPr lang="en-US" b="0" dirty="0" smtClean="0"/>
              <a:t>Topics</a:t>
            </a:r>
            <a:endParaRPr lang="en-US" sz="4800" b="0" dirty="0" smtClean="0"/>
          </a:p>
        </p:txBody>
      </p:sp>
      <p:sp>
        <p:nvSpPr>
          <p:cNvPr id="882691" name="Rectangle 3"/>
          <p:cNvSpPr>
            <a:spLocks noGrp="1" noChangeArrowheads="1"/>
          </p:cNvSpPr>
          <p:nvPr>
            <p:ph idx="1"/>
          </p:nvPr>
        </p:nvSpPr>
        <p:spPr>
          <a:xfrm>
            <a:off x="457200" y="1600200"/>
            <a:ext cx="8229600" cy="4495800"/>
          </a:xfrm>
        </p:spPr>
        <p:txBody>
          <a:bodyPr/>
          <a:lstStyle/>
          <a:p>
            <a:pPr eaLnBrk="1" hangingPunct="1">
              <a:spcBef>
                <a:spcPts val="0"/>
              </a:spcBef>
              <a:spcAft>
                <a:spcPts val="900"/>
              </a:spcAft>
              <a:defRPr/>
            </a:pPr>
            <a:r>
              <a:rPr lang="en-US" sz="3200" b="1" dirty="0" smtClean="0"/>
              <a:t>Hydrologic Considerations </a:t>
            </a:r>
          </a:p>
          <a:p>
            <a:pPr eaLnBrk="1" hangingPunct="1">
              <a:spcBef>
                <a:spcPts val="0"/>
              </a:spcBef>
              <a:spcAft>
                <a:spcPts val="900"/>
              </a:spcAft>
              <a:defRPr/>
            </a:pPr>
            <a:r>
              <a:rPr lang="en-US" sz="3200" b="1" dirty="0" smtClean="0"/>
              <a:t>Hydraulic Considerations</a:t>
            </a:r>
          </a:p>
          <a:p>
            <a:pPr eaLnBrk="1" hangingPunct="1">
              <a:spcBef>
                <a:spcPts val="0"/>
              </a:spcBef>
              <a:spcAft>
                <a:spcPts val="900"/>
              </a:spcAft>
              <a:defRPr/>
            </a:pPr>
            <a:r>
              <a:rPr lang="en-US" sz="3200" b="1" dirty="0" smtClean="0"/>
              <a:t>Typical alternatives used to correct deficiencies</a:t>
            </a:r>
          </a:p>
          <a:p>
            <a:pPr eaLnBrk="1" hangingPunct="1">
              <a:spcBef>
                <a:spcPts val="0"/>
              </a:spcBef>
              <a:spcAft>
                <a:spcPts val="900"/>
              </a:spcAft>
              <a:defRPr/>
            </a:pPr>
            <a:r>
              <a:rPr lang="en-US" sz="3200" dirty="0" smtClean="0">
                <a:solidFill>
                  <a:srgbClr val="FF9900"/>
                </a:solidFill>
              </a:rPr>
              <a:t>Modeling, Mapping &amp; Consequence (MMC) Production Center</a:t>
            </a:r>
          </a:p>
          <a:p>
            <a:pPr eaLnBrk="1" hangingPunct="1">
              <a:lnSpc>
                <a:spcPct val="90000"/>
              </a:lnSpc>
              <a:buFontTx/>
              <a:buNone/>
              <a:defRPr/>
            </a:pPr>
            <a:endParaRPr lang="en-US" sz="3600" dirty="0" smtClean="0"/>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1016001"/>
            <a:chOff x="0" y="0"/>
            <a:chExt cx="5760" cy="640"/>
          </a:xfrm>
        </p:grpSpPr>
        <p:grpSp>
          <p:nvGrpSpPr>
            <p:cNvPr id="3" name="Group 3"/>
            <p:cNvGrpSpPr>
              <a:grpSpLocks/>
            </p:cNvGrpSpPr>
            <p:nvPr/>
          </p:nvGrpSpPr>
          <p:grpSpPr bwMode="auto">
            <a:xfrm>
              <a:off x="480" y="0"/>
              <a:ext cx="4848" cy="640"/>
              <a:chOff x="528" y="96"/>
              <a:chExt cx="4848" cy="640"/>
            </a:xfrm>
          </p:grpSpPr>
          <p:pic>
            <p:nvPicPr>
              <p:cNvPr id="4113" name="Picture 4" descr="goldcasl"/>
              <p:cNvPicPr>
                <a:picLocks noChangeAspect="1" noChangeArrowheads="1"/>
              </p:cNvPicPr>
              <p:nvPr/>
            </p:nvPicPr>
            <p:blipFill>
              <a:blip r:embed="rId4" cstate="print"/>
              <a:srcRect/>
              <a:stretch>
                <a:fillRect/>
              </a:stretch>
            </p:blipFill>
            <p:spPr bwMode="auto">
              <a:xfrm>
                <a:off x="528" y="144"/>
                <a:ext cx="786" cy="539"/>
              </a:xfrm>
              <a:prstGeom prst="rect">
                <a:avLst/>
              </a:prstGeom>
              <a:noFill/>
              <a:ln w="9525">
                <a:noFill/>
                <a:miter lim="800000"/>
                <a:headEnd/>
                <a:tailEnd/>
              </a:ln>
            </p:spPr>
          </p:pic>
          <p:sp>
            <p:nvSpPr>
              <p:cNvPr id="4114" name="Text Box 5"/>
              <p:cNvSpPr txBox="1">
                <a:spLocks noChangeArrowheads="1"/>
              </p:cNvSpPr>
              <p:nvPr/>
            </p:nvSpPr>
            <p:spPr bwMode="auto">
              <a:xfrm>
                <a:off x="1440" y="96"/>
                <a:ext cx="3936" cy="640"/>
              </a:xfrm>
              <a:prstGeom prst="rect">
                <a:avLst/>
              </a:prstGeom>
              <a:noFill/>
              <a:ln w="9525">
                <a:noFill/>
                <a:miter lim="800000"/>
                <a:headEnd/>
                <a:tailEnd/>
              </a:ln>
            </p:spPr>
            <p:txBody>
              <a:bodyPr>
                <a:spAutoFit/>
              </a:bodyPr>
              <a:lstStyle/>
              <a:p>
                <a:pPr algn="ctr" eaLnBrk="1" hangingPunct="1">
                  <a:spcBef>
                    <a:spcPts val="0"/>
                  </a:spcBef>
                </a:pPr>
                <a:r>
                  <a:rPr lang="en-US" sz="3000" dirty="0">
                    <a:latin typeface="Times New Roman" pitchFamily="18" charset="0"/>
                  </a:rPr>
                  <a:t>Modeling, Mapping and </a:t>
                </a:r>
              </a:p>
              <a:p>
                <a:pPr algn="ctr" eaLnBrk="1" hangingPunct="1">
                  <a:spcBef>
                    <a:spcPts val="0"/>
                  </a:spcBef>
                </a:pPr>
                <a:r>
                  <a:rPr lang="en-US" sz="3000" dirty="0">
                    <a:latin typeface="Times New Roman" pitchFamily="18" charset="0"/>
                  </a:rPr>
                  <a:t>Consequences Production Center</a:t>
                </a:r>
              </a:p>
            </p:txBody>
          </p:sp>
        </p:grpSp>
        <p:sp>
          <p:nvSpPr>
            <p:cNvPr id="4112" name="Line 6"/>
            <p:cNvSpPr>
              <a:spLocks noChangeShapeType="1"/>
            </p:cNvSpPr>
            <p:nvPr/>
          </p:nvSpPr>
          <p:spPr bwMode="auto">
            <a:xfrm>
              <a:off x="0" y="624"/>
              <a:ext cx="5760" cy="0"/>
            </a:xfrm>
            <a:prstGeom prst="line">
              <a:avLst/>
            </a:prstGeom>
            <a:noFill/>
            <a:ln w="12700">
              <a:solidFill>
                <a:schemeClr val="tx1"/>
              </a:solidFill>
              <a:round/>
              <a:headEnd/>
              <a:tailEnd/>
            </a:ln>
          </p:spPr>
          <p:txBody>
            <a:bodyPr/>
            <a:lstStyle/>
            <a:p>
              <a:endParaRPr lang="en-US"/>
            </a:p>
          </p:txBody>
        </p:sp>
      </p:grpSp>
      <p:pic>
        <p:nvPicPr>
          <p:cNvPr id="4100" name="Picture 7" descr="Vicksburg2"/>
          <p:cNvPicPr>
            <a:picLocks noChangeAspect="1" noChangeArrowheads="1"/>
          </p:cNvPicPr>
          <p:nvPr/>
        </p:nvPicPr>
        <p:blipFill>
          <a:blip r:embed="rId5" cstate="print"/>
          <a:srcRect/>
          <a:stretch>
            <a:fillRect/>
          </a:stretch>
        </p:blipFill>
        <p:spPr bwMode="auto">
          <a:xfrm>
            <a:off x="0" y="1066800"/>
            <a:ext cx="9144000" cy="5791200"/>
          </a:xfrm>
          <a:prstGeom prst="rect">
            <a:avLst/>
          </a:prstGeom>
          <a:noFill/>
          <a:ln w="9525">
            <a:noFill/>
            <a:miter lim="800000"/>
            <a:headEnd/>
            <a:tailEnd/>
          </a:ln>
        </p:spPr>
      </p:pic>
      <p:sp>
        <p:nvSpPr>
          <p:cNvPr id="888840" name="Text Box 8"/>
          <p:cNvSpPr txBox="1">
            <a:spLocks noChangeArrowheads="1"/>
          </p:cNvSpPr>
          <p:nvPr/>
        </p:nvSpPr>
        <p:spPr bwMode="auto">
          <a:xfrm>
            <a:off x="228600" y="1143000"/>
            <a:ext cx="8686800" cy="523220"/>
          </a:xfrm>
          <a:prstGeom prst="rect">
            <a:avLst/>
          </a:prstGeom>
          <a:noFill/>
          <a:ln w="12700">
            <a:noFill/>
            <a:miter lim="800000"/>
            <a:headEnd/>
            <a:tailEnd/>
          </a:ln>
        </p:spPr>
        <p:txBody>
          <a:bodyPr wrap="square">
            <a:spAutoFit/>
          </a:bodyPr>
          <a:lstStyle/>
          <a:p>
            <a:pPr algn="ctr">
              <a:spcBef>
                <a:spcPct val="50000"/>
              </a:spcBef>
            </a:pPr>
            <a:r>
              <a:rPr lang="en-US" sz="2800" dirty="0">
                <a:latin typeface="Times New Roman" pitchFamily="18" charset="0"/>
              </a:rPr>
              <a:t>MMC Virtual Staff of H&amp;H, GIS, Economist </a:t>
            </a:r>
          </a:p>
        </p:txBody>
      </p:sp>
      <p:graphicFrame>
        <p:nvGraphicFramePr>
          <p:cNvPr id="888841" name="Object 9">
            <a:hlinkClick r:id="" action="ppaction://ole?verb=0"/>
          </p:cNvPr>
          <p:cNvGraphicFramePr>
            <a:graphicFrameLocks noChangeAspect="1"/>
          </p:cNvGraphicFramePr>
          <p:nvPr/>
        </p:nvGraphicFramePr>
        <p:xfrm>
          <a:off x="6870700" y="2008188"/>
          <a:ext cx="1939925" cy="1817687"/>
        </p:xfrm>
        <a:graphic>
          <a:graphicData uri="http://schemas.openxmlformats.org/presentationml/2006/ole">
            <p:oleObj spid="_x0000_s3074" name="Video Clip" r:id="rId6" imgW="11828571" imgH="5800000" progId="Package">
              <p:embed/>
            </p:oleObj>
          </a:graphicData>
        </a:graphic>
      </p:graphicFrame>
      <p:pic>
        <p:nvPicPr>
          <p:cNvPr id="888842" name="Picture 10"/>
          <p:cNvPicPr>
            <a:picLocks noChangeAspect="1" noChangeArrowheads="1"/>
          </p:cNvPicPr>
          <p:nvPr/>
        </p:nvPicPr>
        <p:blipFill>
          <a:blip r:embed="rId7" cstate="print"/>
          <a:srcRect l="28056" t="9610"/>
          <a:stretch>
            <a:fillRect/>
          </a:stretch>
        </p:blipFill>
        <p:spPr bwMode="auto">
          <a:xfrm>
            <a:off x="285750" y="1733550"/>
            <a:ext cx="2014538" cy="1714500"/>
          </a:xfrm>
          <a:prstGeom prst="rect">
            <a:avLst/>
          </a:prstGeom>
          <a:noFill/>
          <a:ln w="9525">
            <a:solidFill>
              <a:schemeClr val="tx1"/>
            </a:solidFill>
            <a:miter lim="800000"/>
            <a:headEnd/>
            <a:tailEnd/>
          </a:ln>
        </p:spPr>
      </p:pic>
      <p:pic>
        <p:nvPicPr>
          <p:cNvPr id="888843" name="Picture 11"/>
          <p:cNvPicPr>
            <a:picLocks noChangeAspect="1" noChangeArrowheads="1"/>
          </p:cNvPicPr>
          <p:nvPr/>
        </p:nvPicPr>
        <p:blipFill>
          <a:blip r:embed="rId8" cstate="print"/>
          <a:srcRect l="11116" t="15445" r="47684" b="20984"/>
          <a:stretch>
            <a:fillRect/>
          </a:stretch>
        </p:blipFill>
        <p:spPr bwMode="auto">
          <a:xfrm>
            <a:off x="242888" y="4705350"/>
            <a:ext cx="2216150" cy="1847850"/>
          </a:xfrm>
          <a:prstGeom prst="rect">
            <a:avLst/>
          </a:prstGeom>
          <a:noFill/>
          <a:ln w="9525">
            <a:noFill/>
            <a:miter lim="800000"/>
            <a:headEnd/>
            <a:tailEnd/>
          </a:ln>
        </p:spPr>
      </p:pic>
      <p:pic>
        <p:nvPicPr>
          <p:cNvPr id="888844" name="Picture 12"/>
          <p:cNvPicPr>
            <a:picLocks noChangeAspect="1" noChangeArrowheads="1"/>
          </p:cNvPicPr>
          <p:nvPr/>
        </p:nvPicPr>
        <p:blipFill>
          <a:blip r:embed="rId9" cstate="print"/>
          <a:srcRect l="1152" t="5882" r="-624" b="534"/>
          <a:stretch>
            <a:fillRect/>
          </a:stretch>
        </p:blipFill>
        <p:spPr bwMode="auto">
          <a:xfrm>
            <a:off x="6499225" y="4686300"/>
            <a:ext cx="2397125" cy="1771650"/>
          </a:xfrm>
          <a:prstGeom prst="rect">
            <a:avLst/>
          </a:prstGeom>
          <a:noFill/>
          <a:ln w="9525">
            <a:solidFill>
              <a:schemeClr val="tx1"/>
            </a:solidFill>
            <a:miter lim="800000"/>
            <a:headEnd/>
            <a:tailEnd/>
          </a:ln>
        </p:spPr>
      </p:pic>
      <p:sp>
        <p:nvSpPr>
          <p:cNvPr id="888845" name="Line 13"/>
          <p:cNvSpPr>
            <a:spLocks noChangeShapeType="1"/>
          </p:cNvSpPr>
          <p:nvPr/>
        </p:nvSpPr>
        <p:spPr bwMode="auto">
          <a:xfrm flipH="1" flipV="1">
            <a:off x="2381250" y="3295650"/>
            <a:ext cx="2328863" cy="952500"/>
          </a:xfrm>
          <a:prstGeom prst="line">
            <a:avLst/>
          </a:prstGeom>
          <a:noFill/>
          <a:ln w="9525">
            <a:solidFill>
              <a:srgbClr val="0000FF"/>
            </a:solidFill>
            <a:round/>
            <a:headEnd/>
            <a:tailEnd type="triangle" w="med" len="med"/>
          </a:ln>
        </p:spPr>
        <p:txBody>
          <a:bodyPr wrap="none" lIns="0" tIns="0" rIns="0" bIns="0" anchor="ctr"/>
          <a:lstStyle/>
          <a:p>
            <a:endParaRPr lang="en-US"/>
          </a:p>
        </p:txBody>
      </p:sp>
      <p:sp>
        <p:nvSpPr>
          <p:cNvPr id="888846" name="Line 14"/>
          <p:cNvSpPr>
            <a:spLocks noChangeShapeType="1"/>
          </p:cNvSpPr>
          <p:nvPr/>
        </p:nvSpPr>
        <p:spPr bwMode="auto">
          <a:xfrm flipV="1">
            <a:off x="5886450" y="3544888"/>
            <a:ext cx="998538" cy="665162"/>
          </a:xfrm>
          <a:prstGeom prst="line">
            <a:avLst/>
          </a:prstGeom>
          <a:noFill/>
          <a:ln w="9525">
            <a:solidFill>
              <a:srgbClr val="0000FF"/>
            </a:solidFill>
            <a:round/>
            <a:headEnd/>
            <a:tailEnd type="triangle" w="med" len="med"/>
          </a:ln>
        </p:spPr>
        <p:txBody>
          <a:bodyPr wrap="none" lIns="0" tIns="0" rIns="0" bIns="0" anchor="ctr"/>
          <a:lstStyle/>
          <a:p>
            <a:endParaRPr lang="en-US"/>
          </a:p>
        </p:txBody>
      </p:sp>
      <p:sp>
        <p:nvSpPr>
          <p:cNvPr id="888847" name="Line 15"/>
          <p:cNvSpPr>
            <a:spLocks noChangeShapeType="1"/>
          </p:cNvSpPr>
          <p:nvPr/>
        </p:nvSpPr>
        <p:spPr bwMode="auto">
          <a:xfrm>
            <a:off x="5772150" y="4972050"/>
            <a:ext cx="657225" cy="838200"/>
          </a:xfrm>
          <a:prstGeom prst="line">
            <a:avLst/>
          </a:prstGeom>
          <a:noFill/>
          <a:ln w="9525">
            <a:solidFill>
              <a:srgbClr val="0000FF"/>
            </a:solidFill>
            <a:round/>
            <a:headEnd/>
            <a:tailEnd type="triangle" w="med" len="med"/>
          </a:ln>
        </p:spPr>
        <p:txBody>
          <a:bodyPr wrap="none" lIns="0" tIns="0" rIns="0" bIns="0" anchor="ctr"/>
          <a:lstStyle/>
          <a:p>
            <a:endParaRPr lang="en-US"/>
          </a:p>
        </p:txBody>
      </p:sp>
      <p:sp>
        <p:nvSpPr>
          <p:cNvPr id="888848" name="Line 16"/>
          <p:cNvSpPr>
            <a:spLocks noChangeShapeType="1"/>
          </p:cNvSpPr>
          <p:nvPr/>
        </p:nvSpPr>
        <p:spPr bwMode="auto">
          <a:xfrm flipH="1">
            <a:off x="2528888" y="4838700"/>
            <a:ext cx="2157412" cy="793750"/>
          </a:xfrm>
          <a:prstGeom prst="line">
            <a:avLst/>
          </a:prstGeom>
          <a:noFill/>
          <a:ln w="9525">
            <a:solidFill>
              <a:srgbClr val="0000FF"/>
            </a:solidFill>
            <a:round/>
            <a:headEnd/>
            <a:tailEnd type="triangle" w="med" len="med"/>
          </a:ln>
        </p:spPr>
        <p:txBody>
          <a:bodyPr wrap="none" lIns="0" tIns="0" rIns="0" bIns="0" anchor="ctr"/>
          <a:lstStyle/>
          <a:p>
            <a:endParaRPr lang="en-US"/>
          </a:p>
        </p:txBody>
      </p:sp>
      <p:sp>
        <p:nvSpPr>
          <p:cNvPr id="888849" name="Oval 17"/>
          <p:cNvSpPr>
            <a:spLocks noChangeArrowheads="1"/>
          </p:cNvSpPr>
          <p:nvPr/>
        </p:nvSpPr>
        <p:spPr bwMode="auto">
          <a:xfrm>
            <a:off x="4610100" y="3981450"/>
            <a:ext cx="1390650" cy="1143000"/>
          </a:xfrm>
          <a:prstGeom prst="ellipse">
            <a:avLst/>
          </a:prstGeom>
          <a:noFill/>
          <a:ln w="38100">
            <a:solidFill>
              <a:srgbClr val="FFFF00"/>
            </a:solidFill>
            <a:round/>
            <a:headEnd/>
            <a:tailEnd/>
          </a:ln>
        </p:spPr>
        <p:txBody>
          <a:bodyPr wrap="none" lIns="0" tIns="0" rIns="0" bIns="0" anchor="ctr"/>
          <a:lstStyle/>
          <a:p>
            <a:endParaRPr lang="en-US"/>
          </a:p>
        </p:txBody>
      </p:sp>
      <p:sp>
        <p:nvSpPr>
          <p:cNvPr id="4110" name="Text Box 18"/>
          <p:cNvSpPr txBox="1">
            <a:spLocks noChangeArrowheads="1"/>
          </p:cNvSpPr>
          <p:nvPr/>
        </p:nvSpPr>
        <p:spPr bwMode="auto">
          <a:xfrm>
            <a:off x="3184525" y="5037138"/>
            <a:ext cx="3444875" cy="762000"/>
          </a:xfrm>
          <a:prstGeom prst="rect">
            <a:avLst/>
          </a:prstGeom>
          <a:noFill/>
          <a:ln w="12700">
            <a:noFill/>
            <a:miter lim="800000"/>
            <a:headEnd/>
            <a:tailEnd/>
          </a:ln>
        </p:spPr>
        <p:txBody>
          <a:bodyPr>
            <a:spAutoFit/>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888843"/>
                                        </p:tgtEl>
                                        <p:attrNameLst>
                                          <p:attrName>style.visibility</p:attrName>
                                        </p:attrNameLst>
                                      </p:cBhvr>
                                      <p:to>
                                        <p:strVal val="visible"/>
                                      </p:to>
                                    </p:set>
                                    <p:anim calcmode="lin" valueType="num">
                                      <p:cBhvr>
                                        <p:cTn id="7" dur="1000" fill="hold"/>
                                        <p:tgtEl>
                                          <p:spTgt spid="888843"/>
                                        </p:tgtEl>
                                        <p:attrNameLst>
                                          <p:attrName>ppt_w</p:attrName>
                                        </p:attrNameLst>
                                      </p:cBhvr>
                                      <p:tavLst>
                                        <p:tav tm="0">
                                          <p:val>
                                            <p:strVal val="#ppt_w*0.70"/>
                                          </p:val>
                                        </p:tav>
                                        <p:tav tm="100000">
                                          <p:val>
                                            <p:strVal val="#ppt_w"/>
                                          </p:val>
                                        </p:tav>
                                      </p:tavLst>
                                    </p:anim>
                                    <p:anim calcmode="lin" valueType="num">
                                      <p:cBhvr>
                                        <p:cTn id="8" dur="1000" fill="hold"/>
                                        <p:tgtEl>
                                          <p:spTgt spid="888843"/>
                                        </p:tgtEl>
                                        <p:attrNameLst>
                                          <p:attrName>ppt_h</p:attrName>
                                        </p:attrNameLst>
                                      </p:cBhvr>
                                      <p:tavLst>
                                        <p:tav tm="0">
                                          <p:val>
                                            <p:strVal val="#ppt_h"/>
                                          </p:val>
                                        </p:tav>
                                        <p:tav tm="100000">
                                          <p:val>
                                            <p:strVal val="#ppt_h"/>
                                          </p:val>
                                        </p:tav>
                                      </p:tavLst>
                                    </p:anim>
                                    <p:animEffect transition="in" filter="fade">
                                      <p:cBhvr>
                                        <p:cTn id="9" dur="1000"/>
                                        <p:tgtEl>
                                          <p:spTgt spid="888843"/>
                                        </p:tgtEl>
                                      </p:cBhvr>
                                    </p:animEffect>
                                  </p:childTnLst>
                                </p:cTn>
                              </p:par>
                              <p:par>
                                <p:cTn id="10" presetID="55" presetClass="entr" presetSubtype="0" fill="hold" nodeType="withEffect">
                                  <p:stCondLst>
                                    <p:cond delay="0"/>
                                  </p:stCondLst>
                                  <p:childTnLst>
                                    <p:set>
                                      <p:cBhvr>
                                        <p:cTn id="11" dur="1" fill="hold">
                                          <p:stCondLst>
                                            <p:cond delay="0"/>
                                          </p:stCondLst>
                                        </p:cTn>
                                        <p:tgtEl>
                                          <p:spTgt spid="888842"/>
                                        </p:tgtEl>
                                        <p:attrNameLst>
                                          <p:attrName>style.visibility</p:attrName>
                                        </p:attrNameLst>
                                      </p:cBhvr>
                                      <p:to>
                                        <p:strVal val="visible"/>
                                      </p:to>
                                    </p:set>
                                    <p:anim calcmode="lin" valueType="num">
                                      <p:cBhvr>
                                        <p:cTn id="12" dur="1000" fill="hold"/>
                                        <p:tgtEl>
                                          <p:spTgt spid="888842"/>
                                        </p:tgtEl>
                                        <p:attrNameLst>
                                          <p:attrName>ppt_w</p:attrName>
                                        </p:attrNameLst>
                                      </p:cBhvr>
                                      <p:tavLst>
                                        <p:tav tm="0">
                                          <p:val>
                                            <p:strVal val="#ppt_w*0.70"/>
                                          </p:val>
                                        </p:tav>
                                        <p:tav tm="100000">
                                          <p:val>
                                            <p:strVal val="#ppt_w"/>
                                          </p:val>
                                        </p:tav>
                                      </p:tavLst>
                                    </p:anim>
                                    <p:anim calcmode="lin" valueType="num">
                                      <p:cBhvr>
                                        <p:cTn id="13" dur="1000" fill="hold"/>
                                        <p:tgtEl>
                                          <p:spTgt spid="888842"/>
                                        </p:tgtEl>
                                        <p:attrNameLst>
                                          <p:attrName>ppt_h</p:attrName>
                                        </p:attrNameLst>
                                      </p:cBhvr>
                                      <p:tavLst>
                                        <p:tav tm="0">
                                          <p:val>
                                            <p:strVal val="#ppt_h"/>
                                          </p:val>
                                        </p:tav>
                                        <p:tav tm="100000">
                                          <p:val>
                                            <p:strVal val="#ppt_h"/>
                                          </p:val>
                                        </p:tav>
                                      </p:tavLst>
                                    </p:anim>
                                    <p:animEffect transition="in" filter="fade">
                                      <p:cBhvr>
                                        <p:cTn id="14" dur="1000"/>
                                        <p:tgtEl>
                                          <p:spTgt spid="88884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888845"/>
                                        </p:tgtEl>
                                        <p:attrNameLst>
                                          <p:attrName>style.visibility</p:attrName>
                                        </p:attrNameLst>
                                      </p:cBhvr>
                                      <p:to>
                                        <p:strVal val="visible"/>
                                      </p:to>
                                    </p:set>
                                    <p:anim calcmode="lin" valueType="num">
                                      <p:cBhvr>
                                        <p:cTn id="17" dur="1000" fill="hold"/>
                                        <p:tgtEl>
                                          <p:spTgt spid="888845"/>
                                        </p:tgtEl>
                                        <p:attrNameLst>
                                          <p:attrName>ppt_w</p:attrName>
                                        </p:attrNameLst>
                                      </p:cBhvr>
                                      <p:tavLst>
                                        <p:tav tm="0">
                                          <p:val>
                                            <p:strVal val="#ppt_w*0.70"/>
                                          </p:val>
                                        </p:tav>
                                        <p:tav tm="100000">
                                          <p:val>
                                            <p:strVal val="#ppt_w"/>
                                          </p:val>
                                        </p:tav>
                                      </p:tavLst>
                                    </p:anim>
                                    <p:anim calcmode="lin" valueType="num">
                                      <p:cBhvr>
                                        <p:cTn id="18" dur="1000" fill="hold"/>
                                        <p:tgtEl>
                                          <p:spTgt spid="888845"/>
                                        </p:tgtEl>
                                        <p:attrNameLst>
                                          <p:attrName>ppt_h</p:attrName>
                                        </p:attrNameLst>
                                      </p:cBhvr>
                                      <p:tavLst>
                                        <p:tav tm="0">
                                          <p:val>
                                            <p:strVal val="#ppt_h"/>
                                          </p:val>
                                        </p:tav>
                                        <p:tav tm="100000">
                                          <p:val>
                                            <p:strVal val="#ppt_h"/>
                                          </p:val>
                                        </p:tav>
                                      </p:tavLst>
                                    </p:anim>
                                    <p:animEffect transition="in" filter="fade">
                                      <p:cBhvr>
                                        <p:cTn id="19" dur="1000"/>
                                        <p:tgtEl>
                                          <p:spTgt spid="888845"/>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888848"/>
                                        </p:tgtEl>
                                        <p:attrNameLst>
                                          <p:attrName>style.visibility</p:attrName>
                                        </p:attrNameLst>
                                      </p:cBhvr>
                                      <p:to>
                                        <p:strVal val="visible"/>
                                      </p:to>
                                    </p:set>
                                    <p:anim calcmode="lin" valueType="num">
                                      <p:cBhvr>
                                        <p:cTn id="22" dur="1000" fill="hold"/>
                                        <p:tgtEl>
                                          <p:spTgt spid="888848"/>
                                        </p:tgtEl>
                                        <p:attrNameLst>
                                          <p:attrName>ppt_w</p:attrName>
                                        </p:attrNameLst>
                                      </p:cBhvr>
                                      <p:tavLst>
                                        <p:tav tm="0">
                                          <p:val>
                                            <p:strVal val="#ppt_w*0.70"/>
                                          </p:val>
                                        </p:tav>
                                        <p:tav tm="100000">
                                          <p:val>
                                            <p:strVal val="#ppt_w"/>
                                          </p:val>
                                        </p:tav>
                                      </p:tavLst>
                                    </p:anim>
                                    <p:anim calcmode="lin" valueType="num">
                                      <p:cBhvr>
                                        <p:cTn id="23" dur="1000" fill="hold"/>
                                        <p:tgtEl>
                                          <p:spTgt spid="888848"/>
                                        </p:tgtEl>
                                        <p:attrNameLst>
                                          <p:attrName>ppt_h</p:attrName>
                                        </p:attrNameLst>
                                      </p:cBhvr>
                                      <p:tavLst>
                                        <p:tav tm="0">
                                          <p:val>
                                            <p:strVal val="#ppt_h"/>
                                          </p:val>
                                        </p:tav>
                                        <p:tav tm="100000">
                                          <p:val>
                                            <p:strVal val="#ppt_h"/>
                                          </p:val>
                                        </p:tav>
                                      </p:tavLst>
                                    </p:anim>
                                    <p:animEffect transition="in" filter="fade">
                                      <p:cBhvr>
                                        <p:cTn id="24" dur="1000"/>
                                        <p:tgtEl>
                                          <p:spTgt spid="888848"/>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888847"/>
                                        </p:tgtEl>
                                        <p:attrNameLst>
                                          <p:attrName>style.visibility</p:attrName>
                                        </p:attrNameLst>
                                      </p:cBhvr>
                                      <p:to>
                                        <p:strVal val="visible"/>
                                      </p:to>
                                    </p:set>
                                    <p:anim calcmode="lin" valueType="num">
                                      <p:cBhvr>
                                        <p:cTn id="27" dur="1000" fill="hold"/>
                                        <p:tgtEl>
                                          <p:spTgt spid="888847"/>
                                        </p:tgtEl>
                                        <p:attrNameLst>
                                          <p:attrName>ppt_w</p:attrName>
                                        </p:attrNameLst>
                                      </p:cBhvr>
                                      <p:tavLst>
                                        <p:tav tm="0">
                                          <p:val>
                                            <p:strVal val="#ppt_w*0.70"/>
                                          </p:val>
                                        </p:tav>
                                        <p:tav tm="100000">
                                          <p:val>
                                            <p:strVal val="#ppt_w"/>
                                          </p:val>
                                        </p:tav>
                                      </p:tavLst>
                                    </p:anim>
                                    <p:anim calcmode="lin" valueType="num">
                                      <p:cBhvr>
                                        <p:cTn id="28" dur="1000" fill="hold"/>
                                        <p:tgtEl>
                                          <p:spTgt spid="888847"/>
                                        </p:tgtEl>
                                        <p:attrNameLst>
                                          <p:attrName>ppt_h</p:attrName>
                                        </p:attrNameLst>
                                      </p:cBhvr>
                                      <p:tavLst>
                                        <p:tav tm="0">
                                          <p:val>
                                            <p:strVal val="#ppt_h"/>
                                          </p:val>
                                        </p:tav>
                                        <p:tav tm="100000">
                                          <p:val>
                                            <p:strVal val="#ppt_h"/>
                                          </p:val>
                                        </p:tav>
                                      </p:tavLst>
                                    </p:anim>
                                    <p:animEffect transition="in" filter="fade">
                                      <p:cBhvr>
                                        <p:cTn id="29" dur="1000"/>
                                        <p:tgtEl>
                                          <p:spTgt spid="888847"/>
                                        </p:tgtEl>
                                      </p:cBhvr>
                                    </p:animEffect>
                                  </p:childTnLst>
                                </p:cTn>
                              </p:par>
                              <p:par>
                                <p:cTn id="30" presetID="55" presetClass="entr" presetSubtype="0" fill="hold" nodeType="withEffect">
                                  <p:stCondLst>
                                    <p:cond delay="0"/>
                                  </p:stCondLst>
                                  <p:childTnLst>
                                    <p:set>
                                      <p:cBhvr>
                                        <p:cTn id="31" dur="1" fill="hold">
                                          <p:stCondLst>
                                            <p:cond delay="0"/>
                                          </p:stCondLst>
                                        </p:cTn>
                                        <p:tgtEl>
                                          <p:spTgt spid="888844"/>
                                        </p:tgtEl>
                                        <p:attrNameLst>
                                          <p:attrName>style.visibility</p:attrName>
                                        </p:attrNameLst>
                                      </p:cBhvr>
                                      <p:to>
                                        <p:strVal val="visible"/>
                                      </p:to>
                                    </p:set>
                                    <p:anim calcmode="lin" valueType="num">
                                      <p:cBhvr>
                                        <p:cTn id="32" dur="1000" fill="hold"/>
                                        <p:tgtEl>
                                          <p:spTgt spid="888844"/>
                                        </p:tgtEl>
                                        <p:attrNameLst>
                                          <p:attrName>ppt_w</p:attrName>
                                        </p:attrNameLst>
                                      </p:cBhvr>
                                      <p:tavLst>
                                        <p:tav tm="0">
                                          <p:val>
                                            <p:strVal val="#ppt_w*0.70"/>
                                          </p:val>
                                        </p:tav>
                                        <p:tav tm="100000">
                                          <p:val>
                                            <p:strVal val="#ppt_w"/>
                                          </p:val>
                                        </p:tav>
                                      </p:tavLst>
                                    </p:anim>
                                    <p:anim calcmode="lin" valueType="num">
                                      <p:cBhvr>
                                        <p:cTn id="33" dur="1000" fill="hold"/>
                                        <p:tgtEl>
                                          <p:spTgt spid="888844"/>
                                        </p:tgtEl>
                                        <p:attrNameLst>
                                          <p:attrName>ppt_h</p:attrName>
                                        </p:attrNameLst>
                                      </p:cBhvr>
                                      <p:tavLst>
                                        <p:tav tm="0">
                                          <p:val>
                                            <p:strVal val="#ppt_h"/>
                                          </p:val>
                                        </p:tav>
                                        <p:tav tm="100000">
                                          <p:val>
                                            <p:strVal val="#ppt_h"/>
                                          </p:val>
                                        </p:tav>
                                      </p:tavLst>
                                    </p:anim>
                                    <p:animEffect transition="in" filter="fade">
                                      <p:cBhvr>
                                        <p:cTn id="34" dur="1000"/>
                                        <p:tgtEl>
                                          <p:spTgt spid="888844"/>
                                        </p:tgtEl>
                                      </p:cBhvr>
                                    </p:animEffect>
                                  </p:childTnLst>
                                </p:cTn>
                              </p:par>
                              <p:par>
                                <p:cTn id="35" presetID="55" presetClass="entr" presetSubtype="0" fill="hold" nodeType="withEffect">
                                  <p:stCondLst>
                                    <p:cond delay="0"/>
                                  </p:stCondLst>
                                  <p:childTnLst>
                                    <p:set>
                                      <p:cBhvr>
                                        <p:cTn id="36" dur="1" fill="hold">
                                          <p:stCondLst>
                                            <p:cond delay="0"/>
                                          </p:stCondLst>
                                        </p:cTn>
                                        <p:tgtEl>
                                          <p:spTgt spid="888841"/>
                                        </p:tgtEl>
                                        <p:attrNameLst>
                                          <p:attrName>style.visibility</p:attrName>
                                        </p:attrNameLst>
                                      </p:cBhvr>
                                      <p:to>
                                        <p:strVal val="visible"/>
                                      </p:to>
                                    </p:set>
                                    <p:anim calcmode="lin" valueType="num">
                                      <p:cBhvr>
                                        <p:cTn id="37" dur="1000" fill="hold"/>
                                        <p:tgtEl>
                                          <p:spTgt spid="888841"/>
                                        </p:tgtEl>
                                        <p:attrNameLst>
                                          <p:attrName>ppt_w</p:attrName>
                                        </p:attrNameLst>
                                      </p:cBhvr>
                                      <p:tavLst>
                                        <p:tav tm="0">
                                          <p:val>
                                            <p:strVal val="#ppt_w*0.70"/>
                                          </p:val>
                                        </p:tav>
                                        <p:tav tm="100000">
                                          <p:val>
                                            <p:strVal val="#ppt_w"/>
                                          </p:val>
                                        </p:tav>
                                      </p:tavLst>
                                    </p:anim>
                                    <p:anim calcmode="lin" valueType="num">
                                      <p:cBhvr>
                                        <p:cTn id="38" dur="1000" fill="hold"/>
                                        <p:tgtEl>
                                          <p:spTgt spid="888841"/>
                                        </p:tgtEl>
                                        <p:attrNameLst>
                                          <p:attrName>ppt_h</p:attrName>
                                        </p:attrNameLst>
                                      </p:cBhvr>
                                      <p:tavLst>
                                        <p:tav tm="0">
                                          <p:val>
                                            <p:strVal val="#ppt_h"/>
                                          </p:val>
                                        </p:tav>
                                        <p:tav tm="100000">
                                          <p:val>
                                            <p:strVal val="#ppt_h"/>
                                          </p:val>
                                        </p:tav>
                                      </p:tavLst>
                                    </p:anim>
                                    <p:animEffect transition="in" filter="fade">
                                      <p:cBhvr>
                                        <p:cTn id="39" dur="1000"/>
                                        <p:tgtEl>
                                          <p:spTgt spid="888841"/>
                                        </p:tgtEl>
                                      </p:cBhvr>
                                    </p:animEffect>
                                  </p:childTnLst>
                                </p:cTn>
                              </p:par>
                              <p:par>
                                <p:cTn id="40" presetID="55" presetClass="entr" presetSubtype="0" fill="hold" grpId="0" nodeType="withEffect">
                                  <p:stCondLst>
                                    <p:cond delay="0"/>
                                  </p:stCondLst>
                                  <p:childTnLst>
                                    <p:set>
                                      <p:cBhvr>
                                        <p:cTn id="41" dur="1" fill="hold">
                                          <p:stCondLst>
                                            <p:cond delay="0"/>
                                          </p:stCondLst>
                                        </p:cTn>
                                        <p:tgtEl>
                                          <p:spTgt spid="888846"/>
                                        </p:tgtEl>
                                        <p:attrNameLst>
                                          <p:attrName>style.visibility</p:attrName>
                                        </p:attrNameLst>
                                      </p:cBhvr>
                                      <p:to>
                                        <p:strVal val="visible"/>
                                      </p:to>
                                    </p:set>
                                    <p:anim calcmode="lin" valueType="num">
                                      <p:cBhvr>
                                        <p:cTn id="42" dur="1000" fill="hold"/>
                                        <p:tgtEl>
                                          <p:spTgt spid="888846"/>
                                        </p:tgtEl>
                                        <p:attrNameLst>
                                          <p:attrName>ppt_w</p:attrName>
                                        </p:attrNameLst>
                                      </p:cBhvr>
                                      <p:tavLst>
                                        <p:tav tm="0">
                                          <p:val>
                                            <p:strVal val="#ppt_w*0.70"/>
                                          </p:val>
                                        </p:tav>
                                        <p:tav tm="100000">
                                          <p:val>
                                            <p:strVal val="#ppt_w"/>
                                          </p:val>
                                        </p:tav>
                                      </p:tavLst>
                                    </p:anim>
                                    <p:anim calcmode="lin" valueType="num">
                                      <p:cBhvr>
                                        <p:cTn id="43" dur="1000" fill="hold"/>
                                        <p:tgtEl>
                                          <p:spTgt spid="888846"/>
                                        </p:tgtEl>
                                        <p:attrNameLst>
                                          <p:attrName>ppt_h</p:attrName>
                                        </p:attrNameLst>
                                      </p:cBhvr>
                                      <p:tavLst>
                                        <p:tav tm="0">
                                          <p:val>
                                            <p:strVal val="#ppt_h"/>
                                          </p:val>
                                        </p:tav>
                                        <p:tav tm="100000">
                                          <p:val>
                                            <p:strVal val="#ppt_h"/>
                                          </p:val>
                                        </p:tav>
                                      </p:tavLst>
                                    </p:anim>
                                    <p:animEffect transition="in" filter="fade">
                                      <p:cBhvr>
                                        <p:cTn id="44" dur="1000"/>
                                        <p:tgtEl>
                                          <p:spTgt spid="888846"/>
                                        </p:tgtEl>
                                      </p:cBhvr>
                                    </p:animEffect>
                                  </p:childTnLst>
                                </p:cTn>
                              </p:par>
                              <p:par>
                                <p:cTn id="45" presetID="55" presetClass="entr" presetSubtype="0" fill="hold" grpId="0" nodeType="withEffect">
                                  <p:stCondLst>
                                    <p:cond delay="0"/>
                                  </p:stCondLst>
                                  <p:childTnLst>
                                    <p:set>
                                      <p:cBhvr>
                                        <p:cTn id="46" dur="1" fill="hold">
                                          <p:stCondLst>
                                            <p:cond delay="0"/>
                                          </p:stCondLst>
                                        </p:cTn>
                                        <p:tgtEl>
                                          <p:spTgt spid="888849"/>
                                        </p:tgtEl>
                                        <p:attrNameLst>
                                          <p:attrName>style.visibility</p:attrName>
                                        </p:attrNameLst>
                                      </p:cBhvr>
                                      <p:to>
                                        <p:strVal val="visible"/>
                                      </p:to>
                                    </p:set>
                                    <p:anim calcmode="lin" valueType="num">
                                      <p:cBhvr>
                                        <p:cTn id="47" dur="1000" fill="hold"/>
                                        <p:tgtEl>
                                          <p:spTgt spid="888849"/>
                                        </p:tgtEl>
                                        <p:attrNameLst>
                                          <p:attrName>ppt_w</p:attrName>
                                        </p:attrNameLst>
                                      </p:cBhvr>
                                      <p:tavLst>
                                        <p:tav tm="0">
                                          <p:val>
                                            <p:strVal val="#ppt_w*0.70"/>
                                          </p:val>
                                        </p:tav>
                                        <p:tav tm="100000">
                                          <p:val>
                                            <p:strVal val="#ppt_w"/>
                                          </p:val>
                                        </p:tav>
                                      </p:tavLst>
                                    </p:anim>
                                    <p:anim calcmode="lin" valueType="num">
                                      <p:cBhvr>
                                        <p:cTn id="48" dur="1000" fill="hold"/>
                                        <p:tgtEl>
                                          <p:spTgt spid="888849"/>
                                        </p:tgtEl>
                                        <p:attrNameLst>
                                          <p:attrName>ppt_h</p:attrName>
                                        </p:attrNameLst>
                                      </p:cBhvr>
                                      <p:tavLst>
                                        <p:tav tm="0">
                                          <p:val>
                                            <p:strVal val="#ppt_h"/>
                                          </p:val>
                                        </p:tav>
                                        <p:tav tm="100000">
                                          <p:val>
                                            <p:strVal val="#ppt_h"/>
                                          </p:val>
                                        </p:tav>
                                      </p:tavLst>
                                    </p:anim>
                                    <p:animEffect transition="in" filter="fade">
                                      <p:cBhvr>
                                        <p:cTn id="49" dur="1000"/>
                                        <p:tgtEl>
                                          <p:spTgt spid="888849"/>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888840"/>
                                        </p:tgtEl>
                                        <p:attrNameLst>
                                          <p:attrName>style.visibility</p:attrName>
                                        </p:attrNameLst>
                                      </p:cBhvr>
                                      <p:to>
                                        <p:strVal val="visible"/>
                                      </p:to>
                                    </p:set>
                                    <p:animEffect transition="in" filter="fade">
                                      <p:cBhvr>
                                        <p:cTn id="52" dur="1000"/>
                                        <p:tgtEl>
                                          <p:spTgt spid="8888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8840" grpId="0"/>
      <p:bldP spid="888845" grpId="0" animBg="1"/>
      <p:bldP spid="888846" grpId="0" animBg="1"/>
      <p:bldP spid="888847" grpId="0" animBg="1"/>
      <p:bldP spid="888848" grpId="0" animBg="1"/>
      <p:bldP spid="88884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152400"/>
            <a:ext cx="8229600" cy="1143000"/>
          </a:xfrm>
        </p:spPr>
        <p:txBody>
          <a:bodyPr/>
          <a:lstStyle/>
          <a:p>
            <a:pPr algn="ctr" eaLnBrk="1" hangingPunct="1"/>
            <a:r>
              <a:rPr lang="en-US" sz="3600" dirty="0" smtClean="0"/>
              <a:t>Why Form the MMC Production Center?</a:t>
            </a:r>
          </a:p>
        </p:txBody>
      </p:sp>
      <p:sp>
        <p:nvSpPr>
          <p:cNvPr id="4099" name="Rectangle 3"/>
          <p:cNvSpPr>
            <a:spLocks noGrp="1" noChangeArrowheads="1"/>
          </p:cNvSpPr>
          <p:nvPr>
            <p:ph idx="1"/>
          </p:nvPr>
        </p:nvSpPr>
        <p:spPr>
          <a:xfrm>
            <a:off x="457200" y="1295400"/>
            <a:ext cx="8229600" cy="5257800"/>
          </a:xfrm>
        </p:spPr>
        <p:txBody>
          <a:bodyPr/>
          <a:lstStyle/>
          <a:p>
            <a:pPr eaLnBrk="1" hangingPunct="1">
              <a:spcBef>
                <a:spcPts val="0"/>
              </a:spcBef>
              <a:spcAft>
                <a:spcPts val="900"/>
              </a:spcAft>
              <a:buSzPct val="75000"/>
              <a:buFont typeface="Arial" pitchFamily="34" charset="0"/>
              <a:buChar char="■"/>
            </a:pPr>
            <a:r>
              <a:rPr lang="en-US" sz="2400" dirty="0" smtClean="0"/>
              <a:t>Consistent standards, specifications &amp; products</a:t>
            </a:r>
          </a:p>
          <a:p>
            <a:pPr eaLnBrk="1" hangingPunct="1">
              <a:spcBef>
                <a:spcPts val="0"/>
              </a:spcBef>
              <a:spcAft>
                <a:spcPts val="900"/>
              </a:spcAft>
              <a:buSzPct val="75000"/>
              <a:buFont typeface="Arial" pitchFamily="34" charset="0"/>
              <a:buChar char="■"/>
            </a:pPr>
            <a:r>
              <a:rPr lang="en-US" sz="2400" dirty="0" smtClean="0"/>
              <a:t>Cost effective production</a:t>
            </a:r>
          </a:p>
          <a:p>
            <a:pPr lvl="0">
              <a:spcBef>
                <a:spcPts val="0"/>
              </a:spcBef>
              <a:spcAft>
                <a:spcPts val="900"/>
              </a:spcAft>
              <a:buSzPct val="75000"/>
              <a:buFont typeface="Arial" pitchFamily="34" charset="0"/>
              <a:buChar char="■"/>
            </a:pPr>
            <a:r>
              <a:rPr lang="en-US" sz="2400" dirty="0" smtClean="0"/>
              <a:t>Maintain technical competence in HH&amp;C, GIS, and Economists’ COPs</a:t>
            </a:r>
          </a:p>
          <a:p>
            <a:pPr eaLnBrk="1" hangingPunct="1">
              <a:spcBef>
                <a:spcPts val="0"/>
              </a:spcBef>
              <a:spcAft>
                <a:spcPts val="300"/>
              </a:spcAft>
              <a:buSzPct val="75000"/>
              <a:buFont typeface="Arial" pitchFamily="34" charset="0"/>
              <a:buChar char="■"/>
            </a:pPr>
            <a:r>
              <a:rPr lang="en-US" sz="2400" dirty="0" smtClean="0"/>
              <a:t>Originating programs</a:t>
            </a:r>
          </a:p>
          <a:p>
            <a:pPr lvl="1" eaLnBrk="1" hangingPunct="1">
              <a:spcBef>
                <a:spcPts val="0"/>
              </a:spcBef>
              <a:spcAft>
                <a:spcPts val="600"/>
              </a:spcAft>
              <a:buSzPct val="100000"/>
              <a:buFont typeface="Arial" pitchFamily="34" charset="0"/>
              <a:buChar char="●"/>
            </a:pPr>
            <a:r>
              <a:rPr lang="en-US" sz="2400" dirty="0" smtClean="0"/>
              <a:t>Critical Infrastructure Protection &amp; Resilience (CIPR)</a:t>
            </a:r>
          </a:p>
          <a:p>
            <a:pPr lvl="1" eaLnBrk="1" hangingPunct="1">
              <a:spcBef>
                <a:spcPts val="0"/>
              </a:spcBef>
              <a:spcAft>
                <a:spcPts val="1200"/>
              </a:spcAft>
              <a:buSzPct val="100000"/>
              <a:buFont typeface="Arial" pitchFamily="34" charset="0"/>
              <a:buChar char="●"/>
            </a:pPr>
            <a:r>
              <a:rPr lang="en-US" sz="2400" dirty="0" smtClean="0"/>
              <a:t>Dam Safety and Levee Safety</a:t>
            </a:r>
          </a:p>
          <a:p>
            <a:pPr eaLnBrk="1" hangingPunct="1">
              <a:spcBef>
                <a:spcPts val="0"/>
              </a:spcBef>
              <a:spcAft>
                <a:spcPts val="900"/>
              </a:spcAft>
              <a:buSzPct val="75000"/>
              <a:buFont typeface="Arial" pitchFamily="34" charset="0"/>
              <a:buChar char="■"/>
            </a:pPr>
            <a:r>
              <a:rPr lang="en-US" sz="2400" dirty="0" smtClean="0"/>
              <a:t>Priorities set by HQ based on DSAC/IES &amp; CIPR</a:t>
            </a:r>
          </a:p>
          <a:p>
            <a:pPr eaLnBrk="1" hangingPunct="1">
              <a:spcBef>
                <a:spcPts val="0"/>
              </a:spcBef>
              <a:spcAft>
                <a:spcPts val="900"/>
              </a:spcAft>
              <a:buSzPct val="75000"/>
              <a:buFont typeface="Arial" pitchFamily="34" charset="0"/>
              <a:buChar char="■"/>
            </a:pPr>
            <a:r>
              <a:rPr lang="en-US" sz="2400" dirty="0" smtClean="0"/>
              <a:t>MMC works under direction of the MMC Steering Committee </a:t>
            </a:r>
            <a:endParaRPr lang="en-US" sz="2800" dirty="0" smtClean="0"/>
          </a:p>
          <a:p>
            <a:pPr lvl="1" eaLnBrk="1" hangingPunct="1"/>
            <a:endParaRPr lang="en-US" dirty="0" smtClean="0"/>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lstStyle/>
          <a:p>
            <a:pPr algn="ctr"/>
            <a:r>
              <a:rPr lang="en-US" dirty="0" smtClean="0"/>
              <a:t>MMC Products</a:t>
            </a:r>
            <a:endParaRPr lang="en-US" dirty="0"/>
          </a:p>
        </p:txBody>
      </p:sp>
      <p:sp>
        <p:nvSpPr>
          <p:cNvPr id="3" name="Content Placeholder 2"/>
          <p:cNvSpPr>
            <a:spLocks noGrp="1"/>
          </p:cNvSpPr>
          <p:nvPr>
            <p:ph idx="1"/>
          </p:nvPr>
        </p:nvSpPr>
        <p:spPr>
          <a:xfrm>
            <a:off x="609600" y="685800"/>
            <a:ext cx="8534400" cy="5638800"/>
          </a:xfrm>
        </p:spPr>
        <p:txBody>
          <a:bodyPr/>
          <a:lstStyle/>
          <a:p>
            <a:pPr marL="228600" indent="-228600" eaLnBrk="1" hangingPunct="1">
              <a:spcBef>
                <a:spcPts val="0"/>
              </a:spcBef>
              <a:spcAft>
                <a:spcPts val="300"/>
              </a:spcAft>
              <a:buSzPct val="75000"/>
              <a:buFont typeface="Arial" pitchFamily="34" charset="0"/>
              <a:buChar char="■"/>
            </a:pPr>
            <a:r>
              <a:rPr lang="en-US" sz="1800" b="1" dirty="0" smtClean="0"/>
              <a:t>Modeling</a:t>
            </a:r>
          </a:p>
          <a:p>
            <a:pPr lvl="1" eaLnBrk="1" hangingPunct="1">
              <a:spcBef>
                <a:spcPts val="0"/>
              </a:spcBef>
              <a:spcAft>
                <a:spcPts val="300"/>
              </a:spcAft>
            </a:pPr>
            <a:r>
              <a:rPr lang="en-US" sz="1400" dirty="0" smtClean="0"/>
              <a:t>Geo-referenced  Unsteady Hydraulic Models</a:t>
            </a:r>
          </a:p>
          <a:p>
            <a:pPr lvl="2" eaLnBrk="1" hangingPunct="1">
              <a:spcBef>
                <a:spcPts val="0"/>
              </a:spcBef>
              <a:spcAft>
                <a:spcPts val="300"/>
              </a:spcAft>
            </a:pPr>
            <a:r>
              <a:rPr lang="en-US" sz="1400" dirty="0" smtClean="0"/>
              <a:t>1D – HEC-RAS</a:t>
            </a:r>
          </a:p>
          <a:p>
            <a:pPr lvl="2" eaLnBrk="1" hangingPunct="1">
              <a:spcBef>
                <a:spcPts val="0"/>
              </a:spcBef>
              <a:spcAft>
                <a:spcPts val="300"/>
              </a:spcAft>
            </a:pPr>
            <a:r>
              <a:rPr lang="en-US" sz="1400" dirty="0" smtClean="0"/>
              <a:t>2D – Flo 2D – (HEC-RAS with 2D Capability)</a:t>
            </a:r>
          </a:p>
          <a:p>
            <a:pPr lvl="1" eaLnBrk="1" hangingPunct="1">
              <a:spcBef>
                <a:spcPts val="0"/>
              </a:spcBef>
              <a:spcAft>
                <a:spcPts val="300"/>
              </a:spcAft>
            </a:pPr>
            <a:r>
              <a:rPr lang="en-US" sz="1400" dirty="0" smtClean="0"/>
              <a:t>Models easily accessible via RADSII such that they can be  modified to simulate real time event</a:t>
            </a:r>
          </a:p>
          <a:p>
            <a:pPr lvl="1" eaLnBrk="1" hangingPunct="1">
              <a:spcBef>
                <a:spcPts val="0"/>
              </a:spcBef>
              <a:spcAft>
                <a:spcPts val="300"/>
              </a:spcAft>
            </a:pPr>
            <a:r>
              <a:rPr lang="en-US" sz="1400" dirty="0" smtClean="0"/>
              <a:t>Models will be available for District use</a:t>
            </a:r>
          </a:p>
          <a:p>
            <a:pPr lvl="2" eaLnBrk="1" hangingPunct="1">
              <a:spcBef>
                <a:spcPts val="0"/>
              </a:spcBef>
              <a:spcAft>
                <a:spcPts val="300"/>
              </a:spcAft>
            </a:pPr>
            <a:r>
              <a:rPr lang="en-US" sz="1400" dirty="0" smtClean="0"/>
              <a:t>Can be supplemented with New Data and returned to RADSII after review</a:t>
            </a:r>
          </a:p>
          <a:p>
            <a:pPr lvl="2" eaLnBrk="1" hangingPunct="1">
              <a:spcBef>
                <a:spcPts val="0"/>
              </a:spcBef>
              <a:spcAft>
                <a:spcPts val="600"/>
              </a:spcAft>
            </a:pPr>
            <a:r>
              <a:rPr lang="en-US" sz="1400" dirty="0" smtClean="0"/>
              <a:t>Can be modified to be used for various study types for District Mission</a:t>
            </a:r>
          </a:p>
          <a:p>
            <a:pPr marL="228600" indent="-228600" eaLnBrk="1" hangingPunct="1">
              <a:spcBef>
                <a:spcPts val="0"/>
              </a:spcBef>
              <a:spcAft>
                <a:spcPts val="300"/>
              </a:spcAft>
              <a:buSzPct val="75000"/>
              <a:buFont typeface="Arial" pitchFamily="34" charset="0"/>
              <a:buChar char="■"/>
            </a:pPr>
            <a:r>
              <a:rPr lang="en-US" sz="1800" b="1" dirty="0" smtClean="0"/>
              <a:t>Mapping </a:t>
            </a:r>
          </a:p>
          <a:p>
            <a:pPr lvl="1" eaLnBrk="1" hangingPunct="1">
              <a:spcBef>
                <a:spcPts val="0"/>
              </a:spcBef>
              <a:spcAft>
                <a:spcPts val="300"/>
              </a:spcAft>
            </a:pPr>
            <a:r>
              <a:rPr lang="en-US" sz="1400" dirty="0" smtClean="0"/>
              <a:t>Digital Files for 10 scenarios</a:t>
            </a:r>
          </a:p>
          <a:p>
            <a:pPr lvl="1" eaLnBrk="1" hangingPunct="1">
              <a:spcBef>
                <a:spcPts val="0"/>
              </a:spcBef>
              <a:spcAft>
                <a:spcPts val="300"/>
              </a:spcAft>
            </a:pPr>
            <a:r>
              <a:rPr lang="en-US" sz="1400" dirty="0" smtClean="0"/>
              <a:t>Map books for 2 scenarios to support EAP’s</a:t>
            </a:r>
          </a:p>
          <a:p>
            <a:pPr lvl="1" eaLnBrk="1" hangingPunct="1">
              <a:spcBef>
                <a:spcPts val="0"/>
              </a:spcBef>
              <a:spcAft>
                <a:spcPts val="300"/>
              </a:spcAft>
            </a:pPr>
            <a:r>
              <a:rPr lang="en-US" sz="1400" dirty="0" smtClean="0"/>
              <a:t>Corpmap files </a:t>
            </a:r>
          </a:p>
          <a:p>
            <a:pPr lvl="1" eaLnBrk="1" hangingPunct="1">
              <a:spcBef>
                <a:spcPts val="0"/>
              </a:spcBef>
              <a:spcAft>
                <a:spcPts val="600"/>
              </a:spcAft>
            </a:pPr>
            <a:r>
              <a:rPr lang="en-US" sz="1400" dirty="0" smtClean="0"/>
              <a:t>KMZ animation (Google Earth Files)</a:t>
            </a:r>
          </a:p>
          <a:p>
            <a:pPr marL="228600" indent="-228600" eaLnBrk="1" hangingPunct="1">
              <a:spcBef>
                <a:spcPts val="0"/>
              </a:spcBef>
              <a:spcAft>
                <a:spcPts val="300"/>
              </a:spcAft>
              <a:buSzPct val="75000"/>
              <a:buFont typeface="Arial" pitchFamily="34" charset="0"/>
              <a:buChar char="■"/>
            </a:pPr>
            <a:r>
              <a:rPr lang="en-US" sz="1800" b="1" dirty="0" smtClean="0"/>
              <a:t>Consequence Estimates </a:t>
            </a:r>
          </a:p>
          <a:p>
            <a:pPr lvl="1" eaLnBrk="1" hangingPunct="1">
              <a:spcBef>
                <a:spcPts val="0"/>
              </a:spcBef>
              <a:spcAft>
                <a:spcPts val="300"/>
              </a:spcAft>
            </a:pPr>
            <a:r>
              <a:rPr lang="en-US" sz="1400" dirty="0" smtClean="0"/>
              <a:t>Detailed Consequence estimate to include PAR, LOL, Total Damages.</a:t>
            </a:r>
          </a:p>
          <a:p>
            <a:pPr lvl="1" eaLnBrk="1" hangingPunct="1">
              <a:spcBef>
                <a:spcPts val="0"/>
              </a:spcBef>
              <a:spcAft>
                <a:spcPts val="300"/>
              </a:spcAft>
            </a:pPr>
            <a:r>
              <a:rPr lang="en-US" sz="1400" dirty="0" smtClean="0"/>
              <a:t>Results Support Critical Infrastructure Protection and Resilience Program</a:t>
            </a:r>
          </a:p>
          <a:p>
            <a:pPr lvl="2" eaLnBrk="1" hangingPunct="1">
              <a:spcBef>
                <a:spcPts val="0"/>
              </a:spcBef>
              <a:spcAft>
                <a:spcPts val="300"/>
              </a:spcAft>
            </a:pPr>
            <a:r>
              <a:rPr lang="en-US" sz="1400" dirty="0" smtClean="0"/>
              <a:t>CTS Worksheets</a:t>
            </a:r>
          </a:p>
          <a:p>
            <a:pPr lvl="2" eaLnBrk="1" hangingPunct="1">
              <a:spcBef>
                <a:spcPts val="0"/>
              </a:spcBef>
              <a:spcAft>
                <a:spcPts val="300"/>
              </a:spcAft>
            </a:pPr>
            <a:r>
              <a:rPr lang="en-US" sz="1400" dirty="0" smtClean="0"/>
              <a:t>Project Reports(</a:t>
            </a:r>
            <a:r>
              <a:rPr lang="en-US" sz="1400" b="1" dirty="0" smtClean="0"/>
              <a:t>Consequences Assessment Report)</a:t>
            </a:r>
            <a:endParaRPr lang="en-US" sz="1400" dirty="0" smtClean="0"/>
          </a:p>
          <a:p>
            <a:pPr lvl="1" eaLnBrk="1" hangingPunct="1">
              <a:spcBef>
                <a:spcPts val="0"/>
              </a:spcBef>
              <a:spcAft>
                <a:spcPts val="300"/>
              </a:spcAft>
            </a:pPr>
            <a:r>
              <a:rPr lang="en-US" sz="1400" dirty="0" smtClean="0"/>
              <a:t>Allows Dam Safety to categorize Corps inventory by Risk and prioritize funding</a:t>
            </a:r>
          </a:p>
          <a:p>
            <a:pPr>
              <a:spcBef>
                <a:spcPts val="0"/>
              </a:spcBef>
              <a:spcAft>
                <a:spcPts val="300"/>
              </a:spcAft>
            </a:pPr>
            <a:endParaRPr lang="en-US" dirty="0"/>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868362"/>
          </a:xfrm>
        </p:spPr>
        <p:txBody>
          <a:bodyPr/>
          <a:lstStyle/>
          <a:p>
            <a:r>
              <a:rPr lang="en-US" dirty="0" smtClean="0"/>
              <a:t>Ten Standard Model Scenarios</a:t>
            </a:r>
            <a:endParaRPr lang="en-US" dirty="0"/>
          </a:p>
        </p:txBody>
      </p:sp>
      <p:sp>
        <p:nvSpPr>
          <p:cNvPr id="3" name="Content Placeholder 2"/>
          <p:cNvSpPr>
            <a:spLocks noGrp="1"/>
          </p:cNvSpPr>
          <p:nvPr>
            <p:ph idx="1"/>
          </p:nvPr>
        </p:nvSpPr>
        <p:spPr>
          <a:xfrm>
            <a:off x="457200" y="990600"/>
            <a:ext cx="8229600" cy="2895600"/>
          </a:xfrm>
        </p:spPr>
        <p:txBody>
          <a:bodyPr/>
          <a:lstStyle/>
          <a:p>
            <a:pPr>
              <a:spcBef>
                <a:spcPts val="0"/>
              </a:spcBef>
              <a:spcAft>
                <a:spcPts val="300"/>
              </a:spcAft>
              <a:buSzPct val="75000"/>
              <a:buFont typeface="Arial" pitchFamily="34" charset="0"/>
              <a:buChar char="■"/>
            </a:pPr>
            <a:r>
              <a:rPr lang="en-US" sz="2800" dirty="0" smtClean="0"/>
              <a:t>Five each, failure and non-failure conditions</a:t>
            </a:r>
          </a:p>
          <a:p>
            <a:pPr marL="863600" lvl="1" indent="-342900">
              <a:spcBef>
                <a:spcPts val="0"/>
              </a:spcBef>
              <a:spcAft>
                <a:spcPts val="600"/>
              </a:spcAft>
              <a:buSzPct val="100000"/>
              <a:buFont typeface="Arial" pitchFamily="34" charset="0"/>
              <a:buChar char="●"/>
            </a:pPr>
            <a:r>
              <a:rPr lang="en-US" sz="2400" dirty="0" smtClean="0"/>
              <a:t>Normal low pool – 90% exceedance duration</a:t>
            </a:r>
          </a:p>
          <a:p>
            <a:pPr marL="863600" lvl="1" indent="-342900">
              <a:spcBef>
                <a:spcPts val="0"/>
              </a:spcBef>
              <a:spcAft>
                <a:spcPts val="600"/>
              </a:spcAft>
              <a:buSzPct val="100000"/>
              <a:buFont typeface="Arial" pitchFamily="34" charset="0"/>
              <a:buChar char="●"/>
            </a:pPr>
            <a:r>
              <a:rPr lang="en-US" sz="2400" dirty="0" smtClean="0"/>
              <a:t>Normal high pool – 10% exceedance duration</a:t>
            </a:r>
          </a:p>
          <a:p>
            <a:pPr marL="863600" lvl="1" indent="-342900">
              <a:spcBef>
                <a:spcPts val="0"/>
              </a:spcBef>
              <a:spcAft>
                <a:spcPts val="600"/>
              </a:spcAft>
              <a:buSzPct val="100000"/>
              <a:buFont typeface="Arial" pitchFamily="34" charset="0"/>
              <a:buChar char="●"/>
            </a:pPr>
            <a:r>
              <a:rPr lang="en-US" sz="2400" dirty="0" smtClean="0"/>
              <a:t>1% exceedance pool – 1% exceedance duration</a:t>
            </a:r>
          </a:p>
          <a:p>
            <a:pPr marL="863600" lvl="1" indent="-342900">
              <a:spcBef>
                <a:spcPts val="0"/>
              </a:spcBef>
              <a:spcAft>
                <a:spcPts val="600"/>
              </a:spcAft>
              <a:buSzPct val="100000"/>
              <a:buFont typeface="Arial" pitchFamily="34" charset="0"/>
              <a:buChar char="●"/>
            </a:pPr>
            <a:r>
              <a:rPr lang="en-US" sz="2400" dirty="0" smtClean="0"/>
              <a:t>Top of active storage - Scaled design storm or PMF</a:t>
            </a:r>
          </a:p>
          <a:p>
            <a:pPr marL="863600" lvl="1" indent="-342900">
              <a:spcBef>
                <a:spcPts val="0"/>
              </a:spcBef>
              <a:spcAft>
                <a:spcPts val="600"/>
              </a:spcAft>
              <a:buSzPct val="100000"/>
              <a:buFont typeface="Arial" pitchFamily="34" charset="0"/>
              <a:buChar char="●"/>
            </a:pPr>
            <a:r>
              <a:rPr lang="en-US" sz="2400" dirty="0" smtClean="0"/>
              <a:t>Maximum high pool - Scaled design storm or PMF</a:t>
            </a:r>
            <a:endParaRPr lang="en-US" sz="2400" dirty="0"/>
          </a:p>
        </p:txBody>
      </p:sp>
      <p:grpSp>
        <p:nvGrpSpPr>
          <p:cNvPr id="4" name="Group 9"/>
          <p:cNvGrpSpPr>
            <a:grpSpLocks/>
          </p:cNvGrpSpPr>
          <p:nvPr/>
        </p:nvGrpSpPr>
        <p:grpSpPr bwMode="auto">
          <a:xfrm>
            <a:off x="1524000" y="3962400"/>
            <a:ext cx="6019800" cy="2209800"/>
            <a:chOff x="144" y="1776"/>
            <a:chExt cx="4226" cy="2400"/>
          </a:xfrm>
        </p:grpSpPr>
        <p:pic>
          <p:nvPicPr>
            <p:cNvPr id="5" name="Picture 4"/>
            <p:cNvPicPr>
              <a:picLocks noChangeAspect="1" noChangeArrowheads="1"/>
            </p:cNvPicPr>
            <p:nvPr/>
          </p:nvPicPr>
          <p:blipFill>
            <a:blip r:embed="rId3" cstate="print"/>
            <a:srcRect/>
            <a:stretch>
              <a:fillRect/>
            </a:stretch>
          </p:blipFill>
          <p:spPr bwMode="auto">
            <a:xfrm>
              <a:off x="824" y="2088"/>
              <a:ext cx="3183" cy="2069"/>
            </a:xfrm>
            <a:prstGeom prst="rect">
              <a:avLst/>
            </a:prstGeom>
            <a:noFill/>
            <a:ln w="9525">
              <a:solidFill>
                <a:schemeClr val="tx1"/>
              </a:solidFill>
              <a:miter lim="800000"/>
              <a:headEnd/>
              <a:tailEnd/>
            </a:ln>
          </p:spPr>
        </p:pic>
        <p:pic>
          <p:nvPicPr>
            <p:cNvPr id="6" name="Picture 5"/>
            <p:cNvPicPr>
              <a:picLocks noChangeAspect="1" noChangeArrowheads="1"/>
            </p:cNvPicPr>
            <p:nvPr/>
          </p:nvPicPr>
          <p:blipFill>
            <a:blip r:embed="rId4" cstate="print"/>
            <a:srcRect/>
            <a:stretch>
              <a:fillRect/>
            </a:stretch>
          </p:blipFill>
          <p:spPr bwMode="auto">
            <a:xfrm>
              <a:off x="144" y="1776"/>
              <a:ext cx="2324" cy="1147"/>
            </a:xfrm>
            <a:prstGeom prst="rect">
              <a:avLst/>
            </a:prstGeom>
            <a:noFill/>
          </p:spPr>
        </p:pic>
        <p:pic>
          <p:nvPicPr>
            <p:cNvPr id="7" name="Picture 6"/>
            <p:cNvPicPr>
              <a:picLocks noChangeAspect="1" noChangeArrowheads="1"/>
            </p:cNvPicPr>
            <p:nvPr/>
          </p:nvPicPr>
          <p:blipFill>
            <a:blip r:embed="rId5" cstate="print"/>
            <a:srcRect/>
            <a:stretch>
              <a:fillRect/>
            </a:stretch>
          </p:blipFill>
          <p:spPr bwMode="auto">
            <a:xfrm>
              <a:off x="146" y="2590"/>
              <a:ext cx="1774" cy="1121"/>
            </a:xfrm>
            <a:prstGeom prst="rect">
              <a:avLst/>
            </a:prstGeom>
            <a:noFill/>
            <a:ln w="9525">
              <a:noFill/>
              <a:miter lim="800000"/>
              <a:headEnd/>
              <a:tailEnd/>
            </a:ln>
            <a:effectLst/>
          </p:spPr>
        </p:pic>
        <p:pic>
          <p:nvPicPr>
            <p:cNvPr id="8" name="Picture 7" descr="RAS_About"/>
            <p:cNvPicPr>
              <a:picLocks noChangeAspect="1" noChangeArrowheads="1"/>
            </p:cNvPicPr>
            <p:nvPr/>
          </p:nvPicPr>
          <p:blipFill>
            <a:blip r:embed="rId6" cstate="print"/>
            <a:srcRect/>
            <a:stretch>
              <a:fillRect/>
            </a:stretch>
          </p:blipFill>
          <p:spPr bwMode="auto">
            <a:xfrm>
              <a:off x="2400" y="2884"/>
              <a:ext cx="1970" cy="1292"/>
            </a:xfrm>
            <a:prstGeom prst="rect">
              <a:avLst/>
            </a:prstGeom>
            <a:noFill/>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3">
                                            <p:txEl>
                                              <p:pRg st="2" end="2"/>
                                            </p:txEl>
                                          </p:spTgt>
                                        </p:tgtEl>
                                        <p:attrNameLst>
                                          <p:attrName>style.textDecorationUnderline</p:attrName>
                                        </p:attrNameLst>
                                      </p:cBhvr>
                                      <p:to>
                                        <p:strVal val="true"/>
                                      </p:to>
                                    </p:set>
                                  </p:childTnLst>
                                </p:cTn>
                              </p:par>
                              <p:par>
                                <p:cTn id="7" presetID="18" presetClass="emph" presetSubtype="0" fill="hold" nodeType="withEffect">
                                  <p:stCondLst>
                                    <p:cond delay="0"/>
                                  </p:stCondLst>
                                  <p:iterate type="lt">
                                    <p:tmPct val="4000"/>
                                  </p:iterate>
                                  <p:childTnLst>
                                    <p:set>
                                      <p:cBhvr override="childStyle">
                                        <p:cTn id="8" dur="500" fill="hold"/>
                                        <p:tgtEl>
                                          <p:spTgt spid="3">
                                            <p:txEl>
                                              <p:pRg st="5" end="5"/>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7026" name="Rectangle 2"/>
          <p:cNvSpPr>
            <a:spLocks noGrp="1" noChangeArrowheads="1"/>
          </p:cNvSpPr>
          <p:nvPr>
            <p:ph type="title"/>
          </p:nvPr>
        </p:nvSpPr>
        <p:spPr>
          <a:xfrm>
            <a:off x="685800" y="5486400"/>
            <a:ext cx="8229600" cy="1143000"/>
          </a:xfrm>
        </p:spPr>
        <p:txBody>
          <a:bodyPr/>
          <a:lstStyle/>
          <a:p>
            <a:pPr eaLnBrk="1" hangingPunct="1">
              <a:defRPr/>
            </a:pPr>
            <a:r>
              <a:rPr lang="en-US" sz="4000" dirty="0" smtClean="0"/>
              <a:t>EAP Street Map View</a:t>
            </a:r>
          </a:p>
        </p:txBody>
      </p:sp>
      <p:pic>
        <p:nvPicPr>
          <p:cNvPr id="46083" name="Picture 3"/>
          <p:cNvPicPr>
            <a:picLocks noChangeAspect="1" noChangeArrowheads="1"/>
          </p:cNvPicPr>
          <p:nvPr/>
        </p:nvPicPr>
        <p:blipFill>
          <a:blip r:embed="rId2" cstate="print"/>
          <a:srcRect/>
          <a:stretch>
            <a:fillRect/>
          </a:stretch>
        </p:blipFill>
        <p:spPr bwMode="auto">
          <a:xfrm>
            <a:off x="333375" y="74613"/>
            <a:ext cx="8277225" cy="57054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8050" name="Rectangle 2"/>
          <p:cNvSpPr>
            <a:spLocks noGrp="1" noChangeArrowheads="1"/>
          </p:cNvSpPr>
          <p:nvPr>
            <p:ph type="title"/>
          </p:nvPr>
        </p:nvSpPr>
        <p:spPr>
          <a:xfrm>
            <a:off x="533400" y="152400"/>
            <a:ext cx="8229600" cy="1143000"/>
          </a:xfrm>
        </p:spPr>
        <p:txBody>
          <a:bodyPr/>
          <a:lstStyle/>
          <a:p>
            <a:pPr eaLnBrk="1" hangingPunct="1">
              <a:defRPr/>
            </a:pPr>
            <a:r>
              <a:rPr lang="en-US" sz="4000" dirty="0" smtClean="0"/>
              <a:t>Flood Profile – Facing </a:t>
            </a:r>
            <a:r>
              <a:rPr lang="en-US" sz="4000" dirty="0" err="1" smtClean="0"/>
              <a:t>PagesF</a:t>
            </a:r>
            <a:endParaRPr lang="en-US" sz="4000" dirty="0" smtClean="0"/>
          </a:p>
        </p:txBody>
      </p:sp>
      <p:pic>
        <p:nvPicPr>
          <p:cNvPr id="47107" name="Picture 3"/>
          <p:cNvPicPr>
            <a:picLocks noChangeAspect="1" noChangeArrowheads="1"/>
          </p:cNvPicPr>
          <p:nvPr/>
        </p:nvPicPr>
        <p:blipFill>
          <a:blip r:embed="rId2" cstate="print"/>
          <a:srcRect/>
          <a:stretch>
            <a:fillRect/>
          </a:stretch>
        </p:blipFill>
        <p:spPr bwMode="auto">
          <a:xfrm>
            <a:off x="457200" y="304800"/>
            <a:ext cx="8153400" cy="5376863"/>
          </a:xfrm>
          <a:prstGeom prst="rect">
            <a:avLst/>
          </a:prstGeom>
          <a:noFill/>
          <a:ln w="9525">
            <a:noFill/>
            <a:miter lim="800000"/>
            <a:headEnd/>
            <a:tailEnd/>
          </a:ln>
        </p:spPr>
      </p:pic>
      <p:sp>
        <p:nvSpPr>
          <p:cNvPr id="5" name="TextBox 4"/>
          <p:cNvSpPr txBox="1"/>
          <p:nvPr/>
        </p:nvSpPr>
        <p:spPr>
          <a:xfrm>
            <a:off x="2971800" y="5791200"/>
            <a:ext cx="3895297" cy="646331"/>
          </a:xfrm>
          <a:prstGeom prst="rect">
            <a:avLst/>
          </a:prstGeom>
          <a:noFill/>
        </p:spPr>
        <p:txBody>
          <a:bodyPr wrap="none" rtlCol="0">
            <a:spAutoFit/>
          </a:bodyPr>
          <a:lstStyle/>
          <a:p>
            <a:r>
              <a:rPr lang="en-US" sz="3600" dirty="0" smtClean="0"/>
              <a:t>Flood Profile View</a:t>
            </a:r>
            <a:endParaRPr lang="en-US" sz="3600" dirty="0"/>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3"/>
          <p:cNvPicPr>
            <a:picLocks noChangeAspect="1" noChangeArrowheads="1"/>
          </p:cNvPicPr>
          <p:nvPr/>
        </p:nvPicPr>
        <p:blipFill>
          <a:blip r:embed="rId2" cstate="print"/>
          <a:srcRect/>
          <a:stretch>
            <a:fillRect/>
          </a:stretch>
        </p:blipFill>
        <p:spPr bwMode="auto">
          <a:xfrm>
            <a:off x="228600" y="0"/>
            <a:ext cx="8458200" cy="5789612"/>
          </a:xfrm>
          <a:prstGeom prst="rect">
            <a:avLst/>
          </a:prstGeom>
          <a:noFill/>
          <a:ln w="9525">
            <a:noFill/>
            <a:miter lim="800000"/>
            <a:headEnd/>
            <a:tailEnd/>
          </a:ln>
        </p:spPr>
      </p:pic>
      <p:sp>
        <p:nvSpPr>
          <p:cNvPr id="5" name="Title 4"/>
          <p:cNvSpPr>
            <a:spLocks noGrp="1"/>
          </p:cNvSpPr>
          <p:nvPr>
            <p:ph type="title"/>
          </p:nvPr>
        </p:nvSpPr>
        <p:spPr>
          <a:xfrm>
            <a:off x="457200" y="5410200"/>
            <a:ext cx="8229600" cy="1143000"/>
          </a:xfrm>
        </p:spPr>
        <p:txBody>
          <a:bodyPr/>
          <a:lstStyle/>
          <a:p>
            <a:r>
              <a:rPr lang="en-US" dirty="0" smtClean="0">
                <a:solidFill>
                  <a:schemeClr val="tx1"/>
                </a:solidFill>
              </a:rPr>
              <a:t>Aerial Map View</a:t>
            </a:r>
            <a:endParaRPr lang="en-US" dirty="0">
              <a:solidFill>
                <a:schemeClr val="tx1"/>
              </a:solidFill>
            </a:endParaRP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5282" name="Rectangle 2"/>
          <p:cNvSpPr>
            <a:spLocks noGrp="1" noChangeArrowheads="1"/>
          </p:cNvSpPr>
          <p:nvPr>
            <p:ph type="title"/>
          </p:nvPr>
        </p:nvSpPr>
        <p:spPr/>
        <p:txBody>
          <a:bodyPr/>
          <a:lstStyle/>
          <a:p>
            <a:pPr algn="ctr" eaLnBrk="1" hangingPunct="1">
              <a:defRPr/>
            </a:pPr>
            <a:r>
              <a:rPr lang="en-US" smtClean="0">
                <a:solidFill>
                  <a:srgbClr val="FFFF00"/>
                </a:solidFill>
              </a:rPr>
              <a:t>LEARNING OBJECTIVES</a:t>
            </a:r>
          </a:p>
        </p:txBody>
      </p:sp>
      <p:sp>
        <p:nvSpPr>
          <p:cNvPr id="865283" name="Rectangle 3"/>
          <p:cNvSpPr>
            <a:spLocks noGrp="1" noChangeArrowheads="1"/>
          </p:cNvSpPr>
          <p:nvPr>
            <p:ph idx="1"/>
          </p:nvPr>
        </p:nvSpPr>
        <p:spPr/>
        <p:txBody>
          <a:bodyPr/>
          <a:lstStyle/>
          <a:p>
            <a:pPr eaLnBrk="1" hangingPunct="1">
              <a:lnSpc>
                <a:spcPct val="90000"/>
              </a:lnSpc>
              <a:defRPr/>
            </a:pPr>
            <a:r>
              <a:rPr lang="en-US" sz="2800" smtClean="0"/>
              <a:t>Using the course manual, references and lecture notes, the student will be able to understand hydrologic and hydraulic aspects of dam safety program. After this presentation, the student will be familiar with concepts, terminology and inter-relationships between hydrologic, hydraulic and water management considerations essential in the engineering analysis associated with the administration of the USACE Dam Safety program.</a:t>
            </a:r>
          </a:p>
        </p:txBody>
      </p:sp>
      <p:pic>
        <p:nvPicPr>
          <p:cNvPr id="4" name="Content Placeholder 4" descr="IMG_7406.jpg"/>
          <p:cNvPicPr>
            <a:picLocks noChangeAspect="1"/>
          </p:cNvPicPr>
          <p:nvPr/>
        </p:nvPicPr>
        <p:blipFill>
          <a:blip r:embed="rId2" cstate="print"/>
          <a:stretch>
            <a:fillRect/>
          </a:stretch>
        </p:blipFill>
        <p:spPr bwMode="auto">
          <a:xfrm>
            <a:off x="0" y="0"/>
            <a:ext cx="9144000" cy="6858000"/>
          </a:xfrm>
          <a:prstGeom prst="rect">
            <a:avLst/>
          </a:prstGeom>
          <a:noFill/>
          <a:ln w="9525">
            <a:noFill/>
            <a:miter lim="800000"/>
            <a:headEnd/>
            <a:tailEnd/>
          </a:ln>
          <a:effectLst/>
        </p:spPr>
      </p:pic>
      <p:sp>
        <p:nvSpPr>
          <p:cNvPr id="5" name="Text Box 3"/>
          <p:cNvSpPr txBox="1">
            <a:spLocks noChangeArrowheads="1"/>
          </p:cNvSpPr>
          <p:nvPr/>
        </p:nvSpPr>
        <p:spPr bwMode="auto">
          <a:xfrm>
            <a:off x="2362200" y="2133600"/>
            <a:ext cx="4933950" cy="1098550"/>
          </a:xfrm>
          <a:prstGeom prst="rect">
            <a:avLst/>
          </a:prstGeom>
          <a:noFill/>
          <a:ln w="9525">
            <a:noFill/>
            <a:miter lim="800000"/>
            <a:headEnd/>
            <a:tailEnd/>
          </a:ln>
        </p:spPr>
        <p:txBody>
          <a:bodyPr wrap="none">
            <a:spAutoFit/>
          </a:bodyPr>
          <a:lstStyle/>
          <a:p>
            <a:pPr algn="l"/>
            <a:r>
              <a:rPr lang="en-US" sz="6600" i="1" dirty="0">
                <a:latin typeface="Times New Roman" pitchFamily="18" charset="0"/>
              </a:rPr>
              <a:t>QUESTIONS</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8594" name="Rectangle 2"/>
          <p:cNvSpPr>
            <a:spLocks noGrp="1" noChangeArrowheads="1"/>
          </p:cNvSpPr>
          <p:nvPr>
            <p:ph type="title"/>
          </p:nvPr>
        </p:nvSpPr>
        <p:spPr>
          <a:xfrm>
            <a:off x="0" y="274638"/>
            <a:ext cx="9144000" cy="868362"/>
          </a:xfrm>
        </p:spPr>
        <p:txBody>
          <a:bodyPr/>
          <a:lstStyle/>
          <a:p>
            <a:pPr algn="ctr" eaLnBrk="1" hangingPunct="1">
              <a:defRPr/>
            </a:pPr>
            <a:r>
              <a:rPr lang="en-US" b="1" dirty="0" smtClean="0">
                <a:solidFill>
                  <a:srgbClr val="FFFF00"/>
                </a:solidFill>
              </a:rPr>
              <a:t> </a:t>
            </a:r>
            <a:r>
              <a:rPr lang="en-US" b="1" dirty="0" smtClean="0"/>
              <a:t>Topics</a:t>
            </a:r>
            <a:endParaRPr lang="en-US" sz="4800" b="1" dirty="0" smtClean="0"/>
          </a:p>
        </p:txBody>
      </p:sp>
      <p:sp>
        <p:nvSpPr>
          <p:cNvPr id="878595" name="Rectangle 3"/>
          <p:cNvSpPr>
            <a:spLocks noGrp="1" noChangeArrowheads="1"/>
          </p:cNvSpPr>
          <p:nvPr>
            <p:ph idx="1"/>
          </p:nvPr>
        </p:nvSpPr>
        <p:spPr>
          <a:xfrm>
            <a:off x="609600" y="1371600"/>
            <a:ext cx="8229600" cy="4648200"/>
          </a:xfrm>
        </p:spPr>
        <p:txBody>
          <a:bodyPr/>
          <a:lstStyle/>
          <a:p>
            <a:pPr eaLnBrk="1" hangingPunct="1">
              <a:spcBef>
                <a:spcPts val="0"/>
              </a:spcBef>
              <a:spcAft>
                <a:spcPts val="1200"/>
              </a:spcAft>
              <a:buSzPct val="75000"/>
              <a:buFont typeface="Arial" pitchFamily="34" charset="0"/>
              <a:buChar char="■"/>
              <a:defRPr/>
            </a:pPr>
            <a:r>
              <a:rPr lang="en-US" sz="3200" b="1" dirty="0" smtClean="0"/>
              <a:t> </a:t>
            </a:r>
            <a:r>
              <a:rPr lang="en-US" sz="3200" b="1" dirty="0" smtClean="0">
                <a:solidFill>
                  <a:srgbClr val="FF9900"/>
                </a:solidFill>
              </a:rPr>
              <a:t>Hydrologic Considerations</a:t>
            </a:r>
            <a:r>
              <a:rPr lang="en-US" sz="3200" dirty="0" smtClean="0"/>
              <a:t> </a:t>
            </a:r>
          </a:p>
          <a:p>
            <a:pPr eaLnBrk="1" hangingPunct="1">
              <a:spcBef>
                <a:spcPts val="0"/>
              </a:spcBef>
              <a:spcAft>
                <a:spcPts val="1200"/>
              </a:spcAft>
              <a:buSzPct val="75000"/>
              <a:buFont typeface="Arial" pitchFamily="34" charset="0"/>
              <a:buChar char="■"/>
              <a:defRPr/>
            </a:pPr>
            <a:r>
              <a:rPr lang="en-US" sz="3200" dirty="0" smtClean="0"/>
              <a:t>Hydraulic Considerations</a:t>
            </a:r>
          </a:p>
          <a:p>
            <a:pPr eaLnBrk="1" hangingPunct="1">
              <a:spcBef>
                <a:spcPts val="0"/>
              </a:spcBef>
              <a:spcAft>
                <a:spcPts val="1200"/>
              </a:spcAft>
              <a:buSzPct val="75000"/>
              <a:buFont typeface="Arial" pitchFamily="34" charset="0"/>
              <a:buChar char="■"/>
              <a:defRPr/>
            </a:pPr>
            <a:r>
              <a:rPr lang="en-US" sz="3200" dirty="0" smtClean="0"/>
              <a:t>Typical alternatives used to correct deficiencies</a:t>
            </a:r>
          </a:p>
          <a:p>
            <a:pPr>
              <a:spcBef>
                <a:spcPts val="0"/>
              </a:spcBef>
              <a:spcAft>
                <a:spcPts val="1200"/>
              </a:spcAft>
              <a:buSzPct val="75000"/>
              <a:buFont typeface="Arial" pitchFamily="34" charset="0"/>
              <a:buChar char="■"/>
              <a:defRPr/>
            </a:pPr>
            <a:r>
              <a:rPr lang="en-US" dirty="0" smtClean="0"/>
              <a:t>Modeling Mapping &amp; Consequences (MMC) Production Center</a:t>
            </a:r>
          </a:p>
          <a:p>
            <a:pPr eaLnBrk="1" hangingPunct="1">
              <a:spcBef>
                <a:spcPts val="0"/>
              </a:spcBef>
              <a:spcAft>
                <a:spcPts val="1200"/>
              </a:spcAft>
              <a:buSzPct val="75000"/>
              <a:buFont typeface="Arial" pitchFamily="34" charset="0"/>
              <a:buChar char="■"/>
              <a:defRPr/>
            </a:pPr>
            <a:endParaRPr lang="en-US" sz="3200" dirty="0" smtClean="0"/>
          </a:p>
          <a:p>
            <a:pPr eaLnBrk="1" hangingPunct="1">
              <a:spcBef>
                <a:spcPts val="0"/>
              </a:spcBef>
              <a:spcAft>
                <a:spcPts val="1200"/>
              </a:spcAft>
              <a:buSzPct val="75000"/>
              <a:buFont typeface="Arial" pitchFamily="34" charset="0"/>
              <a:buChar char="■"/>
              <a:defRPr/>
            </a:pPr>
            <a:endParaRPr lang="en-US" sz="3200" dirty="0" smtClean="0"/>
          </a:p>
          <a:p>
            <a:pPr eaLnBrk="1" hangingPunct="1">
              <a:buFontTx/>
              <a:buNone/>
              <a:defRPr/>
            </a:pPr>
            <a:endParaRPr lang="en-US" sz="3600" dirty="0"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Rectangle 2"/>
          <p:cNvSpPr>
            <a:spLocks noGrp="1" noChangeArrowheads="1"/>
          </p:cNvSpPr>
          <p:nvPr>
            <p:ph type="title"/>
          </p:nvPr>
        </p:nvSpPr>
        <p:spPr/>
        <p:txBody>
          <a:bodyPr/>
          <a:lstStyle/>
          <a:p>
            <a:pPr algn="ctr" eaLnBrk="1" hangingPunct="1">
              <a:defRPr/>
            </a:pPr>
            <a:r>
              <a:rPr lang="en-US" b="1" dirty="0" smtClean="0"/>
              <a:t>Hydrologic Deficiencies</a:t>
            </a:r>
          </a:p>
        </p:txBody>
      </p:sp>
      <p:sp>
        <p:nvSpPr>
          <p:cNvPr id="543748" name="Rectangle 4"/>
          <p:cNvSpPr>
            <a:spLocks noGrp="1" noChangeArrowheads="1"/>
          </p:cNvSpPr>
          <p:nvPr>
            <p:ph idx="1"/>
          </p:nvPr>
        </p:nvSpPr>
        <p:spPr>
          <a:xfrm>
            <a:off x="685800" y="1600200"/>
            <a:ext cx="8001000" cy="3886200"/>
          </a:xfrm>
        </p:spPr>
        <p:txBody>
          <a:bodyPr/>
          <a:lstStyle/>
          <a:p>
            <a:pPr eaLnBrk="1" hangingPunct="1">
              <a:spcBef>
                <a:spcPts val="0"/>
              </a:spcBef>
              <a:spcAft>
                <a:spcPts val="900"/>
              </a:spcAft>
              <a:buSzPct val="75000"/>
              <a:buFont typeface="Arial" pitchFamily="34" charset="0"/>
              <a:buChar char="■"/>
              <a:defRPr/>
            </a:pPr>
            <a:r>
              <a:rPr lang="en-US" sz="3200" dirty="0" smtClean="0"/>
              <a:t>Overtopping - 34% of all failures (nationally)</a:t>
            </a:r>
          </a:p>
          <a:p>
            <a:pPr lvl="1" eaLnBrk="1" hangingPunct="1">
              <a:spcBef>
                <a:spcPts val="0"/>
              </a:spcBef>
              <a:spcAft>
                <a:spcPts val="1800"/>
              </a:spcAft>
              <a:buSzPct val="100000"/>
              <a:buFont typeface="Arial" pitchFamily="34" charset="0"/>
              <a:buChar char="●"/>
              <a:defRPr/>
            </a:pPr>
            <a:r>
              <a:rPr lang="en-US" sz="2800" dirty="0" smtClean="0"/>
              <a:t>Inadequate Spillway Design</a:t>
            </a:r>
          </a:p>
          <a:p>
            <a:pPr lvl="1" eaLnBrk="1" hangingPunct="1">
              <a:spcBef>
                <a:spcPts val="0"/>
              </a:spcBef>
              <a:spcAft>
                <a:spcPts val="1800"/>
              </a:spcAft>
              <a:buSzPct val="100000"/>
              <a:buFont typeface="Arial" pitchFamily="34" charset="0"/>
              <a:buChar char="●"/>
              <a:defRPr/>
            </a:pPr>
            <a:r>
              <a:rPr lang="en-US" sz="2800" dirty="0" smtClean="0"/>
              <a:t>Debris Blockage of Spillway</a:t>
            </a:r>
          </a:p>
          <a:p>
            <a:pPr lvl="1" eaLnBrk="1" hangingPunct="1">
              <a:spcBef>
                <a:spcPts val="0"/>
              </a:spcBef>
              <a:spcAft>
                <a:spcPts val="1800"/>
              </a:spcAft>
              <a:buSzPct val="100000"/>
              <a:buFont typeface="Arial" pitchFamily="34" charset="0"/>
              <a:buChar char="●"/>
              <a:defRPr/>
            </a:pPr>
            <a:r>
              <a:rPr lang="en-US" sz="2800" dirty="0" smtClean="0"/>
              <a:t>Settlement of Dam Crest</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2" name="Rectangle 2"/>
          <p:cNvSpPr>
            <a:spLocks noGrp="1" noChangeArrowheads="1"/>
          </p:cNvSpPr>
          <p:nvPr>
            <p:ph type="title"/>
          </p:nvPr>
        </p:nvSpPr>
        <p:spPr>
          <a:xfrm>
            <a:off x="0" y="228600"/>
            <a:ext cx="9144000" cy="838200"/>
          </a:xfrm>
        </p:spPr>
        <p:txBody>
          <a:bodyPr/>
          <a:lstStyle/>
          <a:p>
            <a:pPr algn="ctr" eaLnBrk="1" hangingPunct="1">
              <a:defRPr/>
            </a:pPr>
            <a:r>
              <a:rPr lang="en-US" b="1" dirty="0" smtClean="0"/>
              <a:t>Hydrologic Considerations</a:t>
            </a:r>
          </a:p>
        </p:txBody>
      </p:sp>
      <p:sp>
        <p:nvSpPr>
          <p:cNvPr id="578563" name="Rectangle 3"/>
          <p:cNvSpPr>
            <a:spLocks noGrp="1" noChangeArrowheads="1"/>
          </p:cNvSpPr>
          <p:nvPr>
            <p:ph idx="1"/>
          </p:nvPr>
        </p:nvSpPr>
        <p:spPr>
          <a:xfrm>
            <a:off x="457200" y="1371600"/>
            <a:ext cx="8229600" cy="5029200"/>
          </a:xfrm>
        </p:spPr>
        <p:txBody>
          <a:bodyPr/>
          <a:lstStyle/>
          <a:p>
            <a:pPr eaLnBrk="1" hangingPunct="1">
              <a:spcBef>
                <a:spcPts val="0"/>
              </a:spcBef>
              <a:spcAft>
                <a:spcPts val="300"/>
              </a:spcAft>
              <a:buSzPct val="75000"/>
              <a:buFont typeface="Arial" pitchFamily="34" charset="0"/>
              <a:buChar char="■"/>
              <a:defRPr/>
            </a:pPr>
            <a:r>
              <a:rPr lang="en-US" dirty="0" smtClean="0"/>
              <a:t>Hydrologic Capacity!</a:t>
            </a:r>
          </a:p>
          <a:p>
            <a:pPr marL="1028700" lvl="1" indent="-393700" eaLnBrk="1" hangingPunct="1">
              <a:spcBef>
                <a:spcPts val="0"/>
              </a:spcBef>
              <a:spcAft>
                <a:spcPts val="600"/>
              </a:spcAft>
              <a:buSzPct val="100000"/>
              <a:buFont typeface="Arial" pitchFamily="34" charset="0"/>
              <a:buChar char="●"/>
              <a:defRPr/>
            </a:pPr>
            <a:r>
              <a:rPr lang="en-US" sz="2400" i="1" dirty="0" smtClean="0">
                <a:solidFill>
                  <a:srgbClr val="FF0000"/>
                </a:solidFill>
              </a:rPr>
              <a:t>Inflow Design Flood (IDF) </a:t>
            </a:r>
          </a:p>
          <a:p>
            <a:pPr marL="1028700" lvl="1" indent="-393700" eaLnBrk="1" hangingPunct="1">
              <a:spcBef>
                <a:spcPts val="0"/>
              </a:spcBef>
              <a:spcAft>
                <a:spcPts val="600"/>
              </a:spcAft>
              <a:buSzPct val="100000"/>
              <a:buFont typeface="Arial" pitchFamily="34" charset="0"/>
              <a:buChar char="●"/>
              <a:defRPr/>
            </a:pPr>
            <a:r>
              <a:rPr lang="en-US" sz="2400" dirty="0" smtClean="0"/>
              <a:t>Conditions during the IDF</a:t>
            </a:r>
          </a:p>
          <a:p>
            <a:pPr marL="1028700" lvl="1" indent="-393700" eaLnBrk="1" hangingPunct="1">
              <a:spcBef>
                <a:spcPts val="0"/>
              </a:spcBef>
              <a:spcAft>
                <a:spcPts val="600"/>
              </a:spcAft>
              <a:buSzPct val="100000"/>
              <a:buFont typeface="Arial" pitchFamily="34" charset="0"/>
              <a:buChar char="●"/>
              <a:defRPr/>
            </a:pPr>
            <a:r>
              <a:rPr lang="en-US" sz="2400" dirty="0" smtClean="0"/>
              <a:t>Project outlet capacity</a:t>
            </a:r>
          </a:p>
          <a:p>
            <a:pPr marL="1028700" lvl="1" indent="-393700" eaLnBrk="1" hangingPunct="1">
              <a:spcBef>
                <a:spcPts val="0"/>
              </a:spcBef>
              <a:spcAft>
                <a:spcPts val="600"/>
              </a:spcAft>
              <a:buSzPct val="100000"/>
              <a:buFont typeface="Arial" pitchFamily="34" charset="0"/>
              <a:buChar char="●"/>
              <a:defRPr/>
            </a:pPr>
            <a:r>
              <a:rPr lang="en-US" sz="2400" dirty="0" smtClean="0"/>
              <a:t>Project design</a:t>
            </a:r>
          </a:p>
          <a:p>
            <a:pPr marL="1028700" lvl="1" indent="-393700" eaLnBrk="1" hangingPunct="1">
              <a:spcBef>
                <a:spcPts val="0"/>
              </a:spcBef>
              <a:spcAft>
                <a:spcPts val="600"/>
              </a:spcAft>
              <a:buSzPct val="100000"/>
              <a:buFont typeface="Arial" pitchFamily="34" charset="0"/>
              <a:buChar char="●"/>
              <a:defRPr/>
            </a:pPr>
            <a:r>
              <a:rPr lang="en-US" sz="2400" dirty="0" smtClean="0"/>
              <a:t>Threshold Flood</a:t>
            </a:r>
          </a:p>
          <a:p>
            <a:pPr marL="1028700" lvl="1" indent="-393700" eaLnBrk="1" hangingPunct="1">
              <a:spcBef>
                <a:spcPts val="0"/>
              </a:spcBef>
              <a:spcAft>
                <a:spcPts val="600"/>
              </a:spcAft>
              <a:buSzPct val="100000"/>
              <a:buFont typeface="Arial" pitchFamily="34" charset="0"/>
              <a:buChar char="●"/>
              <a:defRPr/>
            </a:pPr>
            <a:r>
              <a:rPr lang="en-US" sz="2400" i="1" dirty="0" smtClean="0">
                <a:solidFill>
                  <a:srgbClr val="FF0000"/>
                </a:solidFill>
              </a:rPr>
              <a:t>ER 1110-8-2(FR) - Inflow Design Floods for Dams and Reservoirs</a:t>
            </a:r>
          </a:p>
          <a:p>
            <a:pPr lvl="1" eaLnBrk="1" hangingPunct="1">
              <a:buFont typeface="Tahoma" charset="0"/>
              <a:buNone/>
              <a:defRPr/>
            </a:pPr>
            <a:endParaRPr lang="en-US" b="1" i="1" u="sng" dirty="0" smtClean="0">
              <a:solidFill>
                <a:srgbClr val="FF3399"/>
              </a:solidFill>
            </a:endParaRPr>
          </a:p>
          <a:p>
            <a:pPr eaLnBrk="1" hangingPunct="1">
              <a:defRPr/>
            </a:pPr>
            <a:endParaRPr lang="en-US" sz="2400" b="1" dirty="0" smtClean="0">
              <a:solidFill>
                <a:srgbClr val="FFFFFF"/>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8" name="Rectangle 1026"/>
          <p:cNvSpPr>
            <a:spLocks noGrp="1" noChangeArrowheads="1"/>
          </p:cNvSpPr>
          <p:nvPr>
            <p:ph type="title"/>
          </p:nvPr>
        </p:nvSpPr>
        <p:spPr/>
        <p:txBody>
          <a:bodyPr/>
          <a:lstStyle/>
          <a:p>
            <a:pPr algn="ctr" eaLnBrk="1" hangingPunct="1">
              <a:defRPr/>
            </a:pPr>
            <a:r>
              <a:rPr lang="en-US" b="1" dirty="0" smtClean="0"/>
              <a:t>Hydrologic Considerations</a:t>
            </a:r>
          </a:p>
        </p:txBody>
      </p:sp>
      <p:sp>
        <p:nvSpPr>
          <p:cNvPr id="582659" name="Rectangle 1027"/>
          <p:cNvSpPr>
            <a:spLocks noGrp="1" noChangeArrowheads="1"/>
          </p:cNvSpPr>
          <p:nvPr>
            <p:ph idx="1"/>
          </p:nvPr>
        </p:nvSpPr>
        <p:spPr>
          <a:xfrm>
            <a:off x="457200" y="1600200"/>
            <a:ext cx="8229600" cy="4419600"/>
          </a:xfrm>
        </p:spPr>
        <p:txBody>
          <a:bodyPr/>
          <a:lstStyle/>
          <a:p>
            <a:pPr marL="292100" indent="-292100" eaLnBrk="1" hangingPunct="1">
              <a:spcBef>
                <a:spcPts val="0"/>
              </a:spcBef>
              <a:spcAft>
                <a:spcPts val="600"/>
              </a:spcAft>
              <a:buFont typeface="Arial" pitchFamily="34" charset="0"/>
              <a:buChar char="■"/>
              <a:defRPr/>
            </a:pPr>
            <a:r>
              <a:rPr lang="en-US" i="1" dirty="0" smtClean="0">
                <a:solidFill>
                  <a:srgbClr val="FF0000"/>
                </a:solidFill>
              </a:rPr>
              <a:t>The Inflow Design Flood (IDF) ***</a:t>
            </a:r>
          </a:p>
          <a:p>
            <a:pPr lvl="1" eaLnBrk="1" hangingPunct="1">
              <a:spcBef>
                <a:spcPts val="0"/>
              </a:spcBef>
              <a:spcAft>
                <a:spcPts val="1200"/>
              </a:spcAft>
              <a:buSzPct val="100000"/>
              <a:buFont typeface="Arial" pitchFamily="34" charset="0"/>
              <a:buChar char="●"/>
              <a:defRPr/>
            </a:pPr>
            <a:r>
              <a:rPr lang="en-US" dirty="0" smtClean="0"/>
              <a:t>Inflow Design Flood </a:t>
            </a:r>
            <a:r>
              <a:rPr lang="en-US" dirty="0" smtClean="0">
                <a:cs typeface="Times New Roman" pitchFamily="18" charset="0"/>
              </a:rPr>
              <a:t>is the flood hydrograph used in the design of a dam and its appurtenant works</a:t>
            </a:r>
            <a:r>
              <a:rPr lang="en-US" dirty="0" smtClean="0"/>
              <a:t> (particularly outlet works)</a:t>
            </a:r>
          </a:p>
          <a:p>
            <a:pPr lvl="1" eaLnBrk="1" hangingPunct="1">
              <a:spcBef>
                <a:spcPts val="0"/>
              </a:spcBef>
              <a:spcAft>
                <a:spcPts val="600"/>
              </a:spcAft>
              <a:buSzPct val="100000"/>
              <a:buFont typeface="Arial" pitchFamily="34" charset="0"/>
              <a:buChar char="●"/>
              <a:defRPr/>
            </a:pPr>
            <a:r>
              <a:rPr lang="en-US" dirty="0" smtClean="0"/>
              <a:t>Probable Maximum Flood (PMF)</a:t>
            </a:r>
          </a:p>
          <a:p>
            <a:pPr marL="1206500" lvl="2" indent="-292100" eaLnBrk="1" hangingPunct="1">
              <a:spcBef>
                <a:spcPts val="0"/>
              </a:spcBef>
              <a:spcAft>
                <a:spcPts val="900"/>
              </a:spcAft>
              <a:buFont typeface="Wingdings" pitchFamily="2" charset="2"/>
              <a:buChar char="Ø"/>
              <a:defRPr/>
            </a:pPr>
            <a:r>
              <a:rPr lang="en-US" dirty="0" smtClean="0"/>
              <a:t>For most Corps storage projects this used as the Inflow Design Flood</a:t>
            </a:r>
          </a:p>
          <a:p>
            <a:pPr marL="1206500" lvl="2" indent="-292100" eaLnBrk="1" hangingPunct="1">
              <a:spcBef>
                <a:spcPts val="0"/>
              </a:spcBef>
              <a:buFont typeface="Wingdings" pitchFamily="2" charset="2"/>
              <a:buChar char="Ø"/>
              <a:defRPr/>
            </a:pPr>
            <a:r>
              <a:rPr lang="en-US" dirty="0" smtClean="0"/>
              <a:t>Four Dam Safety Standards</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554" name="Rectangle 2"/>
          <p:cNvSpPr>
            <a:spLocks noGrp="1" noChangeArrowheads="1"/>
          </p:cNvSpPr>
          <p:nvPr>
            <p:ph type="title"/>
          </p:nvPr>
        </p:nvSpPr>
        <p:spPr>
          <a:xfrm>
            <a:off x="0" y="274638"/>
            <a:ext cx="9144000" cy="944562"/>
          </a:xfrm>
        </p:spPr>
        <p:txBody>
          <a:bodyPr/>
          <a:lstStyle/>
          <a:p>
            <a:pPr algn="ctr" eaLnBrk="1" hangingPunct="1">
              <a:defRPr/>
            </a:pPr>
            <a:r>
              <a:rPr lang="en-US" sz="3400" b="1" dirty="0" smtClean="0"/>
              <a:t>Hydrologic Standard for Corps Dams</a:t>
            </a:r>
          </a:p>
        </p:txBody>
      </p:sp>
      <p:graphicFrame>
        <p:nvGraphicFramePr>
          <p:cNvPr id="663585" name="Group 33"/>
          <p:cNvGraphicFramePr>
            <a:graphicFrameLocks noGrp="1"/>
          </p:cNvGraphicFramePr>
          <p:nvPr/>
        </p:nvGraphicFramePr>
        <p:xfrm>
          <a:off x="457200" y="1524000"/>
          <a:ext cx="8305800" cy="4231215"/>
        </p:xfrm>
        <a:graphic>
          <a:graphicData uri="http://schemas.openxmlformats.org/drawingml/2006/table">
            <a:tbl>
              <a:tblPr/>
              <a:tblGrid>
                <a:gridCol w="1600200"/>
                <a:gridCol w="3429000"/>
                <a:gridCol w="3276600"/>
              </a:tblGrid>
              <a:tr h="609599">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200" b="1" i="0" u="none" strike="noStrike" cap="none" normalizeH="0" baseline="0" dirty="0" smtClean="0">
                          <a:ln>
                            <a:noFill/>
                          </a:ln>
                          <a:solidFill>
                            <a:schemeClr val="tx1"/>
                          </a:solidFill>
                          <a:effectLst/>
                          <a:latin typeface="Tahoma" charset="0"/>
                        </a:rPr>
                        <a:t>Standard</a:t>
                      </a:r>
                    </a:p>
                  </a:txBody>
                  <a:tcPr anchor="ctr" anchorCtr="1" horzOverflow="overflow">
                    <a:lnL w="381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2"/>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200" b="1" i="0" u="none" strike="noStrike" cap="none" normalizeH="0" baseline="0" dirty="0" smtClean="0">
                          <a:ln>
                            <a:noFill/>
                          </a:ln>
                          <a:solidFill>
                            <a:schemeClr val="tx1"/>
                          </a:solidFill>
                          <a:effectLst/>
                          <a:latin typeface="Tahoma" charset="0"/>
                        </a:rPr>
                        <a:t>Description</a:t>
                      </a:r>
                    </a:p>
                  </a:txBody>
                  <a:tcPr anchor="ctr" anchorCtr="1"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2"/>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200" b="1" i="0" u="none" strike="noStrike" cap="none" normalizeH="0" baseline="0" dirty="0" smtClean="0">
                          <a:ln>
                            <a:noFill/>
                          </a:ln>
                          <a:solidFill>
                            <a:schemeClr val="tx1"/>
                          </a:solidFill>
                          <a:effectLst/>
                          <a:latin typeface="Tahoma" charset="0"/>
                        </a:rPr>
                        <a:t>Inflow Design Flood</a:t>
                      </a:r>
                    </a:p>
                  </a:txBody>
                  <a:tcPr anchor="ctr" anchorCtr="1" horzOverflow="overflow">
                    <a:lnL w="127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2"/>
                      </a:solidFill>
                      <a:prstDash val="solid"/>
                      <a:miter lim="800000"/>
                      <a:headEnd type="none" w="med" len="med"/>
                      <a:tailEnd type="none" w="med" len="med"/>
                    </a:lnB>
                    <a:lnTlToBr>
                      <a:noFill/>
                    </a:lnTlToBr>
                    <a:lnBlToTr>
                      <a:noFill/>
                    </a:lnBlToTr>
                    <a:noFill/>
                  </a:tcPr>
                </a:tc>
              </a:tr>
              <a:tr h="79944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dirty="0" smtClean="0">
                          <a:ln>
                            <a:noFill/>
                          </a:ln>
                          <a:solidFill>
                            <a:schemeClr val="tx1"/>
                          </a:solidFill>
                          <a:effectLst/>
                          <a:latin typeface="Tahoma" charset="0"/>
                        </a:rPr>
                        <a:t>1</a:t>
                      </a:r>
                    </a:p>
                  </a:txBody>
                  <a:tcPr anchor="ctr" anchorCtr="1" horzOverflow="overflow">
                    <a:lnL w="381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miter lim="800000"/>
                      <a:headEnd type="none" w="med" len="med"/>
                      <a:tailEnd type="none" w="med" len="med"/>
                    </a:lnT>
                    <a:lnB w="12700" cap="flat" cmpd="sng" algn="ctr">
                      <a:solidFill>
                        <a:schemeClr val="tx2"/>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dirty="0" smtClean="0">
                          <a:ln>
                            <a:noFill/>
                          </a:ln>
                          <a:solidFill>
                            <a:schemeClr val="tx1"/>
                          </a:solidFill>
                          <a:effectLst/>
                          <a:latin typeface="Tahoma" charset="0"/>
                        </a:rPr>
                        <a:t>Risk to life and property</a:t>
                      </a:r>
                    </a:p>
                  </a:txBody>
                  <a:tcPr anchor="ctr" anchorCtr="1"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miter lim="800000"/>
                      <a:headEnd type="none" w="med" len="med"/>
                      <a:tailEnd type="none" w="med" len="med"/>
                    </a:lnT>
                    <a:lnB w="12700" cap="flat" cmpd="sng" algn="ctr">
                      <a:solidFill>
                        <a:schemeClr val="tx2"/>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dirty="0" smtClean="0">
                          <a:ln>
                            <a:noFill/>
                          </a:ln>
                          <a:solidFill>
                            <a:schemeClr val="tx1"/>
                          </a:solidFill>
                          <a:effectLst/>
                          <a:latin typeface="Tahoma" charset="0"/>
                        </a:rPr>
                        <a:t>Probable Maximum Flood (PMF)</a:t>
                      </a:r>
                    </a:p>
                  </a:txBody>
                  <a:tcPr anchor="ctr" anchorCtr="1" horzOverflow="overflow">
                    <a:lnL w="12700" cap="flat" cmpd="sng" algn="ctr">
                      <a:solidFill>
                        <a:schemeClr val="tx2"/>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2"/>
                      </a:solidFill>
                      <a:prstDash val="solid"/>
                      <a:miter lim="800000"/>
                      <a:headEnd type="none" w="med" len="med"/>
                      <a:tailEnd type="none" w="med" len="med"/>
                    </a:lnT>
                    <a:lnB w="12700" cap="flat" cmpd="sng" algn="ctr">
                      <a:solidFill>
                        <a:schemeClr val="tx2"/>
                      </a:solidFill>
                      <a:prstDash val="solid"/>
                      <a:miter lim="800000"/>
                      <a:headEnd type="none" w="med" len="med"/>
                      <a:tailEnd type="none" w="med" len="med"/>
                    </a:lnB>
                    <a:lnTlToBr>
                      <a:noFill/>
                    </a:lnTlToBr>
                    <a:lnBlToTr>
                      <a:noFill/>
                    </a:lnBlToTr>
                    <a:noFill/>
                  </a:tcPr>
                </a:tc>
              </a:tr>
              <a:tr h="79798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smtClean="0">
                          <a:ln>
                            <a:noFill/>
                          </a:ln>
                          <a:solidFill>
                            <a:schemeClr val="tx1"/>
                          </a:solidFill>
                          <a:effectLst/>
                          <a:latin typeface="Tahoma" charset="0"/>
                        </a:rPr>
                        <a:t>2</a:t>
                      </a:r>
                    </a:p>
                  </a:txBody>
                  <a:tcPr anchor="ctr" anchorCtr="1" horzOverflow="overflow">
                    <a:lnL w="381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miter lim="800000"/>
                      <a:headEnd type="none" w="med" len="med"/>
                      <a:tailEnd type="none" w="med" len="med"/>
                    </a:lnT>
                    <a:lnB w="12700" cap="flat" cmpd="sng" algn="ctr">
                      <a:solidFill>
                        <a:schemeClr val="tx2"/>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dirty="0" smtClean="0">
                          <a:ln>
                            <a:noFill/>
                          </a:ln>
                          <a:solidFill>
                            <a:schemeClr val="tx1"/>
                          </a:solidFill>
                          <a:effectLst/>
                          <a:latin typeface="Tahoma" charset="0"/>
                        </a:rPr>
                        <a:t>Run of river projects</a:t>
                      </a:r>
                    </a:p>
                  </a:txBody>
                  <a:tcPr anchor="ctr" anchorCtr="1"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miter lim="800000"/>
                      <a:headEnd type="none" w="med" len="med"/>
                      <a:tailEnd type="none" w="med" len="med"/>
                    </a:lnT>
                    <a:lnB w="12700" cap="flat" cmpd="sng" algn="ctr">
                      <a:solidFill>
                        <a:schemeClr val="tx2"/>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dirty="0" smtClean="0">
                          <a:ln>
                            <a:noFill/>
                          </a:ln>
                          <a:solidFill>
                            <a:schemeClr val="tx1"/>
                          </a:solidFill>
                          <a:effectLst/>
                          <a:latin typeface="Tahoma" charset="0"/>
                        </a:rPr>
                        <a:t>No Unique inflow/safely pass major floods</a:t>
                      </a:r>
                    </a:p>
                  </a:txBody>
                  <a:tcPr anchor="ctr" anchorCtr="1" horzOverflow="overflow">
                    <a:lnL w="127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2"/>
                      </a:solidFill>
                      <a:prstDash val="solid"/>
                      <a:miter lim="800000"/>
                      <a:headEnd type="none" w="med" len="med"/>
                      <a:tailEnd type="none" w="med" len="med"/>
                    </a:lnT>
                    <a:lnB w="12700" cap="flat" cmpd="sng" algn="ctr">
                      <a:solidFill>
                        <a:schemeClr val="tx2"/>
                      </a:solidFill>
                      <a:prstDash val="solid"/>
                      <a:miter lim="800000"/>
                      <a:headEnd type="none" w="med" len="med"/>
                      <a:tailEnd type="none" w="med" len="med"/>
                    </a:lnB>
                    <a:lnTlToBr>
                      <a:noFill/>
                    </a:lnTlToBr>
                    <a:lnBlToTr>
                      <a:noFill/>
                    </a:lnBlToTr>
                    <a:noFill/>
                  </a:tcPr>
                </a:tc>
              </a:tr>
              <a:tr h="122620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smtClean="0">
                          <a:ln>
                            <a:noFill/>
                          </a:ln>
                          <a:solidFill>
                            <a:schemeClr val="tx1"/>
                          </a:solidFill>
                          <a:effectLst/>
                          <a:latin typeface="Tahoma" charset="0"/>
                        </a:rPr>
                        <a:t>3</a:t>
                      </a:r>
                    </a:p>
                  </a:txBody>
                  <a:tcPr anchor="ctr" anchorCtr="1" horzOverflow="overflow">
                    <a:lnL w="381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miter lim="800000"/>
                      <a:headEnd type="none" w="med" len="med"/>
                      <a:tailEnd type="none" w="med" len="med"/>
                    </a:lnT>
                    <a:lnB w="12700" cap="flat" cmpd="sng" algn="ctr">
                      <a:solidFill>
                        <a:schemeClr val="tx2"/>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dirty="0" smtClean="0">
                          <a:ln>
                            <a:noFill/>
                          </a:ln>
                          <a:solidFill>
                            <a:schemeClr val="tx1"/>
                          </a:solidFill>
                          <a:effectLst/>
                          <a:latin typeface="Tahoma" charset="0"/>
                        </a:rPr>
                        <a:t>Negligible incremental impacts due to failure</a:t>
                      </a:r>
                    </a:p>
                  </a:txBody>
                  <a:tcPr anchor="ctr" anchorCtr="1"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miter lim="800000"/>
                      <a:headEnd type="none" w="med" len="med"/>
                      <a:tailEnd type="none" w="med" len="med"/>
                    </a:lnT>
                    <a:lnB w="12700" cap="flat" cmpd="sng" algn="ctr">
                      <a:solidFill>
                        <a:schemeClr val="tx2"/>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dirty="0" smtClean="0">
                          <a:ln>
                            <a:noFill/>
                          </a:ln>
                          <a:solidFill>
                            <a:schemeClr val="tx1"/>
                          </a:solidFill>
                          <a:effectLst/>
                          <a:latin typeface="Tahoma" charset="0"/>
                        </a:rPr>
                        <a:t>½ PMF</a:t>
                      </a:r>
                    </a:p>
                  </a:txBody>
                  <a:tcPr anchor="ctr" anchorCtr="1" horzOverflow="overflow">
                    <a:lnL w="127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2"/>
                      </a:solidFill>
                      <a:prstDash val="solid"/>
                      <a:miter lim="800000"/>
                      <a:headEnd type="none" w="med" len="med"/>
                      <a:tailEnd type="none" w="med" len="med"/>
                    </a:lnT>
                    <a:lnB w="12700" cap="flat" cmpd="sng" algn="ctr">
                      <a:solidFill>
                        <a:schemeClr val="tx2"/>
                      </a:solidFill>
                      <a:prstDash val="solid"/>
                      <a:miter lim="800000"/>
                      <a:headEnd type="none" w="med" len="med"/>
                      <a:tailEnd type="none" w="med" len="med"/>
                    </a:lnB>
                    <a:lnTlToBr>
                      <a:noFill/>
                    </a:lnTlToBr>
                    <a:lnBlToTr>
                      <a:noFill/>
                    </a:lnBlToTr>
                    <a:noFill/>
                  </a:tcPr>
                </a:tc>
              </a:tr>
              <a:tr h="79798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smtClean="0">
                          <a:ln>
                            <a:noFill/>
                          </a:ln>
                          <a:solidFill>
                            <a:schemeClr val="tx1"/>
                          </a:solidFill>
                          <a:effectLst/>
                          <a:latin typeface="Tahoma" charset="0"/>
                        </a:rPr>
                        <a:t>4</a:t>
                      </a:r>
                    </a:p>
                  </a:txBody>
                  <a:tcPr anchor="ctr" anchorCtr="1" horzOverflow="overflow">
                    <a:lnL w="381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miter lim="800000"/>
                      <a:headEnd type="none" w="med" len="med"/>
                      <a:tailEnd type="none" w="med" len="med"/>
                    </a:lnT>
                    <a:lnB w="38100" cap="flat" cmpd="sng" algn="ctr">
                      <a:solidFill>
                        <a:schemeClr val="tx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dirty="0" smtClean="0">
                          <a:ln>
                            <a:noFill/>
                          </a:ln>
                          <a:solidFill>
                            <a:schemeClr val="tx1"/>
                          </a:solidFill>
                          <a:effectLst/>
                          <a:latin typeface="Tahoma" charset="0"/>
                        </a:rPr>
                        <a:t>Small dams (24K cm)</a:t>
                      </a:r>
                    </a:p>
                  </a:txBody>
                  <a:tcPr anchor="ctr" anchorCtr="1"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miter lim="800000"/>
                      <a:headEnd type="none" w="med" len="med"/>
                      <a:tailEnd type="none" w="med" len="med"/>
                    </a:lnT>
                    <a:lnB w="38100" cap="flat" cmpd="sng" algn="ctr">
                      <a:solidFill>
                        <a:schemeClr val="tx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dirty="0" smtClean="0">
                          <a:ln>
                            <a:noFill/>
                          </a:ln>
                          <a:solidFill>
                            <a:schemeClr val="tx1"/>
                          </a:solidFill>
                          <a:effectLst/>
                          <a:latin typeface="Tahoma" charset="0"/>
                        </a:rPr>
                        <a:t>Floods of </a:t>
                      </a:r>
                      <a:r>
                        <a:rPr kumimoji="0" lang="en-US" sz="2000" b="0" i="0" u="none" strike="noStrike" cap="none" normalizeH="0" baseline="0" smtClean="0">
                          <a:ln>
                            <a:noFill/>
                          </a:ln>
                          <a:solidFill>
                            <a:schemeClr val="tx1"/>
                          </a:solidFill>
                          <a:effectLst/>
                          <a:latin typeface="Tahoma" charset="0"/>
                        </a:rPr>
                        <a:t>frequent occurrence</a:t>
                      </a:r>
                      <a:endParaRPr kumimoji="0" lang="en-US" sz="2000" b="0" i="0" u="none" strike="noStrike" cap="none" normalizeH="0" baseline="0" dirty="0" smtClean="0">
                        <a:ln>
                          <a:noFill/>
                        </a:ln>
                        <a:solidFill>
                          <a:schemeClr val="tx1"/>
                        </a:solidFill>
                        <a:effectLst/>
                        <a:latin typeface="Tahoma" charset="0"/>
                      </a:endParaRPr>
                    </a:p>
                  </a:txBody>
                  <a:tcPr anchor="ctr" anchorCtr="1" horzOverflow="overflow">
                    <a:lnL w="127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2"/>
                      </a:solidFill>
                      <a:prstDash val="solid"/>
                      <a:miter lim="800000"/>
                      <a:headEnd type="none" w="med" len="med"/>
                      <a:tailEnd type="none" w="med" len="med"/>
                    </a:lnT>
                    <a:lnB w="38100" cap="flat" cmpd="sng" algn="ctr">
                      <a:solidFill>
                        <a:schemeClr val="tx2"/>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Title Master">
  <a:themeElements>
    <a:clrScheme name="Titl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itl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itl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itl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itl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itl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itl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itl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itl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itl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itl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itl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itl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lide Master">
  <a:themeElements>
    <a:clrScheme name="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6481</TotalTime>
  <Words>3336</Words>
  <Application>Microsoft Office PowerPoint</Application>
  <PresentationFormat>On-screen Show (4:3)</PresentationFormat>
  <Paragraphs>396</Paragraphs>
  <Slides>48</Slides>
  <Notes>42</Notes>
  <HiddenSlides>0</HiddenSlides>
  <MMClips>0</MMClips>
  <ScaleCrop>false</ScaleCrop>
  <HeadingPairs>
    <vt:vector size="6" baseType="variant">
      <vt:variant>
        <vt:lpstr>Theme</vt:lpstr>
      </vt:variant>
      <vt:variant>
        <vt:i4>2</vt:i4>
      </vt:variant>
      <vt:variant>
        <vt:lpstr>Embedded OLE Servers</vt:lpstr>
      </vt:variant>
      <vt:variant>
        <vt:i4>4</vt:i4>
      </vt:variant>
      <vt:variant>
        <vt:lpstr>Slide Titles</vt:lpstr>
      </vt:variant>
      <vt:variant>
        <vt:i4>48</vt:i4>
      </vt:variant>
    </vt:vector>
  </HeadingPairs>
  <TitlesOfParts>
    <vt:vector size="54" baseType="lpstr">
      <vt:lpstr>Title Master</vt:lpstr>
      <vt:lpstr>Slide Master</vt:lpstr>
      <vt:lpstr>Chart</vt:lpstr>
      <vt:lpstr>PHOTO-PAINT Image</vt:lpstr>
      <vt:lpstr>Bitmap Image</vt:lpstr>
      <vt:lpstr>Video Clip</vt:lpstr>
      <vt:lpstr>Hydraulic  and Hydrologic Aspects of Dam Safety</vt:lpstr>
      <vt:lpstr>Presentation Topics</vt:lpstr>
      <vt:lpstr>Dam Safety Problem Identification</vt:lpstr>
      <vt:lpstr>Guidance Documents</vt:lpstr>
      <vt:lpstr> Topics</vt:lpstr>
      <vt:lpstr>Hydrologic Deficiencies</vt:lpstr>
      <vt:lpstr>Hydrologic Considerations</vt:lpstr>
      <vt:lpstr>Hydrologic Considerations</vt:lpstr>
      <vt:lpstr>Hydrologic Standard for Corps Dams</vt:lpstr>
      <vt:lpstr>Hydrologic Criteria</vt:lpstr>
      <vt:lpstr>Probable Maximum Precipitation</vt:lpstr>
      <vt:lpstr>Probable Maximum Precipitation</vt:lpstr>
      <vt:lpstr>Extreme Rainfall Events Do Occur</vt:lpstr>
      <vt:lpstr>Hydrologic Models</vt:lpstr>
      <vt:lpstr>Hydrologic Routing</vt:lpstr>
      <vt:lpstr>Hydrographs</vt:lpstr>
      <vt:lpstr>Purpose of Dam Safety Assurance</vt:lpstr>
      <vt:lpstr>Hydrologic Considerations</vt:lpstr>
      <vt:lpstr>Slide 19</vt:lpstr>
      <vt:lpstr>Slide 20</vt:lpstr>
      <vt:lpstr> Topics</vt:lpstr>
      <vt:lpstr>Hydraulic Considerations</vt:lpstr>
      <vt:lpstr>Hydraulic Considerations</vt:lpstr>
      <vt:lpstr>Hydraulic Considerations</vt:lpstr>
      <vt:lpstr>Hydraulic Considerations</vt:lpstr>
      <vt:lpstr>Operational Risk Assessments March 2010 Flood Event at BLN</vt:lpstr>
      <vt:lpstr>Hydraulic Considerations</vt:lpstr>
      <vt:lpstr>Hydraulic Considerations</vt:lpstr>
      <vt:lpstr>Hydraulic Considerations</vt:lpstr>
      <vt:lpstr>Glen Canyon Dam Erosion</vt:lpstr>
      <vt:lpstr>John Day Nav Lock Cavitation</vt:lpstr>
      <vt:lpstr>Spillway Erosion: Tuttle Canyon</vt:lpstr>
      <vt:lpstr>Hydraulic Evaluation</vt:lpstr>
      <vt:lpstr>Evaluating Downstream Effects</vt:lpstr>
      <vt:lpstr> Topics</vt:lpstr>
      <vt:lpstr>Remediation</vt:lpstr>
      <vt:lpstr>Remediation</vt:lpstr>
      <vt:lpstr>DSA PROGRAM TYPICAL ALTERNATIVES</vt:lpstr>
      <vt:lpstr>Slide 39</vt:lpstr>
      <vt:lpstr> Topics</vt:lpstr>
      <vt:lpstr>Slide 41</vt:lpstr>
      <vt:lpstr>Why Form the MMC Production Center?</vt:lpstr>
      <vt:lpstr>MMC Products</vt:lpstr>
      <vt:lpstr>Ten Standard Model Scenarios</vt:lpstr>
      <vt:lpstr>EAP Street Map View</vt:lpstr>
      <vt:lpstr>Flood Profile – Facing PagesF</vt:lpstr>
      <vt:lpstr>Aerial Map View</vt:lpstr>
      <vt:lpstr>LEARNING OBJECTIVES</vt:lpstr>
    </vt:vector>
  </TitlesOfParts>
  <Company>US Army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b6imemb6</dc:creator>
  <cp:lastModifiedBy>K0RBTJH9</cp:lastModifiedBy>
  <cp:revision>41</cp:revision>
  <dcterms:created xsi:type="dcterms:W3CDTF">2009-05-21T17:19:18Z</dcterms:created>
  <dcterms:modified xsi:type="dcterms:W3CDTF">2013-04-30T11:02:44Z</dcterms:modified>
</cp:coreProperties>
</file>