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0"/>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4660"/>
  </p:normalViewPr>
  <p:slideViewPr>
    <p:cSldViewPr>
      <p:cViewPr>
        <p:scale>
          <a:sx n="66" d="100"/>
          <a:sy n="66" d="100"/>
        </p:scale>
        <p:origin x="-667" y="-6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3EBC0-721E-4526-8248-499DACAE7B26}" type="datetimeFigureOut">
              <a:rPr lang="en-US" smtClean="0"/>
              <a:pPr/>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17138-BE0F-4112-8B32-2673B805D2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9199359-B50C-460F-9107-99E739039752}" type="slidenum">
              <a:rPr lang="en-AU" smtClean="0"/>
              <a:pPr/>
              <a:t>6</a:t>
            </a:fld>
            <a:endParaRPr lang="en-AU"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smtClean="0"/>
              <a:t>Elect &amp; Mech Aspects of DS</a:t>
            </a:r>
          </a:p>
        </p:txBody>
      </p:sp>
      <p:sp>
        <p:nvSpPr>
          <p:cNvPr id="72707" name="Rectangle 7"/>
          <p:cNvSpPr>
            <a:spLocks noGrp="1" noChangeArrowheads="1"/>
          </p:cNvSpPr>
          <p:nvPr>
            <p:ph type="sldNum" sz="quarter" idx="5"/>
          </p:nvPr>
        </p:nvSpPr>
        <p:spPr>
          <a:noFill/>
        </p:spPr>
        <p:txBody>
          <a:bodyPr/>
          <a:lstStyle/>
          <a:p>
            <a:fld id="{A9757C79-325B-4D86-910F-07D4412BD782}" type="slidenum">
              <a:rPr lang="en-US" smtClean="0"/>
              <a:pPr/>
              <a:t>24</a:t>
            </a:fld>
            <a:endParaRPr lang="en-US" smtClean="0"/>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a:lstStyle/>
          <a:p>
            <a:pPr eaLnBrk="1" hangingPunct="1"/>
            <a:r>
              <a:rPr lang="en-US" smtClean="0"/>
              <a:t>Overfilling and improperly securing cable trays is one of the most common issues.  Overloded cable trays can result in excess heat when conductors are active and can lead to insulation breakdown.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smtClean="0"/>
              <a:t>Elect &amp; Mech Aspects of DS</a:t>
            </a:r>
          </a:p>
        </p:txBody>
      </p:sp>
      <p:sp>
        <p:nvSpPr>
          <p:cNvPr id="73731" name="Rectangle 7"/>
          <p:cNvSpPr>
            <a:spLocks noGrp="1" noChangeArrowheads="1"/>
          </p:cNvSpPr>
          <p:nvPr>
            <p:ph type="sldNum" sz="quarter" idx="5"/>
          </p:nvPr>
        </p:nvSpPr>
        <p:spPr>
          <a:noFill/>
        </p:spPr>
        <p:txBody>
          <a:bodyPr/>
          <a:lstStyle/>
          <a:p>
            <a:fld id="{05BE7FFB-799D-40B4-9363-3A7A444A492E}" type="slidenum">
              <a:rPr lang="en-US" smtClean="0"/>
              <a:pPr/>
              <a:t>29</a:t>
            </a:fld>
            <a:endParaRPr lang="en-US" smtClean="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a:lstStyle/>
          <a:p>
            <a:pPr eaLnBrk="1" hangingPunct="1"/>
            <a:r>
              <a:rPr lang="en-US" smtClean="0"/>
              <a:t>identify various features. This particular machine operates vertical lift gates.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smtClean="0"/>
              <a:t>Elect &amp; Mech Aspects of DS</a:t>
            </a:r>
          </a:p>
        </p:txBody>
      </p:sp>
      <p:sp>
        <p:nvSpPr>
          <p:cNvPr id="74755" name="Rectangle 7"/>
          <p:cNvSpPr>
            <a:spLocks noGrp="1" noChangeArrowheads="1"/>
          </p:cNvSpPr>
          <p:nvPr>
            <p:ph type="sldNum" sz="quarter" idx="5"/>
          </p:nvPr>
        </p:nvSpPr>
        <p:spPr>
          <a:noFill/>
        </p:spPr>
        <p:txBody>
          <a:bodyPr/>
          <a:lstStyle/>
          <a:p>
            <a:fld id="{A5B0D31B-7AEC-4925-BE61-8C82A4BD0BCC}" type="slidenum">
              <a:rPr lang="en-US" smtClean="0"/>
              <a:pPr/>
              <a:t>31</a:t>
            </a:fld>
            <a:endParaRPr lang="en-US" smtClean="0"/>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a:lstStyle/>
          <a:p>
            <a:pPr eaLnBrk="1" hangingPunct="1"/>
            <a:r>
              <a:rPr lang="en-US" smtClean="0"/>
              <a:t>What can you tell me about the wire rope shown 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smtClean="0"/>
              <a:t>Elect &amp; Mech Aspects of DS</a:t>
            </a:r>
          </a:p>
        </p:txBody>
      </p:sp>
      <p:sp>
        <p:nvSpPr>
          <p:cNvPr id="75779" name="Rectangle 7"/>
          <p:cNvSpPr>
            <a:spLocks noGrp="1" noChangeArrowheads="1"/>
          </p:cNvSpPr>
          <p:nvPr>
            <p:ph type="sldNum" sz="quarter" idx="5"/>
          </p:nvPr>
        </p:nvSpPr>
        <p:spPr>
          <a:noFill/>
        </p:spPr>
        <p:txBody>
          <a:bodyPr/>
          <a:lstStyle/>
          <a:p>
            <a:fld id="{E2B9D99F-7FFF-473A-AD12-BAD9DA97CBE7}" type="slidenum">
              <a:rPr lang="en-US" smtClean="0"/>
              <a:pPr/>
              <a:t>43</a:t>
            </a:fld>
            <a:endParaRPr lang="en-US"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r>
              <a:rPr lang="en-US" smtClean="0"/>
              <a:t>The outlet works consists of five sluices through the dam.  The end sluices are each controlled by a 36-inch ring jet valve.  There is an emergency 36-inch ball valve upstream of each ringjet valve. Three center sluices are each controlled by a service 36-inch ball valve and an emergency 36-inch ball valve upstream.  </a:t>
            </a:r>
          </a:p>
          <a:p>
            <a:pPr eaLnBrk="1" hangingPunct="1"/>
            <a:endParaRPr lang="en-US" smtClean="0"/>
          </a:p>
          <a:p>
            <a:pPr eaLnBrk="1" hangingPunct="1"/>
            <a:r>
              <a:rPr lang="en-US" smtClean="0"/>
              <a:t>The ringjet valves discharge into the atmosphere, while the ball valves discharge underwater in the stilling basin.</a:t>
            </a:r>
          </a:p>
          <a:p>
            <a:pPr eaLnBrk="1" hangingPunct="1"/>
            <a:endParaRPr lang="en-US" smtClean="0"/>
          </a:p>
          <a:p>
            <a:pPr eaLnBrk="1" hangingPunct="1"/>
            <a:r>
              <a:rPr lang="en-US" smtClean="0"/>
              <a:t>The end sluices with ringjet valves are used for low flow releases, while the  center sluices with ball valves are used for larger releases.  The ball valves are designed to operate fully opened or fully closed, and the ringjet valves are designed for throttling low flows.</a:t>
            </a:r>
          </a:p>
          <a:p>
            <a:pPr eaLnBrk="1" hangingPunct="1"/>
            <a:endParaRPr lang="en-US" smtClean="0"/>
          </a:p>
          <a:p>
            <a:pPr eaLnBrk="1" hangingPunct="1"/>
            <a:r>
              <a:rPr lang="en-US" smtClean="0"/>
              <a:t>The stilling basin is 564 feet wide including paved areas below the uncontrolled spillway portions.  It is 167 feet wide at the bottom.  The length of the stilling basin is 83 feet with an end sill that is submerged by the tailwater created by the downstream stilling weir.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en-US" smtClean="0"/>
              <a:t>Elect &amp; Mech Aspects of DS</a:t>
            </a:r>
          </a:p>
        </p:txBody>
      </p:sp>
      <p:sp>
        <p:nvSpPr>
          <p:cNvPr id="76803" name="Rectangle 7"/>
          <p:cNvSpPr>
            <a:spLocks noGrp="1" noChangeArrowheads="1"/>
          </p:cNvSpPr>
          <p:nvPr>
            <p:ph type="sldNum" sz="quarter" idx="5"/>
          </p:nvPr>
        </p:nvSpPr>
        <p:spPr>
          <a:noFill/>
        </p:spPr>
        <p:txBody>
          <a:bodyPr/>
          <a:lstStyle/>
          <a:p>
            <a:fld id="{452B9BDC-4068-4A70-BDB2-88127AC4F32A}" type="slidenum">
              <a:rPr lang="en-US" smtClean="0"/>
              <a:pPr/>
              <a:t>44</a:t>
            </a:fld>
            <a:endParaRPr lang="en-US" smtClean="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smtClean="0"/>
              <a:t>Elect &amp; Mech Aspects of DS</a:t>
            </a:r>
          </a:p>
        </p:txBody>
      </p:sp>
      <p:sp>
        <p:nvSpPr>
          <p:cNvPr id="77827" name="Rectangle 7"/>
          <p:cNvSpPr>
            <a:spLocks noGrp="1" noChangeArrowheads="1"/>
          </p:cNvSpPr>
          <p:nvPr>
            <p:ph type="sldNum" sz="quarter" idx="5"/>
          </p:nvPr>
        </p:nvSpPr>
        <p:spPr>
          <a:noFill/>
        </p:spPr>
        <p:txBody>
          <a:bodyPr/>
          <a:lstStyle/>
          <a:p>
            <a:fld id="{F4960B0D-3032-4D71-8F93-9378AA276A48}" type="slidenum">
              <a:rPr lang="en-US" smtClean="0"/>
              <a:pPr/>
              <a:t>46</a:t>
            </a:fld>
            <a:endParaRPr lang="en-US" smtClean="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r>
              <a:rPr lang="en-US" smtClean="0"/>
              <a:t>Cranes and hoists are used to lift gates and other heavy equipment at the project.  Gantry cranes are mounted on a moving platform to permit use for lifting more than one gate, and are part of the project.  Portable, truck-mounted, or barge-mounted, cranes are used for smaller projects, or to permit the use of one crane for multiple projects.</a:t>
            </a:r>
          </a:p>
          <a:p>
            <a:pPr eaLnBrk="1" hangingPunct="1"/>
            <a:r>
              <a:rPr lang="en-US" smtClean="0"/>
              <a:t>Stoplogs may be used for operation under water flow, or may be sized for use only as safety backups for maintenance or repair of gates, after the water flow has been restricted,… as are bulkheads.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US" smtClean="0"/>
              <a:t>Elect &amp; Mech Aspects of DS</a:t>
            </a:r>
          </a:p>
        </p:txBody>
      </p:sp>
      <p:sp>
        <p:nvSpPr>
          <p:cNvPr id="78851" name="Rectangle 7"/>
          <p:cNvSpPr>
            <a:spLocks noGrp="1" noChangeArrowheads="1"/>
          </p:cNvSpPr>
          <p:nvPr>
            <p:ph type="sldNum" sz="quarter" idx="5"/>
          </p:nvPr>
        </p:nvSpPr>
        <p:spPr>
          <a:noFill/>
        </p:spPr>
        <p:txBody>
          <a:bodyPr/>
          <a:lstStyle/>
          <a:p>
            <a:fld id="{93B96489-A6B5-4824-A478-0BC679425DC9}" type="slidenum">
              <a:rPr lang="en-US" smtClean="0"/>
              <a:pPr/>
              <a:t>48</a:t>
            </a:fld>
            <a:endParaRPr lang="en-US" smtClean="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pPr eaLnBrk="1" hangingPunct="1"/>
            <a:r>
              <a:rPr lang="en-US" smtClean="0"/>
              <a:t>Loyalhanna flood control reservoir. Motor bearing noises….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smtClean="0"/>
              <a:t>Elect &amp; Mech Aspects of DS</a:t>
            </a:r>
          </a:p>
        </p:txBody>
      </p:sp>
      <p:sp>
        <p:nvSpPr>
          <p:cNvPr id="79875" name="Rectangle 7"/>
          <p:cNvSpPr>
            <a:spLocks noGrp="1" noChangeArrowheads="1"/>
          </p:cNvSpPr>
          <p:nvPr>
            <p:ph type="sldNum" sz="quarter" idx="5"/>
          </p:nvPr>
        </p:nvSpPr>
        <p:spPr>
          <a:noFill/>
        </p:spPr>
        <p:txBody>
          <a:bodyPr/>
          <a:lstStyle/>
          <a:p>
            <a:fld id="{8D17B040-A474-4C91-A577-78B888468269}" type="slidenum">
              <a:rPr lang="en-US" smtClean="0"/>
              <a:pPr/>
              <a:t>51</a:t>
            </a:fld>
            <a:endParaRPr lang="en-US" smtClean="0"/>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r>
              <a:rPr lang="en-US" smtClean="0"/>
              <a:t>Shenango 10 Ton monorail hoist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US" smtClean="0"/>
              <a:t>Elect &amp; Mech Aspects of DS</a:t>
            </a:r>
          </a:p>
        </p:txBody>
      </p:sp>
      <p:sp>
        <p:nvSpPr>
          <p:cNvPr id="80899" name="Rectangle 7"/>
          <p:cNvSpPr>
            <a:spLocks noGrp="1" noChangeArrowheads="1"/>
          </p:cNvSpPr>
          <p:nvPr>
            <p:ph type="sldNum" sz="quarter" idx="5"/>
          </p:nvPr>
        </p:nvSpPr>
        <p:spPr>
          <a:noFill/>
        </p:spPr>
        <p:txBody>
          <a:bodyPr/>
          <a:lstStyle/>
          <a:p>
            <a:fld id="{F8F5E6C1-7AC1-47AB-9795-BBF87B2ADE6A}" type="slidenum">
              <a:rPr lang="en-US" smtClean="0"/>
              <a:pPr/>
              <a:t>54</a:t>
            </a:fld>
            <a:endParaRPr lang="en-US" smtClean="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smtClean="0"/>
              <a:t>Control tower showing three intakes with horizontal screen bars. Note the wall mounted jib crane.</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smtClean="0"/>
              <a:t>Elect &amp; Mech Aspects of DS</a:t>
            </a:r>
          </a:p>
        </p:txBody>
      </p:sp>
      <p:sp>
        <p:nvSpPr>
          <p:cNvPr id="81923" name="Rectangle 7"/>
          <p:cNvSpPr>
            <a:spLocks noGrp="1" noChangeArrowheads="1"/>
          </p:cNvSpPr>
          <p:nvPr>
            <p:ph type="sldNum" sz="quarter" idx="5"/>
          </p:nvPr>
        </p:nvSpPr>
        <p:spPr>
          <a:noFill/>
        </p:spPr>
        <p:txBody>
          <a:bodyPr/>
          <a:lstStyle/>
          <a:p>
            <a:fld id="{1D4EB2FE-95E1-408A-BA36-5AA98B92DB65}" type="slidenum">
              <a:rPr lang="en-US" smtClean="0"/>
              <a:pPr/>
              <a:t>57</a:t>
            </a:fld>
            <a:endParaRPr lang="en-US" smtClean="0"/>
          </a:p>
        </p:txBody>
      </p:sp>
      <p:sp>
        <p:nvSpPr>
          <p:cNvPr id="81924" name="Rectangle 2"/>
          <p:cNvSpPr>
            <a:spLocks noChangeArrowheads="1"/>
          </p:cNvSpPr>
          <p:nvPr/>
        </p:nvSpPr>
        <p:spPr bwMode="auto">
          <a:xfrm>
            <a:off x="3886097" y="1"/>
            <a:ext cx="2971903" cy="458291"/>
          </a:xfrm>
          <a:prstGeom prst="rect">
            <a:avLst/>
          </a:prstGeom>
          <a:noFill/>
          <a:ln w="9525">
            <a:noFill/>
            <a:miter lim="800000"/>
            <a:headEnd/>
            <a:tailEnd/>
          </a:ln>
        </p:spPr>
        <p:txBody>
          <a:bodyPr wrap="none" lIns="89556" tIns="44778" rIns="89556" bIns="44778" anchor="ctr"/>
          <a:lstStyle/>
          <a:p>
            <a:endParaRPr lang="en-US"/>
          </a:p>
        </p:txBody>
      </p:sp>
      <p:sp>
        <p:nvSpPr>
          <p:cNvPr id="81925" name="Rectangle 3"/>
          <p:cNvSpPr>
            <a:spLocks noChangeArrowheads="1"/>
          </p:cNvSpPr>
          <p:nvPr/>
        </p:nvSpPr>
        <p:spPr bwMode="auto">
          <a:xfrm>
            <a:off x="3886097" y="8687269"/>
            <a:ext cx="2971903" cy="456732"/>
          </a:xfrm>
          <a:prstGeom prst="rect">
            <a:avLst/>
          </a:prstGeom>
          <a:noFill/>
          <a:ln w="9525">
            <a:noFill/>
            <a:miter lim="800000"/>
            <a:headEnd/>
            <a:tailEnd/>
          </a:ln>
        </p:spPr>
        <p:txBody>
          <a:bodyPr lIns="18908" tIns="0" rIns="18908" bIns="0" anchor="b"/>
          <a:lstStyle/>
          <a:p>
            <a:pPr algn="r" defTabSz="908002" eaLnBrk="0" hangingPunct="0"/>
            <a:r>
              <a:rPr lang="en-US" sz="1000" i="1" dirty="0">
                <a:latin typeface="Times New Roman" pitchFamily="18" charset="0"/>
              </a:rPr>
              <a:t>3</a:t>
            </a:r>
          </a:p>
        </p:txBody>
      </p:sp>
      <p:sp>
        <p:nvSpPr>
          <p:cNvPr id="81926" name="Rectangle 4"/>
          <p:cNvSpPr>
            <a:spLocks noChangeArrowheads="1"/>
          </p:cNvSpPr>
          <p:nvPr/>
        </p:nvSpPr>
        <p:spPr bwMode="auto">
          <a:xfrm>
            <a:off x="1" y="8687269"/>
            <a:ext cx="2971903" cy="456732"/>
          </a:xfrm>
          <a:prstGeom prst="rect">
            <a:avLst/>
          </a:prstGeom>
          <a:noFill/>
          <a:ln w="9525">
            <a:noFill/>
            <a:miter lim="800000"/>
            <a:headEnd/>
            <a:tailEnd/>
          </a:ln>
        </p:spPr>
        <p:txBody>
          <a:bodyPr wrap="none" lIns="89556" tIns="44778" rIns="89556" bIns="44778" anchor="ctr"/>
          <a:lstStyle/>
          <a:p>
            <a:endParaRPr lang="en-US"/>
          </a:p>
        </p:txBody>
      </p:sp>
      <p:sp>
        <p:nvSpPr>
          <p:cNvPr id="81927" name="Rectangle 5"/>
          <p:cNvSpPr>
            <a:spLocks noChangeArrowheads="1"/>
          </p:cNvSpPr>
          <p:nvPr/>
        </p:nvSpPr>
        <p:spPr bwMode="auto">
          <a:xfrm>
            <a:off x="1" y="1"/>
            <a:ext cx="2971903" cy="458291"/>
          </a:xfrm>
          <a:prstGeom prst="rect">
            <a:avLst/>
          </a:prstGeom>
          <a:noFill/>
          <a:ln w="9525">
            <a:noFill/>
            <a:miter lim="800000"/>
            <a:headEnd/>
            <a:tailEnd/>
          </a:ln>
        </p:spPr>
        <p:txBody>
          <a:bodyPr wrap="none" lIns="89556" tIns="44778" rIns="89556" bIns="44778" anchor="ctr"/>
          <a:lstStyle/>
          <a:p>
            <a:endParaRPr lang="en-US"/>
          </a:p>
        </p:txBody>
      </p:sp>
      <p:sp>
        <p:nvSpPr>
          <p:cNvPr id="81928" name="Rectangle 6"/>
          <p:cNvSpPr>
            <a:spLocks noGrp="1" noChangeArrowheads="1"/>
          </p:cNvSpPr>
          <p:nvPr>
            <p:ph type="body" idx="1"/>
          </p:nvPr>
        </p:nvSpPr>
        <p:spPr>
          <a:xfrm>
            <a:off x="914194" y="4799587"/>
            <a:ext cx="5029613" cy="3658535"/>
          </a:xfrm>
          <a:noFill/>
          <a:ln/>
        </p:spPr>
        <p:txBody>
          <a:bodyPr lIns="91387" tIns="45694" rIns="91387" bIns="45694"/>
          <a:lstStyle/>
          <a:p>
            <a:pPr eaLnBrk="1" hangingPunct="1"/>
            <a:r>
              <a:rPr lang="en-US" smtClean="0"/>
              <a:t>Thanks for your attention and interest in this presentation.  I welcome questions at this time, but, additionally, if you have any questions later -  or even after you return home - please don’t hesitate to call me at 412-395-7268, or send me an email to john.nites@usace.army.mil.</a:t>
            </a:r>
          </a:p>
        </p:txBody>
      </p:sp>
      <p:sp>
        <p:nvSpPr>
          <p:cNvPr id="81929" name="Rectangle 7"/>
          <p:cNvSpPr>
            <a:spLocks noGrp="1" noRot="1" noChangeAspect="1" noChangeArrowheads="1" noTextEdit="1"/>
          </p:cNvSpPr>
          <p:nvPr>
            <p:ph type="sldImg"/>
          </p:nvPr>
        </p:nvSpPr>
        <p:spPr>
          <a:xfrm>
            <a:off x="1166759" y="692114"/>
            <a:ext cx="4526032" cy="3415361"/>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C3C737-052E-45B8-B7F8-4AE736734AB6}" type="slidenum">
              <a:rPr lang="en-AU" smtClean="0"/>
              <a:pPr/>
              <a:t>7</a:t>
            </a:fld>
            <a:endParaRPr lang="en-AU"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4B23D8-6818-4FFB-AB1F-BE9500C4F592}" type="slidenum">
              <a:rPr lang="en-AU" smtClean="0"/>
              <a:pPr/>
              <a:t>8</a:t>
            </a:fld>
            <a:endParaRPr lang="en-AU"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smtClean="0"/>
              <a:t>Elect &amp; Mech Aspects of DS</a:t>
            </a:r>
          </a:p>
        </p:txBody>
      </p:sp>
      <p:sp>
        <p:nvSpPr>
          <p:cNvPr id="66563" name="Rectangle 7"/>
          <p:cNvSpPr>
            <a:spLocks noGrp="1" noChangeArrowheads="1"/>
          </p:cNvSpPr>
          <p:nvPr>
            <p:ph type="sldNum" sz="quarter" idx="5"/>
          </p:nvPr>
        </p:nvSpPr>
        <p:spPr>
          <a:noFill/>
        </p:spPr>
        <p:txBody>
          <a:bodyPr/>
          <a:lstStyle/>
          <a:p>
            <a:fld id="{7DF388C5-A1B5-4119-997B-CDDBEF67E6B6}" type="slidenum">
              <a:rPr lang="en-US" smtClean="0"/>
              <a:pPr/>
              <a:t>9</a:t>
            </a:fld>
            <a:endParaRPr lang="en-US" smtClean="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r>
              <a:rPr lang="en-US" smtClean="0"/>
              <a:t>Note that inspection results that yield issues often get funding to correct. Get work in the pipeline to get issues corrected.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p>
            <a:r>
              <a:rPr lang="en-US" smtClean="0"/>
              <a:t>Elect &amp; Mech Aspects of DS</a:t>
            </a:r>
          </a:p>
        </p:txBody>
      </p:sp>
      <p:sp>
        <p:nvSpPr>
          <p:cNvPr id="67587" name="Rectangle 7"/>
          <p:cNvSpPr>
            <a:spLocks noGrp="1" noChangeArrowheads="1"/>
          </p:cNvSpPr>
          <p:nvPr>
            <p:ph type="sldNum" sz="quarter" idx="5"/>
          </p:nvPr>
        </p:nvSpPr>
        <p:spPr>
          <a:noFill/>
        </p:spPr>
        <p:txBody>
          <a:bodyPr/>
          <a:lstStyle/>
          <a:p>
            <a:fld id="{A200FA24-FC04-4BB7-A9A5-929AC5CA95A5}" type="slidenum">
              <a:rPr lang="en-US" smtClean="0"/>
              <a:pPr/>
              <a:t>13</a:t>
            </a:fld>
            <a:endParaRPr lang="en-US" smtClean="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r>
              <a:rPr lang="en-US" smtClean="0"/>
              <a:t>Availability and reliability of Emergency Power are the most critical electrical issues relative to Dam Safety effectiveness. The downstream conditions of dams have changed over time, and the lack of control over land use has resulted in undesirable consequences for dam failures, therefore, emergency power requirements may need revision.  The importance and location of the dam aid in determining the level of backup and emergency power source required for a specific project.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US" smtClean="0"/>
              <a:t>Elect &amp; Mech Aspects of DS</a:t>
            </a:r>
          </a:p>
        </p:txBody>
      </p:sp>
      <p:sp>
        <p:nvSpPr>
          <p:cNvPr id="68611" name="Rectangle 7"/>
          <p:cNvSpPr>
            <a:spLocks noGrp="1" noChangeArrowheads="1"/>
          </p:cNvSpPr>
          <p:nvPr>
            <p:ph type="sldNum" sz="quarter" idx="5"/>
          </p:nvPr>
        </p:nvSpPr>
        <p:spPr>
          <a:noFill/>
        </p:spPr>
        <p:txBody>
          <a:bodyPr/>
          <a:lstStyle/>
          <a:p>
            <a:fld id="{9D955796-4924-4A2D-AB0B-86338F141566}" type="slidenum">
              <a:rPr lang="en-US" smtClean="0"/>
              <a:pPr/>
              <a:t>14</a:t>
            </a:fld>
            <a:endParaRPr lang="en-US" smtClean="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a:lstStyle/>
          <a:p>
            <a:pPr eaLnBrk="1" hangingPunct="1"/>
            <a:r>
              <a:rPr lang="en-US" smtClean="0"/>
              <a:t>Note that exhaust is covered with a heat resistance shield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p>
            <a:r>
              <a:rPr lang="en-US" smtClean="0"/>
              <a:t>Elect &amp; Mech Aspects of DS</a:t>
            </a:r>
          </a:p>
        </p:txBody>
      </p:sp>
      <p:sp>
        <p:nvSpPr>
          <p:cNvPr id="69635" name="Rectangle 7"/>
          <p:cNvSpPr>
            <a:spLocks noGrp="1" noChangeArrowheads="1"/>
          </p:cNvSpPr>
          <p:nvPr>
            <p:ph type="sldNum" sz="quarter" idx="5"/>
          </p:nvPr>
        </p:nvSpPr>
        <p:spPr>
          <a:noFill/>
        </p:spPr>
        <p:txBody>
          <a:bodyPr/>
          <a:lstStyle/>
          <a:p>
            <a:fld id="{3FB263AA-24A6-4264-8E70-BB5DD6328BD1}" type="slidenum">
              <a:rPr lang="en-US" smtClean="0"/>
              <a:pPr/>
              <a:t>15</a:t>
            </a:fld>
            <a:endParaRPr lang="en-US" smtClean="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n-US" smtClean="0"/>
              <a:t>Simulate a commercial power outage by opening the main disconnect switch. Generator should start in a few seconds.  Test the generator under load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n-US" smtClean="0"/>
              <a:t>Elect &amp; Mech Aspects of DS</a:t>
            </a:r>
          </a:p>
        </p:txBody>
      </p:sp>
      <p:sp>
        <p:nvSpPr>
          <p:cNvPr id="70659" name="Rectangle 7"/>
          <p:cNvSpPr>
            <a:spLocks noGrp="1" noChangeArrowheads="1"/>
          </p:cNvSpPr>
          <p:nvPr>
            <p:ph type="sldNum" sz="quarter" idx="5"/>
          </p:nvPr>
        </p:nvSpPr>
        <p:spPr>
          <a:noFill/>
        </p:spPr>
        <p:txBody>
          <a:bodyPr/>
          <a:lstStyle/>
          <a:p>
            <a:fld id="{E856F261-49A5-47D9-9609-111B609C8957}" type="slidenum">
              <a:rPr lang="en-US" smtClean="0"/>
              <a:pPr/>
              <a:t>19</a:t>
            </a:fld>
            <a:endParaRPr lang="en-US" smtClean="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a:lstStyle/>
          <a:p>
            <a:pPr eaLnBrk="1" hangingPunct="1"/>
            <a:r>
              <a:rPr lang="en-US" smtClean="0"/>
              <a:t>Question to ask yourself these questions. Is the enclosure suitable for the environment. (nema rating)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US" smtClean="0"/>
              <a:t>Elect &amp; Mech Aspects of DS</a:t>
            </a:r>
          </a:p>
        </p:txBody>
      </p:sp>
      <p:sp>
        <p:nvSpPr>
          <p:cNvPr id="71683" name="Rectangle 7"/>
          <p:cNvSpPr>
            <a:spLocks noGrp="1" noChangeArrowheads="1"/>
          </p:cNvSpPr>
          <p:nvPr>
            <p:ph type="sldNum" sz="quarter" idx="5"/>
          </p:nvPr>
        </p:nvSpPr>
        <p:spPr>
          <a:noFill/>
        </p:spPr>
        <p:txBody>
          <a:bodyPr/>
          <a:lstStyle/>
          <a:p>
            <a:fld id="{7E74EF73-B298-48D9-94C9-0A3F22805E28}" type="slidenum">
              <a:rPr lang="en-US" smtClean="0"/>
              <a:pPr/>
              <a:t>21</a:t>
            </a:fld>
            <a:endParaRPr lang="en-US"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r>
              <a:rPr lang="en-US" smtClean="0"/>
              <a:t>Insure that electrical enclosures are appropriately NEMA rated for the environment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7FC5EE9B-89A6-4E79-96EE-E5BB84136C8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35962E3-1966-47B2-8C59-998A1E9B039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624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B5E0F3BB-D85F-4684-B99F-CA31FFF7D05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624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6184D6E6-A949-45AA-A5A5-E03819B207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6" descr="4160 v swgr"/>
          <p:cNvPicPr>
            <a:picLocks noChangeAspect="1" noChangeArrowheads="1"/>
          </p:cNvPicPr>
          <p:nvPr userDrawn="1"/>
        </p:nvPicPr>
        <p:blipFill>
          <a:blip r:embed="rId13" cstate="print"/>
          <a:srcRect/>
          <a:stretch>
            <a:fillRect/>
          </a:stretch>
        </p:blipFill>
        <p:spPr>
          <a:xfrm>
            <a:off x="5257800" y="1447800"/>
            <a:ext cx="4064000" cy="3048000"/>
          </a:xfrm>
          <a:prstGeom prst="rect">
            <a:avLst/>
          </a:prstGeom>
          <a:noFill/>
        </p:spPr>
      </p:pic>
      <p:pic>
        <p:nvPicPr>
          <p:cNvPr id="17" name="Picture 6" descr="100_0721"/>
          <p:cNvPicPr>
            <a:picLocks noChangeAspect="1" noChangeArrowheads="1"/>
          </p:cNvPicPr>
          <p:nvPr userDrawn="1"/>
        </p:nvPicPr>
        <p:blipFill>
          <a:blip r:embed="rId14" cstate="print"/>
          <a:srcRect/>
          <a:stretch>
            <a:fillRect/>
          </a:stretch>
        </p:blipFill>
        <p:spPr>
          <a:xfrm>
            <a:off x="4038600" y="3962400"/>
            <a:ext cx="5105400" cy="3403600"/>
          </a:xfrm>
          <a:prstGeom prst="rect">
            <a:avLst/>
          </a:prstGeom>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81000" y="6324600"/>
            <a:ext cx="74676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7"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William.B.Empson@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54.jpeg"/></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7772400" cy="1470025"/>
          </a:xfrm>
        </p:spPr>
        <p:txBody>
          <a:bodyPr/>
          <a:lstStyle/>
          <a:p>
            <a:r>
              <a:rPr lang="en-US" dirty="0" smtClean="0"/>
              <a:t>Electrical and Mechanical Aspects of Dam Safety</a:t>
            </a:r>
            <a:endParaRPr lang="en-US" dirty="0"/>
          </a:p>
        </p:txBody>
      </p:sp>
      <p:sp>
        <p:nvSpPr>
          <p:cNvPr id="4100" name="Text Box 4"/>
          <p:cNvSpPr txBox="1">
            <a:spLocks noChangeArrowheads="1"/>
          </p:cNvSpPr>
          <p:nvPr/>
        </p:nvSpPr>
        <p:spPr bwMode="auto">
          <a:xfrm>
            <a:off x="152400" y="1752600"/>
            <a:ext cx="4572000" cy="2185214"/>
          </a:xfrm>
          <a:prstGeom prst="rect">
            <a:avLst/>
          </a:prstGeom>
          <a:noFill/>
          <a:ln w="9525">
            <a:noFill/>
            <a:miter lim="800000"/>
            <a:headEnd/>
            <a:tailEnd/>
          </a:ln>
          <a:effectLst/>
        </p:spPr>
        <p:txBody>
          <a:bodyPr wrap="square">
            <a:spAutoFit/>
          </a:bodyPr>
          <a:lstStyle/>
          <a:p>
            <a:r>
              <a:rPr lang="en-US" sz="1600" b="1" dirty="0" smtClean="0"/>
              <a:t>William Empson, PE, PMP </a:t>
            </a:r>
            <a:endParaRPr lang="en-US" sz="1600" b="1" dirty="0" smtClean="0"/>
          </a:p>
          <a:p>
            <a:r>
              <a:rPr lang="en-US" sz="1600" dirty="0" smtClean="0"/>
              <a:t>Senior Levee Safety Program Risk Manager</a:t>
            </a:r>
          </a:p>
          <a:p>
            <a:r>
              <a:rPr lang="en-US" sz="1600" dirty="0" smtClean="0"/>
              <a:t>U.S</a:t>
            </a:r>
            <a:r>
              <a:rPr lang="en-US" sz="1600" dirty="0" smtClean="0"/>
              <a:t>. Army Corps of Engineers</a:t>
            </a:r>
          </a:p>
          <a:p>
            <a:r>
              <a:rPr lang="en-US" sz="1600" dirty="0" smtClean="0"/>
              <a:t>Risk Management Center    </a:t>
            </a:r>
          </a:p>
          <a:p>
            <a:r>
              <a:rPr lang="en-US" sz="1600" dirty="0" smtClean="0">
                <a:hlinkClick r:id="rId2"/>
              </a:rPr>
              <a:t>William.B.Empson@usace.army.mil</a:t>
            </a:r>
            <a:endParaRPr lang="en-US" sz="1600" dirty="0" smtClean="0"/>
          </a:p>
          <a:p>
            <a:pPr>
              <a:spcBef>
                <a:spcPts val="0"/>
              </a:spcBef>
            </a:pPr>
            <a:endParaRPr lang="en-US" sz="1400" dirty="0" smtClean="0"/>
          </a:p>
          <a:p>
            <a:pPr>
              <a:spcBef>
                <a:spcPts val="0"/>
              </a:spcBef>
            </a:pPr>
            <a:r>
              <a:rPr lang="en-US" sz="1400" dirty="0" smtClean="0"/>
              <a:t>Dam Safety Workshop</a:t>
            </a:r>
          </a:p>
          <a:p>
            <a:pPr>
              <a:spcBef>
                <a:spcPts val="0"/>
              </a:spcBef>
            </a:pPr>
            <a:r>
              <a:rPr lang="en-US" sz="1400" dirty="0" smtClean="0"/>
              <a:t>Brasília, Brazil</a:t>
            </a:r>
          </a:p>
          <a:p>
            <a:pPr>
              <a:spcBef>
                <a:spcPts val="0"/>
              </a:spcBef>
            </a:pPr>
            <a:r>
              <a:rPr lang="en-US" sz="1400" dirty="0" smtClean="0"/>
              <a:t>20-24 May </a:t>
            </a:r>
            <a:r>
              <a:rPr lang="en-US" sz="1400" dirty="0" smtClean="0"/>
              <a:t>2013 </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smtClean="0"/>
              <a:t>Documentation</a:t>
            </a:r>
          </a:p>
        </p:txBody>
      </p:sp>
      <p:sp>
        <p:nvSpPr>
          <p:cNvPr id="12291" name="Rectangle 7"/>
          <p:cNvSpPr>
            <a:spLocks noGrp="1" noChangeArrowheads="1"/>
          </p:cNvSpPr>
          <p:nvPr>
            <p:ph type="body" idx="1"/>
          </p:nvPr>
        </p:nvSpPr>
        <p:spPr/>
        <p:txBody>
          <a:bodyPr/>
          <a:lstStyle/>
          <a:p>
            <a:pPr eaLnBrk="1" hangingPunct="1">
              <a:lnSpc>
                <a:spcPct val="80000"/>
              </a:lnSpc>
            </a:pPr>
            <a:r>
              <a:rPr lang="en-US" sz="2800" smtClean="0"/>
              <a:t>Describe noted conditions as well as possible</a:t>
            </a:r>
          </a:p>
          <a:p>
            <a:pPr eaLnBrk="1" hangingPunct="1">
              <a:lnSpc>
                <a:spcPct val="80000"/>
              </a:lnSpc>
            </a:pPr>
            <a:r>
              <a:rPr lang="en-US" sz="2800" smtClean="0"/>
              <a:t>Take photographs for report and historical records</a:t>
            </a:r>
          </a:p>
          <a:p>
            <a:pPr eaLnBrk="1" hangingPunct="1">
              <a:lnSpc>
                <a:spcPct val="80000"/>
              </a:lnSpc>
            </a:pPr>
            <a:r>
              <a:rPr lang="en-US" sz="2800" smtClean="0"/>
              <a:t>Capture anything that could present a safety, maintenance or operations problem in the future</a:t>
            </a:r>
          </a:p>
          <a:p>
            <a:pPr eaLnBrk="1" hangingPunct="1">
              <a:lnSpc>
                <a:spcPct val="80000"/>
              </a:lnSpc>
            </a:pPr>
            <a:r>
              <a:rPr lang="en-US" sz="2800" smtClean="0"/>
              <a:t>Make sure to record the location where the deficiency took place</a:t>
            </a:r>
          </a:p>
          <a:p>
            <a:pPr eaLnBrk="1" hangingPunct="1">
              <a:lnSpc>
                <a:spcPct val="80000"/>
              </a:lnSpc>
            </a:pPr>
            <a:r>
              <a:rPr lang="en-US" sz="2800" smtClean="0"/>
              <a:t>Provide some type of recommendation or “action”. Offer a known solution to the issue if possible. </a:t>
            </a:r>
          </a:p>
          <a:p>
            <a:pPr lvl="2" eaLnBrk="1" hangingPunct="1">
              <a:lnSpc>
                <a:spcPct val="80000"/>
              </a:lnSpc>
            </a:pPr>
            <a:r>
              <a:rPr lang="en-US" sz="2000" smtClean="0"/>
              <a:t>Further investigation required by…..</a:t>
            </a:r>
          </a:p>
          <a:p>
            <a:pPr lvl="2" eaLnBrk="1" hangingPunct="1">
              <a:lnSpc>
                <a:spcPct val="80000"/>
              </a:lnSpc>
            </a:pPr>
            <a:r>
              <a:rPr lang="en-US" sz="2000" smtClean="0"/>
              <a:t>Continue to monitor condition</a:t>
            </a:r>
          </a:p>
          <a:p>
            <a:pPr eaLnBrk="1" hangingPunct="1">
              <a:lnSpc>
                <a:spcPct val="80000"/>
              </a:lnSpc>
            </a:pPr>
            <a:endParaRPr lang="en-US" sz="28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pPr eaLnBrk="1" hangingPunct="1"/>
            <a:r>
              <a:rPr lang="en-US" smtClean="0"/>
              <a:t>Types of Gates</a:t>
            </a:r>
          </a:p>
        </p:txBody>
      </p:sp>
      <p:sp>
        <p:nvSpPr>
          <p:cNvPr id="13315" name="Rectangle 7"/>
          <p:cNvSpPr>
            <a:spLocks noGrp="1" noChangeArrowheads="1"/>
          </p:cNvSpPr>
          <p:nvPr>
            <p:ph type="body" idx="1"/>
          </p:nvPr>
        </p:nvSpPr>
        <p:spPr/>
        <p:txBody>
          <a:bodyPr/>
          <a:lstStyle/>
          <a:p>
            <a:pPr eaLnBrk="1" hangingPunct="1">
              <a:lnSpc>
                <a:spcPct val="80000"/>
              </a:lnSpc>
            </a:pPr>
            <a:r>
              <a:rPr lang="en-US" sz="4000" smtClean="0"/>
              <a:t>Service Gates</a:t>
            </a:r>
          </a:p>
          <a:p>
            <a:pPr eaLnBrk="1" hangingPunct="1">
              <a:lnSpc>
                <a:spcPct val="80000"/>
              </a:lnSpc>
            </a:pPr>
            <a:r>
              <a:rPr lang="en-US" sz="4000" smtClean="0"/>
              <a:t>Spillway Gates</a:t>
            </a:r>
          </a:p>
          <a:p>
            <a:pPr eaLnBrk="1" hangingPunct="1">
              <a:lnSpc>
                <a:spcPct val="80000"/>
              </a:lnSpc>
            </a:pPr>
            <a:r>
              <a:rPr lang="en-US" sz="4000" smtClean="0"/>
              <a:t>Emergency Gates</a:t>
            </a:r>
          </a:p>
          <a:p>
            <a:pPr eaLnBrk="1" hangingPunct="1">
              <a:lnSpc>
                <a:spcPct val="80000"/>
              </a:lnSpc>
            </a:pPr>
            <a:r>
              <a:rPr lang="en-US" sz="4000" smtClean="0"/>
              <a:t>Maintenance Gates or Bulkheads</a:t>
            </a:r>
          </a:p>
          <a:p>
            <a:pPr eaLnBrk="1" hangingPunct="1">
              <a:lnSpc>
                <a:spcPct val="80000"/>
              </a:lnSpc>
            </a:pPr>
            <a:r>
              <a:rPr lang="en-US" sz="4000" smtClean="0"/>
              <a:t>Low Flow Gates or Bypass Valves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Electrical Inspection</a:t>
            </a:r>
            <a:br>
              <a:rPr lang="en-US" smtClean="0"/>
            </a:br>
            <a:r>
              <a:rPr lang="en-US" smtClean="0"/>
              <a:t>Distribution Equipment</a:t>
            </a:r>
          </a:p>
        </p:txBody>
      </p:sp>
      <p:sp>
        <p:nvSpPr>
          <p:cNvPr id="14339" name="Rectangle 3"/>
          <p:cNvSpPr>
            <a:spLocks noGrp="1" noChangeArrowheads="1"/>
          </p:cNvSpPr>
          <p:nvPr>
            <p:ph type="body" idx="1"/>
          </p:nvPr>
        </p:nvSpPr>
        <p:spPr/>
        <p:txBody>
          <a:bodyPr/>
          <a:lstStyle/>
          <a:p>
            <a:pPr eaLnBrk="1" hangingPunct="1"/>
            <a:r>
              <a:rPr lang="en-US" smtClean="0"/>
              <a:t>Some common issues include:</a:t>
            </a:r>
          </a:p>
          <a:p>
            <a:pPr lvl="1" eaLnBrk="1" hangingPunct="1"/>
            <a:r>
              <a:rPr lang="en-US" smtClean="0"/>
              <a:t>Age of equipment. Obsolescence; Parts difficult to obtain</a:t>
            </a:r>
          </a:p>
          <a:p>
            <a:pPr lvl="1" eaLnBrk="1" hangingPunct="1"/>
            <a:r>
              <a:rPr lang="en-US" smtClean="0"/>
              <a:t>Moisture; Corrosion. Integrity of the enclosures compromised</a:t>
            </a:r>
          </a:p>
          <a:p>
            <a:pPr lvl="1" eaLnBrk="1" hangingPunct="1"/>
            <a:r>
              <a:rPr lang="en-US" smtClean="0"/>
              <a:t>Adequate working space; Electrical rooms used as storage rooms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t>Key Item in Dam Safety</a:t>
            </a:r>
            <a:br>
              <a:rPr lang="en-US" dirty="0" smtClean="0"/>
            </a:br>
            <a:r>
              <a:rPr lang="en-US" dirty="0" smtClean="0">
                <a:solidFill>
                  <a:schemeClr val="accent6">
                    <a:lumMod val="75000"/>
                  </a:schemeClr>
                </a:solidFill>
              </a:rPr>
              <a:t>Emergency Power Source</a:t>
            </a:r>
          </a:p>
        </p:txBody>
      </p:sp>
      <p:sp>
        <p:nvSpPr>
          <p:cNvPr id="15363" name="Rectangle 3"/>
          <p:cNvSpPr>
            <a:spLocks noGrp="1" noChangeArrowheads="1"/>
          </p:cNvSpPr>
          <p:nvPr>
            <p:ph type="body" idx="1"/>
          </p:nvPr>
        </p:nvSpPr>
        <p:spPr>
          <a:xfrm>
            <a:off x="457200" y="1828800"/>
            <a:ext cx="4648200" cy="3352800"/>
          </a:xfrm>
        </p:spPr>
        <p:txBody>
          <a:bodyPr/>
          <a:lstStyle/>
          <a:p>
            <a:pPr eaLnBrk="1" hangingPunct="1"/>
            <a:r>
              <a:rPr lang="en-US" smtClean="0"/>
              <a:t>Standby Generator (Inspect and test it)</a:t>
            </a:r>
          </a:p>
          <a:p>
            <a:pPr eaLnBrk="1" hangingPunct="1"/>
            <a:endParaRPr lang="en-US" smtClean="0"/>
          </a:p>
          <a:p>
            <a:pPr lvl="1" eaLnBrk="1" hangingPunct="1"/>
            <a:r>
              <a:rPr lang="en-US" smtClean="0"/>
              <a:t>Automatic transfer switch (ATS)</a:t>
            </a:r>
          </a:p>
          <a:p>
            <a:pPr lvl="1" eaLnBrk="1" hangingPunct="1"/>
            <a:r>
              <a:rPr lang="en-US" smtClean="0"/>
              <a:t>Manual transfer switch</a:t>
            </a:r>
          </a:p>
        </p:txBody>
      </p:sp>
      <p:pic>
        <p:nvPicPr>
          <p:cNvPr id="15364" name="Picture 7" descr="MVC-004S"/>
          <p:cNvPicPr>
            <a:picLocks noChangeAspect="1" noChangeArrowheads="1"/>
          </p:cNvPicPr>
          <p:nvPr/>
        </p:nvPicPr>
        <p:blipFill>
          <a:blip r:embed="rId3" cstate="print"/>
          <a:srcRect/>
          <a:stretch>
            <a:fillRect/>
          </a:stretch>
        </p:blipFill>
        <p:spPr bwMode="auto">
          <a:xfrm>
            <a:off x="5029200" y="1828800"/>
            <a:ext cx="3352800" cy="2514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title"/>
          </p:nvPr>
        </p:nvSpPr>
        <p:spPr/>
        <p:txBody>
          <a:bodyPr/>
          <a:lstStyle/>
          <a:p>
            <a:pPr eaLnBrk="1" hangingPunct="1"/>
            <a:r>
              <a:rPr lang="en-US" smtClean="0"/>
              <a:t>Generator Features</a:t>
            </a:r>
          </a:p>
        </p:txBody>
      </p:sp>
      <p:sp>
        <p:nvSpPr>
          <p:cNvPr id="16387" name="Rectangle 12"/>
          <p:cNvSpPr>
            <a:spLocks noGrp="1" noChangeArrowheads="1"/>
          </p:cNvSpPr>
          <p:nvPr>
            <p:ph type="body" sz="half" idx="1"/>
          </p:nvPr>
        </p:nvSpPr>
        <p:spPr/>
        <p:txBody>
          <a:bodyPr/>
          <a:lstStyle/>
          <a:p>
            <a:pPr eaLnBrk="1" hangingPunct="1">
              <a:lnSpc>
                <a:spcPct val="90000"/>
              </a:lnSpc>
            </a:pPr>
            <a:r>
              <a:rPr lang="en-US" sz="2400" smtClean="0"/>
              <a:t>Line side breaker</a:t>
            </a:r>
          </a:p>
          <a:p>
            <a:pPr eaLnBrk="1" hangingPunct="1">
              <a:lnSpc>
                <a:spcPct val="90000"/>
              </a:lnSpc>
            </a:pPr>
            <a:r>
              <a:rPr lang="en-US" sz="2400" smtClean="0"/>
              <a:t>Control panel</a:t>
            </a:r>
          </a:p>
          <a:p>
            <a:pPr eaLnBrk="1" hangingPunct="1">
              <a:lnSpc>
                <a:spcPct val="90000"/>
              </a:lnSpc>
            </a:pPr>
            <a:r>
              <a:rPr lang="en-US" sz="2400" smtClean="0"/>
              <a:t>Batteries</a:t>
            </a:r>
          </a:p>
          <a:p>
            <a:pPr eaLnBrk="1" hangingPunct="1">
              <a:lnSpc>
                <a:spcPct val="90000"/>
              </a:lnSpc>
            </a:pPr>
            <a:r>
              <a:rPr lang="en-US" sz="2400" smtClean="0"/>
              <a:t>Battery charger</a:t>
            </a:r>
          </a:p>
          <a:p>
            <a:pPr eaLnBrk="1" hangingPunct="1">
              <a:lnSpc>
                <a:spcPct val="90000"/>
              </a:lnSpc>
            </a:pPr>
            <a:r>
              <a:rPr lang="en-US" sz="2400" smtClean="0"/>
              <a:t>Radiator</a:t>
            </a:r>
          </a:p>
          <a:p>
            <a:pPr eaLnBrk="1" hangingPunct="1">
              <a:lnSpc>
                <a:spcPct val="90000"/>
              </a:lnSpc>
            </a:pPr>
            <a:r>
              <a:rPr lang="en-US" sz="2400" smtClean="0"/>
              <a:t>Exhaust piping</a:t>
            </a:r>
          </a:p>
          <a:p>
            <a:pPr eaLnBrk="1" hangingPunct="1">
              <a:lnSpc>
                <a:spcPct val="90000"/>
              </a:lnSpc>
            </a:pPr>
            <a:r>
              <a:rPr lang="en-US" sz="2400" smtClean="0"/>
              <a:t>Silencer (muffler)</a:t>
            </a:r>
          </a:p>
          <a:p>
            <a:pPr eaLnBrk="1" hangingPunct="1">
              <a:lnSpc>
                <a:spcPct val="90000"/>
              </a:lnSpc>
            </a:pPr>
            <a:r>
              <a:rPr lang="en-US" sz="2400" smtClean="0"/>
              <a:t>Fuel piping</a:t>
            </a:r>
          </a:p>
          <a:p>
            <a:pPr eaLnBrk="1" hangingPunct="1">
              <a:lnSpc>
                <a:spcPct val="90000"/>
              </a:lnSpc>
            </a:pPr>
            <a:r>
              <a:rPr lang="en-US" sz="2400" smtClean="0"/>
              <a:t>Exhaust louvers</a:t>
            </a:r>
          </a:p>
          <a:p>
            <a:pPr eaLnBrk="1" hangingPunct="1">
              <a:lnSpc>
                <a:spcPct val="90000"/>
              </a:lnSpc>
            </a:pPr>
            <a:r>
              <a:rPr lang="en-US" sz="2400" smtClean="0"/>
              <a:t>Heat resistant shield for muffler</a:t>
            </a:r>
          </a:p>
        </p:txBody>
      </p:sp>
      <p:pic>
        <p:nvPicPr>
          <p:cNvPr id="16388" name="Picture 8" descr="100_0848"/>
          <p:cNvPicPr>
            <a:picLocks noGrp="1" noChangeAspect="1" noChangeArrowheads="1"/>
          </p:cNvPicPr>
          <p:nvPr>
            <p:ph sz="quarter" idx="2"/>
          </p:nvPr>
        </p:nvPicPr>
        <p:blipFill>
          <a:blip r:embed="rId3" cstate="print"/>
          <a:srcRect/>
          <a:stretch>
            <a:fillRect/>
          </a:stretch>
        </p:blipFill>
        <p:spPr>
          <a:xfrm>
            <a:off x="4953000" y="1524000"/>
            <a:ext cx="3429000" cy="2286000"/>
          </a:xfrm>
        </p:spPr>
      </p:pic>
      <p:pic>
        <p:nvPicPr>
          <p:cNvPr id="16389" name="Picture 14" descr="100_0851"/>
          <p:cNvPicPr>
            <a:picLocks noGrp="1" noChangeAspect="1" noChangeArrowheads="1"/>
          </p:cNvPicPr>
          <p:nvPr>
            <p:ph sz="quarter" idx="3"/>
          </p:nvPr>
        </p:nvPicPr>
        <p:blipFill>
          <a:blip r:embed="rId4" cstate="print"/>
          <a:srcRect/>
          <a:stretch>
            <a:fillRect/>
          </a:stretch>
        </p:blipFill>
        <p:spPr>
          <a:xfrm>
            <a:off x="5905500" y="3962400"/>
            <a:ext cx="1524000" cy="2286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Generator Inspection</a:t>
            </a:r>
          </a:p>
        </p:txBody>
      </p:sp>
      <p:sp>
        <p:nvSpPr>
          <p:cNvPr id="17411" name="Rectangle 4"/>
          <p:cNvSpPr>
            <a:spLocks noGrp="1" noChangeArrowheads="1"/>
          </p:cNvSpPr>
          <p:nvPr>
            <p:ph type="body" sz="half" idx="1"/>
          </p:nvPr>
        </p:nvSpPr>
        <p:spPr/>
        <p:txBody>
          <a:bodyPr/>
          <a:lstStyle/>
          <a:p>
            <a:pPr eaLnBrk="1" hangingPunct="1">
              <a:lnSpc>
                <a:spcPct val="90000"/>
              </a:lnSpc>
            </a:pPr>
            <a:r>
              <a:rPr lang="en-US" sz="2800" smtClean="0"/>
              <a:t>Test the generator under load</a:t>
            </a:r>
          </a:p>
          <a:p>
            <a:pPr eaLnBrk="1" hangingPunct="1">
              <a:lnSpc>
                <a:spcPct val="90000"/>
              </a:lnSpc>
            </a:pPr>
            <a:r>
              <a:rPr lang="en-US" sz="2800" smtClean="0"/>
              <a:t>Check engine for oil, fuel, and antifreeze leakage</a:t>
            </a:r>
          </a:p>
          <a:p>
            <a:pPr eaLnBrk="1" hangingPunct="1">
              <a:lnSpc>
                <a:spcPct val="90000"/>
              </a:lnSpc>
            </a:pPr>
            <a:r>
              <a:rPr lang="en-US" sz="2800" smtClean="0"/>
              <a:t>Check engine for proper operating temp, oil pressure, fuel pressure, RPM </a:t>
            </a:r>
          </a:p>
          <a:p>
            <a:pPr eaLnBrk="1" hangingPunct="1">
              <a:lnSpc>
                <a:spcPct val="90000"/>
              </a:lnSpc>
            </a:pPr>
            <a:endParaRPr lang="en-US" sz="2800" smtClean="0"/>
          </a:p>
        </p:txBody>
      </p:sp>
      <p:pic>
        <p:nvPicPr>
          <p:cNvPr id="17412" name="Picture 8" descr="MVC-004S"/>
          <p:cNvPicPr>
            <a:picLocks noGrp="1" noChangeAspect="1" noChangeArrowheads="1"/>
          </p:cNvPicPr>
          <p:nvPr>
            <p:ph sz="half" idx="2"/>
          </p:nvPr>
        </p:nvPicPr>
        <p:blipFill>
          <a:blip r:embed="rId3" cstate="print"/>
          <a:srcRect/>
          <a:stretch>
            <a:fillRect/>
          </a:stretch>
        </p:blipFill>
        <p:spPr>
          <a:xfrm>
            <a:off x="4648200" y="2371725"/>
            <a:ext cx="4038600" cy="302895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smtClean="0"/>
              <a:t>Generator Inspection</a:t>
            </a:r>
          </a:p>
        </p:txBody>
      </p:sp>
      <p:sp>
        <p:nvSpPr>
          <p:cNvPr id="18435" name="Rectangle 5"/>
          <p:cNvSpPr>
            <a:spLocks noGrp="1" noChangeArrowheads="1"/>
          </p:cNvSpPr>
          <p:nvPr>
            <p:ph type="body" sz="half" idx="1"/>
          </p:nvPr>
        </p:nvSpPr>
        <p:spPr/>
        <p:txBody>
          <a:bodyPr/>
          <a:lstStyle/>
          <a:p>
            <a:pPr eaLnBrk="1" hangingPunct="1"/>
            <a:r>
              <a:rPr lang="en-US" sz="2400" smtClean="0"/>
              <a:t>Inspect exhaust system (any signs of corrosion or leakage)</a:t>
            </a:r>
          </a:p>
          <a:p>
            <a:pPr eaLnBrk="1" hangingPunct="1"/>
            <a:r>
              <a:rPr lang="en-US" sz="2400" smtClean="0"/>
              <a:t>Check fuel tank for spill containment and proper venting</a:t>
            </a:r>
          </a:p>
          <a:p>
            <a:pPr eaLnBrk="1" hangingPunct="1"/>
            <a:r>
              <a:rPr lang="en-US" sz="2400" smtClean="0"/>
              <a:t>Inspect fuel piping for signs of corrosion and leakage</a:t>
            </a:r>
          </a:p>
          <a:p>
            <a:pPr eaLnBrk="1" hangingPunct="1"/>
            <a:r>
              <a:rPr lang="en-US" sz="2400" smtClean="0"/>
              <a:t>Check operation of cooling air intake and exhaust louvers</a:t>
            </a:r>
          </a:p>
        </p:txBody>
      </p:sp>
      <p:pic>
        <p:nvPicPr>
          <p:cNvPr id="18436" name="Picture 7" descr="Shenango Generator"/>
          <p:cNvPicPr>
            <a:picLocks noGrp="1" noChangeAspect="1" noChangeArrowheads="1"/>
          </p:cNvPicPr>
          <p:nvPr>
            <p:ph sz="half" idx="2"/>
          </p:nvPr>
        </p:nvPicPr>
        <p:blipFill>
          <a:blip r:embed="rId2" cstate="print"/>
          <a:srcRect/>
          <a:stretch>
            <a:fillRect/>
          </a:stretch>
        </p:blipFill>
        <p:spPr>
          <a:xfrm>
            <a:off x="4648200" y="2371725"/>
            <a:ext cx="4038600" cy="30289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Electrical Distribution Features</a:t>
            </a:r>
          </a:p>
        </p:txBody>
      </p:sp>
      <p:sp>
        <p:nvSpPr>
          <p:cNvPr id="19459" name="Rectangle 5"/>
          <p:cNvSpPr>
            <a:spLocks noGrp="1" noChangeArrowheads="1"/>
          </p:cNvSpPr>
          <p:nvPr>
            <p:ph type="body" sz="half" idx="1"/>
          </p:nvPr>
        </p:nvSpPr>
        <p:spPr/>
        <p:txBody>
          <a:bodyPr/>
          <a:lstStyle/>
          <a:p>
            <a:pPr eaLnBrk="1" hangingPunct="1">
              <a:lnSpc>
                <a:spcPct val="90000"/>
              </a:lnSpc>
            </a:pPr>
            <a:r>
              <a:rPr lang="en-US" sz="2800" smtClean="0"/>
              <a:t>Power distribution equipment</a:t>
            </a:r>
          </a:p>
          <a:p>
            <a:pPr lvl="1" eaLnBrk="1" hangingPunct="1">
              <a:lnSpc>
                <a:spcPct val="90000"/>
              </a:lnSpc>
            </a:pPr>
            <a:r>
              <a:rPr lang="en-US" sz="2400" smtClean="0"/>
              <a:t>Motor control centers</a:t>
            </a:r>
          </a:p>
          <a:p>
            <a:pPr lvl="1" eaLnBrk="1" hangingPunct="1">
              <a:lnSpc>
                <a:spcPct val="90000"/>
              </a:lnSpc>
            </a:pPr>
            <a:r>
              <a:rPr lang="en-US" sz="2400" smtClean="0"/>
              <a:t>Switchgear</a:t>
            </a:r>
          </a:p>
          <a:p>
            <a:pPr lvl="1" eaLnBrk="1" hangingPunct="1">
              <a:lnSpc>
                <a:spcPct val="90000"/>
              </a:lnSpc>
            </a:pPr>
            <a:r>
              <a:rPr lang="en-US" sz="2400" smtClean="0"/>
              <a:t>Transfer switches</a:t>
            </a:r>
          </a:p>
          <a:p>
            <a:pPr lvl="1" eaLnBrk="1" hangingPunct="1">
              <a:lnSpc>
                <a:spcPct val="90000"/>
              </a:lnSpc>
            </a:pPr>
            <a:r>
              <a:rPr lang="en-US" sz="2400" smtClean="0"/>
              <a:t>Power panels</a:t>
            </a:r>
          </a:p>
          <a:p>
            <a:pPr lvl="1" eaLnBrk="1" hangingPunct="1">
              <a:lnSpc>
                <a:spcPct val="90000"/>
              </a:lnSpc>
            </a:pPr>
            <a:r>
              <a:rPr lang="en-US" sz="2400" smtClean="0"/>
              <a:t>Transformers</a:t>
            </a:r>
          </a:p>
          <a:p>
            <a:pPr lvl="1" eaLnBrk="1" hangingPunct="1">
              <a:lnSpc>
                <a:spcPct val="90000"/>
              </a:lnSpc>
            </a:pPr>
            <a:r>
              <a:rPr lang="en-US" sz="2400" smtClean="0"/>
              <a:t>Motor starters or controllers</a:t>
            </a:r>
          </a:p>
          <a:p>
            <a:pPr lvl="1" eaLnBrk="1" hangingPunct="1">
              <a:lnSpc>
                <a:spcPct val="90000"/>
              </a:lnSpc>
            </a:pPr>
            <a:r>
              <a:rPr lang="en-US" sz="2400" smtClean="0"/>
              <a:t>Wire and cable; feeders</a:t>
            </a:r>
          </a:p>
        </p:txBody>
      </p:sp>
      <p:pic>
        <p:nvPicPr>
          <p:cNvPr id="19460" name="Picture 7" descr="100_0980"/>
          <p:cNvPicPr>
            <a:picLocks noGrp="1" noChangeAspect="1" noChangeArrowheads="1"/>
          </p:cNvPicPr>
          <p:nvPr>
            <p:ph sz="half" idx="2"/>
          </p:nvPr>
        </p:nvPicPr>
        <p:blipFill>
          <a:blip r:embed="rId2" cstate="print"/>
          <a:srcRect/>
          <a:stretch>
            <a:fillRect/>
          </a:stretch>
        </p:blipFill>
        <p:spPr>
          <a:xfrm>
            <a:off x="4895850" y="1524000"/>
            <a:ext cx="3543300" cy="47244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smtClean="0"/>
              <a:t>Motor Control Centers (MCC)</a:t>
            </a:r>
          </a:p>
        </p:txBody>
      </p:sp>
      <p:sp>
        <p:nvSpPr>
          <p:cNvPr id="20483" name="Rectangle 5"/>
          <p:cNvSpPr>
            <a:spLocks noGrp="1" noChangeArrowheads="1"/>
          </p:cNvSpPr>
          <p:nvPr>
            <p:ph type="body" sz="half" idx="1"/>
          </p:nvPr>
        </p:nvSpPr>
        <p:spPr/>
        <p:txBody>
          <a:bodyPr/>
          <a:lstStyle/>
          <a:p>
            <a:pPr eaLnBrk="1" hangingPunct="1">
              <a:lnSpc>
                <a:spcPct val="90000"/>
              </a:lnSpc>
            </a:pPr>
            <a:r>
              <a:rPr lang="en-US" sz="2800" smtClean="0"/>
              <a:t>Large enclosure to house standard motor control equipment</a:t>
            </a:r>
          </a:p>
          <a:p>
            <a:pPr lvl="1" eaLnBrk="1" hangingPunct="1">
              <a:lnSpc>
                <a:spcPct val="90000"/>
              </a:lnSpc>
            </a:pPr>
            <a:r>
              <a:rPr lang="en-US" sz="2400" smtClean="0"/>
              <a:t>Starters</a:t>
            </a:r>
          </a:p>
          <a:p>
            <a:pPr lvl="1" eaLnBrk="1" hangingPunct="1">
              <a:lnSpc>
                <a:spcPct val="90000"/>
              </a:lnSpc>
            </a:pPr>
            <a:r>
              <a:rPr lang="en-US" sz="2400" smtClean="0"/>
              <a:t>Drives</a:t>
            </a:r>
          </a:p>
          <a:p>
            <a:pPr lvl="1" eaLnBrk="1" hangingPunct="1">
              <a:lnSpc>
                <a:spcPct val="90000"/>
              </a:lnSpc>
            </a:pPr>
            <a:r>
              <a:rPr lang="en-US" sz="2400" smtClean="0"/>
              <a:t>Main and feeder breakers</a:t>
            </a:r>
          </a:p>
          <a:p>
            <a:pPr lvl="1" eaLnBrk="1" hangingPunct="1">
              <a:lnSpc>
                <a:spcPct val="90000"/>
              </a:lnSpc>
            </a:pPr>
            <a:r>
              <a:rPr lang="en-US" sz="2400" smtClean="0"/>
              <a:t>Transformers</a:t>
            </a:r>
          </a:p>
          <a:p>
            <a:pPr lvl="1" eaLnBrk="1" hangingPunct="1">
              <a:lnSpc>
                <a:spcPct val="90000"/>
              </a:lnSpc>
            </a:pPr>
            <a:r>
              <a:rPr lang="en-US" sz="2400" smtClean="0"/>
              <a:t>Metering</a:t>
            </a:r>
          </a:p>
          <a:p>
            <a:pPr lvl="1" eaLnBrk="1" hangingPunct="1">
              <a:lnSpc>
                <a:spcPct val="90000"/>
              </a:lnSpc>
            </a:pPr>
            <a:r>
              <a:rPr lang="en-US" sz="2400" smtClean="0"/>
              <a:t>Transfer switches</a:t>
            </a:r>
          </a:p>
          <a:p>
            <a:pPr lvl="1" eaLnBrk="1" hangingPunct="1">
              <a:lnSpc>
                <a:spcPct val="90000"/>
              </a:lnSpc>
            </a:pPr>
            <a:r>
              <a:rPr lang="en-US" sz="2400" smtClean="0"/>
              <a:t>Control devices</a:t>
            </a:r>
          </a:p>
        </p:txBody>
      </p:sp>
      <p:pic>
        <p:nvPicPr>
          <p:cNvPr id="20484" name="Picture 7" descr="100_0824"/>
          <p:cNvPicPr>
            <a:picLocks noGrp="1" noChangeAspect="1" noChangeArrowheads="1"/>
          </p:cNvPicPr>
          <p:nvPr>
            <p:ph sz="half" idx="2"/>
          </p:nvPr>
        </p:nvPicPr>
        <p:blipFill>
          <a:blip r:embed="rId2" cstate="print"/>
          <a:srcRect/>
          <a:stretch>
            <a:fillRect/>
          </a:stretch>
        </p:blipFill>
        <p:spPr>
          <a:xfrm>
            <a:off x="4648200" y="2540000"/>
            <a:ext cx="4038600" cy="26924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pPr eaLnBrk="1" hangingPunct="1"/>
            <a:r>
              <a:rPr lang="en-US" smtClean="0"/>
              <a:t>Distribution Equipment</a:t>
            </a:r>
          </a:p>
        </p:txBody>
      </p:sp>
      <p:sp>
        <p:nvSpPr>
          <p:cNvPr id="21507" name="Rectangle 10"/>
          <p:cNvSpPr>
            <a:spLocks noGrp="1" noChangeArrowheads="1"/>
          </p:cNvSpPr>
          <p:nvPr>
            <p:ph type="body" sz="half" idx="1"/>
          </p:nvPr>
        </p:nvSpPr>
        <p:spPr/>
        <p:txBody>
          <a:bodyPr/>
          <a:lstStyle/>
          <a:p>
            <a:pPr eaLnBrk="1" hangingPunct="1">
              <a:lnSpc>
                <a:spcPct val="80000"/>
              </a:lnSpc>
            </a:pPr>
            <a:r>
              <a:rPr lang="en-US" sz="2400" smtClean="0"/>
              <a:t>Visual inspection</a:t>
            </a:r>
          </a:p>
          <a:p>
            <a:pPr eaLnBrk="1" hangingPunct="1">
              <a:lnSpc>
                <a:spcPct val="80000"/>
              </a:lnSpc>
            </a:pPr>
            <a:r>
              <a:rPr lang="en-US" sz="2400" smtClean="0"/>
              <a:t>Note overall condition, age, electrical characteristics</a:t>
            </a:r>
          </a:p>
          <a:p>
            <a:pPr eaLnBrk="1" hangingPunct="1">
              <a:lnSpc>
                <a:spcPct val="80000"/>
              </a:lnSpc>
            </a:pPr>
            <a:r>
              <a:rPr lang="en-US" sz="2400" smtClean="0"/>
              <a:t>Enclosure integrity</a:t>
            </a:r>
          </a:p>
          <a:p>
            <a:pPr eaLnBrk="1" hangingPunct="1">
              <a:lnSpc>
                <a:spcPct val="80000"/>
              </a:lnSpc>
            </a:pPr>
            <a:r>
              <a:rPr lang="en-US" sz="2400" smtClean="0"/>
              <a:t>Any evidence of moisture</a:t>
            </a:r>
          </a:p>
          <a:p>
            <a:pPr eaLnBrk="1" hangingPunct="1">
              <a:lnSpc>
                <a:spcPct val="80000"/>
              </a:lnSpc>
            </a:pPr>
            <a:r>
              <a:rPr lang="en-US" sz="2400" smtClean="0"/>
              <a:t>Missing hardware</a:t>
            </a:r>
          </a:p>
          <a:p>
            <a:pPr eaLnBrk="1" hangingPunct="1">
              <a:lnSpc>
                <a:spcPct val="80000"/>
              </a:lnSpc>
            </a:pPr>
            <a:r>
              <a:rPr lang="en-US" sz="2400" smtClean="0"/>
              <a:t>Grounding</a:t>
            </a:r>
          </a:p>
          <a:p>
            <a:pPr eaLnBrk="1" hangingPunct="1">
              <a:lnSpc>
                <a:spcPct val="80000"/>
              </a:lnSpc>
            </a:pPr>
            <a:r>
              <a:rPr lang="en-US" sz="2400" smtClean="0"/>
              <a:t>Are parts still available if needed</a:t>
            </a:r>
          </a:p>
          <a:p>
            <a:pPr eaLnBrk="1" hangingPunct="1">
              <a:lnSpc>
                <a:spcPct val="80000"/>
              </a:lnSpc>
            </a:pPr>
            <a:r>
              <a:rPr lang="en-US" sz="2400" smtClean="0"/>
              <a:t>Disconnect and circuit identification</a:t>
            </a:r>
          </a:p>
          <a:p>
            <a:pPr eaLnBrk="1" hangingPunct="1">
              <a:lnSpc>
                <a:spcPct val="80000"/>
              </a:lnSpc>
            </a:pPr>
            <a:r>
              <a:rPr lang="en-US" sz="2400" smtClean="0"/>
              <a:t>Suitable working space</a:t>
            </a:r>
          </a:p>
        </p:txBody>
      </p:sp>
      <p:pic>
        <p:nvPicPr>
          <p:cNvPr id="21508" name="Picture 8" descr="MCC typgart"/>
          <p:cNvPicPr>
            <a:picLocks noGrp="1" noChangeAspect="1" noChangeArrowheads="1"/>
          </p:cNvPicPr>
          <p:nvPr>
            <p:ph sz="half" idx="2"/>
          </p:nvPr>
        </p:nvPicPr>
        <p:blipFill>
          <a:blip r:embed="rId3" cstate="print"/>
          <a:srcRect/>
          <a:stretch>
            <a:fillRect/>
          </a:stretch>
        </p:blipFill>
        <p:spPr>
          <a:xfrm>
            <a:off x="4895850" y="1524000"/>
            <a:ext cx="3543300" cy="4724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Objectives</a:t>
            </a:r>
          </a:p>
        </p:txBody>
      </p:sp>
      <p:sp>
        <p:nvSpPr>
          <p:cNvPr id="4099" name="Rectangle 3"/>
          <p:cNvSpPr>
            <a:spLocks noGrp="1" noChangeArrowheads="1"/>
          </p:cNvSpPr>
          <p:nvPr>
            <p:ph type="body" idx="1"/>
          </p:nvPr>
        </p:nvSpPr>
        <p:spPr/>
        <p:txBody>
          <a:bodyPr/>
          <a:lstStyle/>
          <a:p>
            <a:pPr eaLnBrk="1" hangingPunct="1"/>
            <a:r>
              <a:rPr lang="en-US" smtClean="0"/>
              <a:t>Identify common electrical and mechanical features associated with navigation and flood control dams</a:t>
            </a:r>
          </a:p>
          <a:p>
            <a:pPr eaLnBrk="1" hangingPunct="1"/>
            <a:r>
              <a:rPr lang="en-US" smtClean="0"/>
              <a:t>Recognize problem areas and deficiencies commonly found and discuss “what to look for” during periodic inspections</a:t>
            </a:r>
          </a:p>
          <a:p>
            <a:pPr eaLnBrk="1" hangingPunct="1"/>
            <a:r>
              <a:rPr lang="en-US" smtClean="0"/>
              <a:t>Describe a suggested procedure for performing and documenting an inspection for electrical and mechanical features</a:t>
            </a:r>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noGrp="1" noChangeArrowheads="1"/>
          </p:cNvSpPr>
          <p:nvPr>
            <p:ph type="title"/>
          </p:nvPr>
        </p:nvSpPr>
        <p:spPr/>
        <p:txBody>
          <a:bodyPr/>
          <a:lstStyle/>
          <a:p>
            <a:pPr eaLnBrk="1" hangingPunct="1"/>
            <a:r>
              <a:rPr lang="en-US" smtClean="0"/>
              <a:t>Working Space</a:t>
            </a:r>
          </a:p>
        </p:txBody>
      </p:sp>
      <p:pic>
        <p:nvPicPr>
          <p:cNvPr id="22531" name="Picture 12" descr="Woodcock MCC"/>
          <p:cNvPicPr>
            <a:picLocks noGrp="1" noChangeAspect="1" noChangeArrowheads="1"/>
          </p:cNvPicPr>
          <p:nvPr>
            <p:ph sz="quarter" idx="1"/>
          </p:nvPr>
        </p:nvPicPr>
        <p:blipFill>
          <a:blip r:embed="rId2" cstate="print"/>
          <a:srcRect/>
          <a:stretch>
            <a:fillRect/>
          </a:stretch>
        </p:blipFill>
        <p:spPr>
          <a:xfrm>
            <a:off x="838200" y="1524000"/>
            <a:ext cx="2724150" cy="3632200"/>
          </a:xfrm>
          <a:noFill/>
        </p:spPr>
      </p:pic>
      <p:pic>
        <p:nvPicPr>
          <p:cNvPr id="22532" name="Picture 11" descr="Black Rock MCC"/>
          <p:cNvPicPr>
            <a:picLocks noGrp="1" noChangeAspect="1" noChangeArrowheads="1"/>
          </p:cNvPicPr>
          <p:nvPr>
            <p:ph sz="quarter" idx="2"/>
          </p:nvPr>
        </p:nvPicPr>
        <p:blipFill>
          <a:blip r:embed="rId3" cstate="print"/>
          <a:srcRect/>
          <a:stretch>
            <a:fillRect/>
          </a:stretch>
        </p:blipFill>
        <p:spPr>
          <a:xfrm>
            <a:off x="3886200" y="1752600"/>
            <a:ext cx="4470400" cy="3352800"/>
          </a:xfrm>
          <a:noFill/>
        </p:spPr>
      </p:pic>
      <p:sp>
        <p:nvSpPr>
          <p:cNvPr id="22533" name="Rectangle 8"/>
          <p:cNvSpPr>
            <a:spLocks noGrp="1" noChangeArrowheads="1"/>
          </p:cNvSpPr>
          <p:nvPr>
            <p:ph type="body" sz="half" idx="3"/>
          </p:nvPr>
        </p:nvSpPr>
        <p:spPr>
          <a:xfrm>
            <a:off x="533400" y="5181600"/>
            <a:ext cx="8229600" cy="762000"/>
          </a:xfrm>
        </p:spPr>
        <p:txBody>
          <a:bodyPr/>
          <a:lstStyle/>
          <a:p>
            <a:pPr eaLnBrk="1" hangingPunct="1"/>
            <a:r>
              <a:rPr lang="en-US" sz="2800" smtClean="0"/>
              <a:t>Suitable working space?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7"/>
          <p:cNvSpPr>
            <a:spLocks noGrp="1" noChangeArrowheads="1"/>
          </p:cNvSpPr>
          <p:nvPr>
            <p:ph type="title"/>
          </p:nvPr>
        </p:nvSpPr>
        <p:spPr>
          <a:xfrm>
            <a:off x="457200" y="1066800"/>
            <a:ext cx="8229600" cy="990600"/>
          </a:xfrm>
        </p:spPr>
        <p:txBody>
          <a:bodyPr/>
          <a:lstStyle/>
          <a:p>
            <a:pPr eaLnBrk="1" hangingPunct="1"/>
            <a:r>
              <a:rPr lang="en-US" smtClean="0"/>
              <a:t>Corrosion</a:t>
            </a:r>
          </a:p>
        </p:txBody>
      </p:sp>
      <p:pic>
        <p:nvPicPr>
          <p:cNvPr id="23555" name="Picture 14" descr="100_1425"/>
          <p:cNvPicPr>
            <a:picLocks noGrp="1" noChangeAspect="1" noChangeArrowheads="1"/>
          </p:cNvPicPr>
          <p:nvPr>
            <p:ph sz="half" idx="1"/>
          </p:nvPr>
        </p:nvPicPr>
        <p:blipFill>
          <a:blip r:embed="rId3" cstate="print"/>
          <a:srcRect/>
          <a:stretch>
            <a:fillRect/>
          </a:stretch>
        </p:blipFill>
        <p:spPr>
          <a:xfrm>
            <a:off x="457200" y="2368550"/>
            <a:ext cx="4038600" cy="3035300"/>
          </a:xfrm>
        </p:spPr>
      </p:pic>
      <p:pic>
        <p:nvPicPr>
          <p:cNvPr id="23556" name="Picture 11" descr="NC control panel"/>
          <p:cNvPicPr>
            <a:picLocks noGrp="1" noChangeAspect="1" noChangeArrowheads="1"/>
          </p:cNvPicPr>
          <p:nvPr>
            <p:ph sz="half" idx="2"/>
          </p:nvPr>
        </p:nvPicPr>
        <p:blipFill>
          <a:blip r:embed="rId4" cstate="print"/>
          <a:srcRect/>
          <a:stretch>
            <a:fillRect/>
          </a:stretch>
        </p:blipFill>
        <p:spPr>
          <a:xfrm>
            <a:off x="4648200" y="2371725"/>
            <a:ext cx="4038600" cy="3028950"/>
          </a:xfrm>
        </p:spPr>
      </p:pic>
      <p:sp>
        <p:nvSpPr>
          <p:cNvPr id="23557" name="TextBox 4"/>
          <p:cNvSpPr txBox="1">
            <a:spLocks noChangeArrowheads="1"/>
          </p:cNvSpPr>
          <p:nvPr/>
        </p:nvSpPr>
        <p:spPr bwMode="auto">
          <a:xfrm>
            <a:off x="762000" y="609600"/>
            <a:ext cx="7696200" cy="461963"/>
          </a:xfrm>
          <a:prstGeom prst="rect">
            <a:avLst/>
          </a:prstGeom>
          <a:noFill/>
          <a:ln w="9525">
            <a:noFill/>
            <a:miter lim="800000"/>
            <a:headEnd/>
            <a:tailEnd/>
          </a:ln>
        </p:spPr>
        <p:txBody>
          <a:bodyPr>
            <a:spAutoFit/>
          </a:bodyPr>
          <a:lstStyle/>
          <a:p>
            <a:r>
              <a:rPr lang="en-US" sz="2400"/>
              <a:t>Worst thing that can happen to electrical equipment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t>Corrosion</a:t>
            </a:r>
          </a:p>
        </p:txBody>
      </p:sp>
      <p:sp>
        <p:nvSpPr>
          <p:cNvPr id="24579" name="Rectangle 7"/>
          <p:cNvSpPr>
            <a:spLocks noGrp="1" noChangeArrowheads="1"/>
          </p:cNvSpPr>
          <p:nvPr>
            <p:ph type="body" sz="half" idx="3"/>
          </p:nvPr>
        </p:nvSpPr>
        <p:spPr>
          <a:xfrm>
            <a:off x="457200" y="4953000"/>
            <a:ext cx="8229600" cy="1143000"/>
          </a:xfrm>
        </p:spPr>
        <p:txBody>
          <a:bodyPr/>
          <a:lstStyle/>
          <a:p>
            <a:pPr eaLnBrk="1" hangingPunct="1"/>
            <a:r>
              <a:rPr lang="en-US" sz="2800" smtClean="0"/>
              <a:t>Take note of any electrical equipment that has any evidence of moisture entering the cabinet</a:t>
            </a:r>
          </a:p>
        </p:txBody>
      </p:sp>
      <p:pic>
        <p:nvPicPr>
          <p:cNvPr id="24580" name="Picture 8" descr="Disconnect_Valve_Area_Gallery"/>
          <p:cNvPicPr>
            <a:picLocks noGrp="1" noChangeAspect="1" noChangeArrowheads="1"/>
          </p:cNvPicPr>
          <p:nvPr>
            <p:ph sz="quarter" idx="1"/>
          </p:nvPr>
        </p:nvPicPr>
        <p:blipFill>
          <a:blip r:embed="rId2" cstate="print"/>
          <a:srcRect/>
          <a:stretch>
            <a:fillRect/>
          </a:stretch>
        </p:blipFill>
        <p:spPr>
          <a:xfrm>
            <a:off x="1143000" y="1447800"/>
            <a:ext cx="2571750" cy="3429000"/>
          </a:xfrm>
        </p:spPr>
      </p:pic>
      <p:pic>
        <p:nvPicPr>
          <p:cNvPr id="24581" name="Picture 9" descr="Water Damage 4 Berlin"/>
          <p:cNvPicPr>
            <a:picLocks noGrp="1" noChangeAspect="1" noChangeArrowheads="1"/>
          </p:cNvPicPr>
          <p:nvPr>
            <p:ph sz="quarter" idx="2"/>
          </p:nvPr>
        </p:nvPicPr>
        <p:blipFill>
          <a:blip r:embed="rId3" cstate="print"/>
          <a:srcRect/>
          <a:stretch>
            <a:fillRect/>
          </a:stretch>
        </p:blipFill>
        <p:spPr>
          <a:xfrm>
            <a:off x="4038600" y="1676400"/>
            <a:ext cx="4572000" cy="3048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Wire and cable</a:t>
            </a:r>
          </a:p>
        </p:txBody>
      </p:sp>
      <p:sp>
        <p:nvSpPr>
          <p:cNvPr id="25603" name="Rectangle 4"/>
          <p:cNvSpPr>
            <a:spLocks noGrp="1" noChangeArrowheads="1"/>
          </p:cNvSpPr>
          <p:nvPr>
            <p:ph type="body" sz="half" idx="1"/>
          </p:nvPr>
        </p:nvSpPr>
        <p:spPr/>
        <p:txBody>
          <a:bodyPr/>
          <a:lstStyle/>
          <a:p>
            <a:pPr eaLnBrk="1" hangingPunct="1">
              <a:lnSpc>
                <a:spcPct val="90000"/>
              </a:lnSpc>
            </a:pPr>
            <a:r>
              <a:rPr lang="en-US" sz="2400" smtClean="0"/>
              <a:t>If cables are to be touched or moved, they should be de-energized</a:t>
            </a:r>
          </a:p>
          <a:p>
            <a:pPr eaLnBrk="1" hangingPunct="1">
              <a:lnSpc>
                <a:spcPct val="90000"/>
              </a:lnSpc>
            </a:pPr>
            <a:r>
              <a:rPr lang="en-US" sz="2400" smtClean="0"/>
              <a:t>Inspect visually for physical damage</a:t>
            </a:r>
          </a:p>
          <a:p>
            <a:pPr eaLnBrk="1" hangingPunct="1">
              <a:lnSpc>
                <a:spcPct val="90000"/>
              </a:lnSpc>
            </a:pPr>
            <a:r>
              <a:rPr lang="en-US" sz="2400" smtClean="0"/>
              <a:t>Jacket damage, swelling</a:t>
            </a:r>
          </a:p>
          <a:p>
            <a:pPr eaLnBrk="1" hangingPunct="1">
              <a:lnSpc>
                <a:spcPct val="90000"/>
              </a:lnSpc>
            </a:pPr>
            <a:r>
              <a:rPr lang="en-US" sz="2400" smtClean="0"/>
              <a:t>Sharp bends</a:t>
            </a:r>
          </a:p>
          <a:p>
            <a:pPr eaLnBrk="1" hangingPunct="1">
              <a:lnSpc>
                <a:spcPct val="90000"/>
              </a:lnSpc>
            </a:pPr>
            <a:r>
              <a:rPr lang="en-US" sz="2400" smtClean="0"/>
              <a:t>Splices</a:t>
            </a:r>
          </a:p>
          <a:p>
            <a:pPr eaLnBrk="1" hangingPunct="1">
              <a:lnSpc>
                <a:spcPct val="90000"/>
              </a:lnSpc>
            </a:pPr>
            <a:r>
              <a:rPr lang="en-US" sz="2400" smtClean="0"/>
              <a:t>Weakened or corroded cable supports</a:t>
            </a:r>
          </a:p>
          <a:p>
            <a:pPr eaLnBrk="1" hangingPunct="1">
              <a:lnSpc>
                <a:spcPct val="90000"/>
              </a:lnSpc>
            </a:pPr>
            <a:r>
              <a:rPr lang="en-US" sz="2400" smtClean="0"/>
              <a:t>Insulation resistance testing (meggering)</a:t>
            </a:r>
          </a:p>
        </p:txBody>
      </p:sp>
      <p:pic>
        <p:nvPicPr>
          <p:cNvPr id="25604" name="Picture 7" descr="Pike cable"/>
          <p:cNvPicPr>
            <a:picLocks noGrp="1" noChangeAspect="1" noChangeArrowheads="1"/>
          </p:cNvPicPr>
          <p:nvPr>
            <p:ph sz="quarter" idx="2"/>
          </p:nvPr>
        </p:nvPicPr>
        <p:blipFill>
          <a:blip r:embed="rId2" cstate="print"/>
          <a:srcRect/>
          <a:stretch>
            <a:fillRect/>
          </a:stretch>
        </p:blipFill>
        <p:spPr>
          <a:xfrm>
            <a:off x="5143500" y="1524000"/>
            <a:ext cx="3048000" cy="2286000"/>
          </a:xfrm>
        </p:spPr>
      </p:pic>
      <p:pic>
        <p:nvPicPr>
          <p:cNvPr id="25605" name="Picture 8" descr="bad cable splice"/>
          <p:cNvPicPr>
            <a:picLocks noGrp="1" noChangeAspect="1" noChangeArrowheads="1"/>
          </p:cNvPicPr>
          <p:nvPr>
            <p:ph sz="quarter" idx="3"/>
          </p:nvPr>
        </p:nvPicPr>
        <p:blipFill>
          <a:blip r:embed="rId3" cstate="print"/>
          <a:srcRect/>
          <a:stretch>
            <a:fillRect/>
          </a:stretch>
        </p:blipFill>
        <p:spPr>
          <a:xfrm>
            <a:off x="5143500" y="3962400"/>
            <a:ext cx="3048000" cy="2286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Cable Trays</a:t>
            </a:r>
          </a:p>
        </p:txBody>
      </p:sp>
      <p:sp>
        <p:nvSpPr>
          <p:cNvPr id="26627" name="Rectangle 5"/>
          <p:cNvSpPr>
            <a:spLocks noGrp="1" noChangeArrowheads="1"/>
          </p:cNvSpPr>
          <p:nvPr>
            <p:ph type="body" sz="half" idx="1"/>
          </p:nvPr>
        </p:nvSpPr>
        <p:spPr/>
        <p:txBody>
          <a:bodyPr/>
          <a:lstStyle/>
          <a:p>
            <a:pPr eaLnBrk="1" hangingPunct="1"/>
            <a:r>
              <a:rPr lang="en-US" sz="2800" smtClean="0"/>
              <a:t>Insure that cable trays are not overloaded</a:t>
            </a:r>
          </a:p>
          <a:p>
            <a:pPr eaLnBrk="1" hangingPunct="1"/>
            <a:r>
              <a:rPr lang="en-US" sz="2800" smtClean="0"/>
              <a:t>Trays should be kept free from debris</a:t>
            </a:r>
          </a:p>
          <a:p>
            <a:pPr eaLnBrk="1" hangingPunct="1"/>
            <a:r>
              <a:rPr lang="en-US" sz="2800" smtClean="0"/>
              <a:t>Check supports</a:t>
            </a:r>
          </a:p>
          <a:p>
            <a:pPr eaLnBrk="1" hangingPunct="1"/>
            <a:r>
              <a:rPr lang="en-US" sz="2800" smtClean="0"/>
              <a:t>Corrosion</a:t>
            </a:r>
          </a:p>
        </p:txBody>
      </p:sp>
      <p:pic>
        <p:nvPicPr>
          <p:cNvPr id="26628" name="Picture 7" descr="SLSDC cable tray"/>
          <p:cNvPicPr>
            <a:picLocks noGrp="1" noChangeAspect="1" noChangeArrowheads="1"/>
          </p:cNvPicPr>
          <p:nvPr>
            <p:ph sz="half" idx="2"/>
          </p:nvPr>
        </p:nvPicPr>
        <p:blipFill>
          <a:blip r:embed="rId3" cstate="print"/>
          <a:srcRect/>
          <a:stretch>
            <a:fillRect/>
          </a:stretch>
        </p:blipFill>
        <p:spPr>
          <a:xfrm>
            <a:off x="4648200" y="2371725"/>
            <a:ext cx="4038600" cy="30289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t/>
            </a:r>
            <a:br>
              <a:rPr lang="en-US" sz="4000" smtClean="0"/>
            </a:br>
            <a:r>
              <a:rPr lang="en-US" sz="4000" smtClean="0"/>
              <a:t>Mechanical Equipment Inspection</a:t>
            </a:r>
            <a:br>
              <a:rPr lang="en-US" sz="4000" smtClean="0"/>
            </a:br>
            <a:endParaRPr lang="en-US" sz="4000" smtClean="0"/>
          </a:p>
        </p:txBody>
      </p:sp>
      <p:sp>
        <p:nvSpPr>
          <p:cNvPr id="27651" name="Rectangle 3"/>
          <p:cNvSpPr>
            <a:spLocks noGrp="1" noChangeArrowheads="1"/>
          </p:cNvSpPr>
          <p:nvPr>
            <p:ph type="body" idx="1"/>
          </p:nvPr>
        </p:nvSpPr>
        <p:spPr>
          <a:xfrm>
            <a:off x="457200" y="2209800"/>
            <a:ext cx="8229600" cy="3505200"/>
          </a:xfrm>
        </p:spPr>
        <p:txBody>
          <a:bodyPr/>
          <a:lstStyle/>
          <a:p>
            <a:pPr eaLnBrk="1" hangingPunct="1">
              <a:buFont typeface="Wingdings" pitchFamily="2" charset="2"/>
              <a:buNone/>
            </a:pPr>
            <a:r>
              <a:rPr lang="en-US" smtClean="0"/>
              <a:t>Thinks to check</a:t>
            </a:r>
          </a:p>
          <a:p>
            <a:pPr eaLnBrk="1" hangingPunct="1"/>
            <a:r>
              <a:rPr lang="en-US" smtClean="0"/>
              <a:t>Electric hoist machinery</a:t>
            </a:r>
          </a:p>
          <a:p>
            <a:pPr eaLnBrk="1" hangingPunct="1"/>
            <a:r>
              <a:rPr lang="en-US" smtClean="0"/>
              <a:t>Hydraulic operated equipment</a:t>
            </a:r>
          </a:p>
          <a:p>
            <a:pPr eaLnBrk="1" hangingPunct="1"/>
            <a:r>
              <a:rPr lang="en-US" smtClean="0"/>
              <a:t>Manual operated equipment</a:t>
            </a:r>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228600" y="228600"/>
            <a:ext cx="8458200" cy="1447800"/>
          </a:xfrm>
        </p:spPr>
        <p:txBody>
          <a:bodyPr/>
          <a:lstStyle/>
          <a:p>
            <a:pPr eaLnBrk="1" hangingPunct="1"/>
            <a:r>
              <a:rPr lang="en-US" sz="3200" smtClean="0"/>
              <a:t>Traditional Spillway Gates</a:t>
            </a:r>
            <a:br>
              <a:rPr lang="en-US" sz="3200" smtClean="0"/>
            </a:br>
            <a:r>
              <a:rPr lang="en-US" sz="3200" smtClean="0"/>
              <a:t>Tainter/Radial Type Some Vertical Lift Type</a:t>
            </a:r>
            <a:br>
              <a:rPr lang="en-US" sz="3200" smtClean="0"/>
            </a:br>
            <a:r>
              <a:rPr lang="en-US" sz="3200" smtClean="0"/>
              <a:t>Electric Hoist Operated</a:t>
            </a:r>
          </a:p>
        </p:txBody>
      </p:sp>
      <p:pic>
        <p:nvPicPr>
          <p:cNvPr id="28675" name="Picture 10" descr="105_0861"/>
          <p:cNvPicPr>
            <a:picLocks noGrp="1" noChangeAspect="1" noChangeArrowheads="1"/>
          </p:cNvPicPr>
          <p:nvPr>
            <p:ph sz="half" idx="2"/>
          </p:nvPr>
        </p:nvPicPr>
        <p:blipFill>
          <a:blip r:embed="rId2" cstate="print"/>
          <a:srcRect/>
          <a:stretch>
            <a:fillRect/>
          </a:stretch>
        </p:blipFill>
        <p:spPr>
          <a:xfrm>
            <a:off x="4648200" y="2371725"/>
            <a:ext cx="4038600" cy="3028950"/>
          </a:xfrm>
        </p:spPr>
      </p:pic>
      <p:sp>
        <p:nvSpPr>
          <p:cNvPr id="28676" name="TextBox 4"/>
          <p:cNvSpPr txBox="1">
            <a:spLocks noChangeArrowheads="1"/>
          </p:cNvSpPr>
          <p:nvPr/>
        </p:nvSpPr>
        <p:spPr bwMode="auto">
          <a:xfrm>
            <a:off x="5334000" y="1752600"/>
            <a:ext cx="2590800" cy="369888"/>
          </a:xfrm>
          <a:prstGeom prst="rect">
            <a:avLst/>
          </a:prstGeom>
          <a:noFill/>
          <a:ln w="9525">
            <a:noFill/>
            <a:miter lim="800000"/>
            <a:headEnd/>
            <a:tailEnd/>
          </a:ln>
        </p:spPr>
        <p:txBody>
          <a:bodyPr>
            <a:spAutoFit/>
          </a:bodyPr>
          <a:lstStyle/>
          <a:p>
            <a:r>
              <a:rPr lang="en-US"/>
              <a:t>Roller Chain Drive </a:t>
            </a:r>
          </a:p>
        </p:txBody>
      </p:sp>
      <p:pic>
        <p:nvPicPr>
          <p:cNvPr id="28677" name="Picture 11" descr="C:\1. Risk and Reliability\IES Projects\Proctor Dam, TX (Schultz)\Site Visit Photos\DSCN0328.JPG"/>
          <p:cNvPicPr>
            <a:picLocks noGrp="1" noChangeAspect="1" noChangeArrowheads="1"/>
          </p:cNvPicPr>
          <p:nvPr>
            <p:ph sz="half" idx="1"/>
          </p:nvPr>
        </p:nvPicPr>
        <p:blipFill>
          <a:blip r:embed="rId3" cstate="print"/>
          <a:srcRect/>
          <a:stretch>
            <a:fillRect/>
          </a:stretch>
        </p:blipFill>
        <p:spPr>
          <a:xfrm>
            <a:off x="1143000" y="2133600"/>
            <a:ext cx="3105150" cy="4140200"/>
          </a:xfrm>
          <a:noFill/>
        </p:spPr>
      </p:pic>
      <p:sp>
        <p:nvSpPr>
          <p:cNvPr id="28678" name="TextBox 7"/>
          <p:cNvSpPr txBox="1">
            <a:spLocks noChangeArrowheads="1"/>
          </p:cNvSpPr>
          <p:nvPr/>
        </p:nvSpPr>
        <p:spPr bwMode="auto">
          <a:xfrm>
            <a:off x="1371600" y="1676400"/>
            <a:ext cx="1878013" cy="369888"/>
          </a:xfrm>
          <a:prstGeom prst="rect">
            <a:avLst/>
          </a:prstGeom>
          <a:noFill/>
          <a:ln w="9525">
            <a:noFill/>
            <a:miter lim="800000"/>
            <a:headEnd/>
            <a:tailEnd/>
          </a:ln>
        </p:spPr>
        <p:txBody>
          <a:bodyPr wrap="none">
            <a:spAutoFit/>
          </a:bodyPr>
          <a:lstStyle/>
          <a:p>
            <a:r>
              <a:rPr lang="en-US"/>
              <a:t>Wire Rope Drive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sz="3600" smtClean="0"/>
              <a:t>New Technology</a:t>
            </a:r>
            <a:br>
              <a:rPr lang="en-US" sz="3600" smtClean="0"/>
            </a:br>
            <a:r>
              <a:rPr lang="en-US" sz="3600" smtClean="0"/>
              <a:t>Hydraulic Operated Tainter Gates</a:t>
            </a:r>
          </a:p>
        </p:txBody>
      </p:sp>
      <p:pic>
        <p:nvPicPr>
          <p:cNvPr id="29699" name="Picture 6" descr="100_0721"/>
          <p:cNvPicPr>
            <a:picLocks noGrp="1" noChangeAspect="1" noChangeArrowheads="1"/>
          </p:cNvPicPr>
          <p:nvPr>
            <p:ph idx="1"/>
          </p:nvPr>
        </p:nvPicPr>
        <p:blipFill>
          <a:blip r:embed="rId2" cstate="print"/>
          <a:srcRect/>
          <a:stretch>
            <a:fillRect/>
          </a:stretch>
        </p:blipFill>
        <p:spPr>
          <a:xfrm>
            <a:off x="1028700" y="1524000"/>
            <a:ext cx="7086600" cy="47244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1676400"/>
          </a:xfrm>
        </p:spPr>
        <p:txBody>
          <a:bodyPr/>
          <a:lstStyle/>
          <a:p>
            <a:pPr eaLnBrk="1" hangingPunct="1"/>
            <a:r>
              <a:rPr lang="en-US" sz="4000" smtClean="0"/>
              <a:t/>
            </a:r>
            <a:br>
              <a:rPr lang="en-US" sz="4000" smtClean="0"/>
            </a:br>
            <a:r>
              <a:rPr lang="en-US" sz="4000" smtClean="0"/>
              <a:t>Service Gates </a:t>
            </a:r>
            <a:br>
              <a:rPr lang="en-US" sz="4000" smtClean="0"/>
            </a:br>
            <a:r>
              <a:rPr lang="en-US" sz="4000" smtClean="0"/>
              <a:t>Located Inside Control Tower or Dam</a:t>
            </a:r>
            <a:br>
              <a:rPr lang="en-US" sz="4000" smtClean="0"/>
            </a:br>
            <a:endParaRPr lang="en-US" sz="4000" smtClean="0"/>
          </a:p>
        </p:txBody>
      </p:sp>
      <p:sp>
        <p:nvSpPr>
          <p:cNvPr id="30723" name="Rectangle 3"/>
          <p:cNvSpPr>
            <a:spLocks noGrp="1" noChangeArrowheads="1"/>
          </p:cNvSpPr>
          <p:nvPr>
            <p:ph type="body" idx="1"/>
          </p:nvPr>
        </p:nvSpPr>
        <p:spPr>
          <a:xfrm>
            <a:off x="457200" y="2209800"/>
            <a:ext cx="8229600" cy="3505200"/>
          </a:xfrm>
        </p:spPr>
        <p:txBody>
          <a:bodyPr/>
          <a:lstStyle/>
          <a:p>
            <a:pPr eaLnBrk="1" hangingPunct="1"/>
            <a:r>
              <a:rPr lang="en-US" smtClean="0"/>
              <a:t>Three types of lifting systems</a:t>
            </a:r>
          </a:p>
          <a:p>
            <a:pPr eaLnBrk="1" hangingPunct="1">
              <a:buFont typeface="Wingdings" pitchFamily="2" charset="2"/>
              <a:buNone/>
            </a:pPr>
            <a:r>
              <a:rPr lang="en-US" smtClean="0"/>
              <a:t>Wire rope or chain hoist drive</a:t>
            </a:r>
          </a:p>
          <a:p>
            <a:pPr eaLnBrk="1" hangingPunct="1">
              <a:buFont typeface="Wingdings" pitchFamily="2" charset="2"/>
              <a:buNone/>
            </a:pPr>
            <a:r>
              <a:rPr lang="en-US" smtClean="0"/>
              <a:t>Hydraulic power unit and cylinder drive</a:t>
            </a:r>
          </a:p>
          <a:p>
            <a:pPr eaLnBrk="1" hangingPunct="1">
              <a:buFont typeface="Wingdings" pitchFamily="2" charset="2"/>
              <a:buNone/>
            </a:pPr>
            <a:r>
              <a:rPr lang="en-US" smtClean="0"/>
              <a:t>Manual of electric screw actuator drive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Hoist Type Drive Machinery</a:t>
            </a:r>
          </a:p>
        </p:txBody>
      </p:sp>
      <p:sp>
        <p:nvSpPr>
          <p:cNvPr id="31747" name="Rectangle 13"/>
          <p:cNvSpPr>
            <a:spLocks noGrp="1" noChangeArrowheads="1"/>
          </p:cNvSpPr>
          <p:nvPr>
            <p:ph idx="1"/>
          </p:nvPr>
        </p:nvSpPr>
        <p:spPr/>
        <p:txBody>
          <a:bodyPr/>
          <a:lstStyle/>
          <a:p>
            <a:pPr eaLnBrk="1" hangingPunct="1"/>
            <a:endParaRPr lang="en-US" smtClean="0"/>
          </a:p>
        </p:txBody>
      </p:sp>
      <p:sp>
        <p:nvSpPr>
          <p:cNvPr id="31748" name="Rectangle 3"/>
          <p:cNvSpPr>
            <a:spLocks noChangeArrowheads="1"/>
          </p:cNvSpPr>
          <p:nvPr/>
        </p:nvSpPr>
        <p:spPr bwMode="auto">
          <a:xfrm>
            <a:off x="3414713" y="6096000"/>
            <a:ext cx="3519487" cy="396875"/>
          </a:xfrm>
          <a:prstGeom prst="rect">
            <a:avLst/>
          </a:prstGeom>
          <a:noFill/>
          <a:ln w="12700">
            <a:noFill/>
            <a:miter lim="800000"/>
            <a:headEnd type="none" w="sm" len="sm"/>
            <a:tailEnd type="none" w="sm" len="sm"/>
          </a:ln>
        </p:spPr>
        <p:txBody>
          <a:bodyPr wrap="none">
            <a:spAutoFit/>
          </a:bodyPr>
          <a:lstStyle/>
          <a:p>
            <a:pPr eaLnBrk="0" hangingPunct="0"/>
            <a:r>
              <a:rPr lang="en-US" sz="2000" i="1">
                <a:latin typeface="Times New Roman" pitchFamily="18" charset="0"/>
              </a:rPr>
              <a:t>Grenada Lake Intake Tower, MS</a:t>
            </a:r>
          </a:p>
        </p:txBody>
      </p:sp>
      <p:pic>
        <p:nvPicPr>
          <p:cNvPr id="31749" name="Picture 4" descr="Gate Position Indicator and Controls"/>
          <p:cNvPicPr>
            <a:picLocks noChangeAspect="1" noChangeArrowheads="1"/>
          </p:cNvPicPr>
          <p:nvPr/>
        </p:nvPicPr>
        <p:blipFill>
          <a:blip r:embed="rId3" cstate="print"/>
          <a:srcRect/>
          <a:stretch>
            <a:fillRect/>
          </a:stretch>
        </p:blipFill>
        <p:spPr bwMode="auto">
          <a:xfrm>
            <a:off x="1752600" y="1676400"/>
            <a:ext cx="6781800" cy="4500563"/>
          </a:xfrm>
          <a:prstGeom prst="rect">
            <a:avLst/>
          </a:prstGeom>
          <a:noFill/>
          <a:ln w="9525">
            <a:noFill/>
            <a:miter lim="800000"/>
            <a:headEnd/>
            <a:tailEnd/>
          </a:ln>
        </p:spPr>
      </p:pic>
      <p:sp>
        <p:nvSpPr>
          <p:cNvPr id="31750" name="Line 5"/>
          <p:cNvSpPr>
            <a:spLocks noChangeShapeType="1"/>
          </p:cNvSpPr>
          <p:nvPr/>
        </p:nvSpPr>
        <p:spPr bwMode="auto">
          <a:xfrm>
            <a:off x="1576388" y="3554413"/>
            <a:ext cx="2538412" cy="560387"/>
          </a:xfrm>
          <a:prstGeom prst="line">
            <a:avLst/>
          </a:prstGeom>
          <a:noFill/>
          <a:ln w="38100">
            <a:solidFill>
              <a:schemeClr val="hlink"/>
            </a:solidFill>
            <a:round/>
            <a:headEnd type="none" w="sm" len="sm"/>
            <a:tailEnd type="triangle" w="sm" len="sm"/>
          </a:ln>
        </p:spPr>
        <p:txBody>
          <a:bodyPr/>
          <a:lstStyle/>
          <a:p>
            <a:endParaRPr lang="en-US"/>
          </a:p>
        </p:txBody>
      </p:sp>
      <p:sp>
        <p:nvSpPr>
          <p:cNvPr id="31751" name="Rectangle 6"/>
          <p:cNvSpPr>
            <a:spLocks noChangeArrowheads="1"/>
          </p:cNvSpPr>
          <p:nvPr/>
        </p:nvSpPr>
        <p:spPr bwMode="auto">
          <a:xfrm>
            <a:off x="0" y="2895600"/>
            <a:ext cx="1887538" cy="701675"/>
          </a:xfrm>
          <a:prstGeom prst="rect">
            <a:avLst/>
          </a:prstGeom>
          <a:noFill/>
          <a:ln w="12700">
            <a:noFill/>
            <a:miter lim="800000"/>
            <a:headEnd type="none" w="sm" len="sm"/>
            <a:tailEnd type="none" w="sm" len="sm"/>
          </a:ln>
        </p:spPr>
        <p:txBody>
          <a:bodyPr>
            <a:spAutoFit/>
          </a:bodyPr>
          <a:lstStyle/>
          <a:p>
            <a:pPr algn="ctr" eaLnBrk="0" hangingPunct="0"/>
            <a:r>
              <a:rPr lang="en-US" sz="2000"/>
              <a:t>Gate Position Indicator</a:t>
            </a:r>
          </a:p>
        </p:txBody>
      </p:sp>
      <p:sp>
        <p:nvSpPr>
          <p:cNvPr id="31752" name="Line 7"/>
          <p:cNvSpPr>
            <a:spLocks noChangeShapeType="1"/>
          </p:cNvSpPr>
          <p:nvPr/>
        </p:nvSpPr>
        <p:spPr bwMode="auto">
          <a:xfrm flipV="1">
            <a:off x="1447800" y="4876800"/>
            <a:ext cx="1447800" cy="533400"/>
          </a:xfrm>
          <a:prstGeom prst="line">
            <a:avLst/>
          </a:prstGeom>
          <a:noFill/>
          <a:ln w="38100">
            <a:solidFill>
              <a:schemeClr val="hlink"/>
            </a:solidFill>
            <a:round/>
            <a:headEnd type="none" w="sm" len="sm"/>
            <a:tailEnd type="triangle" w="sm" len="sm"/>
          </a:ln>
        </p:spPr>
        <p:txBody>
          <a:bodyPr/>
          <a:lstStyle/>
          <a:p>
            <a:endParaRPr lang="en-US"/>
          </a:p>
        </p:txBody>
      </p:sp>
      <p:sp>
        <p:nvSpPr>
          <p:cNvPr id="31753" name="Rectangle 8"/>
          <p:cNvSpPr>
            <a:spLocks noChangeArrowheads="1"/>
          </p:cNvSpPr>
          <p:nvPr/>
        </p:nvSpPr>
        <p:spPr bwMode="auto">
          <a:xfrm>
            <a:off x="-152400" y="4876800"/>
            <a:ext cx="1828800" cy="701675"/>
          </a:xfrm>
          <a:prstGeom prst="rect">
            <a:avLst/>
          </a:prstGeom>
          <a:noFill/>
          <a:ln w="12700">
            <a:noFill/>
            <a:miter lim="800000"/>
            <a:headEnd type="none" w="sm" len="sm"/>
            <a:tailEnd type="none" w="sm" len="sm"/>
          </a:ln>
        </p:spPr>
        <p:txBody>
          <a:bodyPr>
            <a:spAutoFit/>
          </a:bodyPr>
          <a:lstStyle/>
          <a:p>
            <a:pPr algn="ctr" eaLnBrk="0" hangingPunct="0"/>
            <a:r>
              <a:rPr lang="en-US" sz="2000"/>
              <a:t>Limit Switch Assembly</a:t>
            </a:r>
          </a:p>
        </p:txBody>
      </p:sp>
      <p:sp>
        <p:nvSpPr>
          <p:cNvPr id="31754" name="Line 9"/>
          <p:cNvSpPr>
            <a:spLocks noChangeShapeType="1"/>
          </p:cNvSpPr>
          <p:nvPr/>
        </p:nvSpPr>
        <p:spPr bwMode="auto">
          <a:xfrm>
            <a:off x="1423988" y="2335213"/>
            <a:ext cx="4748212" cy="1474787"/>
          </a:xfrm>
          <a:prstGeom prst="line">
            <a:avLst/>
          </a:prstGeom>
          <a:noFill/>
          <a:ln w="38100">
            <a:solidFill>
              <a:schemeClr val="hlink"/>
            </a:solidFill>
            <a:round/>
            <a:headEnd type="none" w="sm" len="sm"/>
            <a:tailEnd type="triangle" w="sm" len="sm"/>
          </a:ln>
        </p:spPr>
        <p:txBody>
          <a:bodyPr/>
          <a:lstStyle/>
          <a:p>
            <a:endParaRPr lang="en-US"/>
          </a:p>
        </p:txBody>
      </p:sp>
      <p:sp>
        <p:nvSpPr>
          <p:cNvPr id="31755" name="Rectangle 10"/>
          <p:cNvSpPr>
            <a:spLocks noChangeArrowheads="1"/>
          </p:cNvSpPr>
          <p:nvPr/>
        </p:nvSpPr>
        <p:spPr bwMode="auto">
          <a:xfrm>
            <a:off x="228600" y="1905000"/>
            <a:ext cx="1354138" cy="701675"/>
          </a:xfrm>
          <a:prstGeom prst="rect">
            <a:avLst/>
          </a:prstGeom>
          <a:noFill/>
          <a:ln w="12700">
            <a:noFill/>
            <a:miter lim="800000"/>
            <a:headEnd type="none" w="sm" len="sm"/>
            <a:tailEnd type="none" w="sm" len="sm"/>
          </a:ln>
        </p:spPr>
        <p:txBody>
          <a:bodyPr>
            <a:spAutoFit/>
          </a:bodyPr>
          <a:lstStyle/>
          <a:p>
            <a:pPr algn="ctr" eaLnBrk="0" hangingPunct="0"/>
            <a:r>
              <a:rPr lang="en-US" sz="2000"/>
              <a:t>Control Panel</a:t>
            </a:r>
          </a:p>
        </p:txBody>
      </p:sp>
      <p:sp>
        <p:nvSpPr>
          <p:cNvPr id="31756" name="Line 11"/>
          <p:cNvSpPr>
            <a:spLocks noChangeShapeType="1"/>
          </p:cNvSpPr>
          <p:nvPr/>
        </p:nvSpPr>
        <p:spPr bwMode="auto">
          <a:xfrm flipH="1">
            <a:off x="7924800" y="1905000"/>
            <a:ext cx="609600" cy="1676400"/>
          </a:xfrm>
          <a:prstGeom prst="line">
            <a:avLst/>
          </a:prstGeom>
          <a:noFill/>
          <a:ln w="38100">
            <a:solidFill>
              <a:schemeClr val="hlink"/>
            </a:solidFill>
            <a:round/>
            <a:headEnd type="none" w="sm" len="sm"/>
            <a:tailEnd type="triangle" w="sm" len="sm"/>
          </a:ln>
        </p:spPr>
        <p:txBody>
          <a:bodyPr/>
          <a:lstStyle/>
          <a:p>
            <a:endParaRPr lang="en-US"/>
          </a:p>
        </p:txBody>
      </p:sp>
      <p:sp>
        <p:nvSpPr>
          <p:cNvPr id="31757" name="Rectangle 12"/>
          <p:cNvSpPr>
            <a:spLocks noChangeArrowheads="1"/>
          </p:cNvSpPr>
          <p:nvPr/>
        </p:nvSpPr>
        <p:spPr bwMode="auto">
          <a:xfrm>
            <a:off x="7620000" y="930275"/>
            <a:ext cx="1657350" cy="701675"/>
          </a:xfrm>
          <a:prstGeom prst="rect">
            <a:avLst/>
          </a:prstGeom>
          <a:noFill/>
          <a:ln w="12700">
            <a:noFill/>
            <a:miter lim="800000"/>
            <a:headEnd type="none" w="sm" len="sm"/>
            <a:tailEnd type="none" w="sm" len="sm"/>
          </a:ln>
        </p:spPr>
        <p:txBody>
          <a:bodyPr>
            <a:spAutoFit/>
          </a:bodyPr>
          <a:lstStyle/>
          <a:p>
            <a:pPr algn="ctr" eaLnBrk="0" hangingPunct="0"/>
            <a:r>
              <a:rPr lang="en-US" sz="2000"/>
              <a:t>Brake Housing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Overview</a:t>
            </a:r>
          </a:p>
        </p:txBody>
      </p:sp>
      <p:sp>
        <p:nvSpPr>
          <p:cNvPr id="5123" name="Rectangle 3"/>
          <p:cNvSpPr>
            <a:spLocks noGrp="1" noChangeArrowheads="1"/>
          </p:cNvSpPr>
          <p:nvPr>
            <p:ph type="body" idx="1"/>
          </p:nvPr>
        </p:nvSpPr>
        <p:spPr/>
        <p:txBody>
          <a:bodyPr/>
          <a:lstStyle/>
          <a:p>
            <a:pPr eaLnBrk="1" hangingPunct="1">
              <a:lnSpc>
                <a:spcPct val="90000"/>
              </a:lnSpc>
            </a:pPr>
            <a:r>
              <a:rPr lang="en-US" smtClean="0"/>
              <a:t>Importance of Inspections</a:t>
            </a:r>
          </a:p>
          <a:p>
            <a:pPr eaLnBrk="1" hangingPunct="1">
              <a:lnSpc>
                <a:spcPct val="90000"/>
              </a:lnSpc>
            </a:pPr>
            <a:r>
              <a:rPr lang="en-US" smtClean="0"/>
              <a:t>Inspection preparation and documentation</a:t>
            </a:r>
          </a:p>
          <a:p>
            <a:pPr eaLnBrk="1" hangingPunct="1">
              <a:lnSpc>
                <a:spcPct val="90000"/>
              </a:lnSpc>
            </a:pPr>
            <a:r>
              <a:rPr lang="en-US" smtClean="0"/>
              <a:t>Types of gates</a:t>
            </a:r>
          </a:p>
          <a:p>
            <a:pPr eaLnBrk="1" hangingPunct="1">
              <a:lnSpc>
                <a:spcPct val="90000"/>
              </a:lnSpc>
            </a:pPr>
            <a:r>
              <a:rPr lang="en-US" smtClean="0"/>
              <a:t>Electrical distribution equipment</a:t>
            </a:r>
          </a:p>
          <a:p>
            <a:pPr eaLnBrk="1" hangingPunct="1">
              <a:lnSpc>
                <a:spcPct val="90000"/>
              </a:lnSpc>
            </a:pPr>
            <a:r>
              <a:rPr lang="en-US" smtClean="0"/>
              <a:t>Emergency power systems</a:t>
            </a:r>
          </a:p>
          <a:p>
            <a:pPr eaLnBrk="1" hangingPunct="1">
              <a:lnSpc>
                <a:spcPct val="90000"/>
              </a:lnSpc>
            </a:pPr>
            <a:r>
              <a:rPr lang="en-US" smtClean="0"/>
              <a:t>Gate and valve operating machinery</a:t>
            </a:r>
          </a:p>
          <a:p>
            <a:pPr eaLnBrk="1" hangingPunct="1">
              <a:lnSpc>
                <a:spcPct val="90000"/>
              </a:lnSpc>
            </a:pPr>
            <a:r>
              <a:rPr lang="en-US" smtClean="0"/>
              <a:t>Cranes and hoists</a:t>
            </a:r>
          </a:p>
          <a:p>
            <a:pPr eaLnBrk="1" hangingPunct="1">
              <a:lnSpc>
                <a:spcPct val="90000"/>
              </a:lnSpc>
            </a:pPr>
            <a:r>
              <a:rPr lang="en-US" smtClean="0"/>
              <a:t>Sump pumps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VC-003S"/>
          <p:cNvPicPr>
            <a:picLocks noChangeAspect="1" noChangeArrowheads="1"/>
          </p:cNvPicPr>
          <p:nvPr/>
        </p:nvPicPr>
        <p:blipFill>
          <a:blip r:embed="rId2" cstate="print"/>
          <a:srcRect/>
          <a:stretch>
            <a:fillRect/>
          </a:stretch>
        </p:blipFill>
        <p:spPr bwMode="auto">
          <a:xfrm>
            <a:off x="2286000" y="2133600"/>
            <a:ext cx="5410200" cy="3986213"/>
          </a:xfrm>
          <a:prstGeom prst="rect">
            <a:avLst/>
          </a:prstGeom>
          <a:noFill/>
          <a:ln w="9525">
            <a:noFill/>
            <a:miter lim="800000"/>
            <a:headEnd/>
            <a:tailEnd/>
          </a:ln>
        </p:spPr>
      </p:pic>
      <p:sp>
        <p:nvSpPr>
          <p:cNvPr id="32771" name="Rectangle 3"/>
          <p:cNvSpPr>
            <a:spLocks noChangeArrowheads="1"/>
          </p:cNvSpPr>
          <p:nvPr/>
        </p:nvSpPr>
        <p:spPr bwMode="auto">
          <a:xfrm>
            <a:off x="495300" y="2709863"/>
            <a:ext cx="1227138" cy="396875"/>
          </a:xfrm>
          <a:prstGeom prst="rect">
            <a:avLst/>
          </a:prstGeom>
          <a:noFill/>
          <a:ln w="12700">
            <a:noFill/>
            <a:miter lim="800000"/>
            <a:headEnd type="none" w="sm" len="sm"/>
            <a:tailEnd type="none" w="sm" len="sm"/>
          </a:ln>
        </p:spPr>
        <p:txBody>
          <a:bodyPr wrap="none">
            <a:spAutoFit/>
          </a:bodyPr>
          <a:lstStyle/>
          <a:p>
            <a:pPr algn="ctr" eaLnBrk="0" hangingPunct="0"/>
            <a:r>
              <a:rPr lang="en-US" sz="2000"/>
              <a:t>Gearbox</a:t>
            </a:r>
            <a:r>
              <a:rPr lang="en-US" sz="2000" b="1">
                <a:solidFill>
                  <a:srgbClr val="FFFFFF"/>
                </a:solidFill>
              </a:rPr>
              <a:t> </a:t>
            </a:r>
          </a:p>
        </p:txBody>
      </p:sp>
      <p:sp>
        <p:nvSpPr>
          <p:cNvPr id="32772" name="Line 4"/>
          <p:cNvSpPr>
            <a:spLocks noChangeShapeType="1"/>
          </p:cNvSpPr>
          <p:nvPr/>
        </p:nvSpPr>
        <p:spPr bwMode="auto">
          <a:xfrm>
            <a:off x="2133600" y="3581400"/>
            <a:ext cx="990600" cy="381000"/>
          </a:xfrm>
          <a:prstGeom prst="line">
            <a:avLst/>
          </a:prstGeom>
          <a:noFill/>
          <a:ln w="38100">
            <a:solidFill>
              <a:schemeClr val="hlink"/>
            </a:solidFill>
            <a:round/>
            <a:headEnd type="none" w="sm" len="sm"/>
            <a:tailEnd type="triangle" w="sm" len="sm"/>
          </a:ln>
        </p:spPr>
        <p:txBody>
          <a:bodyPr/>
          <a:lstStyle/>
          <a:p>
            <a:endParaRPr lang="en-US"/>
          </a:p>
        </p:txBody>
      </p:sp>
      <p:sp>
        <p:nvSpPr>
          <p:cNvPr id="32773" name="Line 5"/>
          <p:cNvSpPr>
            <a:spLocks noChangeShapeType="1"/>
          </p:cNvSpPr>
          <p:nvPr/>
        </p:nvSpPr>
        <p:spPr bwMode="auto">
          <a:xfrm>
            <a:off x="1676400" y="2971800"/>
            <a:ext cx="3048000" cy="914400"/>
          </a:xfrm>
          <a:prstGeom prst="line">
            <a:avLst/>
          </a:prstGeom>
          <a:noFill/>
          <a:ln w="38100">
            <a:solidFill>
              <a:schemeClr val="hlink"/>
            </a:solidFill>
            <a:round/>
            <a:headEnd type="none" w="sm" len="sm"/>
            <a:tailEnd type="triangle" w="sm" len="sm"/>
          </a:ln>
        </p:spPr>
        <p:txBody>
          <a:bodyPr/>
          <a:lstStyle/>
          <a:p>
            <a:endParaRPr lang="en-US"/>
          </a:p>
        </p:txBody>
      </p:sp>
      <p:sp>
        <p:nvSpPr>
          <p:cNvPr id="32774" name="Rectangle 6"/>
          <p:cNvSpPr>
            <a:spLocks noChangeArrowheads="1"/>
          </p:cNvSpPr>
          <p:nvPr/>
        </p:nvSpPr>
        <p:spPr bwMode="auto">
          <a:xfrm>
            <a:off x="381000" y="3352800"/>
            <a:ext cx="1749425" cy="396875"/>
          </a:xfrm>
          <a:prstGeom prst="rect">
            <a:avLst/>
          </a:prstGeom>
          <a:noFill/>
          <a:ln w="12700">
            <a:noFill/>
            <a:miter lim="800000"/>
            <a:headEnd type="none" w="sm" len="sm"/>
            <a:tailEnd type="none" w="sm" len="sm"/>
          </a:ln>
        </p:spPr>
        <p:txBody>
          <a:bodyPr wrap="none">
            <a:spAutoFit/>
          </a:bodyPr>
          <a:lstStyle/>
          <a:p>
            <a:pPr eaLnBrk="0" hangingPunct="0"/>
            <a:r>
              <a:rPr lang="en-US" sz="2000"/>
              <a:t>Gate Controls</a:t>
            </a:r>
          </a:p>
        </p:txBody>
      </p:sp>
      <p:sp>
        <p:nvSpPr>
          <p:cNvPr id="51207" name="Rectangle 7"/>
          <p:cNvSpPr>
            <a:spLocks noChangeArrowheads="1"/>
          </p:cNvSpPr>
          <p:nvPr/>
        </p:nvSpPr>
        <p:spPr bwMode="auto">
          <a:xfrm>
            <a:off x="1066800" y="762000"/>
            <a:ext cx="7924800" cy="1262063"/>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4400" dirty="0"/>
              <a:t>Wire Rope Hoist Machinery</a:t>
            </a:r>
            <a:endParaRPr lang="en-US" sz="4400" dirty="0">
              <a:latin typeface="Arial Black" pitchFamily="34" charset="0"/>
            </a:endParaRPr>
          </a:p>
          <a:p>
            <a:pPr algn="ctr" eaLnBrk="0" hangingPunct="0">
              <a:defRPr/>
            </a:pPr>
            <a:endParaRPr lang="en-US" sz="3200" dirty="0">
              <a:effectLst>
                <a:outerShdw blurRad="38100" dist="38100" dir="2700000" algn="tl">
                  <a:srgbClr val="C0C0C0"/>
                </a:outerShdw>
              </a:effectLst>
              <a:latin typeface="Arial Black" pitchFamily="34" charset="0"/>
            </a:endParaRPr>
          </a:p>
        </p:txBody>
      </p:sp>
      <p:sp>
        <p:nvSpPr>
          <p:cNvPr id="32776" name="Line 8"/>
          <p:cNvSpPr>
            <a:spLocks noChangeShapeType="1"/>
          </p:cNvSpPr>
          <p:nvPr/>
        </p:nvSpPr>
        <p:spPr bwMode="auto">
          <a:xfrm flipV="1">
            <a:off x="1600200" y="3962400"/>
            <a:ext cx="4419600" cy="1676400"/>
          </a:xfrm>
          <a:prstGeom prst="line">
            <a:avLst/>
          </a:prstGeom>
          <a:noFill/>
          <a:ln w="38100">
            <a:solidFill>
              <a:schemeClr val="hlink"/>
            </a:solidFill>
            <a:round/>
            <a:headEnd type="none" w="sm" len="sm"/>
            <a:tailEnd type="triangle" w="sm" len="sm"/>
          </a:ln>
        </p:spPr>
        <p:txBody>
          <a:bodyPr/>
          <a:lstStyle/>
          <a:p>
            <a:endParaRPr lang="en-US"/>
          </a:p>
        </p:txBody>
      </p:sp>
      <p:sp>
        <p:nvSpPr>
          <p:cNvPr id="32777" name="Rectangle 9"/>
          <p:cNvSpPr>
            <a:spLocks noChangeArrowheads="1"/>
          </p:cNvSpPr>
          <p:nvPr/>
        </p:nvSpPr>
        <p:spPr bwMode="auto">
          <a:xfrm>
            <a:off x="152400" y="5410200"/>
            <a:ext cx="1495425" cy="396875"/>
          </a:xfrm>
          <a:prstGeom prst="rect">
            <a:avLst/>
          </a:prstGeom>
          <a:noFill/>
          <a:ln w="12700">
            <a:noFill/>
            <a:miter lim="800000"/>
            <a:headEnd type="none" w="sm" len="sm"/>
            <a:tailEnd type="none" w="sm" len="sm"/>
          </a:ln>
        </p:spPr>
        <p:txBody>
          <a:bodyPr wrap="none">
            <a:spAutoFit/>
          </a:bodyPr>
          <a:lstStyle/>
          <a:p>
            <a:pPr eaLnBrk="0" hangingPunct="0"/>
            <a:r>
              <a:rPr lang="en-US" sz="2000"/>
              <a:t>Drive Motor</a:t>
            </a:r>
          </a:p>
        </p:txBody>
      </p:sp>
      <p:sp>
        <p:nvSpPr>
          <p:cNvPr id="32778" name="Rectangle 10"/>
          <p:cNvSpPr>
            <a:spLocks noChangeArrowheads="1"/>
          </p:cNvSpPr>
          <p:nvPr/>
        </p:nvSpPr>
        <p:spPr bwMode="auto">
          <a:xfrm>
            <a:off x="3048000" y="6096000"/>
            <a:ext cx="4648200" cy="396875"/>
          </a:xfrm>
          <a:prstGeom prst="rect">
            <a:avLst/>
          </a:prstGeom>
          <a:noFill/>
          <a:ln w="12700">
            <a:noFill/>
            <a:miter lim="800000"/>
            <a:headEnd type="none" w="sm" len="sm"/>
            <a:tailEnd type="none" w="sm" len="sm"/>
          </a:ln>
        </p:spPr>
        <p:txBody>
          <a:bodyPr wrap="none">
            <a:spAutoFit/>
          </a:bodyPr>
          <a:lstStyle/>
          <a:p>
            <a:pPr eaLnBrk="0" hangingPunct="0"/>
            <a:r>
              <a:rPr lang="en-US" sz="2000" i="1">
                <a:latin typeface="Arial Black" pitchFamily="34" charset="0"/>
              </a:rPr>
              <a:t>Grenada Lake Intake Tower, 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57200" y="228600"/>
            <a:ext cx="8229600" cy="990600"/>
          </a:xfrm>
        </p:spPr>
        <p:txBody>
          <a:bodyPr/>
          <a:lstStyle/>
          <a:p>
            <a:pPr eaLnBrk="1" hangingPunct="1"/>
            <a:r>
              <a:rPr lang="en-US" smtClean="0"/>
              <a:t>Wire rope</a:t>
            </a:r>
          </a:p>
        </p:txBody>
      </p:sp>
      <p:sp>
        <p:nvSpPr>
          <p:cNvPr id="33795" name="Rectangle 5"/>
          <p:cNvSpPr>
            <a:spLocks noGrp="1" noChangeArrowheads="1"/>
          </p:cNvSpPr>
          <p:nvPr>
            <p:ph type="body" sz="half" idx="1"/>
          </p:nvPr>
        </p:nvSpPr>
        <p:spPr/>
        <p:txBody>
          <a:bodyPr/>
          <a:lstStyle/>
          <a:p>
            <a:pPr eaLnBrk="1" hangingPunct="1"/>
            <a:r>
              <a:rPr lang="en-US" sz="2800" smtClean="0"/>
              <a:t>Inspect wire rope for external wear, kinks, corrosion, broken wires within the wire rope</a:t>
            </a:r>
          </a:p>
          <a:p>
            <a:pPr eaLnBrk="1" hangingPunct="1"/>
            <a:r>
              <a:rPr lang="en-US" sz="2800" smtClean="0"/>
              <a:t>Proper lubrication</a:t>
            </a:r>
          </a:p>
          <a:p>
            <a:pPr eaLnBrk="1" hangingPunct="1"/>
            <a:r>
              <a:rPr lang="en-US" sz="2800" smtClean="0"/>
              <a:t>Observe operation of hoist for proper spooling or wire rope onto hoist drum</a:t>
            </a:r>
          </a:p>
          <a:p>
            <a:pPr eaLnBrk="1" hangingPunct="1"/>
            <a:endParaRPr lang="en-US" sz="2800" smtClean="0"/>
          </a:p>
        </p:txBody>
      </p:sp>
      <p:pic>
        <p:nvPicPr>
          <p:cNvPr id="33796" name="Picture 8" descr="Wire rope AR7 PI 10_20_09 078"/>
          <p:cNvPicPr>
            <a:picLocks noGrp="1" noChangeAspect="1" noChangeArrowheads="1"/>
          </p:cNvPicPr>
          <p:nvPr>
            <p:ph sz="quarter" idx="3"/>
          </p:nvPr>
        </p:nvPicPr>
        <p:blipFill>
          <a:blip r:embed="rId3" cstate="print"/>
          <a:srcRect/>
          <a:stretch>
            <a:fillRect/>
          </a:stretch>
        </p:blipFill>
        <p:spPr>
          <a:xfrm>
            <a:off x="4724400" y="3962400"/>
            <a:ext cx="3482975" cy="2586038"/>
          </a:xfrm>
        </p:spPr>
      </p:pic>
      <p:pic>
        <p:nvPicPr>
          <p:cNvPr id="33797" name="Picture 9" descr="MVC-002S"/>
          <p:cNvPicPr>
            <a:picLocks noGrp="1" noChangeAspect="1" noChangeArrowheads="1"/>
          </p:cNvPicPr>
          <p:nvPr>
            <p:ph sz="quarter" idx="2"/>
          </p:nvPr>
        </p:nvPicPr>
        <p:blipFill>
          <a:blip r:embed="rId4" cstate="print"/>
          <a:srcRect/>
          <a:stretch>
            <a:fillRect/>
          </a:stretch>
        </p:blipFill>
        <p:spPr>
          <a:xfrm>
            <a:off x="4648200" y="1152525"/>
            <a:ext cx="3543300" cy="265747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r>
              <a:rPr lang="en-US" smtClean="0"/>
              <a:t>Gear and Brake Assembly</a:t>
            </a:r>
            <a:br>
              <a:rPr lang="en-US" smtClean="0"/>
            </a:br>
            <a:r>
              <a:rPr lang="en-US" smtClean="0"/>
              <a:t>Inspection</a:t>
            </a:r>
          </a:p>
        </p:txBody>
      </p:sp>
      <p:sp>
        <p:nvSpPr>
          <p:cNvPr id="34819" name="Rectangle 5"/>
          <p:cNvSpPr>
            <a:spLocks noGrp="1" noChangeArrowheads="1"/>
          </p:cNvSpPr>
          <p:nvPr>
            <p:ph type="body" sz="half" idx="1"/>
          </p:nvPr>
        </p:nvSpPr>
        <p:spPr/>
        <p:txBody>
          <a:bodyPr/>
          <a:lstStyle/>
          <a:p>
            <a:pPr marL="533400" indent="-533400" eaLnBrk="1" hangingPunct="1">
              <a:buClr>
                <a:srgbClr val="FAFD00"/>
              </a:buClr>
              <a:buFont typeface="Wingdings" pitchFamily="2" charset="2"/>
              <a:buNone/>
            </a:pPr>
            <a:endParaRPr lang="en-US" sz="2800" smtClean="0"/>
          </a:p>
          <a:p>
            <a:pPr marL="533400" indent="-533400" eaLnBrk="1" hangingPunct="1"/>
            <a:r>
              <a:rPr lang="en-US" sz="2800" smtClean="0"/>
              <a:t>Remove inspection cover and look for worn or broken teeth in gear reducer</a:t>
            </a:r>
          </a:p>
          <a:p>
            <a:pPr marL="533400" indent="-533400" eaLnBrk="1" hangingPunct="1"/>
            <a:r>
              <a:rPr lang="en-US" sz="2800" smtClean="0"/>
              <a:t>Remove brake cover and inspect shoes</a:t>
            </a:r>
          </a:p>
        </p:txBody>
      </p:sp>
      <p:pic>
        <p:nvPicPr>
          <p:cNvPr id="34820" name="Picture 8" descr="Markland 2"/>
          <p:cNvPicPr>
            <a:picLocks noGrp="1" noChangeAspect="1" noChangeArrowheads="1"/>
          </p:cNvPicPr>
          <p:nvPr>
            <p:ph sz="quarter" idx="2"/>
          </p:nvPr>
        </p:nvPicPr>
        <p:blipFill>
          <a:blip r:embed="rId2" cstate="print"/>
          <a:srcRect/>
          <a:stretch>
            <a:fillRect/>
          </a:stretch>
        </p:blipFill>
        <p:spPr>
          <a:xfrm>
            <a:off x="4948238" y="1524000"/>
            <a:ext cx="3438525" cy="2286000"/>
          </a:xfrm>
          <a:noFill/>
        </p:spPr>
      </p:pic>
      <p:pic>
        <p:nvPicPr>
          <p:cNvPr id="34821" name="Picture 9" descr="Gate Operator Brake"/>
          <p:cNvPicPr>
            <a:picLocks noGrp="1" noChangeAspect="1" noChangeArrowheads="1"/>
          </p:cNvPicPr>
          <p:nvPr>
            <p:ph sz="quarter" idx="3"/>
          </p:nvPr>
        </p:nvPicPr>
        <p:blipFill>
          <a:blip r:embed="rId3" cstate="print"/>
          <a:srcRect/>
          <a:stretch>
            <a:fillRect/>
          </a:stretch>
        </p:blipFill>
        <p:spPr>
          <a:xfrm>
            <a:off x="4945063" y="3962400"/>
            <a:ext cx="3444875" cy="228600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Hoist Operated Machinery</a:t>
            </a:r>
            <a:br>
              <a:rPr lang="en-US" smtClean="0"/>
            </a:br>
            <a:r>
              <a:rPr lang="en-US" smtClean="0"/>
              <a:t>Recap</a:t>
            </a:r>
          </a:p>
        </p:txBody>
      </p:sp>
      <p:sp>
        <p:nvSpPr>
          <p:cNvPr id="35843" name="Rectangle 3"/>
          <p:cNvSpPr>
            <a:spLocks noGrp="1" noChangeArrowheads="1"/>
          </p:cNvSpPr>
          <p:nvPr>
            <p:ph type="body" idx="1"/>
          </p:nvPr>
        </p:nvSpPr>
        <p:spPr/>
        <p:txBody>
          <a:bodyPr/>
          <a:lstStyle/>
          <a:p>
            <a:pPr eaLnBrk="1" hangingPunct="1"/>
            <a:r>
              <a:rPr lang="en-US" sz="2800" smtClean="0"/>
              <a:t>Things to look for:</a:t>
            </a:r>
          </a:p>
          <a:p>
            <a:pPr lvl="1" eaLnBrk="1" hangingPunct="1"/>
            <a:r>
              <a:rPr lang="en-US" sz="2400" smtClean="0"/>
              <a:t>Check for unusual wear patterns on gear teeth</a:t>
            </a:r>
          </a:p>
          <a:p>
            <a:pPr lvl="1" eaLnBrk="1" hangingPunct="1"/>
            <a:r>
              <a:rPr lang="en-US" sz="2400" smtClean="0"/>
              <a:t>Check machinery for loose bolts and keys, worn bearings</a:t>
            </a:r>
          </a:p>
          <a:p>
            <a:pPr lvl="1" eaLnBrk="1" hangingPunct="1"/>
            <a:r>
              <a:rPr lang="en-US" sz="2400" smtClean="0"/>
              <a:t>Check gear boxes for excessive temperature or unusual noises during operation</a:t>
            </a:r>
          </a:p>
          <a:p>
            <a:pPr lvl="1" eaLnBrk="1" hangingPunct="1"/>
            <a:r>
              <a:rPr lang="en-US" sz="2400" smtClean="0"/>
              <a:t>Check gear boxes for proper level of lubrication oil</a:t>
            </a:r>
          </a:p>
          <a:p>
            <a:pPr lvl="1" eaLnBrk="1" hangingPunct="1"/>
            <a:r>
              <a:rPr lang="en-US" sz="2400" smtClean="0"/>
              <a:t>Check gear boxes for oil leakage around gaskets and shaft tubes</a:t>
            </a:r>
          </a:p>
          <a:p>
            <a:pPr lvl="1" eaLnBrk="1" hangingPunct="1"/>
            <a:r>
              <a:rPr lang="en-US" sz="2400" smtClean="0"/>
              <a:t>Check shafting for vibration and integrity of shaft couplings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Hoist Operated Machinery</a:t>
            </a:r>
          </a:p>
        </p:txBody>
      </p:sp>
      <p:sp>
        <p:nvSpPr>
          <p:cNvPr id="36867" name="Rectangle 3"/>
          <p:cNvSpPr>
            <a:spLocks noGrp="1" noChangeArrowheads="1"/>
          </p:cNvSpPr>
          <p:nvPr>
            <p:ph type="body" idx="1"/>
          </p:nvPr>
        </p:nvSpPr>
        <p:spPr/>
        <p:txBody>
          <a:bodyPr/>
          <a:lstStyle/>
          <a:p>
            <a:pPr eaLnBrk="1" hangingPunct="1"/>
            <a:r>
              <a:rPr lang="en-US" sz="2800" smtClean="0"/>
              <a:t>Things to look for:</a:t>
            </a:r>
          </a:p>
          <a:p>
            <a:pPr lvl="1" eaLnBrk="1" hangingPunct="1"/>
            <a:r>
              <a:rPr lang="en-US" sz="2400" smtClean="0"/>
              <a:t>Insure all safety shields are installed</a:t>
            </a:r>
          </a:p>
          <a:p>
            <a:pPr lvl="1" eaLnBrk="1" hangingPunct="1"/>
            <a:r>
              <a:rPr lang="en-US" sz="2400" smtClean="0"/>
              <a:t>Verify no unusual noises from motor</a:t>
            </a:r>
          </a:p>
          <a:p>
            <a:pPr lvl="1" eaLnBrk="1" hangingPunct="1"/>
            <a:r>
              <a:rPr lang="en-US" sz="2400" smtClean="0"/>
              <a:t>Verify proper operation of brake, inspect shoes</a:t>
            </a:r>
          </a:p>
          <a:p>
            <a:pPr lvl="1" eaLnBrk="1" hangingPunct="1"/>
            <a:r>
              <a:rPr lang="en-US" sz="2400" smtClean="0"/>
              <a:t>Proper operation of limit switch</a:t>
            </a:r>
          </a:p>
          <a:p>
            <a:pPr lvl="1" eaLnBrk="1" hangingPunct="1"/>
            <a:r>
              <a:rPr lang="en-US" sz="2400" smtClean="0"/>
              <a:t>Inspect controller panel wiring, contacts, enclosure, functional heater, age of components</a:t>
            </a:r>
          </a:p>
          <a:p>
            <a:pPr lvl="1" eaLnBrk="1" hangingPunct="1"/>
            <a:r>
              <a:rPr lang="en-US" sz="2400" smtClean="0"/>
              <a:t>Insure controls function from local and remote locations</a:t>
            </a:r>
          </a:p>
          <a:p>
            <a:pPr lvl="1" eaLnBrk="1" hangingPunct="1"/>
            <a:endParaRPr 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Hydraulic Operated Machinery</a:t>
            </a:r>
          </a:p>
        </p:txBody>
      </p:sp>
      <p:sp>
        <p:nvSpPr>
          <p:cNvPr id="37891" name="Rectangle 3"/>
          <p:cNvSpPr>
            <a:spLocks noGrp="1" noChangeArrowheads="1"/>
          </p:cNvSpPr>
          <p:nvPr>
            <p:ph type="body" idx="1"/>
          </p:nvPr>
        </p:nvSpPr>
        <p:spPr>
          <a:xfrm>
            <a:off x="457200" y="1219200"/>
            <a:ext cx="8229600" cy="4724400"/>
          </a:xfrm>
        </p:spPr>
        <p:txBody>
          <a:bodyPr/>
          <a:lstStyle/>
          <a:p>
            <a:pPr eaLnBrk="1" hangingPunct="1"/>
            <a:r>
              <a:rPr lang="en-US" sz="2800" smtClean="0"/>
              <a:t>Used for:</a:t>
            </a:r>
          </a:p>
          <a:p>
            <a:pPr lvl="1" eaLnBrk="1" hangingPunct="1"/>
            <a:r>
              <a:rPr lang="en-US" sz="2400" smtClean="0"/>
              <a:t>Vertical lift gates (Service Gates, Emergency Gates and Low Flow Valves)</a:t>
            </a:r>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lvl="1" eaLnBrk="1" hangingPunct="1"/>
            <a:endParaRPr lang="en-US" sz="2400" smtClean="0"/>
          </a:p>
          <a:p>
            <a:pPr lvl="1" eaLnBrk="1" hangingPunct="1">
              <a:buFont typeface="Arial" charset="0"/>
              <a:buNone/>
            </a:pPr>
            <a:r>
              <a:rPr lang="en-US" sz="1800" smtClean="0"/>
              <a:t>Low Flow Bypass Valve	Hydraulic Power Unit</a:t>
            </a:r>
          </a:p>
        </p:txBody>
      </p:sp>
      <p:pic>
        <p:nvPicPr>
          <p:cNvPr id="37892" name="Picture 4" descr="left valve straight on view"/>
          <p:cNvPicPr>
            <a:picLocks noChangeAspect="1" noChangeArrowheads="1"/>
          </p:cNvPicPr>
          <p:nvPr/>
        </p:nvPicPr>
        <p:blipFill>
          <a:blip r:embed="rId2" cstate="print"/>
          <a:srcRect/>
          <a:stretch>
            <a:fillRect/>
          </a:stretch>
        </p:blipFill>
        <p:spPr bwMode="auto">
          <a:xfrm>
            <a:off x="1066800" y="3124200"/>
            <a:ext cx="1771650" cy="2362200"/>
          </a:xfrm>
          <a:prstGeom prst="rect">
            <a:avLst/>
          </a:prstGeom>
          <a:noFill/>
          <a:ln w="9525">
            <a:noFill/>
            <a:miter lim="800000"/>
            <a:headEnd/>
            <a:tailEnd/>
          </a:ln>
        </p:spPr>
      </p:pic>
      <p:pic>
        <p:nvPicPr>
          <p:cNvPr id="37893" name="Picture 5" descr="DSCN0003"/>
          <p:cNvPicPr>
            <a:picLocks noChangeAspect="1" noChangeArrowheads="1"/>
          </p:cNvPicPr>
          <p:nvPr/>
        </p:nvPicPr>
        <p:blipFill>
          <a:blip r:embed="rId3" cstate="print"/>
          <a:srcRect/>
          <a:stretch>
            <a:fillRect/>
          </a:stretch>
        </p:blipFill>
        <p:spPr bwMode="auto">
          <a:xfrm>
            <a:off x="4114800" y="2590800"/>
            <a:ext cx="4013200" cy="300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Hydraulic Operated Machinery</a:t>
            </a:r>
          </a:p>
        </p:txBody>
      </p:sp>
      <p:sp>
        <p:nvSpPr>
          <p:cNvPr id="38915" name="Rectangle 3"/>
          <p:cNvSpPr>
            <a:spLocks noGrp="1" noChangeArrowheads="1"/>
          </p:cNvSpPr>
          <p:nvPr>
            <p:ph type="body" idx="1"/>
          </p:nvPr>
        </p:nvSpPr>
        <p:spPr>
          <a:xfrm>
            <a:off x="457200" y="1219200"/>
            <a:ext cx="8229600" cy="4724400"/>
          </a:xfrm>
        </p:spPr>
        <p:txBody>
          <a:bodyPr/>
          <a:lstStyle/>
          <a:p>
            <a:pPr lvl="1" eaLnBrk="1" hangingPunct="1"/>
            <a:r>
              <a:rPr lang="en-US" sz="3200" smtClean="0"/>
              <a:t>Key components</a:t>
            </a:r>
          </a:p>
          <a:p>
            <a:pPr lvl="1" eaLnBrk="1" hangingPunct="1">
              <a:buFont typeface="Arial" charset="0"/>
              <a:buNone/>
            </a:pPr>
            <a:endParaRPr lang="en-US" sz="3200" smtClean="0"/>
          </a:p>
          <a:p>
            <a:pPr lvl="1" eaLnBrk="1" hangingPunct="1">
              <a:buFont typeface="Arial" charset="0"/>
              <a:buNone/>
            </a:pPr>
            <a:r>
              <a:rPr lang="en-US" sz="3200" smtClean="0"/>
              <a:t>Hydraulic Cylinders or Motors</a:t>
            </a:r>
          </a:p>
          <a:p>
            <a:pPr lvl="1" eaLnBrk="1" hangingPunct="1">
              <a:buFont typeface="Arial" charset="0"/>
              <a:buNone/>
            </a:pPr>
            <a:r>
              <a:rPr lang="en-US" sz="3200" smtClean="0"/>
              <a:t>Hydraulic Lines</a:t>
            </a:r>
          </a:p>
          <a:p>
            <a:pPr lvl="1" eaLnBrk="1" hangingPunct="1">
              <a:buFont typeface="Arial" charset="0"/>
              <a:buNone/>
            </a:pPr>
            <a:r>
              <a:rPr lang="en-US" sz="3200" smtClean="0"/>
              <a:t>Hydraulic Pump</a:t>
            </a:r>
          </a:p>
          <a:p>
            <a:pPr lvl="1" eaLnBrk="1" hangingPunct="1">
              <a:buFont typeface="Arial" charset="0"/>
              <a:buNone/>
            </a:pPr>
            <a:r>
              <a:rPr lang="en-US" sz="3200" smtClean="0"/>
              <a:t>Control Valves</a:t>
            </a:r>
          </a:p>
          <a:p>
            <a:pPr lvl="1" eaLnBrk="1" hangingPunct="1">
              <a:buFont typeface="Arial" charset="0"/>
              <a:buNone/>
            </a:pPr>
            <a:r>
              <a:rPr lang="en-US" sz="3200" smtClean="0"/>
              <a:t>Hydraulic Fluid</a:t>
            </a:r>
          </a:p>
          <a:p>
            <a:pPr lvl="1" eaLnBrk="1" hangingPunct="1">
              <a:buFont typeface="Arial" charset="0"/>
              <a:buNone/>
            </a:pPr>
            <a:r>
              <a:rPr lang="en-US" sz="320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5029200" y="4114800"/>
            <a:ext cx="3581400" cy="1143000"/>
          </a:xfrm>
        </p:spPr>
        <p:txBody>
          <a:bodyPr/>
          <a:lstStyle/>
          <a:p>
            <a:pPr eaLnBrk="1" hangingPunct="1"/>
            <a:r>
              <a:rPr lang="en-US" sz="2400" smtClean="0"/>
              <a:t>Service Gate Bonnet, Cylinder and Piston Rod</a:t>
            </a:r>
          </a:p>
        </p:txBody>
      </p:sp>
      <p:sp>
        <p:nvSpPr>
          <p:cNvPr id="39939" name="Rectangle 7"/>
          <p:cNvSpPr>
            <a:spLocks noGrp="1" noChangeArrowheads="1"/>
          </p:cNvSpPr>
          <p:nvPr>
            <p:ph type="body" sz="half" idx="3"/>
          </p:nvPr>
        </p:nvSpPr>
        <p:spPr>
          <a:xfrm>
            <a:off x="4572000" y="914400"/>
            <a:ext cx="4038600" cy="1828800"/>
          </a:xfrm>
        </p:spPr>
        <p:txBody>
          <a:bodyPr/>
          <a:lstStyle/>
          <a:p>
            <a:pPr lvl="1" eaLnBrk="1" hangingPunct="1">
              <a:buFont typeface="Arial" charset="0"/>
              <a:buNone/>
            </a:pPr>
            <a:r>
              <a:rPr lang="en-US" sz="2400" smtClean="0"/>
              <a:t>Hydraulic Power Unit</a:t>
            </a:r>
          </a:p>
          <a:p>
            <a:pPr lvl="1" eaLnBrk="1" hangingPunct="1">
              <a:buFont typeface="Arial" charset="0"/>
              <a:buNone/>
            </a:pPr>
            <a:r>
              <a:rPr lang="en-US" sz="2400" smtClean="0"/>
              <a:t>Typically two pumps for redundency</a:t>
            </a:r>
          </a:p>
        </p:txBody>
      </p:sp>
      <p:pic>
        <p:nvPicPr>
          <p:cNvPr id="39940" name="Picture 8" descr="100_0745"/>
          <p:cNvPicPr>
            <a:picLocks noGrp="1" noChangeAspect="1" noChangeArrowheads="1"/>
          </p:cNvPicPr>
          <p:nvPr>
            <p:ph sz="quarter" idx="1"/>
          </p:nvPr>
        </p:nvPicPr>
        <p:blipFill>
          <a:blip r:embed="rId2" cstate="print"/>
          <a:srcRect/>
          <a:stretch>
            <a:fillRect/>
          </a:stretch>
        </p:blipFill>
        <p:spPr>
          <a:xfrm>
            <a:off x="685800" y="304800"/>
            <a:ext cx="3860800" cy="2895600"/>
          </a:xfrm>
        </p:spPr>
      </p:pic>
      <p:pic>
        <p:nvPicPr>
          <p:cNvPr id="39941" name="Picture 9" descr="100_0778"/>
          <p:cNvPicPr>
            <a:picLocks noGrp="1" noChangeAspect="1" noChangeArrowheads="1"/>
          </p:cNvPicPr>
          <p:nvPr>
            <p:ph sz="quarter" idx="2"/>
          </p:nvPr>
        </p:nvPicPr>
        <p:blipFill>
          <a:blip r:embed="rId3" cstate="print"/>
          <a:srcRect/>
          <a:stretch>
            <a:fillRect/>
          </a:stretch>
        </p:blipFill>
        <p:spPr>
          <a:xfrm>
            <a:off x="762000" y="3429000"/>
            <a:ext cx="3810000" cy="28575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Hydraulic Operated Machinery</a:t>
            </a:r>
          </a:p>
        </p:txBody>
      </p:sp>
      <p:sp>
        <p:nvSpPr>
          <p:cNvPr id="40963" name="Rectangle 3"/>
          <p:cNvSpPr>
            <a:spLocks noGrp="1" noChangeArrowheads="1"/>
          </p:cNvSpPr>
          <p:nvPr>
            <p:ph type="body" idx="1"/>
          </p:nvPr>
        </p:nvSpPr>
        <p:spPr>
          <a:xfrm>
            <a:off x="457200" y="1219200"/>
            <a:ext cx="8229600" cy="4724400"/>
          </a:xfrm>
        </p:spPr>
        <p:txBody>
          <a:bodyPr/>
          <a:lstStyle/>
          <a:p>
            <a:pPr lvl="1" eaLnBrk="1" hangingPunct="1">
              <a:buFont typeface="Arial" charset="0"/>
              <a:buNone/>
            </a:pPr>
            <a:r>
              <a:rPr lang="en-US" sz="3200" smtClean="0"/>
              <a:t>Things to Check:</a:t>
            </a:r>
          </a:p>
          <a:p>
            <a:pPr lvl="1" eaLnBrk="1" hangingPunct="1">
              <a:buFont typeface="Arial" charset="0"/>
              <a:buNone/>
            </a:pPr>
            <a:r>
              <a:rPr lang="en-US" sz="3200" smtClean="0"/>
              <a:t>Hydraulic leaks</a:t>
            </a:r>
          </a:p>
          <a:p>
            <a:pPr lvl="1" eaLnBrk="1" hangingPunct="1">
              <a:buFont typeface="Arial" charset="0"/>
              <a:buNone/>
            </a:pPr>
            <a:r>
              <a:rPr lang="en-US" sz="3200" smtClean="0"/>
              <a:t>Valves that stick</a:t>
            </a:r>
          </a:p>
          <a:p>
            <a:pPr lvl="1" eaLnBrk="1" hangingPunct="1">
              <a:buFont typeface="Arial" charset="0"/>
              <a:buNone/>
            </a:pPr>
            <a:r>
              <a:rPr lang="en-US" sz="3200" smtClean="0"/>
              <a:t>Pumps that vibrate or run hot</a:t>
            </a:r>
          </a:p>
          <a:p>
            <a:pPr lvl="1" eaLnBrk="1" hangingPunct="1">
              <a:buFont typeface="Arial" charset="0"/>
              <a:buNone/>
            </a:pPr>
            <a:r>
              <a:rPr lang="en-US" sz="3200" smtClean="0"/>
              <a:t>Electric motors </a:t>
            </a:r>
          </a:p>
          <a:p>
            <a:pPr lvl="1" eaLnBrk="1" hangingPunct="1">
              <a:buFont typeface="Arial" charset="0"/>
              <a:buNone/>
            </a:pPr>
            <a:r>
              <a:rPr lang="en-US" sz="3200" smtClean="0"/>
              <a:t>Hydraulic piston rod scoring	</a:t>
            </a:r>
          </a:p>
          <a:p>
            <a:pPr lvl="1" eaLnBrk="1" hangingPunct="1">
              <a:buFont typeface="Arial" charset="0"/>
              <a:buNone/>
            </a:pPr>
            <a:r>
              <a:rPr lang="en-US" sz="3200" smtClean="0"/>
              <a:t>Reservoir fluid level</a:t>
            </a:r>
          </a:p>
          <a:p>
            <a:pPr lvl="1" eaLnBrk="1" hangingPunct="1">
              <a:buFont typeface="Arial" charset="0"/>
              <a:buNone/>
            </a:pPr>
            <a:r>
              <a:rPr lang="en-US" sz="3200" smtClean="0"/>
              <a:t>Water mixed with hydraulic fluid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3"/>
          <p:cNvSpPr>
            <a:spLocks noGrp="1" noChangeArrowheads="1"/>
          </p:cNvSpPr>
          <p:nvPr>
            <p:ph type="title"/>
          </p:nvPr>
        </p:nvSpPr>
        <p:spPr/>
        <p:txBody>
          <a:bodyPr/>
          <a:lstStyle/>
          <a:p>
            <a:pPr eaLnBrk="1" hangingPunct="1"/>
            <a:r>
              <a:rPr lang="en-US" smtClean="0"/>
              <a:t>Hydraulic Cylinders</a:t>
            </a:r>
          </a:p>
        </p:txBody>
      </p:sp>
      <p:sp>
        <p:nvSpPr>
          <p:cNvPr id="41987" name="Rectangle 9"/>
          <p:cNvSpPr>
            <a:spLocks noGrp="1" noChangeArrowheads="1"/>
          </p:cNvSpPr>
          <p:nvPr>
            <p:ph type="body" sz="half" idx="1"/>
          </p:nvPr>
        </p:nvSpPr>
        <p:spPr/>
        <p:txBody>
          <a:bodyPr/>
          <a:lstStyle/>
          <a:p>
            <a:pPr eaLnBrk="1" hangingPunct="1"/>
            <a:r>
              <a:rPr lang="en-US" sz="2800" smtClean="0"/>
              <a:t>Check anchorage of hydraulic cylinders</a:t>
            </a:r>
          </a:p>
          <a:p>
            <a:pPr eaLnBrk="1" hangingPunct="1"/>
            <a:r>
              <a:rPr lang="en-US" sz="2800" smtClean="0"/>
              <a:t>Check condition of cylinder rods</a:t>
            </a:r>
          </a:p>
          <a:p>
            <a:pPr eaLnBrk="1" hangingPunct="1"/>
            <a:r>
              <a:rPr lang="en-US" sz="2800" smtClean="0"/>
              <a:t>Inspect piston rod seals for leakage of hydraulic oil</a:t>
            </a:r>
          </a:p>
        </p:txBody>
      </p:sp>
      <p:pic>
        <p:nvPicPr>
          <p:cNvPr id="41988" name="Picture 7" descr="Ems BC cylinder 2"/>
          <p:cNvPicPr>
            <a:picLocks noGrp="1" noChangeAspect="1" noChangeArrowheads="1"/>
          </p:cNvPicPr>
          <p:nvPr>
            <p:ph sz="half" idx="2"/>
          </p:nvPr>
        </p:nvPicPr>
        <p:blipFill>
          <a:blip r:embed="rId2" cstate="print"/>
          <a:srcRect/>
          <a:stretch>
            <a:fillRect/>
          </a:stretch>
        </p:blipFill>
        <p:spPr>
          <a:xfrm>
            <a:off x="4648200" y="2371725"/>
            <a:ext cx="4038600" cy="30289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Importance of Inspections</a:t>
            </a:r>
          </a:p>
        </p:txBody>
      </p:sp>
      <p:sp>
        <p:nvSpPr>
          <p:cNvPr id="6147" name="Rectangle 3"/>
          <p:cNvSpPr>
            <a:spLocks noGrp="1" noChangeArrowheads="1"/>
          </p:cNvSpPr>
          <p:nvPr>
            <p:ph type="body" idx="1"/>
          </p:nvPr>
        </p:nvSpPr>
        <p:spPr/>
        <p:txBody>
          <a:bodyPr/>
          <a:lstStyle/>
          <a:p>
            <a:pPr eaLnBrk="1" hangingPunct="1"/>
            <a:r>
              <a:rPr lang="en-US" sz="2800" smtClean="0"/>
              <a:t>The consequences of failure</a:t>
            </a:r>
          </a:p>
          <a:p>
            <a:pPr lvl="1" eaLnBrk="1" hangingPunct="1"/>
            <a:r>
              <a:rPr lang="en-US" sz="2400" smtClean="0"/>
              <a:t>Proper operation of a dam in an emergency situation depends on proper operation of its outlet works and gated spillways</a:t>
            </a:r>
          </a:p>
          <a:p>
            <a:pPr lvl="1" eaLnBrk="1" hangingPunct="1"/>
            <a:r>
              <a:rPr lang="en-US" sz="2400" smtClean="0"/>
              <a:t>Improper operation of the electrical and mechanical equipment may lead to dam failure </a:t>
            </a:r>
          </a:p>
          <a:p>
            <a:pPr eaLnBrk="1" hangingPunct="1"/>
            <a:r>
              <a:rPr lang="en-US" sz="2800" smtClean="0"/>
              <a:t>The need for periodic inspections</a:t>
            </a:r>
          </a:p>
          <a:p>
            <a:pPr lvl="1" eaLnBrk="1" hangingPunct="1"/>
            <a:r>
              <a:rPr lang="en-US" sz="2400" smtClean="0"/>
              <a:t>Because some equipment is used infrequently, regular inspections ensure that equipment will function when needed.  Example: Emergency bulkhead cranes</a:t>
            </a:r>
          </a:p>
          <a:p>
            <a:pPr lvl="1" eaLnBrk="1" hangingPunct="1"/>
            <a:endParaRPr lang="en-US"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Cylinder Rod Corrosion</a:t>
            </a:r>
          </a:p>
        </p:txBody>
      </p:sp>
      <p:pic>
        <p:nvPicPr>
          <p:cNvPr id="43011" name="Picture 5" descr="IMG_4458"/>
          <p:cNvPicPr>
            <a:picLocks noGrp="1" noChangeAspect="1" noChangeArrowheads="1"/>
          </p:cNvPicPr>
          <p:nvPr>
            <p:ph sz="half" idx="1"/>
          </p:nvPr>
        </p:nvPicPr>
        <p:blipFill>
          <a:blip r:embed="rId2" cstate="print">
            <a:lum bright="-6000"/>
          </a:blip>
          <a:srcRect/>
          <a:stretch>
            <a:fillRect/>
          </a:stretch>
        </p:blipFill>
        <p:spPr>
          <a:xfrm>
            <a:off x="457200" y="2371725"/>
            <a:ext cx="4038600" cy="3028950"/>
          </a:xfrm>
          <a:noFill/>
        </p:spPr>
      </p:pic>
      <p:pic>
        <p:nvPicPr>
          <p:cNvPr id="43012" name="Picture 7" descr="IMG_4440"/>
          <p:cNvPicPr>
            <a:picLocks noGrp="1" noChangeAspect="1" noChangeArrowheads="1"/>
          </p:cNvPicPr>
          <p:nvPr>
            <p:ph sz="half" idx="2"/>
          </p:nvPr>
        </p:nvPicPr>
        <p:blipFill>
          <a:blip r:embed="rId3" cstate="print"/>
          <a:srcRect/>
          <a:stretch>
            <a:fillRect/>
          </a:stretch>
        </p:blipFill>
        <p:spPr>
          <a:xfrm>
            <a:off x="4648200" y="2371725"/>
            <a:ext cx="4038600" cy="302895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mtClean="0"/>
              <a:t>Cylinder Rod Corrosion</a:t>
            </a:r>
          </a:p>
        </p:txBody>
      </p:sp>
      <p:pic>
        <p:nvPicPr>
          <p:cNvPr id="44035" name="Picture 6" descr="DSC00921"/>
          <p:cNvPicPr>
            <a:picLocks noGrp="1" noChangeAspect="1" noChangeArrowheads="1"/>
          </p:cNvPicPr>
          <p:nvPr>
            <p:ph idx="1"/>
          </p:nvPr>
        </p:nvPicPr>
        <p:blipFill>
          <a:blip r:embed="rId2" cstate="print"/>
          <a:srcRect/>
          <a:stretch>
            <a:fillRect/>
          </a:stretch>
        </p:blipFill>
        <p:spPr>
          <a:xfrm>
            <a:off x="1422400" y="1524000"/>
            <a:ext cx="6299200" cy="47244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Low Flow or Bypass Valve System</a:t>
            </a:r>
          </a:p>
        </p:txBody>
      </p:sp>
      <p:sp>
        <p:nvSpPr>
          <p:cNvPr id="45059" name="Rectangle 3"/>
          <p:cNvSpPr>
            <a:spLocks noGrp="1" noChangeArrowheads="1"/>
          </p:cNvSpPr>
          <p:nvPr>
            <p:ph type="body" idx="1"/>
          </p:nvPr>
        </p:nvSpPr>
        <p:spPr>
          <a:xfrm>
            <a:off x="4572000" y="1752600"/>
            <a:ext cx="4114800" cy="2362200"/>
          </a:xfrm>
        </p:spPr>
        <p:txBody>
          <a:bodyPr/>
          <a:lstStyle/>
          <a:p>
            <a:pPr lvl="1" eaLnBrk="1" hangingPunct="1">
              <a:buFont typeface="Arial" charset="0"/>
              <a:buNone/>
            </a:pPr>
            <a:r>
              <a:rPr lang="en-US" sz="2400" smtClean="0"/>
              <a:t>Comprises of small diameter pipe typically 36” diameter and smaller and a valve or gate to control flow.</a:t>
            </a:r>
          </a:p>
          <a:p>
            <a:pPr lvl="1" eaLnBrk="1" hangingPunct="1">
              <a:buFont typeface="Arial" charset="0"/>
              <a:buNone/>
            </a:pPr>
            <a:r>
              <a:rPr lang="en-US" sz="2400" smtClean="0"/>
              <a:t>Often used with multilevel intake sluice gates for water quality regulation</a:t>
            </a:r>
          </a:p>
        </p:txBody>
      </p:sp>
      <p:pic>
        <p:nvPicPr>
          <p:cNvPr id="45060" name="Picture 4" descr="left valve straight on view"/>
          <p:cNvPicPr>
            <a:picLocks noChangeAspect="1" noChangeArrowheads="1"/>
          </p:cNvPicPr>
          <p:nvPr/>
        </p:nvPicPr>
        <p:blipFill>
          <a:blip r:embed="rId2" cstate="print"/>
          <a:srcRect/>
          <a:stretch>
            <a:fillRect/>
          </a:stretch>
        </p:blipFill>
        <p:spPr bwMode="auto">
          <a:xfrm>
            <a:off x="609600" y="1600200"/>
            <a:ext cx="358140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a:lstStyle/>
          <a:p>
            <a:pPr eaLnBrk="1" hangingPunct="1"/>
            <a:r>
              <a:rPr lang="en-US" sz="2400" smtClean="0"/>
              <a:t>Alternate type of low flow valve </a:t>
            </a:r>
            <a:br>
              <a:rPr lang="en-US" sz="2400" smtClean="0"/>
            </a:br>
            <a:r>
              <a:rPr lang="en-US" sz="2400" smtClean="0"/>
              <a:t>Ring–Jet or Howell-Bunger Valve</a:t>
            </a:r>
          </a:p>
        </p:txBody>
      </p:sp>
      <p:sp>
        <p:nvSpPr>
          <p:cNvPr id="46083" name="Rectangle 10"/>
          <p:cNvSpPr>
            <a:spLocks noGrp="1" noChangeArrowheads="1"/>
          </p:cNvSpPr>
          <p:nvPr>
            <p:ph idx="1"/>
          </p:nvPr>
        </p:nvSpPr>
        <p:spPr/>
        <p:txBody>
          <a:bodyPr/>
          <a:lstStyle/>
          <a:p>
            <a:pPr eaLnBrk="1" hangingPunct="1"/>
            <a:endParaRPr lang="en-US" smtClean="0"/>
          </a:p>
        </p:txBody>
      </p:sp>
      <p:pic>
        <p:nvPicPr>
          <p:cNvPr id="46084" name="Picture 3" descr="DCP_0374"/>
          <p:cNvPicPr>
            <a:picLocks noChangeAspect="1" noChangeArrowheads="1"/>
          </p:cNvPicPr>
          <p:nvPr/>
        </p:nvPicPr>
        <p:blipFill>
          <a:blip r:embed="rId3" cstate="print"/>
          <a:srcRect/>
          <a:stretch>
            <a:fillRect/>
          </a:stretch>
        </p:blipFill>
        <p:spPr bwMode="auto">
          <a:xfrm>
            <a:off x="1066800" y="1371600"/>
            <a:ext cx="6781800" cy="4876800"/>
          </a:xfrm>
          <a:prstGeom prst="rect">
            <a:avLst/>
          </a:prstGeom>
          <a:noFill/>
          <a:ln w="9525">
            <a:noFill/>
            <a:miter lim="800000"/>
            <a:headEnd/>
            <a:tailEnd/>
          </a:ln>
        </p:spPr>
      </p:pic>
      <p:sp>
        <p:nvSpPr>
          <p:cNvPr id="46085" name="Text Box 4"/>
          <p:cNvSpPr txBox="1">
            <a:spLocks noChangeArrowheads="1"/>
          </p:cNvSpPr>
          <p:nvPr/>
        </p:nvSpPr>
        <p:spPr bwMode="auto">
          <a:xfrm>
            <a:off x="4479925" y="4760913"/>
            <a:ext cx="3063875" cy="923925"/>
          </a:xfrm>
          <a:prstGeom prst="rect">
            <a:avLst/>
          </a:prstGeom>
          <a:noFill/>
          <a:ln w="9525">
            <a:noFill/>
            <a:miter lim="800000"/>
            <a:headEnd/>
            <a:tailEnd/>
          </a:ln>
        </p:spPr>
        <p:txBody>
          <a:bodyPr>
            <a:spAutoFit/>
          </a:bodyPr>
          <a:lstStyle/>
          <a:p>
            <a:r>
              <a:rPr lang="en-US">
                <a:solidFill>
                  <a:srgbClr val="FFFF00"/>
                </a:solidFill>
              </a:rPr>
              <a:t>Ring-jet valve</a:t>
            </a:r>
          </a:p>
          <a:p>
            <a:r>
              <a:rPr lang="en-US">
                <a:solidFill>
                  <a:srgbClr val="FFFF00"/>
                </a:solidFill>
              </a:rPr>
              <a:t>Also called Howell-Bunger Valve</a:t>
            </a:r>
          </a:p>
        </p:txBody>
      </p:sp>
      <p:sp>
        <p:nvSpPr>
          <p:cNvPr id="46086" name="Text Box 5"/>
          <p:cNvSpPr txBox="1">
            <a:spLocks noChangeArrowheads="1"/>
          </p:cNvSpPr>
          <p:nvPr/>
        </p:nvSpPr>
        <p:spPr bwMode="auto">
          <a:xfrm>
            <a:off x="1066800" y="3784600"/>
            <a:ext cx="1258888" cy="304800"/>
          </a:xfrm>
          <a:prstGeom prst="rect">
            <a:avLst/>
          </a:prstGeom>
          <a:noFill/>
          <a:ln w="9525">
            <a:noFill/>
            <a:miter lim="800000"/>
            <a:headEnd/>
            <a:tailEnd/>
          </a:ln>
        </p:spPr>
        <p:txBody>
          <a:bodyPr wrap="none">
            <a:spAutoFit/>
          </a:bodyPr>
          <a:lstStyle/>
          <a:p>
            <a:r>
              <a:rPr lang="en-US" sz="1400">
                <a:solidFill>
                  <a:srgbClr val="FFFF00"/>
                </a:solidFill>
              </a:rPr>
              <a:t>Ring-jet valve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828800" y="4572000"/>
            <a:ext cx="381000" cy="152400"/>
          </a:xfrm>
          <a:prstGeom prst="rect">
            <a:avLst/>
          </a:prstGeom>
          <a:solidFill>
            <a:schemeClr val="bg1"/>
          </a:solidFill>
          <a:ln w="9525">
            <a:noFill/>
            <a:miter lim="800000"/>
            <a:headEnd/>
            <a:tailEnd/>
          </a:ln>
        </p:spPr>
        <p:txBody>
          <a:bodyPr wrap="none" anchor="ctr"/>
          <a:lstStyle/>
          <a:p>
            <a:endParaRPr lang="en-US"/>
          </a:p>
        </p:txBody>
      </p:sp>
      <p:pic>
        <p:nvPicPr>
          <p:cNvPr id="47107" name="Picture 3" descr="P0001664"/>
          <p:cNvPicPr>
            <a:picLocks noChangeAspect="1" noChangeArrowheads="1"/>
          </p:cNvPicPr>
          <p:nvPr/>
        </p:nvPicPr>
        <p:blipFill>
          <a:blip r:embed="rId3" cstate="print"/>
          <a:srcRect/>
          <a:stretch>
            <a:fillRect/>
          </a:stretch>
        </p:blipFill>
        <p:spPr bwMode="auto">
          <a:xfrm>
            <a:off x="685800" y="228600"/>
            <a:ext cx="7848600" cy="5254625"/>
          </a:xfrm>
          <a:prstGeom prst="rect">
            <a:avLst/>
          </a:prstGeom>
          <a:noFill/>
          <a:ln w="9525">
            <a:noFill/>
            <a:miter lim="800000"/>
            <a:headEnd/>
            <a:tailEnd/>
          </a:ln>
        </p:spPr>
      </p:pic>
      <p:sp>
        <p:nvSpPr>
          <p:cNvPr id="47108" name="Text Box 4"/>
          <p:cNvSpPr txBox="1">
            <a:spLocks noChangeArrowheads="1"/>
          </p:cNvSpPr>
          <p:nvPr/>
        </p:nvSpPr>
        <p:spPr bwMode="auto">
          <a:xfrm>
            <a:off x="2514600" y="5638800"/>
            <a:ext cx="4768850" cy="366713"/>
          </a:xfrm>
          <a:prstGeom prst="rect">
            <a:avLst/>
          </a:prstGeom>
          <a:noFill/>
          <a:ln w="9525">
            <a:noFill/>
            <a:miter lim="800000"/>
            <a:headEnd/>
            <a:tailEnd/>
          </a:ln>
        </p:spPr>
        <p:txBody>
          <a:bodyPr wrap="none">
            <a:spAutoFit/>
          </a:bodyPr>
          <a:lstStyle/>
          <a:p>
            <a:r>
              <a:rPr lang="en-US"/>
              <a:t>  Berlin Dam - general view of ring jet valves.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smtClean="0"/>
              <a:t>Screw Actuated Slide Gates</a:t>
            </a:r>
          </a:p>
        </p:txBody>
      </p:sp>
      <p:sp>
        <p:nvSpPr>
          <p:cNvPr id="48131" name="Rectangle 5"/>
          <p:cNvSpPr>
            <a:spLocks noGrp="1" noChangeArrowheads="1"/>
          </p:cNvSpPr>
          <p:nvPr>
            <p:ph type="body" sz="half" idx="1"/>
          </p:nvPr>
        </p:nvSpPr>
        <p:spPr/>
        <p:txBody>
          <a:bodyPr/>
          <a:lstStyle/>
          <a:p>
            <a:pPr eaLnBrk="1" hangingPunct="1"/>
            <a:r>
              <a:rPr lang="en-US" sz="2800" smtClean="0"/>
              <a:t>Motor operated actuators </a:t>
            </a:r>
          </a:p>
          <a:p>
            <a:pPr eaLnBrk="1" hangingPunct="1"/>
            <a:r>
              <a:rPr lang="en-US" sz="2800" smtClean="0"/>
              <a:t>Stem, stem guides, and couplings</a:t>
            </a:r>
          </a:p>
          <a:p>
            <a:pPr eaLnBrk="1" hangingPunct="1"/>
            <a:r>
              <a:rPr lang="en-US" sz="2800" smtClean="0"/>
              <a:t>Torque switches tripping may be related to mechanical issues with the stem guides or gate</a:t>
            </a:r>
          </a:p>
        </p:txBody>
      </p:sp>
      <p:pic>
        <p:nvPicPr>
          <p:cNvPr id="48132" name="Picture 10" descr="Wehner Woodcock 10th PI 008"/>
          <p:cNvPicPr>
            <a:picLocks noGrp="1" noChangeAspect="1" noChangeArrowheads="1"/>
          </p:cNvPicPr>
          <p:nvPr>
            <p:ph sz="quarter" idx="3"/>
          </p:nvPr>
        </p:nvPicPr>
        <p:blipFill>
          <a:blip r:embed="rId2" cstate="print"/>
          <a:srcRect/>
          <a:stretch>
            <a:fillRect/>
          </a:stretch>
        </p:blipFill>
        <p:spPr>
          <a:xfrm>
            <a:off x="5143500" y="3962400"/>
            <a:ext cx="3048000" cy="2286000"/>
          </a:xfrm>
        </p:spPr>
      </p:pic>
      <p:pic>
        <p:nvPicPr>
          <p:cNvPr id="48133" name="Picture 11" descr="Bossard Woodcock 10th PI 056"/>
          <p:cNvPicPr>
            <a:picLocks noGrp="1" noChangeAspect="1" noChangeArrowheads="1"/>
          </p:cNvPicPr>
          <p:nvPr>
            <p:ph sz="quarter" idx="2"/>
          </p:nvPr>
        </p:nvPicPr>
        <p:blipFill>
          <a:blip r:embed="rId3" cstate="print"/>
          <a:srcRect/>
          <a:stretch>
            <a:fillRect/>
          </a:stretch>
        </p:blipFill>
        <p:spPr>
          <a:xfrm>
            <a:off x="5141913" y="1524000"/>
            <a:ext cx="3049587" cy="2286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Cranes and Hoists</a:t>
            </a:r>
          </a:p>
        </p:txBody>
      </p:sp>
      <p:sp>
        <p:nvSpPr>
          <p:cNvPr id="49155" name="Rectangle 3"/>
          <p:cNvSpPr>
            <a:spLocks noGrp="1" noChangeArrowheads="1"/>
          </p:cNvSpPr>
          <p:nvPr>
            <p:ph type="body" idx="1"/>
          </p:nvPr>
        </p:nvSpPr>
        <p:spPr/>
        <p:txBody>
          <a:bodyPr/>
          <a:lstStyle/>
          <a:p>
            <a:pPr eaLnBrk="1" hangingPunct="1">
              <a:lnSpc>
                <a:spcPct val="90000"/>
              </a:lnSpc>
            </a:pPr>
            <a:r>
              <a:rPr lang="en-US" smtClean="0"/>
              <a:t>Gantry: intake towers and service bridge </a:t>
            </a:r>
          </a:p>
          <a:p>
            <a:pPr eaLnBrk="1" hangingPunct="1">
              <a:lnSpc>
                <a:spcPct val="90000"/>
              </a:lnSpc>
            </a:pPr>
            <a:r>
              <a:rPr lang="en-US" smtClean="0"/>
              <a:t>Bulkhead hoists: navigation dams and flood control reservoirs</a:t>
            </a:r>
          </a:p>
          <a:p>
            <a:pPr eaLnBrk="1" hangingPunct="1">
              <a:lnSpc>
                <a:spcPct val="90000"/>
              </a:lnSpc>
            </a:pPr>
            <a:r>
              <a:rPr lang="en-US" smtClean="0"/>
              <a:t>Jib cranes</a:t>
            </a:r>
          </a:p>
          <a:p>
            <a:pPr eaLnBrk="1" hangingPunct="1">
              <a:lnSpc>
                <a:spcPct val="90000"/>
              </a:lnSpc>
            </a:pPr>
            <a:r>
              <a:rPr lang="en-US" smtClean="0"/>
              <a:t>Auxiliary cranes: usually provided on the service bridge of a gated navigation dam</a:t>
            </a:r>
          </a:p>
          <a:p>
            <a:pPr lvl="1" eaLnBrk="1" hangingPunct="1">
              <a:lnSpc>
                <a:spcPct val="90000"/>
              </a:lnSpc>
            </a:pPr>
            <a:r>
              <a:rPr lang="en-US" smtClean="0"/>
              <a:t>Used for maintenance and for getting equipment up to the service bridge</a:t>
            </a:r>
          </a:p>
          <a:p>
            <a:pPr eaLnBrk="1" hangingPunct="1">
              <a:lnSpc>
                <a:spcPct val="90000"/>
              </a:lnSpc>
              <a:buFont typeface="Wingdings" pitchFamily="2" charset="2"/>
              <a:buNone/>
            </a:pPr>
            <a:r>
              <a:rPr lang="en-US"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title"/>
          </p:nvPr>
        </p:nvSpPr>
        <p:spPr/>
        <p:txBody>
          <a:bodyPr/>
          <a:lstStyle/>
          <a:p>
            <a:pPr eaLnBrk="1" hangingPunct="1"/>
            <a:r>
              <a:rPr lang="en-US" smtClean="0"/>
              <a:t>Gantry Cranes</a:t>
            </a:r>
          </a:p>
        </p:txBody>
      </p:sp>
      <p:sp>
        <p:nvSpPr>
          <p:cNvPr id="50179" name="Rectangle 8"/>
          <p:cNvSpPr>
            <a:spLocks noGrp="1" noChangeArrowheads="1"/>
          </p:cNvSpPr>
          <p:nvPr>
            <p:ph type="body" sz="half" idx="3"/>
          </p:nvPr>
        </p:nvSpPr>
        <p:spPr/>
        <p:txBody>
          <a:bodyPr/>
          <a:lstStyle/>
          <a:p>
            <a:pPr eaLnBrk="1" hangingPunct="1"/>
            <a:r>
              <a:rPr lang="en-US" sz="2800" smtClean="0"/>
              <a:t>Cranes shown here used to lift crest gates when needed</a:t>
            </a:r>
          </a:p>
        </p:txBody>
      </p:sp>
      <p:pic>
        <p:nvPicPr>
          <p:cNvPr id="50180" name="Picture 17" descr="100_0555"/>
          <p:cNvPicPr>
            <a:picLocks noGrp="1" noChangeAspect="1" noChangeArrowheads="1"/>
          </p:cNvPicPr>
          <p:nvPr>
            <p:ph sz="quarter" idx="1"/>
          </p:nvPr>
        </p:nvPicPr>
        <p:blipFill>
          <a:blip r:embed="rId2" cstate="print"/>
          <a:srcRect/>
          <a:stretch>
            <a:fillRect/>
          </a:stretch>
        </p:blipFill>
        <p:spPr>
          <a:xfrm>
            <a:off x="950913" y="1524000"/>
            <a:ext cx="3049587" cy="2286000"/>
          </a:xfrm>
        </p:spPr>
      </p:pic>
      <p:pic>
        <p:nvPicPr>
          <p:cNvPr id="50181" name="Picture 19" descr="100_0735"/>
          <p:cNvPicPr>
            <a:picLocks noGrp="1" noChangeAspect="1" noChangeArrowheads="1"/>
          </p:cNvPicPr>
          <p:nvPr>
            <p:ph sz="quarter" idx="2"/>
          </p:nvPr>
        </p:nvPicPr>
        <p:blipFill>
          <a:blip r:embed="rId3" cstate="print"/>
          <a:srcRect/>
          <a:stretch>
            <a:fillRect/>
          </a:stretch>
        </p:blipFill>
        <p:spPr>
          <a:xfrm>
            <a:off x="955675" y="3962400"/>
            <a:ext cx="3041650" cy="2286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p:txBody>
          <a:bodyPr/>
          <a:lstStyle/>
          <a:p>
            <a:pPr eaLnBrk="1" hangingPunct="1"/>
            <a:r>
              <a:rPr lang="en-US" smtClean="0"/>
              <a:t>Gantry Cranes</a:t>
            </a:r>
          </a:p>
        </p:txBody>
      </p:sp>
      <p:sp>
        <p:nvSpPr>
          <p:cNvPr id="51203" name="Rectangle 5"/>
          <p:cNvSpPr>
            <a:spLocks noGrp="1" noChangeArrowheads="1"/>
          </p:cNvSpPr>
          <p:nvPr>
            <p:ph type="body" sz="half" idx="1"/>
          </p:nvPr>
        </p:nvSpPr>
        <p:spPr/>
        <p:txBody>
          <a:bodyPr/>
          <a:lstStyle/>
          <a:p>
            <a:pPr eaLnBrk="1" hangingPunct="1">
              <a:lnSpc>
                <a:spcPct val="90000"/>
              </a:lnSpc>
            </a:pPr>
            <a:r>
              <a:rPr lang="en-US" sz="2000" smtClean="0"/>
              <a:t>Check dogging mechanism for lubrication, wear, functionality</a:t>
            </a:r>
          </a:p>
          <a:p>
            <a:pPr eaLnBrk="1" hangingPunct="1">
              <a:lnSpc>
                <a:spcPct val="90000"/>
              </a:lnSpc>
            </a:pPr>
            <a:r>
              <a:rPr lang="en-US" sz="2000" smtClean="0"/>
              <a:t>Motors, brakes and controls</a:t>
            </a:r>
          </a:p>
          <a:p>
            <a:pPr eaLnBrk="1" hangingPunct="1">
              <a:lnSpc>
                <a:spcPct val="90000"/>
              </a:lnSpc>
            </a:pPr>
            <a:r>
              <a:rPr lang="en-US" sz="2000" smtClean="0"/>
              <a:t>Drums and sheaves for excessive vibration or unusual noises</a:t>
            </a:r>
          </a:p>
          <a:p>
            <a:pPr eaLnBrk="1" hangingPunct="1">
              <a:lnSpc>
                <a:spcPct val="90000"/>
              </a:lnSpc>
            </a:pPr>
            <a:r>
              <a:rPr lang="en-US" sz="2000" smtClean="0"/>
              <a:t>Make sure wire rope is spooling properly on drum</a:t>
            </a:r>
          </a:p>
          <a:p>
            <a:pPr eaLnBrk="1" hangingPunct="1">
              <a:lnSpc>
                <a:spcPct val="90000"/>
              </a:lnSpc>
            </a:pPr>
            <a:r>
              <a:rPr lang="en-US" sz="2000" smtClean="0"/>
              <a:t>Check wire rope for wear, broken strands, lubrication</a:t>
            </a:r>
          </a:p>
          <a:p>
            <a:pPr eaLnBrk="1" hangingPunct="1">
              <a:lnSpc>
                <a:spcPct val="90000"/>
              </a:lnSpc>
            </a:pPr>
            <a:r>
              <a:rPr lang="en-US" sz="2000" smtClean="0"/>
              <a:t>Examine trolley wheels and rails for wear and misalignment</a:t>
            </a:r>
          </a:p>
        </p:txBody>
      </p:sp>
      <p:pic>
        <p:nvPicPr>
          <p:cNvPr id="51204" name="Picture 9" descr="IMG_0057"/>
          <p:cNvPicPr>
            <a:picLocks noGrp="1" noChangeAspect="1" noChangeArrowheads="1"/>
          </p:cNvPicPr>
          <p:nvPr>
            <p:ph sz="half" idx="2"/>
          </p:nvPr>
        </p:nvPicPr>
        <p:blipFill>
          <a:blip r:embed="rId3" cstate="print"/>
          <a:srcRect/>
          <a:stretch>
            <a:fillRect/>
          </a:stretch>
        </p:blipFill>
        <p:spPr>
          <a:xfrm>
            <a:off x="4648200" y="2371725"/>
            <a:ext cx="4038600" cy="302895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VC-006S"/>
          <p:cNvPicPr>
            <a:picLocks noChangeAspect="1" noChangeArrowheads="1"/>
          </p:cNvPicPr>
          <p:nvPr/>
        </p:nvPicPr>
        <p:blipFill>
          <a:blip r:embed="rId2" cstate="print"/>
          <a:srcRect/>
          <a:stretch>
            <a:fillRect/>
          </a:stretch>
        </p:blipFill>
        <p:spPr bwMode="auto">
          <a:xfrm>
            <a:off x="2057400" y="1600200"/>
            <a:ext cx="5867400" cy="4271963"/>
          </a:xfrm>
          <a:prstGeom prst="rect">
            <a:avLst/>
          </a:prstGeom>
          <a:noFill/>
          <a:ln w="9525">
            <a:noFill/>
            <a:miter lim="800000"/>
            <a:headEnd/>
            <a:tailEnd/>
          </a:ln>
        </p:spPr>
      </p:pic>
      <p:sp>
        <p:nvSpPr>
          <p:cNvPr id="52227" name="Rectangle 3"/>
          <p:cNvSpPr>
            <a:spLocks noChangeArrowheads="1"/>
          </p:cNvSpPr>
          <p:nvPr/>
        </p:nvSpPr>
        <p:spPr bwMode="auto">
          <a:xfrm>
            <a:off x="274638" y="3116263"/>
            <a:ext cx="1404937" cy="336550"/>
          </a:xfrm>
          <a:prstGeom prst="rect">
            <a:avLst/>
          </a:prstGeom>
          <a:noFill/>
          <a:ln w="12700">
            <a:noFill/>
            <a:miter lim="800000"/>
            <a:headEnd type="none" w="sm" len="sm"/>
            <a:tailEnd type="none" w="sm" len="sm"/>
          </a:ln>
        </p:spPr>
        <p:txBody>
          <a:bodyPr wrap="none">
            <a:spAutoFit/>
          </a:bodyPr>
          <a:lstStyle/>
          <a:p>
            <a:pPr algn="ctr" eaLnBrk="0" hangingPunct="0"/>
            <a:r>
              <a:rPr lang="en-US" sz="1600"/>
              <a:t>Gantry Crane</a:t>
            </a:r>
          </a:p>
        </p:txBody>
      </p:sp>
      <p:sp>
        <p:nvSpPr>
          <p:cNvPr id="52228" name="Line 4"/>
          <p:cNvSpPr>
            <a:spLocks noChangeShapeType="1"/>
          </p:cNvSpPr>
          <p:nvPr/>
        </p:nvSpPr>
        <p:spPr bwMode="auto">
          <a:xfrm flipV="1">
            <a:off x="1676400" y="2667000"/>
            <a:ext cx="2438400" cy="609600"/>
          </a:xfrm>
          <a:prstGeom prst="line">
            <a:avLst/>
          </a:prstGeom>
          <a:noFill/>
          <a:ln w="38100">
            <a:solidFill>
              <a:schemeClr val="hlink"/>
            </a:solidFill>
            <a:round/>
            <a:headEnd type="none" w="sm" len="sm"/>
            <a:tailEnd type="triangle" w="sm" len="sm"/>
          </a:ln>
        </p:spPr>
        <p:txBody>
          <a:bodyPr/>
          <a:lstStyle/>
          <a:p>
            <a:endParaRPr lang="en-US"/>
          </a:p>
        </p:txBody>
      </p:sp>
      <p:sp>
        <p:nvSpPr>
          <p:cNvPr id="159749" name="Rectangle 5"/>
          <p:cNvSpPr>
            <a:spLocks noChangeArrowheads="1"/>
          </p:cNvSpPr>
          <p:nvPr/>
        </p:nvSpPr>
        <p:spPr bwMode="auto">
          <a:xfrm>
            <a:off x="381000" y="152400"/>
            <a:ext cx="8183563" cy="1446213"/>
          </a:xfrm>
          <a:prstGeom prst="rect">
            <a:avLst/>
          </a:prstGeom>
          <a:noFill/>
          <a:ln w="12700">
            <a:noFill/>
            <a:miter lim="800000"/>
            <a:headEnd type="none" w="sm" len="sm"/>
            <a:tailEnd type="none" w="sm" len="sm"/>
          </a:ln>
          <a:effectLst/>
        </p:spPr>
        <p:txBody>
          <a:bodyPr>
            <a:spAutoFit/>
          </a:bodyPr>
          <a:lstStyle/>
          <a:p>
            <a:pPr eaLnBrk="0" hangingPunct="0">
              <a:defRPr/>
            </a:pPr>
            <a:r>
              <a:rPr lang="en-US" sz="4400" dirty="0"/>
              <a:t>Grenada Lake Intake Tower </a:t>
            </a:r>
          </a:p>
          <a:p>
            <a:pPr eaLnBrk="0" hangingPunct="0">
              <a:defRPr/>
            </a:pPr>
            <a:r>
              <a:rPr lang="en-US" sz="4400" dirty="0"/>
              <a:t>Over head Hoist</a:t>
            </a:r>
            <a:endParaRPr lang="en-US" sz="2800" dirty="0">
              <a:solidFill>
                <a:schemeClr val="hlink"/>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609600"/>
            <a:ext cx="8686800" cy="990600"/>
          </a:xfrm>
          <a:noFill/>
        </p:spPr>
        <p:txBody>
          <a:bodyPr/>
          <a:lstStyle/>
          <a:p>
            <a:pPr eaLnBrk="1" hangingPunct="1"/>
            <a:r>
              <a:rPr lang="en-US" sz="2000" i="1" smtClean="0">
                <a:solidFill>
                  <a:srgbClr val="FF0000"/>
                </a:solidFill>
                <a:latin typeface="Algerian" pitchFamily="82" charset="0"/>
              </a:rPr>
              <a:t>Problem </a:t>
            </a:r>
            <a:br>
              <a:rPr lang="en-US" sz="2000" i="1" smtClean="0">
                <a:solidFill>
                  <a:srgbClr val="FF0000"/>
                </a:solidFill>
                <a:latin typeface="Algerian" pitchFamily="82" charset="0"/>
              </a:rPr>
            </a:br>
            <a:r>
              <a:rPr lang="en-US" sz="2000" i="1" smtClean="0">
                <a:solidFill>
                  <a:srgbClr val="FF0000"/>
                </a:solidFill>
                <a:latin typeface="Algerian" pitchFamily="82" charset="0"/>
              </a:rPr>
              <a:t>Aging  Mechanical Electrical Systems and structures</a:t>
            </a:r>
          </a:p>
        </p:txBody>
      </p:sp>
      <p:sp>
        <p:nvSpPr>
          <p:cNvPr id="7171" name="Rectangle 3"/>
          <p:cNvSpPr>
            <a:spLocks noGrp="1" noChangeArrowheads="1"/>
          </p:cNvSpPr>
          <p:nvPr>
            <p:ph type="body" idx="1"/>
          </p:nvPr>
        </p:nvSpPr>
        <p:spPr>
          <a:xfrm>
            <a:off x="2057400" y="5791200"/>
            <a:ext cx="5029200" cy="685800"/>
          </a:xfrm>
        </p:spPr>
        <p:txBody>
          <a:bodyPr/>
          <a:lstStyle/>
          <a:p>
            <a:pPr eaLnBrk="1" hangingPunct="1">
              <a:lnSpc>
                <a:spcPct val="80000"/>
              </a:lnSpc>
              <a:buClr>
                <a:srgbClr val="FFFF00"/>
              </a:buClr>
              <a:buSzPct val="50000"/>
              <a:buFont typeface="Wingdings" pitchFamily="2" charset="2"/>
              <a:buNone/>
            </a:pPr>
            <a:r>
              <a:rPr lang="en-US" sz="2400" smtClean="0"/>
              <a:t>Lock &amp; Dam 25 Limit Switch Failure</a:t>
            </a:r>
          </a:p>
        </p:txBody>
      </p:sp>
      <p:pic>
        <p:nvPicPr>
          <p:cNvPr id="7172" name="Content Placeholder 3" descr="D25-gate-04-24-10_1246.jpg"/>
          <p:cNvPicPr>
            <a:picLocks noChangeAspect="1"/>
          </p:cNvPicPr>
          <p:nvPr/>
        </p:nvPicPr>
        <p:blipFill>
          <a:blip r:embed="rId2" cstate="print"/>
          <a:srcRect/>
          <a:stretch>
            <a:fillRect/>
          </a:stretch>
        </p:blipFill>
        <p:spPr bwMode="auto">
          <a:xfrm>
            <a:off x="1524000" y="1676400"/>
            <a:ext cx="6046788" cy="4022725"/>
          </a:xfrm>
          <a:prstGeom prst="rect">
            <a:avLst/>
          </a:prstGeom>
          <a:noFill/>
          <a:ln w="9525">
            <a:noFill/>
            <a:miter lim="800000"/>
            <a:headEnd/>
            <a:tailEnd/>
          </a:ln>
        </p:spPr>
      </p:pic>
      <p:sp>
        <p:nvSpPr>
          <p:cNvPr id="7173" name="TextBox 4"/>
          <p:cNvSpPr txBox="1">
            <a:spLocks noChangeArrowheads="1"/>
          </p:cNvSpPr>
          <p:nvPr/>
        </p:nvSpPr>
        <p:spPr bwMode="auto">
          <a:xfrm>
            <a:off x="3733800" y="152400"/>
            <a:ext cx="1752600" cy="646113"/>
          </a:xfrm>
          <a:prstGeom prst="rect">
            <a:avLst/>
          </a:prstGeom>
          <a:noFill/>
          <a:ln w="9525">
            <a:noFill/>
            <a:miter lim="800000"/>
            <a:headEnd/>
            <a:tailEnd/>
          </a:ln>
        </p:spPr>
        <p:txBody>
          <a:bodyPr>
            <a:spAutoFit/>
          </a:bodyPr>
          <a:lstStyle/>
          <a:p>
            <a:r>
              <a:rPr lang="en-US" sz="3600" b="1"/>
              <a:t>“Why”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MVC-007S"/>
          <p:cNvPicPr>
            <a:picLocks noChangeAspect="1" noChangeArrowheads="1"/>
          </p:cNvPicPr>
          <p:nvPr/>
        </p:nvPicPr>
        <p:blipFill>
          <a:blip r:embed="rId2" cstate="print"/>
          <a:srcRect/>
          <a:stretch>
            <a:fillRect/>
          </a:stretch>
        </p:blipFill>
        <p:spPr bwMode="auto">
          <a:xfrm>
            <a:off x="1295400" y="1752600"/>
            <a:ext cx="6629400" cy="4267200"/>
          </a:xfrm>
          <a:prstGeom prst="rect">
            <a:avLst/>
          </a:prstGeom>
          <a:noFill/>
          <a:ln w="9525">
            <a:noFill/>
            <a:miter lim="800000"/>
            <a:headEnd/>
            <a:tailEnd/>
          </a:ln>
        </p:spPr>
      </p:pic>
      <p:sp>
        <p:nvSpPr>
          <p:cNvPr id="53251" name="Rectangle 3"/>
          <p:cNvSpPr>
            <a:spLocks noChangeArrowheads="1"/>
          </p:cNvSpPr>
          <p:nvPr/>
        </p:nvSpPr>
        <p:spPr bwMode="auto">
          <a:xfrm>
            <a:off x="0" y="3124200"/>
            <a:ext cx="1404938" cy="581025"/>
          </a:xfrm>
          <a:prstGeom prst="rect">
            <a:avLst/>
          </a:prstGeom>
          <a:noFill/>
          <a:ln w="12700">
            <a:noFill/>
            <a:miter lim="800000"/>
            <a:headEnd type="none" w="sm" len="sm"/>
            <a:tailEnd type="none" w="sm" len="sm"/>
          </a:ln>
        </p:spPr>
        <p:txBody>
          <a:bodyPr>
            <a:spAutoFit/>
          </a:bodyPr>
          <a:lstStyle/>
          <a:p>
            <a:pPr algn="ctr" eaLnBrk="0" hangingPunct="0"/>
            <a:r>
              <a:rPr lang="en-US" sz="1600"/>
              <a:t>Gantry Crane</a:t>
            </a:r>
          </a:p>
          <a:p>
            <a:pPr algn="ctr" eaLnBrk="0" hangingPunct="0"/>
            <a:r>
              <a:rPr lang="en-US" sz="1600"/>
              <a:t>Hook</a:t>
            </a:r>
          </a:p>
        </p:txBody>
      </p:sp>
      <p:sp>
        <p:nvSpPr>
          <p:cNvPr id="53252" name="Line 4"/>
          <p:cNvSpPr>
            <a:spLocks noChangeShapeType="1"/>
          </p:cNvSpPr>
          <p:nvPr/>
        </p:nvSpPr>
        <p:spPr bwMode="auto">
          <a:xfrm>
            <a:off x="990600" y="3581400"/>
            <a:ext cx="4191000" cy="1447800"/>
          </a:xfrm>
          <a:prstGeom prst="line">
            <a:avLst/>
          </a:prstGeom>
          <a:noFill/>
          <a:ln w="38100">
            <a:solidFill>
              <a:schemeClr val="hlink"/>
            </a:solidFill>
            <a:round/>
            <a:headEnd type="none" w="sm" len="sm"/>
            <a:tailEnd type="triangle" w="sm" len="sm"/>
          </a:ln>
        </p:spPr>
        <p:txBody>
          <a:bodyPr/>
          <a:lstStyle/>
          <a:p>
            <a:endParaRPr lang="en-US"/>
          </a:p>
        </p:txBody>
      </p:sp>
      <p:sp>
        <p:nvSpPr>
          <p:cNvPr id="158725" name="Rectangle 5"/>
          <p:cNvSpPr>
            <a:spLocks noChangeArrowheads="1"/>
          </p:cNvSpPr>
          <p:nvPr/>
        </p:nvSpPr>
        <p:spPr bwMode="auto">
          <a:xfrm>
            <a:off x="990600" y="609600"/>
            <a:ext cx="7205663" cy="762000"/>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4400"/>
              <a:t>Grenada Lake Intake Tower</a:t>
            </a:r>
            <a:r>
              <a:rPr lang="en-US" sz="2800">
                <a:solidFill>
                  <a:schemeClr val="hlink"/>
                </a:solidFill>
                <a:effectLst>
                  <a:outerShdw blurRad="38100" dist="38100" dir="2700000" algn="tl">
                    <a:srgbClr val="C0C0C0"/>
                  </a:outerShdw>
                </a:effectLst>
                <a:latin typeface="Times New Roman" pitchFamily="18"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title"/>
          </p:nvPr>
        </p:nvSpPr>
        <p:spPr/>
        <p:txBody>
          <a:bodyPr/>
          <a:lstStyle/>
          <a:p>
            <a:pPr eaLnBrk="1" hangingPunct="1"/>
            <a:r>
              <a:rPr lang="en-US" smtClean="0"/>
              <a:t>Monorail Hoist</a:t>
            </a:r>
          </a:p>
        </p:txBody>
      </p:sp>
      <p:sp>
        <p:nvSpPr>
          <p:cNvPr id="54275" name="Rectangle 8"/>
          <p:cNvSpPr>
            <a:spLocks noGrp="1" noChangeArrowheads="1"/>
          </p:cNvSpPr>
          <p:nvPr>
            <p:ph type="body" sz="half" idx="1"/>
          </p:nvPr>
        </p:nvSpPr>
        <p:spPr/>
        <p:txBody>
          <a:bodyPr/>
          <a:lstStyle/>
          <a:p>
            <a:pPr eaLnBrk="1" hangingPunct="1"/>
            <a:r>
              <a:rPr lang="en-US" sz="2800" smtClean="0"/>
              <a:t>Used to  place bulkheads</a:t>
            </a:r>
          </a:p>
          <a:p>
            <a:pPr eaLnBrk="1" hangingPunct="1"/>
            <a:r>
              <a:rPr lang="en-US" sz="2800" smtClean="0"/>
              <a:t>Bulkheads placed for maintenance or emergencies due to inoperable valves or gates</a:t>
            </a:r>
          </a:p>
        </p:txBody>
      </p:sp>
      <p:pic>
        <p:nvPicPr>
          <p:cNvPr id="54276" name="Picture 11" descr="IMG_0780"/>
          <p:cNvPicPr>
            <a:picLocks noGrp="1" noChangeAspect="1" noChangeArrowheads="1"/>
          </p:cNvPicPr>
          <p:nvPr>
            <p:ph sz="quarter" idx="2"/>
          </p:nvPr>
        </p:nvPicPr>
        <p:blipFill>
          <a:blip r:embed="rId3" cstate="print"/>
          <a:srcRect/>
          <a:stretch>
            <a:fillRect/>
          </a:stretch>
        </p:blipFill>
        <p:spPr>
          <a:xfrm>
            <a:off x="5143500" y="1524000"/>
            <a:ext cx="3048000" cy="2286000"/>
          </a:xfrm>
        </p:spPr>
      </p:pic>
      <p:pic>
        <p:nvPicPr>
          <p:cNvPr id="54277" name="Picture 12" descr="IMG_0778"/>
          <p:cNvPicPr>
            <a:picLocks noGrp="1" noChangeAspect="1" noChangeArrowheads="1"/>
          </p:cNvPicPr>
          <p:nvPr>
            <p:ph sz="quarter" idx="3"/>
          </p:nvPr>
        </p:nvPicPr>
        <p:blipFill>
          <a:blip r:embed="rId4" cstate="print"/>
          <a:srcRect/>
          <a:stretch>
            <a:fillRect/>
          </a:stretch>
        </p:blipFill>
        <p:spPr>
          <a:xfrm>
            <a:off x="5810250" y="3962400"/>
            <a:ext cx="1714500" cy="22860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pPr eaLnBrk="1" hangingPunct="1"/>
            <a:r>
              <a:rPr lang="en-US" smtClean="0"/>
              <a:t>Bulkhead Hoist</a:t>
            </a:r>
          </a:p>
        </p:txBody>
      </p:sp>
      <p:sp>
        <p:nvSpPr>
          <p:cNvPr id="55299" name="Rectangle 5"/>
          <p:cNvSpPr>
            <a:spLocks noGrp="1" noChangeArrowheads="1"/>
          </p:cNvSpPr>
          <p:nvPr>
            <p:ph type="body" sz="half" idx="1"/>
          </p:nvPr>
        </p:nvSpPr>
        <p:spPr/>
        <p:txBody>
          <a:bodyPr/>
          <a:lstStyle/>
          <a:p>
            <a:pPr eaLnBrk="1" hangingPunct="1"/>
            <a:r>
              <a:rPr lang="en-US" sz="2800" smtClean="0"/>
              <a:t>Observe the hoist operation and placement of bulkheads</a:t>
            </a:r>
          </a:p>
          <a:p>
            <a:pPr eaLnBrk="1" hangingPunct="1"/>
            <a:r>
              <a:rPr lang="en-US" sz="2800" smtClean="0"/>
              <a:t>Once bulkhead is placed, raise gate to see how the bulkhead seals.</a:t>
            </a:r>
          </a:p>
        </p:txBody>
      </p:sp>
      <p:pic>
        <p:nvPicPr>
          <p:cNvPr id="55300" name="Picture 7" descr="IMG_3463"/>
          <p:cNvPicPr>
            <a:picLocks noGrp="1" noChangeAspect="1" noChangeArrowheads="1"/>
          </p:cNvPicPr>
          <p:nvPr>
            <p:ph sz="half" idx="2"/>
          </p:nvPr>
        </p:nvPicPr>
        <p:blipFill>
          <a:blip r:embed="rId2" cstate="print"/>
          <a:srcRect/>
          <a:stretch>
            <a:fillRect/>
          </a:stretch>
        </p:blipFill>
        <p:spPr>
          <a:xfrm>
            <a:off x="4648200" y="2371725"/>
            <a:ext cx="4038600" cy="302895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title"/>
          </p:nvPr>
        </p:nvSpPr>
        <p:spPr/>
        <p:txBody>
          <a:bodyPr/>
          <a:lstStyle/>
          <a:p>
            <a:pPr eaLnBrk="1" hangingPunct="1"/>
            <a:r>
              <a:rPr lang="en-US" smtClean="0"/>
              <a:t>Bulkhead Hoist with </a:t>
            </a:r>
            <a:br>
              <a:rPr lang="en-US" smtClean="0"/>
            </a:br>
            <a:r>
              <a:rPr lang="en-US" smtClean="0"/>
              <a:t>Auxiliary Crane</a:t>
            </a:r>
          </a:p>
        </p:txBody>
      </p:sp>
      <p:sp>
        <p:nvSpPr>
          <p:cNvPr id="56323" name="Rectangle 8"/>
          <p:cNvSpPr>
            <a:spLocks noGrp="1" noChangeArrowheads="1"/>
          </p:cNvSpPr>
          <p:nvPr>
            <p:ph type="body" sz="half" idx="1"/>
          </p:nvPr>
        </p:nvSpPr>
        <p:spPr/>
        <p:txBody>
          <a:bodyPr/>
          <a:lstStyle/>
          <a:p>
            <a:pPr eaLnBrk="1" hangingPunct="1"/>
            <a:endParaRPr lang="en-US" sz="2800" smtClean="0"/>
          </a:p>
        </p:txBody>
      </p:sp>
      <p:pic>
        <p:nvPicPr>
          <p:cNvPr id="56324" name="Picture 11" descr="105_0842"/>
          <p:cNvPicPr>
            <a:picLocks noGrp="1" noChangeAspect="1" noChangeArrowheads="1"/>
          </p:cNvPicPr>
          <p:nvPr>
            <p:ph sz="quarter" idx="2"/>
          </p:nvPr>
        </p:nvPicPr>
        <p:blipFill>
          <a:blip r:embed="rId2" cstate="print"/>
          <a:srcRect/>
          <a:stretch>
            <a:fillRect/>
          </a:stretch>
        </p:blipFill>
        <p:spPr>
          <a:xfrm>
            <a:off x="1447800" y="1524000"/>
            <a:ext cx="6146800" cy="4610100"/>
          </a:xfrm>
        </p:spPr>
      </p:pic>
      <p:sp>
        <p:nvSpPr>
          <p:cNvPr id="56325" name="Content Placeholder 5"/>
          <p:cNvSpPr>
            <a:spLocks noGrp="1"/>
          </p:cNvSpPr>
          <p:nvPr>
            <p:ph sz="quarter" idx="3"/>
          </p:nvPr>
        </p:nvSpPr>
        <p:spPr>
          <a:xfrm flipV="1">
            <a:off x="7467600" y="4800600"/>
            <a:ext cx="1219200" cy="1493838"/>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9"/>
          <p:cNvSpPr>
            <a:spLocks noGrp="1" noChangeArrowheads="1"/>
          </p:cNvSpPr>
          <p:nvPr>
            <p:ph type="title"/>
          </p:nvPr>
        </p:nvSpPr>
        <p:spPr/>
        <p:txBody>
          <a:bodyPr/>
          <a:lstStyle/>
          <a:p>
            <a:pPr eaLnBrk="1" hangingPunct="1"/>
            <a:r>
              <a:rPr lang="en-US" smtClean="0"/>
              <a:t>Jib Crane</a:t>
            </a:r>
          </a:p>
        </p:txBody>
      </p:sp>
      <p:sp>
        <p:nvSpPr>
          <p:cNvPr id="57347" name="Rectangle 5"/>
          <p:cNvSpPr>
            <a:spLocks noGrp="1" noChangeArrowheads="1"/>
          </p:cNvSpPr>
          <p:nvPr>
            <p:ph type="body" sz="half" idx="1"/>
          </p:nvPr>
        </p:nvSpPr>
        <p:spPr>
          <a:xfrm>
            <a:off x="685800" y="1066800"/>
            <a:ext cx="4038600" cy="1600200"/>
          </a:xfrm>
        </p:spPr>
        <p:txBody>
          <a:bodyPr/>
          <a:lstStyle/>
          <a:p>
            <a:pPr eaLnBrk="1" hangingPunct="1"/>
            <a:r>
              <a:rPr lang="en-US" sz="2800" smtClean="0"/>
              <a:t>Jib crane lifting a maintenance bulkhead</a:t>
            </a:r>
          </a:p>
        </p:txBody>
      </p:sp>
      <p:pic>
        <p:nvPicPr>
          <p:cNvPr id="57348" name="Picture 4" descr="100_0628"/>
          <p:cNvPicPr>
            <a:picLocks noGrp="1" noChangeAspect="1" noChangeArrowheads="1"/>
          </p:cNvPicPr>
          <p:nvPr>
            <p:ph sz="quarter" idx="3"/>
          </p:nvPr>
        </p:nvPicPr>
        <p:blipFill>
          <a:blip r:embed="rId3" cstate="print"/>
          <a:srcRect/>
          <a:stretch>
            <a:fillRect/>
          </a:stretch>
        </p:blipFill>
        <p:spPr>
          <a:xfrm>
            <a:off x="990600" y="2438400"/>
            <a:ext cx="2743200" cy="3657600"/>
          </a:xfrm>
          <a:noFill/>
        </p:spPr>
      </p:pic>
      <p:pic>
        <p:nvPicPr>
          <p:cNvPr id="57349" name="Picture 2" descr="12"/>
          <p:cNvPicPr>
            <a:picLocks noGrp="1" noChangeAspect="1" noChangeArrowheads="1"/>
          </p:cNvPicPr>
          <p:nvPr>
            <p:ph sz="quarter" idx="2"/>
          </p:nvPr>
        </p:nvPicPr>
        <p:blipFill>
          <a:blip r:embed="rId4" cstate="print"/>
          <a:srcRect/>
          <a:stretch>
            <a:fillRect/>
          </a:stretch>
        </p:blipFill>
        <p:spPr>
          <a:xfrm>
            <a:off x="4114800" y="1905000"/>
            <a:ext cx="4343400" cy="3559175"/>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Grp="1" noChangeArrowheads="1"/>
          </p:cNvSpPr>
          <p:nvPr>
            <p:ph type="title"/>
          </p:nvPr>
        </p:nvSpPr>
        <p:spPr/>
        <p:txBody>
          <a:bodyPr/>
          <a:lstStyle/>
          <a:p>
            <a:pPr eaLnBrk="1" hangingPunct="1"/>
            <a:r>
              <a:rPr lang="en-US" smtClean="0"/>
              <a:t>Auxiliary Crane</a:t>
            </a:r>
          </a:p>
        </p:txBody>
      </p:sp>
      <p:sp>
        <p:nvSpPr>
          <p:cNvPr id="58371" name="Rectangle 5"/>
          <p:cNvSpPr>
            <a:spLocks noGrp="1" noChangeArrowheads="1"/>
          </p:cNvSpPr>
          <p:nvPr>
            <p:ph type="body" sz="half" idx="1"/>
          </p:nvPr>
        </p:nvSpPr>
        <p:spPr/>
        <p:txBody>
          <a:bodyPr/>
          <a:lstStyle/>
          <a:p>
            <a:pPr eaLnBrk="1" hangingPunct="1">
              <a:lnSpc>
                <a:spcPct val="90000"/>
              </a:lnSpc>
            </a:pPr>
            <a:r>
              <a:rPr lang="en-US" sz="2000" smtClean="0"/>
              <a:t>Things to check:</a:t>
            </a:r>
          </a:p>
          <a:p>
            <a:pPr eaLnBrk="1" hangingPunct="1">
              <a:lnSpc>
                <a:spcPct val="90000"/>
              </a:lnSpc>
            </a:pPr>
            <a:r>
              <a:rPr lang="en-US" sz="2000" smtClean="0"/>
              <a:t>Operate crane through all functions (hoist, travel, boom, rotate)</a:t>
            </a:r>
          </a:p>
          <a:p>
            <a:pPr eaLnBrk="1" hangingPunct="1">
              <a:lnSpc>
                <a:spcPct val="90000"/>
              </a:lnSpc>
            </a:pPr>
            <a:r>
              <a:rPr lang="en-US" sz="2000" smtClean="0"/>
              <a:t>Verify operation of travel alarms</a:t>
            </a:r>
          </a:p>
          <a:p>
            <a:pPr eaLnBrk="1" hangingPunct="1">
              <a:lnSpc>
                <a:spcPct val="90000"/>
              </a:lnSpc>
            </a:pPr>
            <a:r>
              <a:rPr lang="en-US" sz="2000" smtClean="0"/>
              <a:t>Inspect hook blocks for wear and free rotation of hook</a:t>
            </a:r>
          </a:p>
          <a:p>
            <a:pPr eaLnBrk="1" hangingPunct="1">
              <a:lnSpc>
                <a:spcPct val="90000"/>
              </a:lnSpc>
            </a:pPr>
            <a:r>
              <a:rPr lang="en-US" sz="2000" smtClean="0"/>
              <a:t>Insure hook safety latch is operable</a:t>
            </a:r>
          </a:p>
          <a:p>
            <a:pPr eaLnBrk="1" hangingPunct="1">
              <a:lnSpc>
                <a:spcPct val="90000"/>
              </a:lnSpc>
            </a:pPr>
            <a:r>
              <a:rPr lang="en-US" sz="2000" smtClean="0"/>
              <a:t>Verify proper operation of all limit switches including anti two-blocking device for the hook block</a:t>
            </a:r>
          </a:p>
          <a:p>
            <a:pPr eaLnBrk="1" hangingPunct="1">
              <a:lnSpc>
                <a:spcPct val="90000"/>
              </a:lnSpc>
            </a:pPr>
            <a:r>
              <a:rPr lang="en-US" sz="2000" smtClean="0"/>
              <a:t>Check hydraulic system</a:t>
            </a:r>
          </a:p>
        </p:txBody>
      </p:sp>
      <p:pic>
        <p:nvPicPr>
          <p:cNvPr id="58372" name="Picture 12" descr="DSC03556"/>
          <p:cNvPicPr>
            <a:picLocks noGrp="1" noChangeAspect="1" noChangeArrowheads="1"/>
          </p:cNvPicPr>
          <p:nvPr>
            <p:ph sz="quarter" idx="2"/>
          </p:nvPr>
        </p:nvPicPr>
        <p:blipFill>
          <a:blip r:embed="rId2" cstate="print"/>
          <a:srcRect/>
          <a:stretch>
            <a:fillRect/>
          </a:stretch>
        </p:blipFill>
        <p:spPr>
          <a:xfrm>
            <a:off x="5143500" y="1524000"/>
            <a:ext cx="3048000" cy="2286000"/>
          </a:xfrm>
        </p:spPr>
      </p:pic>
      <p:pic>
        <p:nvPicPr>
          <p:cNvPr id="58373" name="Picture 13" descr="105_0841"/>
          <p:cNvPicPr>
            <a:picLocks noGrp="1" noChangeAspect="1" noChangeArrowheads="1"/>
          </p:cNvPicPr>
          <p:nvPr>
            <p:ph sz="quarter" idx="3"/>
          </p:nvPr>
        </p:nvPicPr>
        <p:blipFill>
          <a:blip r:embed="rId3" cstate="print"/>
          <a:srcRect/>
          <a:stretch>
            <a:fillRect/>
          </a:stretch>
        </p:blipFill>
        <p:spPr>
          <a:xfrm>
            <a:off x="5143500" y="3962400"/>
            <a:ext cx="3048000" cy="2286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pPr eaLnBrk="1" hangingPunct="1"/>
            <a:r>
              <a:rPr lang="en-US" smtClean="0"/>
              <a:t>Sump pumps</a:t>
            </a:r>
          </a:p>
        </p:txBody>
      </p:sp>
      <p:sp>
        <p:nvSpPr>
          <p:cNvPr id="59395" name="Rectangle 5"/>
          <p:cNvSpPr>
            <a:spLocks noGrp="1" noChangeArrowheads="1"/>
          </p:cNvSpPr>
          <p:nvPr>
            <p:ph type="body" sz="half" idx="1"/>
          </p:nvPr>
        </p:nvSpPr>
        <p:spPr/>
        <p:txBody>
          <a:bodyPr/>
          <a:lstStyle/>
          <a:p>
            <a:pPr eaLnBrk="1" hangingPunct="1">
              <a:lnSpc>
                <a:spcPct val="90000"/>
              </a:lnSpc>
            </a:pPr>
            <a:r>
              <a:rPr lang="en-US" sz="2800" smtClean="0"/>
              <a:t>Used to remove internal seepage that is collected in drains within the dam</a:t>
            </a:r>
          </a:p>
          <a:p>
            <a:pPr eaLnBrk="1" hangingPunct="1">
              <a:lnSpc>
                <a:spcPct val="90000"/>
              </a:lnSpc>
            </a:pPr>
            <a:r>
              <a:rPr lang="en-US" sz="2800" smtClean="0"/>
              <a:t>Check operation of sump pumps</a:t>
            </a:r>
          </a:p>
          <a:p>
            <a:pPr eaLnBrk="1" hangingPunct="1">
              <a:lnSpc>
                <a:spcPct val="90000"/>
              </a:lnSpc>
            </a:pPr>
            <a:r>
              <a:rPr lang="en-US" sz="2800" smtClean="0"/>
              <a:t>Manually trip the float switches</a:t>
            </a:r>
          </a:p>
          <a:p>
            <a:pPr eaLnBrk="1" hangingPunct="1">
              <a:lnSpc>
                <a:spcPct val="90000"/>
              </a:lnSpc>
            </a:pPr>
            <a:r>
              <a:rPr lang="en-US" sz="2800" smtClean="0"/>
              <a:t>Usually provided with high water alarm</a:t>
            </a:r>
          </a:p>
          <a:p>
            <a:pPr eaLnBrk="1" hangingPunct="1">
              <a:lnSpc>
                <a:spcPct val="90000"/>
              </a:lnSpc>
            </a:pPr>
            <a:r>
              <a:rPr lang="en-US" sz="2800" smtClean="0"/>
              <a:t>Corrosive area</a:t>
            </a:r>
          </a:p>
          <a:p>
            <a:pPr eaLnBrk="1" hangingPunct="1">
              <a:lnSpc>
                <a:spcPct val="90000"/>
              </a:lnSpc>
              <a:buFont typeface="Wingdings" pitchFamily="2" charset="2"/>
              <a:buNone/>
            </a:pPr>
            <a:endParaRPr lang="en-US" sz="2800" smtClean="0"/>
          </a:p>
        </p:txBody>
      </p:sp>
      <p:pic>
        <p:nvPicPr>
          <p:cNvPr id="59396" name="Picture 7" descr="Berlin Gate 014"/>
          <p:cNvPicPr>
            <a:picLocks noGrp="1" noChangeAspect="1" noChangeArrowheads="1"/>
          </p:cNvPicPr>
          <p:nvPr>
            <p:ph sz="half" idx="2"/>
          </p:nvPr>
        </p:nvPicPr>
        <p:blipFill>
          <a:blip r:embed="rId2" cstate="print"/>
          <a:srcRect/>
          <a:stretch>
            <a:fillRect/>
          </a:stretch>
        </p:blipFill>
        <p:spPr>
          <a:xfrm>
            <a:off x="4648200" y="2386013"/>
            <a:ext cx="4038600" cy="2998787"/>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Text Box 3"/>
          <p:cNvSpPr txBox="1">
            <a:spLocks noChangeArrowheads="1"/>
          </p:cNvSpPr>
          <p:nvPr/>
        </p:nvSpPr>
        <p:spPr bwMode="auto">
          <a:xfrm>
            <a:off x="381000" y="4114800"/>
            <a:ext cx="8458200" cy="1922463"/>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4800" b="1" dirty="0">
                <a:effectLst>
                  <a:outerShdw blurRad="38100" dist="38100" dir="2700000" algn="tl">
                    <a:srgbClr val="C0C0C0"/>
                  </a:outerShdw>
                </a:effectLst>
                <a:latin typeface="Signature" pitchFamily="2" charset="0"/>
              </a:rPr>
              <a:t>Thank You…..</a:t>
            </a:r>
          </a:p>
          <a:p>
            <a:pPr algn="ctr" eaLnBrk="0" hangingPunct="0">
              <a:spcBef>
                <a:spcPct val="50000"/>
              </a:spcBef>
              <a:defRPr/>
            </a:pPr>
            <a:r>
              <a:rPr lang="en-US" sz="4800" b="1" dirty="0">
                <a:effectLst>
                  <a:outerShdw blurRad="38100" dist="38100" dir="2700000" algn="tl">
                    <a:srgbClr val="C0C0C0"/>
                  </a:outerShdw>
                </a:effectLst>
                <a:latin typeface="Signature" pitchFamily="2" charset="0"/>
              </a:rPr>
              <a:t>Any Questions ?</a:t>
            </a:r>
          </a:p>
        </p:txBody>
      </p:sp>
      <p:pic>
        <p:nvPicPr>
          <p:cNvPr id="60419" name="Picture 4" descr="MCj00787110000[1]"/>
          <p:cNvPicPr>
            <a:picLocks noChangeAspect="1" noChangeArrowheads="1"/>
          </p:cNvPicPr>
          <p:nvPr/>
        </p:nvPicPr>
        <p:blipFill>
          <a:blip r:embed="rId3" cstate="print"/>
          <a:srcRect/>
          <a:stretch>
            <a:fillRect/>
          </a:stretch>
        </p:blipFill>
        <p:spPr bwMode="auto">
          <a:xfrm>
            <a:off x="6553200" y="533400"/>
            <a:ext cx="1276350" cy="3095625"/>
          </a:xfrm>
          <a:prstGeom prst="rect">
            <a:avLst/>
          </a:prstGeom>
          <a:noFill/>
          <a:ln w="9525">
            <a:noFill/>
            <a:miter lim="800000"/>
            <a:headEnd/>
            <a:tailEnd/>
          </a:ln>
        </p:spPr>
      </p:pic>
      <p:pic>
        <p:nvPicPr>
          <p:cNvPr id="60420" name="Picture 4" descr="DX-5"/>
          <p:cNvPicPr>
            <a:picLocks noChangeAspect="1" noChangeArrowheads="1"/>
          </p:cNvPicPr>
          <p:nvPr/>
        </p:nvPicPr>
        <p:blipFill>
          <a:blip r:embed="rId4" cstate="print"/>
          <a:srcRect/>
          <a:stretch>
            <a:fillRect/>
          </a:stretch>
        </p:blipFill>
        <p:spPr bwMode="auto">
          <a:xfrm>
            <a:off x="685800" y="381000"/>
            <a:ext cx="5638800" cy="37592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90600" y="152400"/>
            <a:ext cx="8077200" cy="1143000"/>
          </a:xfrm>
        </p:spPr>
        <p:txBody>
          <a:bodyPr/>
          <a:lstStyle/>
          <a:p>
            <a:pPr eaLnBrk="1" hangingPunct="1">
              <a:defRPr/>
            </a:pPr>
            <a:r>
              <a:rPr lang="en-AU" dirty="0" smtClean="0">
                <a:solidFill>
                  <a:schemeClr val="tx1"/>
                </a:solidFill>
                <a:effectLst>
                  <a:outerShdw blurRad="38100" dist="38100" dir="2700000" algn="tl">
                    <a:srgbClr val="000000"/>
                  </a:outerShdw>
                </a:effectLst>
              </a:rPr>
              <a:t>What Can Happen?</a:t>
            </a:r>
            <a:endParaRPr lang="en-AU" dirty="0">
              <a:solidFill>
                <a:schemeClr val="tx1"/>
              </a:solidFill>
              <a:effectLst>
                <a:outerShdw blurRad="38100" dist="38100" dir="2700000" algn="tl">
                  <a:srgbClr val="000000"/>
                </a:outerShdw>
              </a:effectLst>
            </a:endParaRPr>
          </a:p>
        </p:txBody>
      </p:sp>
      <p:pic>
        <p:nvPicPr>
          <p:cNvPr id="8195" name="Picture 4" descr="DX-8"/>
          <p:cNvPicPr>
            <a:picLocks noChangeAspect="1" noChangeArrowheads="1"/>
          </p:cNvPicPr>
          <p:nvPr/>
        </p:nvPicPr>
        <p:blipFill>
          <a:blip r:embed="rId3" cstate="print"/>
          <a:srcRect/>
          <a:stretch>
            <a:fillRect/>
          </a:stretch>
        </p:blipFill>
        <p:spPr bwMode="auto">
          <a:xfrm>
            <a:off x="457200" y="1295400"/>
            <a:ext cx="8305800" cy="5537200"/>
          </a:xfrm>
          <a:prstGeom prst="rect">
            <a:avLst/>
          </a:prstGeom>
          <a:noFill/>
          <a:ln w="9525">
            <a:noFill/>
            <a:miter lim="800000"/>
            <a:headEnd/>
            <a:tailEnd/>
          </a:ln>
        </p:spPr>
      </p:pic>
      <p:sp>
        <p:nvSpPr>
          <p:cNvPr id="168965" name="Rectangle 5"/>
          <p:cNvSpPr>
            <a:spLocks noChangeArrowheads="1"/>
          </p:cNvSpPr>
          <p:nvPr/>
        </p:nvSpPr>
        <p:spPr bwMode="auto">
          <a:xfrm>
            <a:off x="1066800" y="5791200"/>
            <a:ext cx="5867400" cy="533400"/>
          </a:xfrm>
          <a:prstGeom prst="rect">
            <a:avLst/>
          </a:prstGeom>
          <a:noFill/>
          <a:ln w="9525">
            <a:noFill/>
            <a:miter lim="800000"/>
            <a:headEnd/>
            <a:tailEnd/>
          </a:ln>
          <a:effectLst/>
        </p:spPr>
        <p:txBody>
          <a:bodyPr/>
          <a:lstStyle/>
          <a:p>
            <a:pPr marL="342900" indent="-342900">
              <a:spcBef>
                <a:spcPct val="20000"/>
              </a:spcBef>
              <a:defRPr/>
            </a:pPr>
            <a:r>
              <a:rPr lang="en-AU" sz="3200" dirty="0">
                <a:solidFill>
                  <a:srgbClr val="FFFF00"/>
                </a:solidFill>
                <a:effectLst>
                  <a:outerShdw blurRad="38100" dist="38100" dir="2700000" algn="tl">
                    <a:srgbClr val="000000"/>
                  </a:outerShdw>
                </a:effectLst>
              </a:rPr>
              <a:t>South Africa, 2001</a:t>
            </a:r>
            <a:endParaRPr lang="en-US" sz="3200"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152400"/>
            <a:ext cx="8077200" cy="1143000"/>
          </a:xfrm>
        </p:spPr>
        <p:txBody>
          <a:bodyPr/>
          <a:lstStyle/>
          <a:p>
            <a:pPr eaLnBrk="1" hangingPunct="1">
              <a:defRPr/>
            </a:pPr>
            <a:r>
              <a:rPr lang="en-AU" dirty="0" smtClean="0">
                <a:solidFill>
                  <a:schemeClr val="tx1"/>
                </a:solidFill>
                <a:effectLst>
                  <a:outerShdw blurRad="38100" dist="38100" dir="2700000" algn="tl">
                    <a:srgbClr val="000000"/>
                  </a:outerShdw>
                </a:effectLst>
              </a:rPr>
              <a:t>We’ve got a little problem here</a:t>
            </a:r>
            <a:endParaRPr lang="en-AU" dirty="0">
              <a:solidFill>
                <a:schemeClr val="tx1"/>
              </a:solidFill>
              <a:effectLst>
                <a:outerShdw blurRad="38100" dist="38100" dir="2700000" algn="tl">
                  <a:srgbClr val="000000"/>
                </a:outerShdw>
              </a:effectLst>
            </a:endParaRPr>
          </a:p>
        </p:txBody>
      </p:sp>
      <p:pic>
        <p:nvPicPr>
          <p:cNvPr id="9219" name="Picture 4" descr="DX-5"/>
          <p:cNvPicPr>
            <a:picLocks noChangeAspect="1" noChangeArrowheads="1"/>
          </p:cNvPicPr>
          <p:nvPr/>
        </p:nvPicPr>
        <p:blipFill>
          <a:blip r:embed="rId3" cstate="print"/>
          <a:srcRect/>
          <a:stretch>
            <a:fillRect/>
          </a:stretch>
        </p:blipFill>
        <p:spPr bwMode="auto">
          <a:xfrm>
            <a:off x="533400" y="1219200"/>
            <a:ext cx="822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990600" y="152400"/>
            <a:ext cx="8077200" cy="1143000"/>
          </a:xfrm>
        </p:spPr>
        <p:txBody>
          <a:bodyPr/>
          <a:lstStyle/>
          <a:p>
            <a:pPr eaLnBrk="1" hangingPunct="1">
              <a:defRPr/>
            </a:pPr>
            <a:r>
              <a:rPr lang="en-AU" dirty="0">
                <a:solidFill>
                  <a:schemeClr val="tx1"/>
                </a:solidFill>
                <a:effectLst>
                  <a:outerShdw blurRad="38100" dist="38100" dir="2700000" algn="tl">
                    <a:srgbClr val="000000"/>
                  </a:outerShdw>
                </a:effectLst>
              </a:rPr>
              <a:t>Valve failure</a:t>
            </a:r>
          </a:p>
        </p:txBody>
      </p:sp>
      <p:pic>
        <p:nvPicPr>
          <p:cNvPr id="10243" name="Picture 4" descr="DX-11A"/>
          <p:cNvPicPr>
            <a:picLocks noChangeAspect="1" noChangeArrowheads="1"/>
          </p:cNvPicPr>
          <p:nvPr/>
        </p:nvPicPr>
        <p:blipFill>
          <a:blip r:embed="rId3" cstate="print"/>
          <a:srcRect/>
          <a:stretch>
            <a:fillRect/>
          </a:stretch>
        </p:blipFill>
        <p:spPr bwMode="auto">
          <a:xfrm>
            <a:off x="533400" y="1295400"/>
            <a:ext cx="822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Inspection Essentials</a:t>
            </a:r>
          </a:p>
        </p:txBody>
      </p:sp>
      <p:sp>
        <p:nvSpPr>
          <p:cNvPr id="11267" name="Rectangle 3"/>
          <p:cNvSpPr>
            <a:spLocks noGrp="1" noChangeArrowheads="1"/>
          </p:cNvSpPr>
          <p:nvPr>
            <p:ph type="body" idx="1"/>
          </p:nvPr>
        </p:nvSpPr>
        <p:spPr/>
        <p:txBody>
          <a:bodyPr/>
          <a:lstStyle/>
          <a:p>
            <a:pPr eaLnBrk="1" hangingPunct="1">
              <a:lnSpc>
                <a:spcPct val="90000"/>
              </a:lnSpc>
            </a:pPr>
            <a:r>
              <a:rPr lang="en-US" sz="2400" smtClean="0"/>
              <a:t>Planning: get familiar with the type of equipment involved prior to the inspection. Review drawing plans and previous inspection reports</a:t>
            </a:r>
          </a:p>
          <a:p>
            <a:pPr eaLnBrk="1" hangingPunct="1">
              <a:lnSpc>
                <a:spcPct val="90000"/>
              </a:lnSpc>
            </a:pPr>
            <a:r>
              <a:rPr lang="en-US" sz="2400" smtClean="0"/>
              <a:t>Inspection procedure: discuss the inspection procedure you will be performing</a:t>
            </a:r>
          </a:p>
          <a:p>
            <a:pPr eaLnBrk="1" hangingPunct="1">
              <a:lnSpc>
                <a:spcPct val="90000"/>
              </a:lnSpc>
            </a:pPr>
            <a:r>
              <a:rPr lang="en-US" sz="2400" smtClean="0"/>
              <a:t>Coordinate with other inspection team disciplines</a:t>
            </a:r>
          </a:p>
          <a:p>
            <a:pPr eaLnBrk="1" hangingPunct="1">
              <a:lnSpc>
                <a:spcPct val="90000"/>
              </a:lnSpc>
            </a:pPr>
            <a:r>
              <a:rPr lang="en-US" sz="2400" smtClean="0"/>
              <a:t>Operate all equipment to the extent possible</a:t>
            </a:r>
          </a:p>
          <a:p>
            <a:pPr eaLnBrk="1" hangingPunct="1">
              <a:lnSpc>
                <a:spcPct val="90000"/>
              </a:lnSpc>
            </a:pPr>
            <a:r>
              <a:rPr lang="en-US" sz="2400" smtClean="0"/>
              <a:t>Deficiency identification: do not hesitate to bring up an issue or concern you may have with a component</a:t>
            </a:r>
          </a:p>
          <a:p>
            <a:pPr eaLnBrk="1" hangingPunct="1">
              <a:lnSpc>
                <a:spcPct val="90000"/>
              </a:lnSpc>
            </a:pPr>
            <a:r>
              <a:rPr lang="en-US" sz="2400" smtClean="0"/>
              <a:t>Talk with project personnel</a:t>
            </a:r>
          </a:p>
          <a:p>
            <a:pPr eaLnBrk="1" hangingPunct="1">
              <a:lnSpc>
                <a:spcPct val="90000"/>
              </a:lnSpc>
            </a:pPr>
            <a:r>
              <a:rPr lang="en-US" sz="2400" smtClean="0"/>
              <a:t>Documentation: document your findings</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8265</TotalTime>
  <Words>2142</Words>
  <Application>Microsoft Office PowerPoint</Application>
  <PresentationFormat>On-screen Show (4:3)</PresentationFormat>
  <Paragraphs>339</Paragraphs>
  <Slides>57</Slides>
  <Notes>19</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Title Master</vt:lpstr>
      <vt:lpstr>Slide Master</vt:lpstr>
      <vt:lpstr>Electrical and Mechanical Aspects of Dam Safety</vt:lpstr>
      <vt:lpstr>Objectives</vt:lpstr>
      <vt:lpstr>Overview</vt:lpstr>
      <vt:lpstr>Importance of Inspections</vt:lpstr>
      <vt:lpstr>Problem  Aging  Mechanical Electrical Systems and structures</vt:lpstr>
      <vt:lpstr>What Can Happen?</vt:lpstr>
      <vt:lpstr>We’ve got a little problem here</vt:lpstr>
      <vt:lpstr>Valve failure</vt:lpstr>
      <vt:lpstr>Inspection Essentials</vt:lpstr>
      <vt:lpstr>Documentation</vt:lpstr>
      <vt:lpstr>Types of Gates</vt:lpstr>
      <vt:lpstr>Electrical Inspection Distribution Equipment</vt:lpstr>
      <vt:lpstr>Key Item in Dam Safety Emergency Power Source</vt:lpstr>
      <vt:lpstr>Generator Features</vt:lpstr>
      <vt:lpstr>Generator Inspection</vt:lpstr>
      <vt:lpstr>Generator Inspection</vt:lpstr>
      <vt:lpstr>Electrical Distribution Features</vt:lpstr>
      <vt:lpstr>Motor Control Centers (MCC)</vt:lpstr>
      <vt:lpstr>Distribution Equipment</vt:lpstr>
      <vt:lpstr>Working Space</vt:lpstr>
      <vt:lpstr>Corrosion</vt:lpstr>
      <vt:lpstr>Corrosion</vt:lpstr>
      <vt:lpstr>Wire and cable</vt:lpstr>
      <vt:lpstr>Cable Trays</vt:lpstr>
      <vt:lpstr> Mechanical Equipment Inspection </vt:lpstr>
      <vt:lpstr>Traditional Spillway Gates Tainter/Radial Type Some Vertical Lift Type Electric Hoist Operated</vt:lpstr>
      <vt:lpstr>New Technology Hydraulic Operated Tainter Gates</vt:lpstr>
      <vt:lpstr> Service Gates  Located Inside Control Tower or Dam </vt:lpstr>
      <vt:lpstr>Hoist Type Drive Machinery</vt:lpstr>
      <vt:lpstr>Slide 30</vt:lpstr>
      <vt:lpstr>Wire rope</vt:lpstr>
      <vt:lpstr>Gear and Brake Assembly Inspection</vt:lpstr>
      <vt:lpstr>Hoist Operated Machinery Recap</vt:lpstr>
      <vt:lpstr>Hoist Operated Machinery</vt:lpstr>
      <vt:lpstr>Hydraulic Operated Machinery</vt:lpstr>
      <vt:lpstr>Hydraulic Operated Machinery</vt:lpstr>
      <vt:lpstr>Service Gate Bonnet, Cylinder and Piston Rod</vt:lpstr>
      <vt:lpstr>Hydraulic Operated Machinery</vt:lpstr>
      <vt:lpstr>Hydraulic Cylinders</vt:lpstr>
      <vt:lpstr>Cylinder Rod Corrosion</vt:lpstr>
      <vt:lpstr>Cylinder Rod Corrosion</vt:lpstr>
      <vt:lpstr>Low Flow or Bypass Valve System</vt:lpstr>
      <vt:lpstr>Alternate type of low flow valve  Ring–Jet or Howell-Bunger Valve</vt:lpstr>
      <vt:lpstr>Slide 44</vt:lpstr>
      <vt:lpstr>Screw Actuated Slide Gates</vt:lpstr>
      <vt:lpstr>Cranes and Hoists</vt:lpstr>
      <vt:lpstr>Gantry Cranes</vt:lpstr>
      <vt:lpstr>Gantry Cranes</vt:lpstr>
      <vt:lpstr>Slide 49</vt:lpstr>
      <vt:lpstr>Slide 50</vt:lpstr>
      <vt:lpstr>Monorail Hoist</vt:lpstr>
      <vt:lpstr>Bulkhead Hoist</vt:lpstr>
      <vt:lpstr>Bulkhead Hoist with  Auxiliary Crane</vt:lpstr>
      <vt:lpstr>Jib Crane</vt:lpstr>
      <vt:lpstr>Auxiliary Crane</vt:lpstr>
      <vt:lpstr>Sump pumps</vt:lpstr>
      <vt:lpstr>Slide 57</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219</cp:revision>
  <dcterms:created xsi:type="dcterms:W3CDTF">2009-05-21T17:19:18Z</dcterms:created>
  <dcterms:modified xsi:type="dcterms:W3CDTF">2013-05-06T14:53:46Z</dcterms:modified>
</cp:coreProperties>
</file>