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Lst>
  <p:notesMasterIdLst>
    <p:notesMasterId r:id="rId52"/>
  </p:notesMasterIdLst>
  <p:sldIdLst>
    <p:sldId id="30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80" r:id="rId24"/>
    <p:sldId id="281" r:id="rId25"/>
    <p:sldId id="282" r:id="rId26"/>
    <p:sldId id="283" r:id="rId27"/>
    <p:sldId id="284" r:id="rId28"/>
    <p:sldId id="285" r:id="rId29"/>
    <p:sldId id="286" r:id="rId30"/>
    <p:sldId id="287" r:id="rId31"/>
    <p:sldId id="288"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 id="307" r:id="rId50"/>
    <p:sldId id="309" r:id="rId5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640" autoAdjust="0"/>
    <p:restoredTop sz="94660"/>
  </p:normalViewPr>
  <p:slideViewPr>
    <p:cSldViewPr>
      <p:cViewPr>
        <p:scale>
          <a:sx n="66" d="100"/>
          <a:sy n="66" d="100"/>
        </p:scale>
        <p:origin x="-816" y="-365"/>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87A436-549F-4E0F-9463-113631BA945A}" type="datetimeFigureOut">
              <a:rPr lang="en-US" smtClean="0"/>
              <a:pPr/>
              <a:t>4/30/2013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A779543-1643-4075-896B-83AC30FCD0BB}"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General – Failure can be caused by a variety of problems.</a:t>
            </a:r>
            <a:r>
              <a:rPr lang="en-US" baseline="0" dirty="0" smtClean="0"/>
              <a:t> </a:t>
            </a:r>
            <a:r>
              <a:rPr lang="en-US" baseline="0" dirty="0" err="1" smtClean="0"/>
              <a:t>Geotech</a:t>
            </a:r>
            <a:r>
              <a:rPr lang="en-US" baseline="0" dirty="0" smtClean="0"/>
              <a:t>, structural, Manmade, Hydrologic, </a:t>
            </a:r>
            <a:endParaRPr lang="en-US" dirty="0"/>
          </a:p>
        </p:txBody>
      </p:sp>
      <p:sp>
        <p:nvSpPr>
          <p:cNvPr id="4" name="Slide Number Placeholder 3"/>
          <p:cNvSpPr>
            <a:spLocks noGrp="1"/>
          </p:cNvSpPr>
          <p:nvPr>
            <p:ph type="sldNum" sz="quarter" idx="10"/>
          </p:nvPr>
        </p:nvSpPr>
        <p:spPr/>
        <p:txBody>
          <a:bodyPr/>
          <a:lstStyle/>
          <a:p>
            <a:fld id="{2EF0CED0-5404-44E7-8134-118188D66BAA}"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974536-2626-4305-B9F4-2EB2F4545E5A}" type="slidenum">
              <a:rPr lang="en-US"/>
              <a:pPr/>
              <a:t>11</a:t>
            </a:fld>
            <a:endParaRPr lang="en-US"/>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p:txBody>
          <a:bodyPr/>
          <a:lstStyle/>
          <a:p>
            <a:r>
              <a:rPr lang="en-US"/>
              <a:t>Because we are focusing on a dam break analysis, the focus of much of our efforts after calibration will be the reservoir element.  We must use the “Outflow Structures” routing method in order to use the dam break simulation tool.  This method requires that the storage capacity of the reservoir be described using an elevation-area or elevation-storage curve.  Be sure that the curve extends from the bottom (including any dead storage) past the top of the dam.  It is not enough to bring the curve up to the emergency spillway elevation.  The curve will need to extend up to the highest surcharge elevation that will be reached during a simulation.</a:t>
            </a:r>
          </a:p>
          <a:p>
            <a:endParaRPr lang="en-US"/>
          </a:p>
          <a:p>
            <a:r>
              <a:rPr lang="en-US"/>
              <a:t>Add structures to the reservoir as appropriate.  Likely you will need outlets and spillways (with or without gates) and possibly dam tops or pumps.  The physical properties for each structure must be entered.  The best place to find this information is the reservoir regulation manual.</a:t>
            </a:r>
          </a:p>
          <a:p>
            <a:endParaRPr lang="en-US"/>
          </a:p>
          <a:p>
            <a:r>
              <a:rPr lang="en-US"/>
              <a:t>Begin with the calibrated basin model, including the reservoir with all normally operating structures.  Usually we will make several copies of the basin model.  Each one will have a dam break added to it, with slightly different breach parameters in each model.  The results obtained with each different basin model will represent different break scenarios.</a:t>
            </a:r>
          </a:p>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AD71DF-CC92-418B-8A5E-BB4B6CA4E946}" type="slidenum">
              <a:rPr lang="en-US"/>
              <a:pPr/>
              <a:t>12</a:t>
            </a:fld>
            <a:endParaRPr lang="en-US"/>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pPr>
              <a:lnSpc>
                <a:spcPct val="90000"/>
              </a:lnSpc>
            </a:pPr>
            <a:r>
              <a:rPr lang="en-US"/>
              <a:t>A number of assumptions are made in the dam break module included in the HEC-HMS reservoir element.  The most significant is that the water surface behind the dam is assumed to be level before, during, and after the breach forms.  This is generally only true for small reservoirs.  In large reservoirs, water cannot reach the breach fast enough to maintain a level surface and instead a sloped surface forms.</a:t>
            </a:r>
          </a:p>
          <a:p>
            <a:pPr>
              <a:lnSpc>
                <a:spcPct val="90000"/>
              </a:lnSpc>
            </a:pPr>
            <a:endParaRPr lang="en-US"/>
          </a:p>
          <a:p>
            <a:pPr>
              <a:lnSpc>
                <a:spcPct val="90000"/>
              </a:lnSpc>
            </a:pPr>
            <a:r>
              <a:rPr lang="en-US"/>
              <a:t>Along with the level pool elevation is the assumption of nearly zero horizontal velocity.  This implies the next assumption which is that the total head of the water in the pool is equal to the gravity (or elevation) head.  In reality, if the pool surface is sloped then horizontal velocity will be greater than zero and the total head will include both a gravity and velocity component.</a:t>
            </a:r>
          </a:p>
          <a:p>
            <a:pPr>
              <a:lnSpc>
                <a:spcPct val="90000"/>
              </a:lnSpc>
            </a:pPr>
            <a:endParaRPr lang="en-US"/>
          </a:p>
          <a:p>
            <a:pPr>
              <a:lnSpc>
                <a:spcPct val="90000"/>
              </a:lnSpc>
            </a:pPr>
            <a:r>
              <a:rPr lang="en-US"/>
              <a:t>All discharge from the breach is assumed to enter the downstream channel.  Some reservoirs may be such that when a dam or dike fails, the discharge spreads out over the land surface until it eventually enters a stream channel.  Situations such as these require a different software tool.</a:t>
            </a:r>
          </a:p>
          <a:p>
            <a:pPr>
              <a:lnSpc>
                <a:spcPct val="90000"/>
              </a:lnSpc>
            </a:pPr>
            <a:endParaRPr lang="en-US"/>
          </a:p>
          <a:p>
            <a:pPr>
              <a:lnSpc>
                <a:spcPct val="90000"/>
              </a:lnSpc>
            </a:pPr>
            <a:r>
              <a:rPr lang="en-US"/>
              <a:t>Overall these assumptions mean that HEC-HMS is bested suited to simulating reservoirs where a sloping water surface does not develop.  Also, that the breach opens at a rate slow enough to match the draw down capacity of the reservoir.</a:t>
            </a:r>
          </a:p>
          <a:p>
            <a:pPr>
              <a:lnSpc>
                <a:spcPct val="90000"/>
              </a:lnSpc>
            </a:pP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EDF04E-4A2F-4038-A80C-DA92F30BA2F2}" type="slidenum">
              <a:rPr lang="en-US"/>
              <a:pPr/>
              <a:t>13</a:t>
            </a:fld>
            <a:endParaRPr lang="en-US"/>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r>
              <a:rPr lang="en-US" sz="1000"/>
              <a:t>The main parameter for a dam break is whether the breach forms as an open-top trapezoid due to overtopping, or like a conduit due to piping.  HEC-HMS does not physically model either development mode.  Instead parameters from external sources are entered to describe the shape of the breach as it opens and the rate at which it opens.</a:t>
            </a:r>
          </a:p>
          <a:p>
            <a:endParaRPr lang="en-US" sz="1000"/>
          </a:p>
          <a:p>
            <a:r>
              <a:rPr lang="en-US" sz="1000"/>
              <a:t>The ultimate size of the breach must be described.  This is the size that is expected when for all practical purposed the breach has stopped growing.  Remember that the breach may stop growing because the entire dam is eroded or because the reservoir is drained and there is no more water to erode the dam.  Both failure methods require the top elevation, usually taken as the top of the dam.  The bottom elevation is the point where the dam will stop eroding, usually either bedrock or the bottom of the reservoir pool.  The width at the bottom elevation must also be specified.  Finally the left and right side slopes must be entered; they are not required to be equal to each other.</a:t>
            </a:r>
          </a:p>
          <a:p>
            <a:endParaRPr lang="en-US" sz="1000"/>
          </a:p>
          <a:p>
            <a:r>
              <a:rPr lang="en-US" sz="1000"/>
              <a:t>After defining the maximum size of the dam break, it is necessary to define when the break initiates and how long it takes for the breach to open to the ultimate size.  The development time defines the length of time from first meaningful flow through the breach, to reaching the ultimate size.  Often dams begin to fail and evidence of the impending failure is visible.  This time should not be included in the development time; only include the time after flow actually begins through the breach.</a:t>
            </a:r>
          </a:p>
          <a:p>
            <a:endParaRPr lang="en-US" sz="1000"/>
          </a:p>
          <a:p>
            <a:r>
              <a:rPr lang="en-US" sz="1000"/>
              <a:t>If the bottom elevation of the breach is above the bottom of the reservoir, then there may be dead storage that does not leave the reservoir.</a:t>
            </a:r>
          </a:p>
          <a:p>
            <a:endParaRPr lang="en-US" sz="10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8ED6A3-353C-4D08-93B7-D0019E940D68}" type="slidenum">
              <a:rPr lang="en-US"/>
              <a:pPr/>
              <a:t>14</a:t>
            </a:fld>
            <a:endParaRPr lang="en-US"/>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p:txBody>
          <a:bodyPr/>
          <a:lstStyle/>
          <a:p>
            <a:r>
              <a:rPr lang="en-US"/>
              <a:t>Picture of the dam break editor in HEC-HMS.  Navigate to the editor by clicking on the reservoir element in the Watershed Explorer or in the Basin Map.  Next expand the reservoir node in the Watershed Explorer and click on the Dam Break sub-node.  Depending on the method (overtop or piping) the appropriate data entry fields will be shown.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1610F0-7C2F-4D45-B349-DE1039F0948A}" type="slidenum">
              <a:rPr lang="en-US"/>
              <a:pPr/>
              <a:t>15</a:t>
            </a:fld>
            <a:endParaRPr lang="en-US"/>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p:txBody>
          <a:bodyPr/>
          <a:lstStyle/>
          <a:p>
            <a:r>
              <a:rPr lang="en-US"/>
              <a:t>At this point, you have defined the ultimate size of the breach and the length of time necessary for the breach to develop.  It is necessary to define when the breach will initiate during the simulation.  One option is to specify the length of time the reservoir pool elevation must remain above some threshold.  This information may be the result of a detailed geotechnical investigation into the dam itself.  A second option is to specify a pool elevation; the breach begins to open as soon as the elevation is reached.  The final option is a specific time during the simulation regardless of the pool elevation.</a:t>
            </a:r>
          </a:p>
          <a:p>
            <a:endParaRPr lang="en-US"/>
          </a:p>
          <a:p>
            <a:r>
              <a:rPr lang="en-US"/>
              <a:t>The second option is used frequently during a PMF study.  A simulation will be performed without dam break.  Use this simulation to determine the maximum pool elevation reached.  This elevation can then be used as the trigger elevation in order to maximize the volume of water that contributes to the dam break.  The third option can be used to try and match historic data of an actual dam failure, or to consider what-if scenarios during forecasting operations.</a:t>
            </a:r>
          </a:p>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7F3CE8-8458-408C-A50D-B3E448955E65}" type="slidenum">
              <a:rPr lang="en-US"/>
              <a:pPr/>
              <a:t>16</a:t>
            </a:fld>
            <a:endParaRPr lang="en-US"/>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p:txBody>
          <a:bodyPr/>
          <a:lstStyle/>
          <a:p>
            <a:r>
              <a:rPr lang="en-US"/>
              <a:t>The development time of the breach describes how long it takes for the full breach to form.  The breach initiation controls when the breach starts to form.  Progression describes how the rate at which the breach grows during the development time.</a:t>
            </a:r>
          </a:p>
          <a:p>
            <a:endParaRPr lang="en-US"/>
          </a:p>
          <a:p>
            <a:r>
              <a:rPr lang="en-US"/>
              <a:t>The simplest progression is linear and means that the breach grows at a uniform rate.  Consider a development time of 2 hours and a control specifications time interval of 15 minutes.  The breach will develop over 8 time steps.  For each time step, the breach will grow by 1/8 of the ultimate breach opening.</a:t>
            </a:r>
          </a:p>
          <a:p>
            <a:endParaRPr lang="en-US"/>
          </a:p>
          <a:p>
            <a:r>
              <a:rPr lang="en-US"/>
              <a:t>The sine wave progression results in a breach that initially grows very quickly then slows down towards the end of the development time.  You can define your own growth pattern using a percentage curve in the paired data manager.  That curve defines the percentage of breach growth as a percentage of the development time.</a:t>
            </a:r>
          </a:p>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E05E0C-5A04-4EB3-A5A7-F16C8A9E3053}" type="slidenum">
              <a:rPr lang="en-US"/>
              <a:pPr/>
              <a:t>17</a:t>
            </a:fld>
            <a:endParaRPr lang="en-US"/>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p:txBody>
          <a:bodyPr/>
          <a:lstStyle/>
          <a:p>
            <a:r>
              <a:rPr lang="en-US" sz="1000"/>
              <a:t>Tailwater condition is used to describe the depth of water immediately downstream of the dam and affecting how much water flows through the breach.  The affect of tailwater is to reduce the flow through the breach, since physically the flow is partially blocked by the presence of dowstream water.  For a high dam, it may be possible that the bottom of the breach always remains above the tailwater.  However, this situation is very rare.  There are virtually no cases where the modeling of tailwater can be ignored.</a:t>
            </a:r>
          </a:p>
          <a:p>
            <a:endParaRPr lang="en-US" sz="1000"/>
          </a:p>
          <a:p>
            <a:r>
              <a:rPr lang="en-US" sz="1000"/>
              <a:t>The most common way to model tailwater is to compute the depth using the reservoir outflow and a rating curve.  The curve could be developed using stream measurements.  However, the outflow during a dam failure will be significantly larger than previously observed flow.  You should consider using a hydraulics model to extend the rating curve.  HEC-HMS will not extend the curve for you; you must specify it to the maximum flow that will be discharging from the reservoir.</a:t>
            </a:r>
          </a:p>
          <a:p>
            <a:endParaRPr lang="en-US" sz="1000"/>
          </a:p>
          <a:p>
            <a:r>
              <a:rPr lang="en-US" sz="1000"/>
              <a:t>In some cases there are contributions to the tailwater from other locations besides the reservoir.  In these cases the reservoir flow must be added to the additional inflow before applying the rating curve.  This might be the case if the reservoir discharges into a river as a lateral inflow.</a:t>
            </a:r>
          </a:p>
          <a:p>
            <a:endParaRPr lang="en-US" sz="1000"/>
          </a:p>
          <a:p>
            <a:r>
              <a:rPr lang="en-US" sz="1000"/>
              <a:t>In some rare cases, you may be able to use a specified tailwater stage using a time-series gage.  However, this can only be done if the reservoir discharge will have a minimal affect on the tailwater stage.  This is rarely the case in dam failure studies.</a:t>
            </a:r>
          </a:p>
          <a:p>
            <a:endParaRPr lang="en-US" sz="10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9BEF48-C50B-49D3-B9C7-DC8C585160BE}" type="slidenum">
              <a:rPr lang="en-US"/>
              <a:pPr/>
              <a:t>18</a:t>
            </a:fld>
            <a:endParaRPr lang="en-US"/>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p:txBody>
          <a:bodyPr/>
          <a:lstStyle/>
          <a:p>
            <a:r>
              <a:rPr lang="en-US" sz="1000"/>
              <a:t>There are several limitations to the dam break modeling in HEC-HMS that must be considered.  If any of these are a factor in a project, then it may be necessary to consider a hydraulic model.</a:t>
            </a:r>
          </a:p>
          <a:p>
            <a:endParaRPr lang="en-US" sz="1000"/>
          </a:p>
          <a:p>
            <a:r>
              <a:rPr lang="en-US" sz="1000"/>
              <a:t>Reservoirs with a long, narrow pool usually develop a sloping water surface during a dam breach.  The assumptions in HEC-HMS are for a level pool.  Breaks that develop faster than the reservoir can draw down may also be a problem; these situations also lead to sloping water surface in the pool.  In both of these cases, the HEC-RAS program can be used since it considers a non-level pool in the reservoir.</a:t>
            </a:r>
          </a:p>
          <a:p>
            <a:endParaRPr lang="en-US" sz="1000"/>
          </a:p>
          <a:p>
            <a:r>
              <a:rPr lang="en-US" sz="1000"/>
              <a:t>Dam breaks are usually envisioned to happen on dams across a river.  However, some reservoirs are situated in relatively flat topography and have one or more dikes to contain the storage pool.  This dikes are not immune from failure and should be evaluated.  Often, failure of a dike leads to discharge that is diffuse across the land surface.  This situation may require a two-dimensional hydraulics model.</a:t>
            </a:r>
          </a:p>
          <a:p>
            <a:endParaRPr lang="en-US" sz="1000"/>
          </a:p>
          <a:p>
            <a:r>
              <a:rPr lang="en-US" sz="1000"/>
              <a:t>You may not be able to use HEC-HMS if the downstream reaches lead to complicated routing.  For example, high stages resulting from the dam break may overtop levees; the program does not explicitly represent levees.  Also, the program cannot model backwater and significant volume may be temporarily stored in tributaries.</a:t>
            </a:r>
          </a:p>
          <a:p>
            <a:endParaRPr lang="en-US" sz="1000"/>
          </a:p>
          <a:p>
            <a:r>
              <a:rPr lang="en-US" sz="1000"/>
              <a:t>The stage estimates from downstream routing within HEC-HMS are generally not good enough for floodplain mapping.  If you require floodplain maps then you will need to do the downstream routing using HEC-RAS.</a:t>
            </a:r>
          </a:p>
          <a:p>
            <a:endParaRPr lang="en-US" sz="10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6"/>
          <p:cNvSpPr>
            <a:spLocks noGrp="1" noChangeArrowheads="1"/>
          </p:cNvSpPr>
          <p:nvPr>
            <p:ph type="ftr" sz="quarter" idx="4"/>
          </p:nvPr>
        </p:nvSpPr>
        <p:spPr>
          <a:noFill/>
        </p:spPr>
        <p:txBody>
          <a:bodyPr/>
          <a:lstStyle/>
          <a:p>
            <a:r>
              <a:rPr lang="en-US" smtClean="0"/>
              <a:t>L - Using HEC-RAS to Perform a Dam Break/Brunner</a:t>
            </a:r>
          </a:p>
        </p:txBody>
      </p:sp>
      <p:sp>
        <p:nvSpPr>
          <p:cNvPr id="48131" name="Rectangle 7"/>
          <p:cNvSpPr>
            <a:spLocks noGrp="1" noChangeArrowheads="1"/>
          </p:cNvSpPr>
          <p:nvPr>
            <p:ph type="sldNum" sz="quarter" idx="5"/>
          </p:nvPr>
        </p:nvSpPr>
        <p:spPr>
          <a:noFill/>
        </p:spPr>
        <p:txBody>
          <a:bodyPr/>
          <a:lstStyle/>
          <a:p>
            <a:fld id="{3ED01C05-3BF1-48EC-A044-BEEBABD0DE7C}" type="slidenum">
              <a:rPr lang="en-US" smtClean="0"/>
              <a:pPr/>
              <a:t>19</a:t>
            </a:fld>
            <a:endParaRPr lang="en-US" smtClean="0"/>
          </a:p>
        </p:txBody>
      </p:sp>
      <p:sp>
        <p:nvSpPr>
          <p:cNvPr id="48132" name="Rectangle 2"/>
          <p:cNvSpPr>
            <a:spLocks noGrp="1" noRot="1" noChangeAspect="1" noChangeArrowheads="1" noTextEdit="1"/>
          </p:cNvSpPr>
          <p:nvPr>
            <p:ph type="sldImg"/>
          </p:nvPr>
        </p:nvSpPr>
        <p:spPr>
          <a:xfrm>
            <a:off x="803275" y="685800"/>
            <a:ext cx="5180013" cy="3886200"/>
          </a:xfrm>
          <a:ln/>
        </p:spPr>
      </p:sp>
      <p:sp>
        <p:nvSpPr>
          <p:cNvPr id="48133" name="Rectangle 3"/>
          <p:cNvSpPr>
            <a:spLocks noGrp="1" noChangeArrowheads="1"/>
          </p:cNvSpPr>
          <p:nvPr>
            <p:ph type="body" idx="1"/>
          </p:nvPr>
        </p:nvSpPr>
        <p:spPr>
          <a:noFill/>
          <a:ln/>
        </p:spPr>
        <p:txBody>
          <a:bodyPr/>
          <a:lstStyle/>
          <a:p>
            <a:r>
              <a:rPr lang="en-US" smtClean="0"/>
              <a:t>HEC-RAS can be used to model both overtopping as well as piping failure breaches for earthen dams.  Additionally, the more instantaneous type of failures of concrete dams (generally occurring from earthquakes) can also be modeled.  The resulting flood wave is routed downstream using the unsteady flow equations.  Inundation mapping of the resulting flood can be done with the HEC-GeoRAS program (companion product to HEC-RAS) when GIS data (terrain data) are available.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6"/>
          <p:cNvSpPr>
            <a:spLocks noGrp="1" noChangeArrowheads="1"/>
          </p:cNvSpPr>
          <p:nvPr>
            <p:ph type="ftr" sz="quarter" idx="4"/>
          </p:nvPr>
        </p:nvSpPr>
        <p:spPr>
          <a:noFill/>
        </p:spPr>
        <p:txBody>
          <a:bodyPr/>
          <a:lstStyle/>
          <a:p>
            <a:r>
              <a:rPr lang="en-US" smtClean="0"/>
              <a:t>L - Using HEC-RAS to Perform a Dam Break/Brunner</a:t>
            </a:r>
          </a:p>
        </p:txBody>
      </p:sp>
      <p:sp>
        <p:nvSpPr>
          <p:cNvPr id="49155" name="Rectangle 7"/>
          <p:cNvSpPr>
            <a:spLocks noGrp="1" noChangeArrowheads="1"/>
          </p:cNvSpPr>
          <p:nvPr>
            <p:ph type="sldNum" sz="quarter" idx="5"/>
          </p:nvPr>
        </p:nvSpPr>
        <p:spPr>
          <a:noFill/>
        </p:spPr>
        <p:txBody>
          <a:bodyPr/>
          <a:lstStyle/>
          <a:p>
            <a:fld id="{18CB1BB4-5854-4509-94E4-45058E517B3C}" type="slidenum">
              <a:rPr lang="en-US" smtClean="0"/>
              <a:pPr/>
              <a:t>20</a:t>
            </a:fld>
            <a:endParaRPr lang="en-US" smtClean="0"/>
          </a:p>
        </p:txBody>
      </p:sp>
      <p:sp>
        <p:nvSpPr>
          <p:cNvPr id="49156" name="Rectangle 2"/>
          <p:cNvSpPr>
            <a:spLocks noGrp="1" noRot="1" noChangeAspect="1" noChangeArrowheads="1" noTextEdit="1"/>
          </p:cNvSpPr>
          <p:nvPr>
            <p:ph type="sldImg"/>
          </p:nvPr>
        </p:nvSpPr>
        <p:spPr>
          <a:xfrm>
            <a:off x="803275" y="685800"/>
            <a:ext cx="5180013" cy="3886200"/>
          </a:xfrm>
          <a:ln/>
        </p:spPr>
      </p:sp>
      <p:sp>
        <p:nvSpPr>
          <p:cNvPr id="49157" name="Rectangle 3"/>
          <p:cNvSpPr>
            <a:spLocks noGrp="1" noChangeArrowheads="1"/>
          </p:cNvSpPr>
          <p:nvPr>
            <p:ph type="body" idx="1"/>
          </p:nvPr>
        </p:nvSpPr>
        <p:spPr>
          <a:xfrm>
            <a:off x="686098" y="4717144"/>
            <a:ext cx="5485805" cy="3740452"/>
          </a:xfrm>
          <a:noFill/>
          <a:ln/>
        </p:spPr>
        <p:txBody>
          <a:bodyPr/>
          <a:lstStyle/>
          <a:p>
            <a:r>
              <a:rPr lang="en-US" smtClean="0"/>
              <a:t>The formation of a breach can be simulated in two types of structures:  inline and lateral.   The parameters and hydraulic computations for the breaches are the same.  A reservoir is usually modeled as “inline”; that is, its geometry is described with cross sections.  This allows dynamic routing of the flood wave through the reservoir.</a:t>
            </a:r>
          </a:p>
          <a:p>
            <a:r>
              <a:rPr lang="en-US" smtClean="0"/>
              <a:t>Alternatively, the reservoir can be described as a “storage area” for which the geometry is described by an elevation-volume relationship.  Level-pool hydrologic routing within the reservoir is done for this situation.  (See Goodell</a:t>
            </a:r>
            <a:r>
              <a:rPr lang="en-US" baseline="30000" smtClean="0"/>
              <a:t>1</a:t>
            </a:r>
            <a:r>
              <a:rPr lang="en-US" smtClean="0"/>
              <a:t>)</a:t>
            </a:r>
          </a:p>
          <a:p>
            <a:r>
              <a:rPr lang="en-US" smtClean="0"/>
              <a:t>There must be at least two cross sections between the storage area and the dam.  The first cross section is associated with the storage area and the second is associated with the inline structure that represents the dam.  These two cross sections should be large, “reservoir-sized” cross sections.</a:t>
            </a:r>
          </a:p>
          <a:p>
            <a:r>
              <a:rPr lang="en-US" smtClean="0"/>
              <a:t>A lateral structure may be a levee that overtops and does not fail, or possibly fails (depending on user input data).  The levee is connected to a neighboring reach or storage area.</a:t>
            </a:r>
          </a:p>
          <a:p>
            <a:endParaRPr lang="en-US" smtClean="0"/>
          </a:p>
          <a:p>
            <a:r>
              <a:rPr lang="en-US" baseline="30000" smtClean="0"/>
              <a:t>1</a:t>
            </a:r>
            <a:r>
              <a:rPr lang="en-US" smtClean="0"/>
              <a:t>Goodell, Christopher R.  “Dam Break Modeling for Tandem Reservoirs – a Case Study using HEC-RAS and HEC-HMS,” Presented at the ASCE World Water &amp; Environmental Resources Congress 2005, EWRI, Anchorage, AK, 15-19 May 2005.</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6"/>
          <p:cNvSpPr>
            <a:spLocks noGrp="1" noChangeArrowheads="1"/>
          </p:cNvSpPr>
          <p:nvPr>
            <p:ph type="ftr" sz="quarter" idx="4"/>
          </p:nvPr>
        </p:nvSpPr>
        <p:spPr>
          <a:noFill/>
        </p:spPr>
        <p:txBody>
          <a:bodyPr/>
          <a:lstStyle/>
          <a:p>
            <a:r>
              <a:rPr lang="en-US" smtClean="0"/>
              <a:t>L 1.1 - Overview of H&amp;H For Dam Safety/Harris FY09</a:t>
            </a:r>
          </a:p>
        </p:txBody>
      </p:sp>
      <p:sp>
        <p:nvSpPr>
          <p:cNvPr id="58371" name="Rectangle 7"/>
          <p:cNvSpPr>
            <a:spLocks noGrp="1" noChangeArrowheads="1"/>
          </p:cNvSpPr>
          <p:nvPr>
            <p:ph type="sldNum" sz="quarter" idx="5"/>
          </p:nvPr>
        </p:nvSpPr>
        <p:spPr>
          <a:noFill/>
        </p:spPr>
        <p:txBody>
          <a:bodyPr/>
          <a:lstStyle/>
          <a:p>
            <a:fld id="{0CEB5106-2220-4C54-A685-663B4F213588}" type="slidenum">
              <a:rPr lang="en-US" smtClean="0"/>
              <a:pPr/>
              <a:t>3</a:t>
            </a:fld>
            <a:endParaRPr lang="en-US" smtClean="0"/>
          </a:p>
        </p:txBody>
      </p:sp>
      <p:sp>
        <p:nvSpPr>
          <p:cNvPr id="58372" name="Rectangle 2"/>
          <p:cNvSpPr>
            <a:spLocks noGrp="1" noRot="1" noChangeAspect="1" noChangeArrowheads="1" noTextEdit="1"/>
          </p:cNvSpPr>
          <p:nvPr>
            <p:ph type="sldImg"/>
          </p:nvPr>
        </p:nvSpPr>
        <p:spPr>
          <a:xfrm>
            <a:off x="1063625" y="685800"/>
            <a:ext cx="4711700" cy="3533775"/>
          </a:xfrm>
          <a:ln/>
        </p:spPr>
      </p:sp>
      <p:sp>
        <p:nvSpPr>
          <p:cNvPr id="58373" name="Rectangle 3"/>
          <p:cNvSpPr>
            <a:spLocks noGrp="1" noChangeArrowheads="1"/>
          </p:cNvSpPr>
          <p:nvPr>
            <p:ph type="body" idx="1"/>
          </p:nvPr>
        </p:nvSpPr>
        <p:spPr>
          <a:noFill/>
          <a:ln/>
        </p:spPr>
        <p:txBody>
          <a:bodyPr/>
          <a:lstStyle/>
          <a:p>
            <a:pPr eaLnBrk="1" hangingPunct="1"/>
            <a:r>
              <a:rPr lang="en-US" dirty="0" smtClean="0"/>
              <a:t>Type of potential hazard</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6"/>
          <p:cNvSpPr>
            <a:spLocks noGrp="1" noChangeArrowheads="1"/>
          </p:cNvSpPr>
          <p:nvPr>
            <p:ph type="ftr" sz="quarter" idx="4"/>
          </p:nvPr>
        </p:nvSpPr>
        <p:spPr>
          <a:noFill/>
        </p:spPr>
        <p:txBody>
          <a:bodyPr/>
          <a:lstStyle/>
          <a:p>
            <a:r>
              <a:rPr lang="en-US" smtClean="0"/>
              <a:t>L - Using HEC-RAS to Perform a Dam Break/Brunner</a:t>
            </a:r>
          </a:p>
        </p:txBody>
      </p:sp>
      <p:sp>
        <p:nvSpPr>
          <p:cNvPr id="50179" name="Rectangle 7"/>
          <p:cNvSpPr>
            <a:spLocks noGrp="1" noChangeArrowheads="1"/>
          </p:cNvSpPr>
          <p:nvPr>
            <p:ph type="sldNum" sz="quarter" idx="5"/>
          </p:nvPr>
        </p:nvSpPr>
        <p:spPr>
          <a:noFill/>
        </p:spPr>
        <p:txBody>
          <a:bodyPr/>
          <a:lstStyle/>
          <a:p>
            <a:fld id="{CFA54212-376F-43A4-B7BE-49A0B3D102FD}" type="slidenum">
              <a:rPr lang="en-US" smtClean="0"/>
              <a:pPr/>
              <a:t>21</a:t>
            </a:fld>
            <a:endParaRPr lang="en-US" smtClean="0"/>
          </a:p>
        </p:txBody>
      </p:sp>
      <p:sp>
        <p:nvSpPr>
          <p:cNvPr id="50180" name="Rectangle 2"/>
          <p:cNvSpPr>
            <a:spLocks noGrp="1" noRot="1" noChangeAspect="1" noChangeArrowheads="1" noTextEdit="1"/>
          </p:cNvSpPr>
          <p:nvPr>
            <p:ph type="sldImg"/>
          </p:nvPr>
        </p:nvSpPr>
        <p:spPr>
          <a:xfrm>
            <a:off x="777875" y="685800"/>
            <a:ext cx="5456238" cy="4094163"/>
          </a:xfrm>
          <a:ln/>
        </p:spPr>
      </p:sp>
      <p:sp>
        <p:nvSpPr>
          <p:cNvPr id="50181" name="Rectangle 3"/>
          <p:cNvSpPr>
            <a:spLocks noGrp="1" noChangeArrowheads="1"/>
          </p:cNvSpPr>
          <p:nvPr>
            <p:ph type="body" idx="1"/>
          </p:nvPr>
        </p:nvSpPr>
        <p:spPr>
          <a:xfrm>
            <a:off x="500062" y="5128382"/>
            <a:ext cx="5786438" cy="3329214"/>
          </a:xfrm>
          <a:noFill/>
          <a:ln/>
        </p:spPr>
        <p:txBody>
          <a:bodyPr/>
          <a:lstStyle/>
          <a:p>
            <a:r>
              <a:rPr lang="en-US" smtClean="0"/>
              <a:t>Most dam failures occur during some type of event that has caused a significant rise in the water surface elevation behind the dam.  When performing an analysis of a dam for evaluation of the risks and uncertainties associated with the dams failure, generally extreme events, such as the PMF are analyzed.  If the Dam is considered to be a “High Hazard” dam, meaning there is a population at risk downstream if the dam were to fail, then the PMF is considered to be the design event for the dam.  If the dam is not considered to be a “High Hazard” dam, then often a smaller event is considered to be the design event, such as ½ the PMF, or even lower depending on the type and location of the dam.  </a:t>
            </a:r>
          </a:p>
          <a:p>
            <a:endParaRPr lang="en-US" smtClean="0"/>
          </a:p>
          <a:p>
            <a:r>
              <a:rPr lang="en-US" smtClean="0"/>
              <a:t>Other types of events can also cause dam failures, such as the failure of an upstream dam, or a landslide that occurs above the dam.  It is also good to look at other lesser events, such as the 100 year event, which may still be a very significant event for many dams.</a:t>
            </a:r>
          </a:p>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6"/>
          <p:cNvSpPr>
            <a:spLocks noGrp="1" noChangeArrowheads="1"/>
          </p:cNvSpPr>
          <p:nvPr>
            <p:ph type="ftr" sz="quarter" idx="4"/>
          </p:nvPr>
        </p:nvSpPr>
        <p:spPr>
          <a:noFill/>
        </p:spPr>
        <p:txBody>
          <a:bodyPr/>
          <a:lstStyle/>
          <a:p>
            <a:r>
              <a:rPr lang="en-US" smtClean="0"/>
              <a:t>L - Using HEC-RAS to Perform a Dam Break/Brunner</a:t>
            </a:r>
          </a:p>
        </p:txBody>
      </p:sp>
      <p:sp>
        <p:nvSpPr>
          <p:cNvPr id="51203" name="Rectangle 7"/>
          <p:cNvSpPr>
            <a:spLocks noGrp="1" noChangeArrowheads="1"/>
          </p:cNvSpPr>
          <p:nvPr>
            <p:ph type="sldNum" sz="quarter" idx="5"/>
          </p:nvPr>
        </p:nvSpPr>
        <p:spPr>
          <a:noFill/>
        </p:spPr>
        <p:txBody>
          <a:bodyPr/>
          <a:lstStyle/>
          <a:p>
            <a:fld id="{987FD199-5BFA-4909-839A-CB597A97DAD5}" type="slidenum">
              <a:rPr lang="en-US" smtClean="0"/>
              <a:pPr/>
              <a:t>22</a:t>
            </a:fld>
            <a:endParaRPr lang="en-US" smtClean="0"/>
          </a:p>
        </p:txBody>
      </p:sp>
      <p:sp>
        <p:nvSpPr>
          <p:cNvPr id="51204" name="Rectangle 2"/>
          <p:cNvSpPr>
            <a:spLocks noGrp="1" noRot="1" noChangeAspect="1" noChangeArrowheads="1" noTextEdit="1"/>
          </p:cNvSpPr>
          <p:nvPr>
            <p:ph type="sldImg"/>
          </p:nvPr>
        </p:nvSpPr>
        <p:spPr>
          <a:xfrm>
            <a:off x="777875" y="685800"/>
            <a:ext cx="5456238" cy="4094163"/>
          </a:xfrm>
          <a:ln/>
        </p:spPr>
      </p:sp>
      <p:sp>
        <p:nvSpPr>
          <p:cNvPr id="51205" name="Rectangle 3"/>
          <p:cNvSpPr>
            <a:spLocks noGrp="1" noChangeArrowheads="1"/>
          </p:cNvSpPr>
          <p:nvPr>
            <p:ph type="body" idx="1"/>
          </p:nvPr>
        </p:nvSpPr>
        <p:spPr>
          <a:xfrm>
            <a:off x="500062" y="5128382"/>
            <a:ext cx="5786438" cy="3329214"/>
          </a:xfrm>
          <a:noFill/>
          <a:ln/>
        </p:spPr>
        <p:txBody>
          <a:bodyPr/>
          <a:lstStyle/>
          <a:p>
            <a:r>
              <a:rPr lang="en-US" smtClean="0"/>
              <a:t>Many Dams have also failed while there was no significant hydrologic event occurring.  These are called “Sunny Day” failures.  Generally, when we think of Sunny Day Breach events, we think of piping failures such as occurred at Teton Dam.  These typically begin with small leaks through the embankment, usually because of poor design/placement of soils.  The leaks quickly erode material on the downstream face of the dam.  The rate of breach development can be alarming as more and more soil is eroded from within the dam.  Finally the crest of the dam slumps into the void, creating a wedge –shaped opening n the embankment.  Sunny Day events are usually not associated with a particular flood event, although the increase in pool elevation resulting from an incoming flood wave could produce enough head on a weak point in the dam to induce piping.   Other sunny day events include embankment slides, earthquakes (liquefaction, crest slumping, uplift), planned removal and demolition, and acts of war.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6"/>
          <p:cNvSpPr>
            <a:spLocks noGrp="1" noChangeArrowheads="1"/>
          </p:cNvSpPr>
          <p:nvPr>
            <p:ph type="ftr" sz="quarter" idx="4"/>
          </p:nvPr>
        </p:nvSpPr>
        <p:spPr>
          <a:noFill/>
        </p:spPr>
        <p:txBody>
          <a:bodyPr/>
          <a:lstStyle/>
          <a:p>
            <a:r>
              <a:rPr lang="en-US" smtClean="0"/>
              <a:t>L - Using HEC-RAS to Perform a Dam Break/Brunner</a:t>
            </a:r>
          </a:p>
        </p:txBody>
      </p:sp>
      <p:sp>
        <p:nvSpPr>
          <p:cNvPr id="53251" name="Rectangle 7"/>
          <p:cNvSpPr>
            <a:spLocks noGrp="1" noChangeArrowheads="1"/>
          </p:cNvSpPr>
          <p:nvPr>
            <p:ph type="sldNum" sz="quarter" idx="5"/>
          </p:nvPr>
        </p:nvSpPr>
        <p:spPr>
          <a:noFill/>
        </p:spPr>
        <p:txBody>
          <a:bodyPr/>
          <a:lstStyle/>
          <a:p>
            <a:fld id="{0EFD3222-173E-4C32-87E1-75C0FE1DB0BB}" type="slidenum">
              <a:rPr lang="en-US" smtClean="0"/>
              <a:pPr/>
              <a:t>23</a:t>
            </a:fld>
            <a:endParaRPr lang="en-US" smtClean="0"/>
          </a:p>
        </p:txBody>
      </p:sp>
      <p:sp>
        <p:nvSpPr>
          <p:cNvPr id="53252" name="Rectangle 2"/>
          <p:cNvSpPr>
            <a:spLocks noGrp="1" noRot="1" noChangeAspect="1" noChangeArrowheads="1" noTextEdit="1"/>
          </p:cNvSpPr>
          <p:nvPr>
            <p:ph type="sldImg"/>
          </p:nvPr>
        </p:nvSpPr>
        <p:spPr>
          <a:xfrm>
            <a:off x="803275" y="685800"/>
            <a:ext cx="5180013" cy="3886200"/>
          </a:xfrm>
          <a:ln/>
        </p:spPr>
      </p:sp>
      <p:sp>
        <p:nvSpPr>
          <p:cNvPr id="53253" name="Rectangle 3"/>
          <p:cNvSpPr>
            <a:spLocks noGrp="1" noChangeArrowheads="1"/>
          </p:cNvSpPr>
          <p:nvPr>
            <p:ph type="body" idx="1"/>
          </p:nvPr>
        </p:nvSpPr>
        <p:spPr>
          <a:xfrm>
            <a:off x="357188" y="4572000"/>
            <a:ext cx="6143625" cy="3896179"/>
          </a:xfrm>
          <a:noFill/>
          <a:ln/>
        </p:spPr>
        <p:txBody>
          <a:bodyPr/>
          <a:lstStyle/>
          <a:p>
            <a:r>
              <a:rPr lang="en-US" i="1" smtClean="0">
                <a:cs typeface="Times New Roman" pitchFamily="18" charset="0"/>
              </a:rPr>
              <a:t>Center Station - </a:t>
            </a:r>
            <a:r>
              <a:rPr lang="en-US" smtClean="0">
                <a:cs typeface="Times New Roman" pitchFamily="18" charset="0"/>
              </a:rPr>
              <a:t>  This field is used to enter the cross section stationing of the centerline of the breach. </a:t>
            </a:r>
          </a:p>
          <a:p>
            <a:r>
              <a:rPr lang="en-US" i="1" smtClean="0">
                <a:cs typeface="Times New Roman" pitchFamily="18" charset="0"/>
              </a:rPr>
              <a:t>Final Bottom Width</a:t>
            </a:r>
            <a:r>
              <a:rPr lang="en-US" smtClean="0">
                <a:cs typeface="Times New Roman" pitchFamily="18" charset="0"/>
              </a:rPr>
              <a:t> -   Bottom width of the breach when it has reached its maximum size.</a:t>
            </a:r>
          </a:p>
          <a:p>
            <a:r>
              <a:rPr lang="en-US" i="1" smtClean="0">
                <a:cs typeface="Times New Roman" pitchFamily="18" charset="0"/>
              </a:rPr>
              <a:t>Final Bottom Elevation</a:t>
            </a:r>
            <a:r>
              <a:rPr lang="en-US" smtClean="0">
                <a:cs typeface="Times New Roman" pitchFamily="18" charset="0"/>
              </a:rPr>
              <a:t> -  Bottom elevation of the breach when it has reached its maximum size.</a:t>
            </a:r>
          </a:p>
          <a:p>
            <a:r>
              <a:rPr lang="en-US" i="1" smtClean="0">
                <a:cs typeface="Times New Roman" pitchFamily="18" charset="0"/>
              </a:rPr>
              <a:t>Left Side Slope</a:t>
            </a:r>
            <a:r>
              <a:rPr lang="en-US" smtClean="0">
                <a:cs typeface="Times New Roman" pitchFamily="18" charset="0"/>
              </a:rPr>
              <a:t> - Left side slope for the trapezoid that will represent the final breach shape. Side slopes are entered in values representing the horizontal to vertical ratio.</a:t>
            </a:r>
          </a:p>
          <a:p>
            <a:r>
              <a:rPr lang="en-US" i="1" smtClean="0">
                <a:cs typeface="Times New Roman" pitchFamily="18" charset="0"/>
              </a:rPr>
              <a:t>Right Side Slope</a:t>
            </a:r>
            <a:r>
              <a:rPr lang="en-US" smtClean="0">
                <a:cs typeface="Times New Roman" pitchFamily="18" charset="0"/>
              </a:rPr>
              <a:t> - Right side slope for the trapezoid that will represent the final breach shape. Side slopes are entered in values representing the horizontal to vertical ratio. </a:t>
            </a:r>
          </a:p>
          <a:p>
            <a:r>
              <a:rPr lang="en-US" i="1" smtClean="0">
                <a:cs typeface="Times New Roman" pitchFamily="18" charset="0"/>
              </a:rPr>
              <a:t>Breach Weir Coefficient</a:t>
            </a:r>
            <a:r>
              <a:rPr lang="en-US" smtClean="0">
                <a:cs typeface="Times New Roman" pitchFamily="18" charset="0"/>
              </a:rPr>
              <a:t> –Weir coefficient used for overtopping (weir) flow in the breach area.</a:t>
            </a:r>
            <a:endParaRPr lang="en-US" i="1" smtClean="0">
              <a:cs typeface="Times New Roman" pitchFamily="18" charset="0"/>
            </a:endParaRPr>
          </a:p>
          <a:p>
            <a:r>
              <a:rPr lang="en-US" i="1" smtClean="0">
                <a:cs typeface="Times New Roman" pitchFamily="18" charset="0"/>
              </a:rPr>
              <a:t>Failure Mode</a:t>
            </a:r>
            <a:r>
              <a:rPr lang="en-US" smtClean="0">
                <a:cs typeface="Times New Roman" pitchFamily="18" charset="0"/>
              </a:rPr>
              <a:t> - This option allows the user to choose between two different failure modes, an Overtopping failure and a Piping failure. </a:t>
            </a:r>
            <a:endParaRPr lang="en-US" smtClean="0">
              <a:latin typeface="Tms Rmn 10pt" charset="0"/>
              <a:cs typeface="Times New Roman" pitchFamily="18" charset="0"/>
            </a:endParaRPr>
          </a:p>
          <a:p>
            <a:r>
              <a:rPr lang="en-US" i="1" smtClean="0">
                <a:cs typeface="Times New Roman" pitchFamily="18" charset="0"/>
              </a:rPr>
              <a:t>Piping Coefficient</a:t>
            </a:r>
            <a:r>
              <a:rPr lang="en-US" smtClean="0">
                <a:cs typeface="Times New Roman" pitchFamily="18" charset="0"/>
              </a:rPr>
              <a:t> - If a piping failure mode is selected, the user must enter a piping coefficient. </a:t>
            </a:r>
          </a:p>
          <a:p>
            <a:r>
              <a:rPr lang="en-US" i="1" smtClean="0">
                <a:cs typeface="Times New Roman" pitchFamily="18" charset="0"/>
              </a:rPr>
              <a:t>Initial Piping Elev</a:t>
            </a:r>
            <a:r>
              <a:rPr lang="en-US" smtClean="0">
                <a:cs typeface="Times New Roman" pitchFamily="18" charset="0"/>
              </a:rPr>
              <a:t>. - If a piping failure mode is selected, the user must enter an initial piping elevation. </a:t>
            </a:r>
          </a:p>
          <a:p>
            <a:r>
              <a:rPr lang="en-US" i="1" smtClean="0">
                <a:cs typeface="Times New Roman" pitchFamily="18" charset="0"/>
              </a:rPr>
              <a:t>Trigger Failure At</a:t>
            </a:r>
            <a:r>
              <a:rPr lang="en-US" smtClean="0">
                <a:cs typeface="Times New Roman" pitchFamily="18" charset="0"/>
              </a:rPr>
              <a:t> - This field is used to select one of two trigger methods for initiating the breach.  The two trigger methods are a water surface elevation or a specific time and date.</a:t>
            </a:r>
            <a:endParaRPr lang="en-US" smtClean="0">
              <a:latin typeface="Tms Rmn 10pt" charset="0"/>
              <a:cs typeface="Times New Roman" pitchFamily="18" charset="0"/>
            </a:endParaRPr>
          </a:p>
          <a:p>
            <a:r>
              <a:rPr lang="en-US" i="1" smtClean="0">
                <a:cs typeface="Times New Roman" pitchFamily="18" charset="0"/>
              </a:rPr>
              <a:t>Starting WS</a:t>
            </a:r>
            <a:r>
              <a:rPr lang="en-US" smtClean="0">
                <a:cs typeface="Times New Roman" pitchFamily="18" charset="0"/>
              </a:rPr>
              <a:t> - If the user selects water surface elevation for the failure trigger mode, then this field must be entered.  This field represents the water surface elevation at which the breach should begin to occur.</a:t>
            </a:r>
            <a:endParaRPr lang="en-US" smtClean="0">
              <a:latin typeface="Tms Rmn 10pt" charset="0"/>
              <a:cs typeface="Times New Roman" pitchFamily="18" charset="0"/>
            </a:endParaRPr>
          </a:p>
          <a:p>
            <a:r>
              <a:rPr lang="en-US" i="1" smtClean="0">
                <a:cs typeface="Times New Roman" pitchFamily="18" charset="0"/>
              </a:rPr>
              <a:t>Start Date</a:t>
            </a:r>
            <a:r>
              <a:rPr lang="en-US" smtClean="0">
                <a:cs typeface="Times New Roman" pitchFamily="18" charset="0"/>
              </a:rPr>
              <a:t> - If the user selects a starting date and time as the failure trigger mode, then this field must be entered.  This field is used to enter the date at which the breach will begin to occur.</a:t>
            </a:r>
            <a:endParaRPr lang="en-US" smtClean="0">
              <a:latin typeface="Tms Rmn 10pt" charset="0"/>
              <a:cs typeface="Times New Roman" pitchFamily="18" charset="0"/>
            </a:endParaRPr>
          </a:p>
          <a:p>
            <a:r>
              <a:rPr lang="en-US" i="1" smtClean="0">
                <a:cs typeface="Times New Roman" pitchFamily="18" charset="0"/>
              </a:rPr>
              <a:t>Start Time</a:t>
            </a:r>
            <a:r>
              <a:rPr lang="en-US" smtClean="0">
                <a:cs typeface="Times New Roman" pitchFamily="18" charset="0"/>
              </a:rPr>
              <a:t> - If the user selects a starting date and time as the failure trigger mode, then this field must be entered.  This field is used to enter the time at which the breach will begin to occur.</a:t>
            </a:r>
            <a:endParaRPr lang="en-US" smtClean="0">
              <a:latin typeface="Tms Rmn 10pt" charset="0"/>
              <a:cs typeface="Times New Roman" pitchFamily="18" charset="0"/>
            </a:endParaRPr>
          </a:p>
          <a:p>
            <a:r>
              <a:rPr lang="en-US" smtClean="0">
                <a:cs typeface="Times New Roman" pitchFamily="18" charset="0"/>
              </a:rPr>
              <a:t> </a:t>
            </a:r>
            <a:endParaRPr lang="en-US" smtClean="0">
              <a:latin typeface="Tms Rmn 10pt" charset="0"/>
              <a:cs typeface="Times New Roman" pitchFamily="18" charset="0"/>
            </a:endParaRPr>
          </a:p>
          <a:p>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6"/>
          <p:cNvSpPr>
            <a:spLocks noGrp="1" noChangeArrowheads="1"/>
          </p:cNvSpPr>
          <p:nvPr>
            <p:ph type="ftr" sz="quarter" idx="4"/>
          </p:nvPr>
        </p:nvSpPr>
        <p:spPr>
          <a:noFill/>
        </p:spPr>
        <p:txBody>
          <a:bodyPr/>
          <a:lstStyle/>
          <a:p>
            <a:r>
              <a:rPr lang="en-US" smtClean="0"/>
              <a:t>L - Using HEC-RAS to Perform a Dam Break/Brunner</a:t>
            </a:r>
          </a:p>
        </p:txBody>
      </p:sp>
      <p:sp>
        <p:nvSpPr>
          <p:cNvPr id="54275" name="Rectangle 7"/>
          <p:cNvSpPr>
            <a:spLocks noGrp="1" noChangeArrowheads="1"/>
          </p:cNvSpPr>
          <p:nvPr>
            <p:ph type="sldNum" sz="quarter" idx="5"/>
          </p:nvPr>
        </p:nvSpPr>
        <p:spPr>
          <a:noFill/>
        </p:spPr>
        <p:txBody>
          <a:bodyPr/>
          <a:lstStyle/>
          <a:p>
            <a:fld id="{2C8DC0B1-67D7-4E36-BF1A-5087A79C807E}" type="slidenum">
              <a:rPr lang="en-US" smtClean="0"/>
              <a:pPr/>
              <a:t>24</a:t>
            </a:fld>
            <a:endParaRPr lang="en-US" smtClean="0"/>
          </a:p>
        </p:txBody>
      </p:sp>
      <p:sp>
        <p:nvSpPr>
          <p:cNvPr id="54276" name="Rectangle 2"/>
          <p:cNvSpPr>
            <a:spLocks noGrp="1" noRot="1" noChangeAspect="1" noChangeArrowheads="1" noTextEdit="1"/>
          </p:cNvSpPr>
          <p:nvPr>
            <p:ph type="sldImg"/>
          </p:nvPr>
        </p:nvSpPr>
        <p:spPr>
          <a:xfrm>
            <a:off x="803275" y="685800"/>
            <a:ext cx="5180013" cy="3886200"/>
          </a:xfrm>
          <a:ln/>
        </p:spPr>
      </p:sp>
      <p:sp>
        <p:nvSpPr>
          <p:cNvPr id="54277" name="Rectangle 3"/>
          <p:cNvSpPr>
            <a:spLocks noGrp="1" noChangeArrowheads="1"/>
          </p:cNvSpPr>
          <p:nvPr>
            <p:ph type="body" idx="1"/>
          </p:nvPr>
        </p:nvSpPr>
        <p:spPr>
          <a:noFill/>
          <a:ln/>
        </p:spPr>
        <p:txBody>
          <a:bodyPr/>
          <a:lstStyle/>
          <a:p>
            <a:r>
              <a:rPr lang="en-US" smtClean="0"/>
              <a:t>By clicking on the </a:t>
            </a:r>
            <a:r>
              <a:rPr lang="en-US" b="1" smtClean="0"/>
              <a:t>Breach Progression</a:t>
            </a:r>
            <a:r>
              <a:rPr lang="en-US" smtClean="0"/>
              <a:t> button,  the above editor will be shown.  By default, the breach growth is assumed to be linear from start to maximum size (Full Formation Time).  However, a non-linear breach growth curve can be entered.  This is done by</a:t>
            </a:r>
            <a:r>
              <a:rPr lang="en-US" smtClean="0">
                <a:cs typeface="Times New Roman" pitchFamily="18" charset="0"/>
              </a:rPr>
              <a:t> entering a Time Fraction (from zero to 1.0) and a Breach Fraction (from zero to 1.0).  The user-entered data is plotted in the graphic next to the table.  The breach progression curve is then used during the breach formation time to adjust the growth rate of the breach.  </a:t>
            </a:r>
            <a:endParaRPr lang="en-US" smtClean="0">
              <a:latin typeface="Tms Rmn 10pt" charset="0"/>
              <a:cs typeface="Times New Roman" pitchFamily="18" charset="0"/>
            </a:endParaRPr>
          </a:p>
          <a:p>
            <a:endParaRPr lang="en-US" smtClean="0"/>
          </a:p>
          <a:p>
            <a:r>
              <a:rPr lang="en-US" smtClean="0"/>
              <a:t>In addition to adjusting the curve in order to have a more realistic breach growth, the curve can sometimes be used in order to improve stability.  If the program is having stability problems during part of the breach growth, the rate of growth during that time can be reduced by adjusting the curve.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6"/>
          <p:cNvSpPr>
            <a:spLocks noGrp="1" noChangeArrowheads="1"/>
          </p:cNvSpPr>
          <p:nvPr>
            <p:ph type="ftr" sz="quarter" idx="4"/>
          </p:nvPr>
        </p:nvSpPr>
        <p:spPr>
          <a:noFill/>
        </p:spPr>
        <p:txBody>
          <a:bodyPr/>
          <a:lstStyle/>
          <a:p>
            <a:r>
              <a:rPr lang="en-US" smtClean="0"/>
              <a:t>L - Using HEC-RAS to Perform a Dam Break/Brunner</a:t>
            </a:r>
          </a:p>
        </p:txBody>
      </p:sp>
      <p:sp>
        <p:nvSpPr>
          <p:cNvPr id="56323" name="Rectangle 7"/>
          <p:cNvSpPr>
            <a:spLocks noGrp="1" noChangeArrowheads="1"/>
          </p:cNvSpPr>
          <p:nvPr>
            <p:ph type="sldNum" sz="quarter" idx="5"/>
          </p:nvPr>
        </p:nvSpPr>
        <p:spPr>
          <a:noFill/>
        </p:spPr>
        <p:txBody>
          <a:bodyPr/>
          <a:lstStyle/>
          <a:p>
            <a:fld id="{9BEF956C-C7FA-4247-9F05-FA34BE5E2D32}" type="slidenum">
              <a:rPr lang="en-US" smtClean="0"/>
              <a:pPr/>
              <a:t>25</a:t>
            </a:fld>
            <a:endParaRPr lang="en-US" smtClean="0"/>
          </a:p>
        </p:txBody>
      </p:sp>
      <p:sp>
        <p:nvSpPr>
          <p:cNvPr id="56324" name="Rectangle 2"/>
          <p:cNvSpPr>
            <a:spLocks noGrp="1" noRot="1" noChangeAspect="1" noChangeArrowheads="1" noTextEdit="1"/>
          </p:cNvSpPr>
          <p:nvPr>
            <p:ph type="sldImg"/>
          </p:nvPr>
        </p:nvSpPr>
        <p:spPr>
          <a:xfrm>
            <a:off x="803275" y="685800"/>
            <a:ext cx="5180013" cy="3886200"/>
          </a:xfrm>
          <a:ln/>
        </p:spPr>
      </p:sp>
      <p:sp>
        <p:nvSpPr>
          <p:cNvPr id="56325" name="Rectangle 3"/>
          <p:cNvSpPr>
            <a:spLocks noGrp="1" noChangeArrowheads="1"/>
          </p:cNvSpPr>
          <p:nvPr>
            <p:ph type="body" idx="1"/>
          </p:nvPr>
        </p:nvSpPr>
        <p:spPr>
          <a:noFill/>
          <a:ln/>
        </p:spPr>
        <p:txBody>
          <a:bodyPr/>
          <a:lstStyle/>
          <a:p>
            <a:r>
              <a:rPr lang="en-US" smtClean="0"/>
              <a:t>This option allows the user to have the breach fill back in during a simulation.  This would most often be used for levee breaches, but could also be used for a dam breach if the user were running a long term simulation or if it was assumed that some effort would be put in place to fill a breach back in during a failure.</a:t>
            </a:r>
          </a:p>
          <a:p>
            <a:r>
              <a:rPr lang="en-US" smtClean="0"/>
              <a:t> </a:t>
            </a:r>
          </a:p>
          <a:p>
            <a:r>
              <a:rPr lang="en-US" smtClean="0"/>
              <a:t>The Breach Repair Option requires the user to enter three pieces of information:</a:t>
            </a:r>
          </a:p>
          <a:p>
            <a:endParaRPr lang="en-US" b="1" smtClean="0"/>
          </a:p>
          <a:p>
            <a:r>
              <a:rPr lang="en-US" b="1" smtClean="0"/>
              <a:t>Number of hours after full breach to start repair:</a:t>
            </a:r>
            <a:r>
              <a:rPr lang="en-US" smtClean="0"/>
              <a:t>  This field is used to enter the amount of time (in hours) it takes to start the repair process after the breach has occurred.</a:t>
            </a:r>
            <a:endParaRPr lang="en-US" b="1" smtClean="0"/>
          </a:p>
          <a:p>
            <a:r>
              <a:rPr lang="en-US" b="1" smtClean="0"/>
              <a:t>Total repair time (hours):</a:t>
            </a:r>
            <a:r>
              <a:rPr lang="en-US" smtClean="0"/>
              <a:t>  This field is used to enter the total amount of time that it will take to perform the breach repair, in hours.</a:t>
            </a:r>
            <a:endParaRPr lang="en-US" b="1" smtClean="0"/>
          </a:p>
          <a:p>
            <a:r>
              <a:rPr lang="en-US" b="1" smtClean="0"/>
              <a:t>Final filled in elevation: </a:t>
            </a:r>
            <a:r>
              <a:rPr lang="en-US" smtClean="0"/>
              <a:t>This field is used to enter the top elevation of the final repaired breach.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6"/>
          <p:cNvSpPr>
            <a:spLocks noGrp="1" noChangeArrowheads="1"/>
          </p:cNvSpPr>
          <p:nvPr>
            <p:ph type="ftr" sz="quarter" idx="4"/>
          </p:nvPr>
        </p:nvSpPr>
        <p:spPr>
          <a:noFill/>
        </p:spPr>
        <p:txBody>
          <a:bodyPr/>
          <a:lstStyle/>
          <a:p>
            <a:r>
              <a:rPr lang="en-US" smtClean="0"/>
              <a:t>L - Using HEC-RAS to Perform a Dam Break/Brunner</a:t>
            </a:r>
          </a:p>
        </p:txBody>
      </p:sp>
      <p:sp>
        <p:nvSpPr>
          <p:cNvPr id="59395" name="Rectangle 7"/>
          <p:cNvSpPr>
            <a:spLocks noGrp="1" noChangeArrowheads="1"/>
          </p:cNvSpPr>
          <p:nvPr>
            <p:ph type="sldNum" sz="quarter" idx="5"/>
          </p:nvPr>
        </p:nvSpPr>
        <p:spPr>
          <a:noFill/>
        </p:spPr>
        <p:txBody>
          <a:bodyPr/>
          <a:lstStyle/>
          <a:p>
            <a:fld id="{BA380AD0-CAAB-4A6E-989C-AC1403180188}" type="slidenum">
              <a:rPr lang="en-US" smtClean="0"/>
              <a:pPr/>
              <a:t>26</a:t>
            </a:fld>
            <a:endParaRPr lang="en-US" smtClean="0"/>
          </a:p>
        </p:txBody>
      </p:sp>
      <p:sp>
        <p:nvSpPr>
          <p:cNvPr id="59396" name="Rectangle 2"/>
          <p:cNvSpPr>
            <a:spLocks noGrp="1" noRot="1" noChangeAspect="1" noChangeArrowheads="1" noTextEdit="1"/>
          </p:cNvSpPr>
          <p:nvPr>
            <p:ph type="sldImg"/>
          </p:nvPr>
        </p:nvSpPr>
        <p:spPr>
          <a:xfrm>
            <a:off x="803275" y="685800"/>
            <a:ext cx="5180013" cy="3886200"/>
          </a:xfrm>
          <a:ln/>
        </p:spPr>
      </p:sp>
      <p:sp>
        <p:nvSpPr>
          <p:cNvPr id="59397" name="Rectangle 3"/>
          <p:cNvSpPr>
            <a:spLocks noGrp="1" noChangeArrowheads="1"/>
          </p:cNvSpPr>
          <p:nvPr>
            <p:ph type="body" idx="1"/>
          </p:nvPr>
        </p:nvSpPr>
        <p:spPr>
          <a:noFill/>
          <a:ln/>
        </p:spPr>
        <p:txBody>
          <a:bodyPr/>
          <a:lstStyle/>
          <a:p>
            <a:r>
              <a:rPr lang="en-US" smtClean="0"/>
              <a:t>Several plots and tables are available for evaluating the results of a dam break analysis within HEC-RAS.  Graphics include cross section, profile, and 3 dimensional plots, all of which can be animated on a time step by time step basis in order to visualize the propagation of the flood wave.  Hydrographs can be viewed at any location for which the user requested hydrograph output.  Additionally the user can view Tabular output, general profile output, and export the results to the GIS for Inundation Mapping.</a:t>
            </a:r>
          </a:p>
          <a:p>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6"/>
          <p:cNvSpPr>
            <a:spLocks noGrp="1" noChangeArrowheads="1"/>
          </p:cNvSpPr>
          <p:nvPr>
            <p:ph type="ftr" sz="quarter" idx="4"/>
          </p:nvPr>
        </p:nvSpPr>
        <p:spPr>
          <a:noFill/>
        </p:spPr>
        <p:txBody>
          <a:bodyPr/>
          <a:lstStyle/>
          <a:p>
            <a:r>
              <a:rPr lang="en-US" smtClean="0"/>
              <a:t>L - Using HEC-RAS to Perform a Dam Break/Brunner</a:t>
            </a:r>
          </a:p>
        </p:txBody>
      </p:sp>
      <p:sp>
        <p:nvSpPr>
          <p:cNvPr id="60419" name="Rectangle 7"/>
          <p:cNvSpPr>
            <a:spLocks noGrp="1" noChangeArrowheads="1"/>
          </p:cNvSpPr>
          <p:nvPr>
            <p:ph type="sldNum" sz="quarter" idx="5"/>
          </p:nvPr>
        </p:nvSpPr>
        <p:spPr>
          <a:noFill/>
        </p:spPr>
        <p:txBody>
          <a:bodyPr/>
          <a:lstStyle/>
          <a:p>
            <a:fld id="{40B6F872-9514-440B-9C61-5736831294D6}" type="slidenum">
              <a:rPr lang="en-US" smtClean="0"/>
              <a:pPr/>
              <a:t>27</a:t>
            </a:fld>
            <a:endParaRPr lang="en-US" smtClean="0"/>
          </a:p>
        </p:txBody>
      </p:sp>
      <p:sp>
        <p:nvSpPr>
          <p:cNvPr id="60420" name="Rectangle 2"/>
          <p:cNvSpPr>
            <a:spLocks noGrp="1" noRot="1" noChangeAspect="1" noChangeArrowheads="1" noTextEdit="1"/>
          </p:cNvSpPr>
          <p:nvPr>
            <p:ph type="sldImg"/>
          </p:nvPr>
        </p:nvSpPr>
        <p:spPr>
          <a:xfrm>
            <a:off x="803275" y="685800"/>
            <a:ext cx="5180013" cy="3886200"/>
          </a:xfrm>
          <a:ln/>
        </p:spPr>
      </p:sp>
      <p:sp>
        <p:nvSpPr>
          <p:cNvPr id="60421" name="Rectangle 3"/>
          <p:cNvSpPr>
            <a:spLocks noGrp="1" noChangeArrowheads="1"/>
          </p:cNvSpPr>
          <p:nvPr>
            <p:ph type="body" idx="1"/>
          </p:nvPr>
        </p:nvSpPr>
        <p:spPr>
          <a:noFill/>
          <a:ln/>
        </p:spPr>
        <p:txBody>
          <a:bodyPr/>
          <a:lstStyle/>
          <a:p>
            <a:r>
              <a:rPr lang="en-US" smtClean="0"/>
              <a:t>An example cross-section plot of a dam while it is breaching is shown in the Figure above.  Additionally, the corresponding water surface profile for the same instance in time is shown in the profile plot above.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6"/>
          <p:cNvSpPr>
            <a:spLocks noGrp="1" noChangeArrowheads="1"/>
          </p:cNvSpPr>
          <p:nvPr>
            <p:ph type="ftr" sz="quarter" idx="4"/>
          </p:nvPr>
        </p:nvSpPr>
        <p:spPr>
          <a:noFill/>
        </p:spPr>
        <p:txBody>
          <a:bodyPr/>
          <a:lstStyle/>
          <a:p>
            <a:r>
              <a:rPr lang="en-US" smtClean="0"/>
              <a:t>L - Using HEC-RAS to Perform a Dam Break/Brunner</a:t>
            </a:r>
          </a:p>
        </p:txBody>
      </p:sp>
      <p:sp>
        <p:nvSpPr>
          <p:cNvPr id="61443" name="Rectangle 7"/>
          <p:cNvSpPr>
            <a:spLocks noGrp="1" noChangeArrowheads="1"/>
          </p:cNvSpPr>
          <p:nvPr>
            <p:ph type="sldNum" sz="quarter" idx="5"/>
          </p:nvPr>
        </p:nvSpPr>
        <p:spPr>
          <a:noFill/>
        </p:spPr>
        <p:txBody>
          <a:bodyPr/>
          <a:lstStyle/>
          <a:p>
            <a:fld id="{9B42E6BA-D9D7-4557-9321-EC57CBCE2D61}" type="slidenum">
              <a:rPr lang="en-US" smtClean="0"/>
              <a:pPr/>
              <a:t>28</a:t>
            </a:fld>
            <a:endParaRPr lang="en-US" smtClean="0"/>
          </a:p>
        </p:txBody>
      </p:sp>
      <p:sp>
        <p:nvSpPr>
          <p:cNvPr id="61444" name="Rectangle 2"/>
          <p:cNvSpPr>
            <a:spLocks noGrp="1" noRot="1" noChangeAspect="1" noChangeArrowheads="1" noTextEdit="1"/>
          </p:cNvSpPr>
          <p:nvPr>
            <p:ph type="sldImg"/>
          </p:nvPr>
        </p:nvSpPr>
        <p:spPr>
          <a:xfrm>
            <a:off x="803275" y="685800"/>
            <a:ext cx="5180013" cy="3886200"/>
          </a:xfrm>
          <a:ln/>
        </p:spPr>
      </p:sp>
      <p:sp>
        <p:nvSpPr>
          <p:cNvPr id="61445" name="Rectangle 3"/>
          <p:cNvSpPr>
            <a:spLocks noGrp="1" noChangeArrowheads="1"/>
          </p:cNvSpPr>
          <p:nvPr>
            <p:ph type="body" idx="1"/>
          </p:nvPr>
        </p:nvSpPr>
        <p:spPr>
          <a:noFill/>
          <a:ln/>
        </p:spPr>
        <p:txBody>
          <a:bodyPr/>
          <a:lstStyle/>
          <a:p>
            <a:r>
              <a:rPr lang="en-US" smtClean="0"/>
              <a:t>Under the animation option in HEC-RAS, an animation of the profile plot or the cross section plot can be written out as an AVI.</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6"/>
          <p:cNvSpPr>
            <a:spLocks noGrp="1" noChangeArrowheads="1"/>
          </p:cNvSpPr>
          <p:nvPr>
            <p:ph type="ftr" sz="quarter" idx="4"/>
          </p:nvPr>
        </p:nvSpPr>
        <p:spPr>
          <a:noFill/>
        </p:spPr>
        <p:txBody>
          <a:bodyPr/>
          <a:lstStyle/>
          <a:p>
            <a:r>
              <a:rPr lang="en-US" smtClean="0"/>
              <a:t>L - Using HEC-RAS to Perform a Dam Break/Brunner</a:t>
            </a:r>
          </a:p>
        </p:txBody>
      </p:sp>
      <p:sp>
        <p:nvSpPr>
          <p:cNvPr id="63491" name="Rectangle 7"/>
          <p:cNvSpPr>
            <a:spLocks noGrp="1" noChangeArrowheads="1"/>
          </p:cNvSpPr>
          <p:nvPr>
            <p:ph type="sldNum" sz="quarter" idx="5"/>
          </p:nvPr>
        </p:nvSpPr>
        <p:spPr>
          <a:noFill/>
        </p:spPr>
        <p:txBody>
          <a:bodyPr/>
          <a:lstStyle/>
          <a:p>
            <a:fld id="{04B0E3A5-098D-48AE-8309-B7742646950A}" type="slidenum">
              <a:rPr lang="en-US" smtClean="0"/>
              <a:pPr/>
              <a:t>29</a:t>
            </a:fld>
            <a:endParaRPr lang="en-US" smtClean="0"/>
          </a:p>
        </p:txBody>
      </p:sp>
      <p:sp>
        <p:nvSpPr>
          <p:cNvPr id="63492" name="Rectangle 2"/>
          <p:cNvSpPr>
            <a:spLocks noGrp="1" noRot="1" noChangeAspect="1" noChangeArrowheads="1" noTextEdit="1"/>
          </p:cNvSpPr>
          <p:nvPr>
            <p:ph type="sldImg"/>
          </p:nvPr>
        </p:nvSpPr>
        <p:spPr>
          <a:xfrm>
            <a:off x="803275" y="685800"/>
            <a:ext cx="5180013" cy="3886200"/>
          </a:xfrm>
          <a:ln/>
        </p:spPr>
      </p:sp>
      <p:sp>
        <p:nvSpPr>
          <p:cNvPr id="63493" name="Rectangle 3"/>
          <p:cNvSpPr>
            <a:spLocks noGrp="1" noChangeArrowheads="1"/>
          </p:cNvSpPr>
          <p:nvPr>
            <p:ph type="body" idx="1"/>
          </p:nvPr>
        </p:nvSpPr>
        <p:spPr>
          <a:noFill/>
          <a:ln/>
        </p:spPr>
        <p:txBody>
          <a:bodyPr/>
          <a:lstStyle/>
          <a:p>
            <a:r>
              <a:rPr lang="en-US" smtClean="0"/>
              <a:t>Stage and flow hydrograph plots can also be viewed for normal cross section locations, as well as bridges/Culverts and the Inline Structure itself.  Shown above is an example plot of the Stage and Flow Hydrographs for a dam )Inline Structure).  Note that Peak flow, stage, and volume statistics at the top of the plot.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6"/>
          <p:cNvSpPr>
            <a:spLocks noGrp="1" noChangeArrowheads="1"/>
          </p:cNvSpPr>
          <p:nvPr>
            <p:ph type="ftr" sz="quarter" idx="4"/>
          </p:nvPr>
        </p:nvSpPr>
        <p:spPr>
          <a:noFill/>
        </p:spPr>
        <p:txBody>
          <a:bodyPr/>
          <a:lstStyle/>
          <a:p>
            <a:r>
              <a:rPr lang="en-US" smtClean="0"/>
              <a:t>L - Using HEC-RAS to Perform a Dam Break/Brunner</a:t>
            </a:r>
          </a:p>
        </p:txBody>
      </p:sp>
      <p:sp>
        <p:nvSpPr>
          <p:cNvPr id="64515" name="Rectangle 7"/>
          <p:cNvSpPr>
            <a:spLocks noGrp="1" noChangeArrowheads="1"/>
          </p:cNvSpPr>
          <p:nvPr>
            <p:ph type="sldNum" sz="quarter" idx="5"/>
          </p:nvPr>
        </p:nvSpPr>
        <p:spPr>
          <a:noFill/>
        </p:spPr>
        <p:txBody>
          <a:bodyPr/>
          <a:lstStyle/>
          <a:p>
            <a:fld id="{4747FAB1-92BD-441D-B1E2-4DC5DB9F644E}" type="slidenum">
              <a:rPr lang="en-US" smtClean="0"/>
              <a:pPr/>
              <a:t>30</a:t>
            </a:fld>
            <a:endParaRPr lang="en-US" smtClean="0"/>
          </a:p>
        </p:txBody>
      </p:sp>
      <p:sp>
        <p:nvSpPr>
          <p:cNvPr id="64516" name="Rectangle 2"/>
          <p:cNvSpPr>
            <a:spLocks noGrp="1" noRot="1" noChangeAspect="1" noChangeArrowheads="1" noTextEdit="1"/>
          </p:cNvSpPr>
          <p:nvPr>
            <p:ph type="sldImg"/>
          </p:nvPr>
        </p:nvSpPr>
        <p:spPr>
          <a:xfrm>
            <a:off x="803275" y="685800"/>
            <a:ext cx="5180013" cy="3886200"/>
          </a:xfrm>
          <a:ln/>
        </p:spPr>
      </p:sp>
      <p:sp>
        <p:nvSpPr>
          <p:cNvPr id="64517" name="Rectangle 3"/>
          <p:cNvSpPr>
            <a:spLocks noGrp="1" noChangeArrowheads="1"/>
          </p:cNvSpPr>
          <p:nvPr>
            <p:ph type="body" idx="1"/>
          </p:nvPr>
        </p:nvSpPr>
        <p:spPr>
          <a:noFill/>
          <a:ln/>
        </p:spPr>
        <p:txBody>
          <a:bodyPr/>
          <a:lstStyle/>
          <a:p>
            <a:r>
              <a:rPr lang="en-US" smtClean="0"/>
              <a:t>A tabular view of the hydrographs on a Stage and Flow plot can also be viewed by simply pressing the </a:t>
            </a:r>
            <a:r>
              <a:rPr lang="en-US" b="1" smtClean="0"/>
              <a:t>Table</a:t>
            </a:r>
            <a:r>
              <a:rPr lang="en-US" smtClean="0"/>
              <a:t> tab on the window.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CAA622DA-0334-4CDC-9BCF-535B478F5247}" type="slidenum">
              <a:rPr lang="en-US" smtClean="0"/>
              <a:pPr/>
              <a:t>4</a:t>
            </a:fld>
            <a:endParaRPr lang="en-US" smtClean="0"/>
          </a:p>
        </p:txBody>
      </p:sp>
      <p:sp>
        <p:nvSpPr>
          <p:cNvPr id="95235" name="Rectangle 2"/>
          <p:cNvSpPr>
            <a:spLocks noGrp="1" noRot="1" noChangeAspect="1" noChangeArrowheads="1" noTextEdit="1"/>
          </p:cNvSpPr>
          <p:nvPr>
            <p:ph type="sldImg"/>
          </p:nvPr>
        </p:nvSpPr>
        <p:spPr>
          <a:xfrm>
            <a:off x="1143000" y="684213"/>
            <a:ext cx="4573588" cy="3430587"/>
          </a:xfrm>
          <a:ln/>
        </p:spPr>
      </p:sp>
      <p:sp>
        <p:nvSpPr>
          <p:cNvPr id="95236" name="Rectangle 3"/>
          <p:cNvSpPr>
            <a:spLocks noGrp="1" noChangeArrowheads="1"/>
          </p:cNvSpPr>
          <p:nvPr>
            <p:ph type="body" idx="1"/>
          </p:nvPr>
        </p:nvSpPr>
        <p:spPr>
          <a:xfrm>
            <a:off x="914922" y="4344967"/>
            <a:ext cx="5028160" cy="4114800"/>
          </a:xfrm>
          <a:noFill/>
          <a:ln/>
        </p:spPr>
        <p:txBody>
          <a:bodyPr/>
          <a:lstStyle/>
          <a:p>
            <a:pPr eaLnBrk="1" hangingPunct="1"/>
            <a:r>
              <a:rPr lang="en-US" b="1" dirty="0" smtClean="0"/>
              <a:t>Glen Canyon Dam</a:t>
            </a:r>
          </a:p>
          <a:p>
            <a:pPr eaLnBrk="1" hangingPunct="1"/>
            <a:r>
              <a:rPr lang="en-US" sz="900" dirty="0" smtClean="0"/>
              <a:t>The dam has two huge spillways, one on each side. These are 41 feet in diameter, and have a capacity of 104, 000 cubic feet per second each. There are 4 outlet valves connected to 8-foot outlet tubes designed to discharge water around the power plant. Water can also be released through a tunnel once used to divert water during construction of the dam. </a:t>
            </a:r>
          </a:p>
          <a:p>
            <a:pPr eaLnBrk="1" hangingPunct="1"/>
            <a:r>
              <a:rPr lang="en-US" sz="900" dirty="0" smtClean="0"/>
              <a:t>This system was put to the test in 1983 when a late regional winter storm system increased the snow level by 200% of normal, then began to melt quickly. Lake Powell was already at a high level, so water needed to be released to make room for the heavy snow-melt. Even with the dam wide open, the lake continued to rise for weeks but was eventually controlled. Because of the high run-off that year, all the Colorado River dams released excess water causing some flooding downstream on the lower portions of the river.</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6"/>
          <p:cNvSpPr>
            <a:spLocks noGrp="1" noChangeArrowheads="1"/>
          </p:cNvSpPr>
          <p:nvPr>
            <p:ph type="ftr" sz="quarter" idx="4"/>
          </p:nvPr>
        </p:nvSpPr>
        <p:spPr>
          <a:noFill/>
        </p:spPr>
        <p:txBody>
          <a:bodyPr/>
          <a:lstStyle/>
          <a:p>
            <a:r>
              <a:rPr lang="en-US" smtClean="0"/>
              <a:t>L - Using HEC-RAS to Perform a Dam Break/Brunner</a:t>
            </a:r>
          </a:p>
        </p:txBody>
      </p:sp>
      <p:sp>
        <p:nvSpPr>
          <p:cNvPr id="67587" name="Rectangle 7"/>
          <p:cNvSpPr>
            <a:spLocks noGrp="1" noChangeArrowheads="1"/>
          </p:cNvSpPr>
          <p:nvPr>
            <p:ph type="sldNum" sz="quarter" idx="5"/>
          </p:nvPr>
        </p:nvSpPr>
        <p:spPr>
          <a:noFill/>
        </p:spPr>
        <p:txBody>
          <a:bodyPr/>
          <a:lstStyle/>
          <a:p>
            <a:fld id="{2907C1FF-DC97-471A-BC8D-BC4FD53DEC5A}" type="slidenum">
              <a:rPr lang="en-US" smtClean="0"/>
              <a:pPr/>
              <a:t>31</a:t>
            </a:fld>
            <a:endParaRPr lang="en-US" smtClean="0"/>
          </a:p>
        </p:txBody>
      </p:sp>
      <p:sp>
        <p:nvSpPr>
          <p:cNvPr id="67588" name="Rectangle 2"/>
          <p:cNvSpPr>
            <a:spLocks noGrp="1" noRot="1" noChangeAspect="1" noChangeArrowheads="1" noTextEdit="1"/>
          </p:cNvSpPr>
          <p:nvPr>
            <p:ph type="sldImg"/>
          </p:nvPr>
        </p:nvSpPr>
        <p:spPr>
          <a:xfrm>
            <a:off x="803275" y="685800"/>
            <a:ext cx="5180013" cy="3886200"/>
          </a:xfrm>
          <a:ln/>
        </p:spPr>
      </p:sp>
      <p:sp>
        <p:nvSpPr>
          <p:cNvPr id="67589" name="Rectangle 3"/>
          <p:cNvSpPr>
            <a:spLocks noGrp="1" noChangeArrowheads="1"/>
          </p:cNvSpPr>
          <p:nvPr>
            <p:ph type="body" idx="1"/>
          </p:nvPr>
        </p:nvSpPr>
        <p:spPr>
          <a:noFill/>
          <a:ln/>
        </p:spPr>
        <p:txBody>
          <a:bodyPr/>
          <a:lstStyle/>
          <a:p>
            <a:r>
              <a:rPr lang="en-US" smtClean="0"/>
              <a:t>Modeling a Dam Break flood wave is one of the toughest unsteady flow models to put together and get stable model simulations.  The user must pay close attention to the following issues:</a:t>
            </a:r>
          </a:p>
          <a:p>
            <a:endParaRPr lang="en-US" smtClean="0"/>
          </a:p>
          <a:p>
            <a:pPr>
              <a:buFontTx/>
              <a:buChar char="•"/>
            </a:pPr>
            <a:r>
              <a:rPr lang="en-US" smtClean="0"/>
              <a:t>Dam Breach Parameters</a:t>
            </a:r>
          </a:p>
          <a:p>
            <a:pPr>
              <a:buFontTx/>
              <a:buChar char="•"/>
            </a:pPr>
            <a:r>
              <a:rPr lang="en-US" smtClean="0"/>
              <a:t>Cross section spacing and Hydraulic Tables Properties</a:t>
            </a:r>
          </a:p>
          <a:p>
            <a:pPr>
              <a:buFontTx/>
              <a:buChar char="•"/>
            </a:pPr>
            <a:r>
              <a:rPr lang="en-US" smtClean="0"/>
              <a:t>Computation time step</a:t>
            </a:r>
          </a:p>
          <a:p>
            <a:pPr>
              <a:buFontTx/>
              <a:buChar char="•"/>
            </a:pPr>
            <a:r>
              <a:rPr lang="en-US" smtClean="0"/>
              <a:t>Roughness Coefficients</a:t>
            </a:r>
          </a:p>
          <a:p>
            <a:pPr>
              <a:buFontTx/>
              <a:buChar char="•"/>
            </a:pPr>
            <a:r>
              <a:rPr lang="en-US" smtClean="0"/>
              <a:t>Downstream Storage</a:t>
            </a:r>
          </a:p>
          <a:p>
            <a:pPr>
              <a:buFontTx/>
              <a:buChar char="•"/>
            </a:pPr>
            <a:r>
              <a:rPr lang="en-US" smtClean="0"/>
              <a:t>Bridges and Culvert crossings</a:t>
            </a:r>
          </a:p>
          <a:p>
            <a:pPr>
              <a:buFontTx/>
              <a:buChar char="•"/>
            </a:pPr>
            <a:r>
              <a:rPr lang="en-US" smtClean="0"/>
              <a:t>And Levees</a:t>
            </a:r>
          </a:p>
          <a:p>
            <a:pPr>
              <a:buFontTx/>
              <a:buChar char="•"/>
            </a:pPr>
            <a:endParaRPr lang="en-US" smtClean="0"/>
          </a:p>
          <a:p>
            <a:pPr>
              <a:buFontTx/>
              <a:buChar char="•"/>
            </a:pPr>
            <a:endParaRPr lang="en-US" smtClean="0"/>
          </a:p>
          <a:p>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6"/>
          <p:cNvSpPr>
            <a:spLocks noGrp="1" noChangeArrowheads="1"/>
          </p:cNvSpPr>
          <p:nvPr>
            <p:ph type="ftr" sz="quarter" idx="4"/>
          </p:nvPr>
        </p:nvSpPr>
        <p:spPr>
          <a:noFill/>
        </p:spPr>
        <p:txBody>
          <a:bodyPr/>
          <a:lstStyle/>
          <a:p>
            <a:r>
              <a:rPr lang="en-US" smtClean="0"/>
              <a:t>L - Using HEC-RAS to Perform a Dam Break/Brunner</a:t>
            </a:r>
          </a:p>
        </p:txBody>
      </p:sp>
      <p:sp>
        <p:nvSpPr>
          <p:cNvPr id="69635" name="Rectangle 7"/>
          <p:cNvSpPr>
            <a:spLocks noGrp="1" noChangeArrowheads="1"/>
          </p:cNvSpPr>
          <p:nvPr>
            <p:ph type="sldNum" sz="quarter" idx="5"/>
          </p:nvPr>
        </p:nvSpPr>
        <p:spPr>
          <a:noFill/>
        </p:spPr>
        <p:txBody>
          <a:bodyPr/>
          <a:lstStyle/>
          <a:p>
            <a:fld id="{1FFE5339-5C49-4E50-94DB-586EC09C89AF}" type="slidenum">
              <a:rPr lang="en-US" smtClean="0"/>
              <a:pPr/>
              <a:t>32</a:t>
            </a:fld>
            <a:endParaRPr lang="en-US" smtClean="0"/>
          </a:p>
        </p:txBody>
      </p:sp>
      <p:sp>
        <p:nvSpPr>
          <p:cNvPr id="69636" name="Rectangle 2"/>
          <p:cNvSpPr>
            <a:spLocks noGrp="1" noRot="1" noChangeAspect="1" noChangeArrowheads="1" noTextEdit="1"/>
          </p:cNvSpPr>
          <p:nvPr>
            <p:ph type="sldImg"/>
          </p:nvPr>
        </p:nvSpPr>
        <p:spPr>
          <a:xfrm>
            <a:off x="803275" y="685800"/>
            <a:ext cx="5180013" cy="3886200"/>
          </a:xfrm>
          <a:ln/>
        </p:spPr>
      </p:sp>
      <p:sp>
        <p:nvSpPr>
          <p:cNvPr id="69637" name="Rectangle 3"/>
          <p:cNvSpPr>
            <a:spLocks noGrp="1" noChangeArrowheads="1"/>
          </p:cNvSpPr>
          <p:nvPr>
            <p:ph type="body" idx="1"/>
          </p:nvPr>
        </p:nvSpPr>
        <p:spPr>
          <a:noFill/>
          <a:ln/>
        </p:spPr>
        <p:txBody>
          <a:bodyPr/>
          <a:lstStyle/>
          <a:p>
            <a:r>
              <a:rPr lang="en-US" smtClean="0"/>
              <a:t>How important the breach parameters are depend largely on how far downstream from the dam the study area is located.  At the toe of the dam, the computed peak flow often varies wildly  within the assumed limits of the breach parameters.  However, as the study area is moved downstream, the breach parameters have less and less effect on the flow hydrograph.  There are two main reasons for this.  First, the total volume of water in each of the different hydrographs is basically the same (being the stored water behind the dam).  Second, as the hydrographs move downstream, a sharp hydrograph will attenuate much more quickly than a flat hydrograph.  Hydrographs from different assumed breach parameters can converge to produce the same peak flow (and for that matter, the same rise and fall) in a surprisingly quick distance.  In the above example (Fread), the hydrographs have substantially converged within five miles and are indistinguishable by mile 13.  It is still recommended that the user perform a sensitivity analysis on the breach parameters for all dam break studies.</a:t>
            </a:r>
          </a:p>
          <a:p>
            <a:endParaRPr lang="en-US" smtClean="0"/>
          </a:p>
          <a:p>
            <a:r>
              <a:rPr lang="en-US" smtClean="0"/>
              <a:t>Levee breaches in general and dam breaks in particular have rapidly varying water surfaces and flows.  Because of this, a small time step is required to maintain stability and accuracy.  Often on the order of a few seconds for a dam break problem. (See next slide).</a:t>
            </a:r>
          </a:p>
          <a:p>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6"/>
          <p:cNvSpPr>
            <a:spLocks noGrp="1" noChangeArrowheads="1"/>
          </p:cNvSpPr>
          <p:nvPr>
            <p:ph type="ftr" sz="quarter" idx="4"/>
          </p:nvPr>
        </p:nvSpPr>
        <p:spPr>
          <a:noFill/>
        </p:spPr>
        <p:txBody>
          <a:bodyPr/>
          <a:lstStyle/>
          <a:p>
            <a:r>
              <a:rPr lang="en-US" smtClean="0"/>
              <a:t>L - Using HEC-RAS to Perform a Dam Break/Brunner</a:t>
            </a:r>
          </a:p>
        </p:txBody>
      </p:sp>
      <p:sp>
        <p:nvSpPr>
          <p:cNvPr id="70659" name="Rectangle 7"/>
          <p:cNvSpPr>
            <a:spLocks noGrp="1" noChangeArrowheads="1"/>
          </p:cNvSpPr>
          <p:nvPr>
            <p:ph type="sldNum" sz="quarter" idx="5"/>
          </p:nvPr>
        </p:nvSpPr>
        <p:spPr>
          <a:noFill/>
        </p:spPr>
        <p:txBody>
          <a:bodyPr/>
          <a:lstStyle/>
          <a:p>
            <a:fld id="{D4619FD4-7D0B-4A62-A5F7-2C0ABA577080}" type="slidenum">
              <a:rPr lang="en-US" smtClean="0"/>
              <a:pPr/>
              <a:t>33</a:t>
            </a:fld>
            <a:endParaRPr lang="en-US" smtClean="0"/>
          </a:p>
        </p:txBody>
      </p:sp>
      <p:sp>
        <p:nvSpPr>
          <p:cNvPr id="70660" name="Rectangle 2"/>
          <p:cNvSpPr>
            <a:spLocks noGrp="1" noRot="1" noChangeAspect="1" noChangeArrowheads="1" noTextEdit="1"/>
          </p:cNvSpPr>
          <p:nvPr>
            <p:ph type="sldImg"/>
          </p:nvPr>
        </p:nvSpPr>
        <p:spPr>
          <a:xfrm>
            <a:off x="803275" y="685800"/>
            <a:ext cx="5180013" cy="3886200"/>
          </a:xfrm>
          <a:ln/>
        </p:spPr>
      </p:sp>
      <p:sp>
        <p:nvSpPr>
          <p:cNvPr id="70661" name="Rectangle 3"/>
          <p:cNvSpPr>
            <a:spLocks noGrp="1" noChangeArrowheads="1"/>
          </p:cNvSpPr>
          <p:nvPr>
            <p:ph type="body" idx="1"/>
          </p:nvPr>
        </p:nvSpPr>
        <p:spPr>
          <a:noFill/>
          <a:ln/>
        </p:spPr>
        <p:txBody>
          <a:bodyPr/>
          <a:lstStyle/>
          <a:p>
            <a:r>
              <a:rPr lang="en-US" smtClean="0"/>
              <a:t>Samuels, P.G. (1989).  “Backwater lengths in rivers”, Proceedings -- Institution of Civil Engineers, Part 2, Research and Theory, 87, 571-582.</a:t>
            </a:r>
          </a:p>
          <a:p>
            <a:endParaRPr lang="en-US" smtClean="0"/>
          </a:p>
          <a:p>
            <a:r>
              <a:rPr lang="en-US" smtClean="0"/>
              <a:t>Other references that discuss cross-section spacing:</a:t>
            </a:r>
          </a:p>
          <a:p>
            <a:endParaRPr lang="en-US" smtClean="0"/>
          </a:p>
          <a:p>
            <a:r>
              <a:rPr lang="en-US" smtClean="0"/>
              <a:t>Davidian, J.  (1984).  “Computation of water-surface profiles in open channels.”  USGS Techniques of Water-Resources Investigations, Book 3, Chapter A15.  http://water.usgs.gov/pubs/twri/twri3-a15/</a:t>
            </a:r>
          </a:p>
          <a:p>
            <a:endParaRPr lang="en-US" smtClean="0"/>
          </a:p>
          <a:p>
            <a:r>
              <a:rPr lang="en-US" smtClean="0"/>
              <a:t>Thompson, D.B., and Rogers, T.D.  (1993).  “Water surface profile computations – how many sections do I need?”  Proc., ASCE Conference on Hydraulic Engineering, San Francisco, CA, July 25-30, 791-796.</a:t>
            </a:r>
          </a:p>
          <a:p>
            <a:endParaRPr lang="en-US" smtClean="0"/>
          </a:p>
          <a:p>
            <a:r>
              <a:rPr lang="en-US" smtClean="0"/>
              <a:t>USACE.  (1986).  “Accuracy of computed water surface profiles.”  Hydrologic Engineering Center, RD 26, Davis, CA.</a:t>
            </a:r>
          </a:p>
          <a:p>
            <a:endParaRPr lang="en-US" smtClean="0"/>
          </a:p>
          <a:p>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6"/>
          <p:cNvSpPr>
            <a:spLocks noGrp="1" noChangeArrowheads="1"/>
          </p:cNvSpPr>
          <p:nvPr>
            <p:ph type="ftr" sz="quarter" idx="4"/>
          </p:nvPr>
        </p:nvSpPr>
        <p:spPr>
          <a:noFill/>
        </p:spPr>
        <p:txBody>
          <a:bodyPr/>
          <a:lstStyle/>
          <a:p>
            <a:r>
              <a:rPr lang="en-US" smtClean="0"/>
              <a:t>L - Using HEC-RAS to Perform a Dam Break/Brunner</a:t>
            </a:r>
          </a:p>
        </p:txBody>
      </p:sp>
      <p:sp>
        <p:nvSpPr>
          <p:cNvPr id="77827" name="Rectangle 7"/>
          <p:cNvSpPr>
            <a:spLocks noGrp="1" noChangeArrowheads="1"/>
          </p:cNvSpPr>
          <p:nvPr>
            <p:ph type="sldNum" sz="quarter" idx="5"/>
          </p:nvPr>
        </p:nvSpPr>
        <p:spPr>
          <a:noFill/>
        </p:spPr>
        <p:txBody>
          <a:bodyPr/>
          <a:lstStyle/>
          <a:p>
            <a:fld id="{C0453C4F-F591-4DB7-AA1D-A46DB3DDB0C7}" type="slidenum">
              <a:rPr lang="en-US" smtClean="0"/>
              <a:pPr/>
              <a:t>34</a:t>
            </a:fld>
            <a:endParaRPr lang="en-US" smtClean="0"/>
          </a:p>
        </p:txBody>
      </p:sp>
      <p:sp>
        <p:nvSpPr>
          <p:cNvPr id="77828" name="Rectangle 2"/>
          <p:cNvSpPr>
            <a:spLocks noGrp="1" noRot="1" noChangeAspect="1" noChangeArrowheads="1" noTextEdit="1"/>
          </p:cNvSpPr>
          <p:nvPr>
            <p:ph type="sldImg"/>
          </p:nvPr>
        </p:nvSpPr>
        <p:spPr>
          <a:xfrm>
            <a:off x="803275" y="685800"/>
            <a:ext cx="5180013" cy="3886200"/>
          </a:xfrm>
          <a:ln/>
        </p:spPr>
      </p:sp>
      <p:sp>
        <p:nvSpPr>
          <p:cNvPr id="77829" name="Rectangle 3"/>
          <p:cNvSpPr>
            <a:spLocks noGrp="1" noChangeArrowheads="1"/>
          </p:cNvSpPr>
          <p:nvPr>
            <p:ph type="body" idx="1"/>
          </p:nvPr>
        </p:nvSpPr>
        <p:spPr>
          <a:noFill/>
          <a:ln/>
        </p:spPr>
        <p:txBody>
          <a:bodyPr/>
          <a:lstStyle/>
          <a:p>
            <a:r>
              <a:rPr lang="en-US" smtClean="0"/>
              <a:t>Bridges and culvert crossings can often be a source of model instability problems in a dam break model.  Many downstream bridges will be overtopped, and may even be washed away.  If it is almost certain that a downstream bridge/Culvert will be washed away, then it probably does not need to be included in the model.  However, if the road embankment, and the bridge/culvert will cause a backwater (i.e. a significant rise in the water surface), then it should be included in order to obtain the correct stages upstream of the structure, and the increased storage behind the structure.</a:t>
            </a:r>
          </a:p>
          <a:p>
            <a:r>
              <a:rPr lang="en-US" smtClean="0"/>
              <a:t>Just as with cross sections, HEC-RAS pre-processes bridges/culverts into a family of rating curves.  User’s must ensure that these curves go high enough to capture all possible water surface elevations and flows.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6"/>
          <p:cNvSpPr>
            <a:spLocks noGrp="1" noChangeArrowheads="1"/>
          </p:cNvSpPr>
          <p:nvPr>
            <p:ph type="ftr" sz="quarter" idx="4"/>
          </p:nvPr>
        </p:nvSpPr>
        <p:spPr>
          <a:noFill/>
        </p:spPr>
        <p:txBody>
          <a:bodyPr/>
          <a:lstStyle/>
          <a:p>
            <a:r>
              <a:rPr lang="en-US" smtClean="0"/>
              <a:t>L - Using HEC-RAS to Perform a Dam Break/Brunner</a:t>
            </a:r>
          </a:p>
        </p:txBody>
      </p:sp>
      <p:sp>
        <p:nvSpPr>
          <p:cNvPr id="79875" name="Rectangle 7"/>
          <p:cNvSpPr>
            <a:spLocks noGrp="1" noChangeArrowheads="1"/>
          </p:cNvSpPr>
          <p:nvPr>
            <p:ph type="sldNum" sz="quarter" idx="5"/>
          </p:nvPr>
        </p:nvSpPr>
        <p:spPr>
          <a:noFill/>
        </p:spPr>
        <p:txBody>
          <a:bodyPr/>
          <a:lstStyle/>
          <a:p>
            <a:fld id="{F6334F6C-131A-40A3-9818-BB27DC2661B8}" type="slidenum">
              <a:rPr lang="en-US" smtClean="0"/>
              <a:pPr/>
              <a:t>35</a:t>
            </a:fld>
            <a:endParaRPr lang="en-US" smtClean="0"/>
          </a:p>
        </p:txBody>
      </p:sp>
      <p:sp>
        <p:nvSpPr>
          <p:cNvPr id="79876" name="Rectangle 2"/>
          <p:cNvSpPr>
            <a:spLocks noGrp="1" noRot="1" noChangeAspect="1" noChangeArrowheads="1" noTextEdit="1"/>
          </p:cNvSpPr>
          <p:nvPr>
            <p:ph type="sldImg"/>
          </p:nvPr>
        </p:nvSpPr>
        <p:spPr>
          <a:xfrm>
            <a:off x="803275" y="685800"/>
            <a:ext cx="5180013" cy="3886200"/>
          </a:xfrm>
          <a:ln/>
        </p:spPr>
      </p:sp>
      <p:sp>
        <p:nvSpPr>
          <p:cNvPr id="79877" name="Rectangle 3"/>
          <p:cNvSpPr>
            <a:spLocks noGrp="1" noChangeArrowheads="1"/>
          </p:cNvSpPr>
          <p:nvPr>
            <p:ph type="body" idx="1"/>
          </p:nvPr>
        </p:nvSpPr>
        <p:spPr>
          <a:noFill/>
          <a:ln/>
        </p:spPr>
        <p:txBody>
          <a:bodyPr/>
          <a:lstStyle/>
          <a:p>
            <a:r>
              <a:rPr lang="en-US" smtClean="0"/>
              <a:t>Levee overtopping and breaching can be analyzed within HEC-RAS by modeling the levee as a lateral structure.  When modeling a levee with a lateral structure, the area behind the levee should not be included in the cross section data of the main river.  The cross sections should stop at the bottom of the levee.  The lateral structure (levee) can be connected to a storage area or another river reach.  The strategy for modeling the area behind the levee will depend upon what will happen to the water if the levee overtops or breaches.  If the water going over or through the levee will pond, then a storage area would be more appropriate for modeling the area behind the levee.  If the water will continue to flow in the downstream direction, and possibly join back into the main river, then it would be more appropriate to model that area as a separate river reach.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6"/>
          <p:cNvSpPr>
            <a:spLocks noGrp="1" noChangeArrowheads="1"/>
          </p:cNvSpPr>
          <p:nvPr>
            <p:ph type="ftr" sz="quarter" idx="4"/>
          </p:nvPr>
        </p:nvSpPr>
        <p:spPr>
          <a:noFill/>
        </p:spPr>
        <p:txBody>
          <a:bodyPr/>
          <a:lstStyle/>
          <a:p>
            <a:r>
              <a:rPr lang="en-US" smtClean="0"/>
              <a:t>L - Using HEC-RAS to Perform a Dam Break/Brunner</a:t>
            </a:r>
          </a:p>
        </p:txBody>
      </p:sp>
      <p:sp>
        <p:nvSpPr>
          <p:cNvPr id="80899" name="Rectangle 7"/>
          <p:cNvSpPr>
            <a:spLocks noGrp="1" noChangeArrowheads="1"/>
          </p:cNvSpPr>
          <p:nvPr>
            <p:ph type="sldNum" sz="quarter" idx="5"/>
          </p:nvPr>
        </p:nvSpPr>
        <p:spPr>
          <a:noFill/>
        </p:spPr>
        <p:txBody>
          <a:bodyPr/>
          <a:lstStyle/>
          <a:p>
            <a:fld id="{3AE6847C-2740-4F8A-9EDB-54C1B604343C}" type="slidenum">
              <a:rPr lang="en-US" smtClean="0"/>
              <a:pPr/>
              <a:t>36</a:t>
            </a:fld>
            <a:endParaRPr lang="en-US" smtClean="0"/>
          </a:p>
        </p:txBody>
      </p:sp>
      <p:sp>
        <p:nvSpPr>
          <p:cNvPr id="80900" name="Rectangle 2"/>
          <p:cNvSpPr>
            <a:spLocks noGrp="1" noRot="1" noChangeAspect="1" noChangeArrowheads="1" noTextEdit="1"/>
          </p:cNvSpPr>
          <p:nvPr>
            <p:ph type="sldImg"/>
          </p:nvPr>
        </p:nvSpPr>
        <p:spPr>
          <a:xfrm>
            <a:off x="803275" y="685800"/>
            <a:ext cx="5180013" cy="3886200"/>
          </a:xfrm>
          <a:ln/>
        </p:spPr>
      </p:sp>
      <p:sp>
        <p:nvSpPr>
          <p:cNvPr id="80901" name="Rectangle 3"/>
          <p:cNvSpPr>
            <a:spLocks noGrp="1" noChangeArrowheads="1"/>
          </p:cNvSpPr>
          <p:nvPr>
            <p:ph type="body" idx="1"/>
          </p:nvPr>
        </p:nvSpPr>
        <p:spPr>
          <a:noFill/>
          <a:ln/>
        </p:spPr>
        <p:txBody>
          <a:bodyPr/>
          <a:lstStyle/>
          <a:p>
            <a:r>
              <a:rPr lang="en-US" smtClean="0"/>
              <a:t>The user defines the levee by entering a series of station and elevation points that represent the top of levee profile.  This station and elevation data is then used as a weir profile for calculating the amount of water going over top of the levee.  An example levee entered as a lateral structure is shown in the Figure above.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6"/>
          <p:cNvSpPr>
            <a:spLocks noGrp="1" noChangeArrowheads="1"/>
          </p:cNvSpPr>
          <p:nvPr>
            <p:ph type="ftr" sz="quarter" idx="4"/>
          </p:nvPr>
        </p:nvSpPr>
        <p:spPr>
          <a:noFill/>
        </p:spPr>
        <p:txBody>
          <a:bodyPr/>
          <a:lstStyle/>
          <a:p>
            <a:r>
              <a:rPr lang="en-US" smtClean="0"/>
              <a:t>L - Using HEC-RAS to Perform a Dam Break/Brunner</a:t>
            </a:r>
          </a:p>
        </p:txBody>
      </p:sp>
      <p:sp>
        <p:nvSpPr>
          <p:cNvPr id="81923" name="Rectangle 7"/>
          <p:cNvSpPr>
            <a:spLocks noGrp="1" noChangeArrowheads="1"/>
          </p:cNvSpPr>
          <p:nvPr>
            <p:ph type="sldNum" sz="quarter" idx="5"/>
          </p:nvPr>
        </p:nvSpPr>
        <p:spPr>
          <a:noFill/>
        </p:spPr>
        <p:txBody>
          <a:bodyPr/>
          <a:lstStyle/>
          <a:p>
            <a:fld id="{21D08B03-8BB1-41F3-8A40-D60A3E0CED7A}" type="slidenum">
              <a:rPr lang="en-US" smtClean="0"/>
              <a:pPr/>
              <a:t>37</a:t>
            </a:fld>
            <a:endParaRPr lang="en-US" smtClean="0"/>
          </a:p>
        </p:txBody>
      </p:sp>
      <p:sp>
        <p:nvSpPr>
          <p:cNvPr id="81924" name="Rectangle 2"/>
          <p:cNvSpPr>
            <a:spLocks noGrp="1" noRot="1" noChangeAspect="1" noChangeArrowheads="1" noTextEdit="1"/>
          </p:cNvSpPr>
          <p:nvPr>
            <p:ph type="sldImg"/>
          </p:nvPr>
        </p:nvSpPr>
        <p:spPr>
          <a:xfrm>
            <a:off x="803275" y="685800"/>
            <a:ext cx="5180013" cy="3886200"/>
          </a:xfrm>
          <a:ln/>
        </p:spPr>
      </p:sp>
      <p:sp>
        <p:nvSpPr>
          <p:cNvPr id="81925" name="Rectangle 3"/>
          <p:cNvSpPr>
            <a:spLocks noGrp="1" noChangeArrowheads="1"/>
          </p:cNvSpPr>
          <p:nvPr>
            <p:ph type="body" idx="1"/>
          </p:nvPr>
        </p:nvSpPr>
        <p:spPr>
          <a:noFill/>
          <a:ln/>
        </p:spPr>
        <p:txBody>
          <a:bodyPr/>
          <a:lstStyle/>
          <a:p>
            <a:r>
              <a:rPr lang="en-US" smtClean="0">
                <a:cs typeface="Times New Roman" pitchFamily="18" charset="0"/>
              </a:rPr>
              <a:t>This option is very similar to the Dam Break option described previously.  The only difference is that the breaching is performed on a levee.  The options and data entered to describe the breach is the same as a Dam Break.  </a:t>
            </a:r>
            <a:endParaRPr lang="en-US" smtClean="0">
              <a:latin typeface="Tms Rmn 10pt" charset="0"/>
              <a:cs typeface="Times New Roman" pitchFamily="18" charset="0"/>
            </a:endParaRPr>
          </a:p>
          <a:p>
            <a:r>
              <a:rPr lang="en-US" smtClean="0">
                <a:cs typeface="Times New Roman" pitchFamily="18" charset="0"/>
              </a:rPr>
              <a:t> </a:t>
            </a:r>
            <a:endParaRPr lang="en-US" smtClean="0">
              <a:latin typeface="Tms Rmn 10pt" charset="0"/>
              <a:cs typeface="Times New Roman" pitchFamily="18" charset="0"/>
            </a:endParaRPr>
          </a:p>
          <a:p>
            <a:r>
              <a:rPr lang="en-US" smtClean="0">
                <a:cs typeface="Times New Roman" pitchFamily="18" charset="0"/>
              </a:rPr>
              <a:t>In order to use this option, the user must first define the levee as a lateral weir within HEC-RAS.  The lateral weir profile is used to describe the top of the levee along the stream both at and between the cross sections.  Second, a weir coefficient is entered for calculating the flow that may go overtop of the levee if the water surface gets high enough.  Entering breach data for the levee can be accomplished from the lateral weir editor or from the </a:t>
            </a:r>
            <a:r>
              <a:rPr lang="en-US" b="1" smtClean="0">
                <a:cs typeface="Times New Roman" pitchFamily="18" charset="0"/>
              </a:rPr>
              <a:t>Levee (lateral weir) Breach</a:t>
            </a:r>
            <a:r>
              <a:rPr lang="en-US" smtClean="0">
                <a:cs typeface="Times New Roman" pitchFamily="18" charset="0"/>
              </a:rPr>
              <a:t> option from the unsteady flow simulation window.  The levee breaching data is stored as part of the unsteady flow plan file, just as it is for a dam break.  When the levee breach option is selected, a breach editor will appear as shown above.</a:t>
            </a:r>
          </a:p>
          <a:p>
            <a:endParaRPr lang="en-US" smtClean="0">
              <a:cs typeface="Times New Roman" pitchFamily="18" charset="0"/>
            </a:endParaRPr>
          </a:p>
          <a:p>
            <a:r>
              <a:rPr lang="en-US" smtClean="0">
                <a:cs typeface="Times New Roman" pitchFamily="18" charset="0"/>
              </a:rPr>
              <a:t>The information entered in the fields is the same as for a Dam Break.</a:t>
            </a:r>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6"/>
          <p:cNvSpPr>
            <a:spLocks noGrp="1" noChangeArrowheads="1"/>
          </p:cNvSpPr>
          <p:nvPr>
            <p:ph type="ftr" sz="quarter" idx="4"/>
          </p:nvPr>
        </p:nvSpPr>
        <p:spPr>
          <a:noFill/>
        </p:spPr>
        <p:txBody>
          <a:bodyPr/>
          <a:lstStyle/>
          <a:p>
            <a:r>
              <a:rPr lang="en-US" smtClean="0"/>
              <a:t>L - Using HEC-RAS to Perform a Dam Break/Brunner</a:t>
            </a:r>
          </a:p>
        </p:txBody>
      </p:sp>
      <p:sp>
        <p:nvSpPr>
          <p:cNvPr id="82947" name="Rectangle 7"/>
          <p:cNvSpPr>
            <a:spLocks noGrp="1" noChangeArrowheads="1"/>
          </p:cNvSpPr>
          <p:nvPr>
            <p:ph type="sldNum" sz="quarter" idx="5"/>
          </p:nvPr>
        </p:nvSpPr>
        <p:spPr>
          <a:noFill/>
        </p:spPr>
        <p:txBody>
          <a:bodyPr/>
          <a:lstStyle/>
          <a:p>
            <a:fld id="{4B33313E-890E-4347-91E3-CA06CFAAC2C8}" type="slidenum">
              <a:rPr lang="en-US" smtClean="0"/>
              <a:pPr/>
              <a:t>38</a:t>
            </a:fld>
            <a:endParaRPr lang="en-US" smtClean="0"/>
          </a:p>
        </p:txBody>
      </p:sp>
      <p:sp>
        <p:nvSpPr>
          <p:cNvPr id="82948" name="Rectangle 2"/>
          <p:cNvSpPr>
            <a:spLocks noGrp="1" noRot="1" noChangeAspect="1" noChangeArrowheads="1" noTextEdit="1"/>
          </p:cNvSpPr>
          <p:nvPr>
            <p:ph type="sldImg"/>
          </p:nvPr>
        </p:nvSpPr>
        <p:spPr>
          <a:xfrm>
            <a:off x="803275" y="685800"/>
            <a:ext cx="5180013" cy="3886200"/>
          </a:xfrm>
          <a:ln/>
        </p:spPr>
      </p:sp>
      <p:sp>
        <p:nvSpPr>
          <p:cNvPr id="82949" name="Rectangle 3"/>
          <p:cNvSpPr>
            <a:spLocks noGrp="1" noChangeArrowheads="1"/>
          </p:cNvSpPr>
          <p:nvPr>
            <p:ph type="body" idx="1"/>
          </p:nvPr>
        </p:nvSpPr>
        <p:spPr>
          <a:noFill/>
          <a:ln/>
        </p:spPr>
        <p:txBody>
          <a:bodyPr/>
          <a:lstStyle/>
          <a:p>
            <a:r>
              <a:rPr lang="en-US" smtClean="0"/>
              <a:t>The plot above is an example profile animation of a levee breach.</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EC7D0B-AF18-4F4C-8E76-BF60AB2187AB}" type="slidenum">
              <a:rPr lang="en-US"/>
              <a:pPr/>
              <a:t>39</a:t>
            </a:fld>
            <a:endParaRPr lang="en-US"/>
          </a:p>
        </p:txBody>
      </p:sp>
      <p:sp>
        <p:nvSpPr>
          <p:cNvPr id="1412098" name="Rectangle 2"/>
          <p:cNvSpPr>
            <a:spLocks noGrp="1" noRot="1" noChangeAspect="1" noChangeArrowheads="1" noTextEdit="1"/>
          </p:cNvSpPr>
          <p:nvPr>
            <p:ph type="sldImg"/>
          </p:nvPr>
        </p:nvSpPr>
        <p:spPr>
          <a:xfrm>
            <a:off x="1150938" y="692150"/>
            <a:ext cx="4554537" cy="3416300"/>
          </a:xfrm>
          <a:ln w="12700" cap="flat">
            <a:solidFill>
              <a:schemeClr val="tx1"/>
            </a:solidFill>
          </a:ln>
        </p:spPr>
      </p:sp>
      <p:sp>
        <p:nvSpPr>
          <p:cNvPr id="1412099" name="Rectangle 3"/>
          <p:cNvSpPr>
            <a:spLocks noGrp="1" noChangeArrowheads="1"/>
          </p:cNvSpPr>
          <p:nvPr>
            <p:ph type="body" idx="1"/>
          </p:nvPr>
        </p:nvSpPr>
        <p:spPr>
          <a:ln/>
        </p:spPr>
        <p:txBody>
          <a:bodyPr lIns="92207" tIns="45295" rIns="92207" bIns="45295"/>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6"/>
          <p:cNvSpPr>
            <a:spLocks noGrp="1" noChangeArrowheads="1"/>
          </p:cNvSpPr>
          <p:nvPr>
            <p:ph type="ftr" sz="quarter" idx="4"/>
          </p:nvPr>
        </p:nvSpPr>
        <p:spPr>
          <a:noFill/>
        </p:spPr>
        <p:txBody>
          <a:bodyPr/>
          <a:lstStyle/>
          <a:p>
            <a:r>
              <a:rPr lang="en-US" smtClean="0"/>
              <a:t>Floodplain Mapping for Dam Failures</a:t>
            </a:r>
          </a:p>
        </p:txBody>
      </p:sp>
      <p:sp>
        <p:nvSpPr>
          <p:cNvPr id="65539" name="Rectangle 7"/>
          <p:cNvSpPr>
            <a:spLocks noGrp="1" noChangeArrowheads="1"/>
          </p:cNvSpPr>
          <p:nvPr>
            <p:ph type="sldNum" sz="quarter" idx="5"/>
          </p:nvPr>
        </p:nvSpPr>
        <p:spPr>
          <a:noFill/>
        </p:spPr>
        <p:txBody>
          <a:bodyPr/>
          <a:lstStyle/>
          <a:p>
            <a:fld id="{58019557-9618-4DCB-8747-A61113345FC8}" type="slidenum">
              <a:rPr lang="en-US" smtClean="0"/>
              <a:pPr/>
              <a:t>40</a:t>
            </a:fld>
            <a:endParaRPr lang="en-US" smtClean="0"/>
          </a:p>
        </p:txBody>
      </p:sp>
      <p:sp>
        <p:nvSpPr>
          <p:cNvPr id="65540" name="Rectangle 2"/>
          <p:cNvSpPr>
            <a:spLocks noGrp="1" noRot="1" noChangeAspect="1" noChangeArrowheads="1" noTextEdit="1"/>
          </p:cNvSpPr>
          <p:nvPr>
            <p:ph type="sldImg"/>
          </p:nvPr>
        </p:nvSpPr>
        <p:spPr>
          <a:xfrm>
            <a:off x="1144588" y="685800"/>
            <a:ext cx="4570412" cy="3429000"/>
          </a:xfrm>
          <a:ln/>
        </p:spPr>
      </p:sp>
      <p:sp>
        <p:nvSpPr>
          <p:cNvPr id="65541" name="Rectangle 3"/>
          <p:cNvSpPr>
            <a:spLocks noGrp="1" noChangeArrowheads="1"/>
          </p:cNvSpPr>
          <p:nvPr>
            <p:ph type="body" idx="1"/>
          </p:nvPr>
        </p:nvSpPr>
        <p:spPr>
          <a:noFill/>
          <a:ln/>
        </p:spPr>
        <p:txBody>
          <a:bodyPr/>
          <a:lstStyle/>
          <a:p>
            <a:pPr eaLnBrk="1" hangingPunct="1"/>
            <a:r>
              <a:rPr lang="en-US" smtClean="0"/>
              <a:t>The results of the floodplain mapping step may be used with other layers to assist the hydraulic engineer in improving the hydraulic model.  After examination of the floodplain boundary and inundation depths, hydraulic properties can be modified and refined.</a:t>
            </a:r>
          </a:p>
          <a:p>
            <a:pPr eaLnBrk="1" hangingPunct="1"/>
            <a:endParaRPr lang="en-US" smtClean="0"/>
          </a:p>
          <a:p>
            <a:pPr eaLnBrk="1" hangingPunct="1"/>
            <a:r>
              <a:rPr lang="en-US" smtClean="0"/>
              <a:t>With the publishing of the final product it may be used for multiple purposes.  Flood damage reduction studies, flood warning and response preparedness, idenfication and impact to environmental areas.  There are endless uses.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6"/>
          <p:cNvSpPr>
            <a:spLocks noGrp="1" noChangeArrowheads="1"/>
          </p:cNvSpPr>
          <p:nvPr>
            <p:ph type="ftr" sz="quarter" idx="4"/>
          </p:nvPr>
        </p:nvSpPr>
        <p:spPr>
          <a:noFill/>
        </p:spPr>
        <p:txBody>
          <a:bodyPr/>
          <a:lstStyle/>
          <a:p>
            <a:r>
              <a:rPr lang="en-US" smtClean="0"/>
              <a:t>L 1.1 - Overview of H&amp;H For Dam Safety/Harris FY09</a:t>
            </a:r>
          </a:p>
        </p:txBody>
      </p:sp>
      <p:sp>
        <p:nvSpPr>
          <p:cNvPr id="59395" name="Rectangle 7"/>
          <p:cNvSpPr>
            <a:spLocks noGrp="1" noChangeArrowheads="1"/>
          </p:cNvSpPr>
          <p:nvPr>
            <p:ph type="sldNum" sz="quarter" idx="5"/>
          </p:nvPr>
        </p:nvSpPr>
        <p:spPr>
          <a:noFill/>
        </p:spPr>
        <p:txBody>
          <a:bodyPr/>
          <a:lstStyle/>
          <a:p>
            <a:fld id="{3613EB93-4179-4677-8828-DBC6932A4CAA}" type="slidenum">
              <a:rPr lang="en-US" smtClean="0"/>
              <a:pPr/>
              <a:t>5</a:t>
            </a:fld>
            <a:endParaRPr lang="en-US" smtClean="0"/>
          </a:p>
        </p:txBody>
      </p:sp>
      <p:sp>
        <p:nvSpPr>
          <p:cNvPr id="59396" name="Rectangle 2"/>
          <p:cNvSpPr>
            <a:spLocks noGrp="1" noRot="1" noChangeAspect="1" noChangeArrowheads="1" noTextEdit="1"/>
          </p:cNvSpPr>
          <p:nvPr>
            <p:ph type="sldImg"/>
          </p:nvPr>
        </p:nvSpPr>
        <p:spPr>
          <a:xfrm>
            <a:off x="1063625" y="685800"/>
            <a:ext cx="4711700" cy="3533775"/>
          </a:xfrm>
          <a:ln/>
        </p:spPr>
      </p:sp>
      <p:sp>
        <p:nvSpPr>
          <p:cNvPr id="59397" name="Rectangle 3"/>
          <p:cNvSpPr>
            <a:spLocks noGrp="1" noChangeArrowheads="1"/>
          </p:cNvSpPr>
          <p:nvPr>
            <p:ph type="body" idx="1"/>
          </p:nvPr>
        </p:nvSpPr>
        <p:spPr>
          <a:noFill/>
          <a:ln/>
        </p:spPr>
        <p:txBody>
          <a:bodyPr/>
          <a:lstStyle/>
          <a:p>
            <a:pPr eaLnBrk="1" hangingPunct="1"/>
            <a:r>
              <a:rPr lang="en-US" smtClean="0"/>
              <a:t>Folsom Dam on the American River about 20 miles upstream of Sacramento. On July 17, 1995 a gate failed during testing. About 35,000 cfs was released through the broken gate into the American River. This was over 10 time the normal summer flow in the river. No deaths were reported.</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6"/>
          <p:cNvSpPr>
            <a:spLocks noGrp="1" noChangeArrowheads="1"/>
          </p:cNvSpPr>
          <p:nvPr>
            <p:ph type="ftr" sz="quarter" idx="4"/>
          </p:nvPr>
        </p:nvSpPr>
        <p:spPr>
          <a:noFill/>
        </p:spPr>
        <p:txBody>
          <a:bodyPr/>
          <a:lstStyle/>
          <a:p>
            <a:r>
              <a:rPr lang="en-US" smtClean="0"/>
              <a:t>Floodplain Mapping for Dam Failures</a:t>
            </a:r>
          </a:p>
        </p:txBody>
      </p:sp>
      <p:sp>
        <p:nvSpPr>
          <p:cNvPr id="68611" name="Rectangle 7"/>
          <p:cNvSpPr>
            <a:spLocks noGrp="1" noChangeArrowheads="1"/>
          </p:cNvSpPr>
          <p:nvPr>
            <p:ph type="sldNum" sz="quarter" idx="5"/>
          </p:nvPr>
        </p:nvSpPr>
        <p:spPr>
          <a:noFill/>
        </p:spPr>
        <p:txBody>
          <a:bodyPr/>
          <a:lstStyle/>
          <a:p>
            <a:fld id="{9F171903-5DF1-46F9-9928-35E629D45B32}" type="slidenum">
              <a:rPr lang="en-US" smtClean="0"/>
              <a:pPr/>
              <a:t>41</a:t>
            </a:fld>
            <a:endParaRPr lang="en-US" smtClean="0"/>
          </a:p>
        </p:txBody>
      </p:sp>
      <p:sp>
        <p:nvSpPr>
          <p:cNvPr id="68612" name="Rectangle 2"/>
          <p:cNvSpPr>
            <a:spLocks noGrp="1" noRot="1" noChangeAspect="1" noChangeArrowheads="1" noTextEdit="1"/>
          </p:cNvSpPr>
          <p:nvPr>
            <p:ph type="sldImg"/>
          </p:nvPr>
        </p:nvSpPr>
        <p:spPr>
          <a:xfrm>
            <a:off x="1144588" y="685800"/>
            <a:ext cx="4570412" cy="3429000"/>
          </a:xfrm>
          <a:ln/>
        </p:spPr>
      </p:sp>
      <p:sp>
        <p:nvSpPr>
          <p:cNvPr id="68613" name="Rectangle 3"/>
          <p:cNvSpPr>
            <a:spLocks noGrp="1" noChangeArrowheads="1"/>
          </p:cNvSpPr>
          <p:nvPr>
            <p:ph type="body" idx="1"/>
          </p:nvPr>
        </p:nvSpPr>
        <p:spPr>
          <a:noFill/>
          <a:ln/>
        </p:spPr>
        <p:txBody>
          <a:bodyPr/>
          <a:lstStyle/>
          <a:p>
            <a:pPr eaLnBrk="1" hangingPunct="1"/>
            <a:r>
              <a:rPr lang="en-US" smtClean="0"/>
              <a:t>The Publishing to Google Earth tool allows you to choose the floodplain boundary (or other features) to export.  A KMZ file is created, which is Google Earth’s native format.</a:t>
            </a:r>
          </a:p>
          <a:p>
            <a:pPr eaLnBrk="1" hangingPunct="1"/>
            <a:r>
              <a:rPr lang="en-US" smtClean="0"/>
              <a:t>Once the KMZ file is created, you can lauch Google Earth from GeoRAS and the feature will be displayed… Pretty Cool.</a:t>
            </a:r>
          </a:p>
          <a:p>
            <a:pPr eaLnBrk="1" hangingPunct="1"/>
            <a:endParaRPr lang="en-US" smtClean="0"/>
          </a:p>
          <a:p>
            <a:pPr eaLnBrk="1" hangingPunct="1"/>
            <a:r>
              <a:rPr lang="en-US" smtClean="0"/>
              <a:t>Not all color schemes in ArcGIS will be supported in the export process.  You will probably need to adjust them using the palette options available in Google Earth.</a:t>
            </a:r>
          </a:p>
          <a:p>
            <a:pPr eaLnBrk="1" hangingPunct="1"/>
            <a:endParaRPr lang="en-US" smtClean="0"/>
          </a:p>
          <a:p>
            <a:pPr eaLnBrk="1" hangingPunct="1"/>
            <a:r>
              <a:rPr lang="en-US" smtClean="0"/>
              <a:t>This process projects the dataset in the Lattitude/Longitude coordinate system that Google Earth uses and will not work on Raster datasets.</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Shows the old way of doing things and the new way. </a:t>
            </a:r>
            <a:endParaRPr lang="en-US" dirty="0"/>
          </a:p>
        </p:txBody>
      </p:sp>
      <p:sp>
        <p:nvSpPr>
          <p:cNvPr id="4" name="Slide Number Placeholder 3"/>
          <p:cNvSpPr>
            <a:spLocks noGrp="1"/>
          </p:cNvSpPr>
          <p:nvPr>
            <p:ph type="sldNum" sz="quarter" idx="10"/>
          </p:nvPr>
        </p:nvSpPr>
        <p:spPr/>
        <p:txBody>
          <a:bodyPr/>
          <a:lstStyle/>
          <a:p>
            <a:pPr>
              <a:defRPr/>
            </a:pPr>
            <a:fld id="{141E7028-8C5A-4BBA-94EB-0AA6EC34AA46}" type="slidenum">
              <a:rPr lang="en-US" smtClean="0"/>
              <a:pPr>
                <a:defRPr/>
              </a:pPr>
              <a:t>42</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6"/>
          <p:cNvSpPr>
            <a:spLocks noGrp="1" noChangeArrowheads="1"/>
          </p:cNvSpPr>
          <p:nvPr>
            <p:ph type="ftr" sz="quarter" idx="4"/>
          </p:nvPr>
        </p:nvSpPr>
        <p:spPr>
          <a:noFill/>
        </p:spPr>
        <p:txBody>
          <a:bodyPr/>
          <a:lstStyle/>
          <a:p>
            <a:r>
              <a:rPr lang="en-US" smtClean="0"/>
              <a:t>Floodplain Mapping for Dam Failures</a:t>
            </a:r>
          </a:p>
        </p:txBody>
      </p:sp>
      <p:sp>
        <p:nvSpPr>
          <p:cNvPr id="75779" name="Rectangle 7"/>
          <p:cNvSpPr>
            <a:spLocks noGrp="1" noChangeArrowheads="1"/>
          </p:cNvSpPr>
          <p:nvPr>
            <p:ph type="sldNum" sz="quarter" idx="5"/>
          </p:nvPr>
        </p:nvSpPr>
        <p:spPr>
          <a:noFill/>
        </p:spPr>
        <p:txBody>
          <a:bodyPr/>
          <a:lstStyle/>
          <a:p>
            <a:fld id="{7C439879-863E-4252-A6A2-E242A33319DF}" type="slidenum">
              <a:rPr lang="en-US" smtClean="0"/>
              <a:pPr/>
              <a:t>43</a:t>
            </a:fld>
            <a:endParaRPr lang="en-US" smtClean="0"/>
          </a:p>
        </p:txBody>
      </p:sp>
      <p:sp>
        <p:nvSpPr>
          <p:cNvPr id="75780" name="Rectangle 2"/>
          <p:cNvSpPr>
            <a:spLocks noGrp="1" noRot="1" noChangeAspect="1" noChangeArrowheads="1" noTextEdit="1"/>
          </p:cNvSpPr>
          <p:nvPr>
            <p:ph type="sldImg"/>
          </p:nvPr>
        </p:nvSpPr>
        <p:spPr>
          <a:ln/>
        </p:spPr>
      </p:sp>
      <p:sp>
        <p:nvSpPr>
          <p:cNvPr id="75781" name="Rectangle 3"/>
          <p:cNvSpPr>
            <a:spLocks noGrp="1" noChangeArrowheads="1"/>
          </p:cNvSpPr>
          <p:nvPr>
            <p:ph type="body" idx="1"/>
          </p:nvPr>
        </p:nvSpPr>
        <p:spPr>
          <a:noFill/>
          <a:ln/>
        </p:spPr>
        <p:txBody>
          <a:bodyPr/>
          <a:lstStyle/>
          <a:p>
            <a:pPr eaLnBrk="1" hangingPunct="1"/>
            <a:r>
              <a:rPr lang="en-US" smtClean="0"/>
              <a:t>Here’s the RAS Mapper.  It is comprised of a Layers panel, Status panel, and Display window.  Note that data is organized for you by Geometry and Results based on how you have your data setup in your RAS model.</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HEC-RAS 2-d floodplain modeling sample. Muncie Indiana</a:t>
            </a:r>
            <a:endParaRPr lang="en-US" dirty="0"/>
          </a:p>
        </p:txBody>
      </p:sp>
      <p:sp>
        <p:nvSpPr>
          <p:cNvPr id="4" name="Slide Number Placeholder 3"/>
          <p:cNvSpPr>
            <a:spLocks noGrp="1"/>
          </p:cNvSpPr>
          <p:nvPr>
            <p:ph type="sldNum" sz="quarter" idx="10"/>
          </p:nvPr>
        </p:nvSpPr>
        <p:spPr/>
        <p:txBody>
          <a:bodyPr/>
          <a:lstStyle/>
          <a:p>
            <a:fld id="{2EF0CED0-5404-44E7-8134-118188D66BAA}" type="slidenum">
              <a:rPr lang="en-US" smtClean="0"/>
              <a:pPr/>
              <a:t>44</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HEC-RAS 2-d floodplain modeling sample. St. Paul, Minnesota</a:t>
            </a:r>
          </a:p>
          <a:p>
            <a:endParaRPr lang="en-US" dirty="0"/>
          </a:p>
        </p:txBody>
      </p:sp>
      <p:sp>
        <p:nvSpPr>
          <p:cNvPr id="4" name="Slide Number Placeholder 3"/>
          <p:cNvSpPr>
            <a:spLocks noGrp="1"/>
          </p:cNvSpPr>
          <p:nvPr>
            <p:ph type="sldNum" sz="quarter" idx="10"/>
          </p:nvPr>
        </p:nvSpPr>
        <p:spPr/>
        <p:txBody>
          <a:bodyPr/>
          <a:lstStyle/>
          <a:p>
            <a:fld id="{2EF0CED0-5404-44E7-8134-118188D66BAA}" type="slidenum">
              <a:rPr lang="en-US" smtClean="0"/>
              <a:pPr/>
              <a:t>45</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Flyover</a:t>
            </a:r>
            <a:r>
              <a:rPr lang="en-US" baseline="0" dirty="0" smtClean="0"/>
              <a:t> is generated from RAS data and </a:t>
            </a:r>
            <a:r>
              <a:rPr lang="en-US" baseline="0" dirty="0" err="1" smtClean="0"/>
              <a:t>loacl</a:t>
            </a:r>
            <a:r>
              <a:rPr lang="en-US" baseline="0" dirty="0" smtClean="0"/>
              <a:t> inventory data. It visualizes the areas that could be flooded under varying flood events. The Blue represents a 1% and the red is a larger flood (don’t know what).  The largest population is at the </a:t>
            </a:r>
            <a:r>
              <a:rPr lang="en-US" baseline="0" dirty="0" err="1" smtClean="0"/>
              <a:t>downstrewam</a:t>
            </a:r>
            <a:r>
              <a:rPr lang="en-US" baseline="0" dirty="0" smtClean="0"/>
              <a:t> end and it ends up showing a school being flooded. This helps someone visualize what would happen at a location under this flood condition. If you say there are 1,000 </a:t>
            </a:r>
            <a:r>
              <a:rPr lang="en-US" baseline="0" dirty="0" err="1" smtClean="0"/>
              <a:t>cms</a:t>
            </a:r>
            <a:r>
              <a:rPr lang="en-US" baseline="0" dirty="0" smtClean="0"/>
              <a:t> in the river people can’t visualize what that really means. By showing that the school would be under 3m of water (or some value) that flow rate can be equated to an elevation that would be recognizable to basically anyone.</a:t>
            </a:r>
            <a:endParaRPr lang="en-US" dirty="0"/>
          </a:p>
        </p:txBody>
      </p:sp>
      <p:sp>
        <p:nvSpPr>
          <p:cNvPr id="4" name="Slide Number Placeholder 3"/>
          <p:cNvSpPr>
            <a:spLocks noGrp="1"/>
          </p:cNvSpPr>
          <p:nvPr>
            <p:ph type="sldNum" sz="quarter" idx="10"/>
          </p:nvPr>
        </p:nvSpPr>
        <p:spPr/>
        <p:txBody>
          <a:bodyPr/>
          <a:lstStyle/>
          <a:p>
            <a:fld id="{2EF0CED0-5404-44E7-8134-118188D66BAA}" type="slidenum">
              <a:rPr lang="en-US" smtClean="0"/>
              <a:pPr/>
              <a:t>46</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Simulates the steps of an</a:t>
            </a:r>
            <a:r>
              <a:rPr lang="en-US" baseline="0" dirty="0" smtClean="0"/>
              <a:t> impending dam failure.</a:t>
            </a:r>
            <a:endParaRPr lang="en-US" dirty="0"/>
          </a:p>
        </p:txBody>
      </p:sp>
      <p:sp>
        <p:nvSpPr>
          <p:cNvPr id="4" name="Slide Number Placeholder 3"/>
          <p:cNvSpPr>
            <a:spLocks noGrp="1"/>
          </p:cNvSpPr>
          <p:nvPr>
            <p:ph type="sldNum" sz="quarter" idx="10"/>
          </p:nvPr>
        </p:nvSpPr>
        <p:spPr/>
        <p:txBody>
          <a:bodyPr/>
          <a:lstStyle/>
          <a:p>
            <a:pPr>
              <a:defRPr/>
            </a:pPr>
            <a:fld id="{B30C318E-1C10-4164-8FD1-F5912218A801}" type="slidenum">
              <a:rPr lang="en-US" smtClean="0"/>
              <a:pPr>
                <a:defRPr/>
              </a:pPr>
              <a:t>47</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0EAE98A-16E0-4397-BEA7-648B5BCA3115}" type="slidenum">
              <a:rPr lang="en-US" smtClean="0"/>
              <a:pPr>
                <a:defRPr/>
              </a:pPr>
              <a:t>48</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6"/>
          <p:cNvSpPr>
            <a:spLocks noGrp="1" noChangeArrowheads="1"/>
          </p:cNvSpPr>
          <p:nvPr>
            <p:ph type="ftr" sz="quarter" idx="4"/>
          </p:nvPr>
        </p:nvSpPr>
        <p:spPr>
          <a:noFill/>
        </p:spPr>
        <p:txBody>
          <a:bodyPr/>
          <a:lstStyle/>
          <a:p>
            <a:r>
              <a:rPr lang="en-US" smtClean="0"/>
              <a:t>L 1.1 - Overview of H&amp;H For Dam Safety/Harris FY09</a:t>
            </a:r>
          </a:p>
        </p:txBody>
      </p:sp>
      <p:sp>
        <p:nvSpPr>
          <p:cNvPr id="60419" name="Rectangle 7"/>
          <p:cNvSpPr>
            <a:spLocks noGrp="1" noChangeArrowheads="1"/>
          </p:cNvSpPr>
          <p:nvPr>
            <p:ph type="sldNum" sz="quarter" idx="5"/>
          </p:nvPr>
        </p:nvSpPr>
        <p:spPr>
          <a:noFill/>
        </p:spPr>
        <p:txBody>
          <a:bodyPr/>
          <a:lstStyle/>
          <a:p>
            <a:fld id="{8B3E8369-D409-43AD-A155-805F8B5244D2}" type="slidenum">
              <a:rPr lang="en-US" smtClean="0"/>
              <a:pPr/>
              <a:t>6</a:t>
            </a:fld>
            <a:endParaRPr lang="en-US" smtClean="0"/>
          </a:p>
        </p:txBody>
      </p:sp>
      <p:sp>
        <p:nvSpPr>
          <p:cNvPr id="60420" name="Rectangle 2"/>
          <p:cNvSpPr>
            <a:spLocks noGrp="1" noRot="1" noChangeAspect="1" noChangeArrowheads="1" noTextEdit="1"/>
          </p:cNvSpPr>
          <p:nvPr>
            <p:ph type="sldImg"/>
          </p:nvPr>
        </p:nvSpPr>
        <p:spPr>
          <a:xfrm>
            <a:off x="1063625" y="685800"/>
            <a:ext cx="4711700" cy="3533775"/>
          </a:xfrm>
          <a:ln/>
        </p:spPr>
      </p:sp>
      <p:sp>
        <p:nvSpPr>
          <p:cNvPr id="60421" name="Rectangle 3"/>
          <p:cNvSpPr>
            <a:spLocks noGrp="1" noChangeArrowheads="1"/>
          </p:cNvSpPr>
          <p:nvPr>
            <p:ph type="body" idx="1"/>
          </p:nvPr>
        </p:nvSpPr>
        <p:spPr>
          <a:noFill/>
          <a:ln/>
        </p:spPr>
        <p:txBody>
          <a:bodyPr/>
          <a:lstStyle/>
          <a:p>
            <a:pPr eaLnBrk="1" hangingPunct="1"/>
            <a:r>
              <a:rPr lang="en-US" smtClean="0"/>
              <a:t>Type of potential hazard</a:t>
            </a:r>
          </a:p>
          <a:p>
            <a:pPr eaLnBrk="1" hangingPunct="1"/>
            <a:r>
              <a:rPr lang="en-US" smtClean="0"/>
              <a:t>St Francis Dam failed in 1928 Dam. Designed by Mulholland. Over 100 died</a:t>
            </a:r>
          </a:p>
          <a:p>
            <a:pPr eaLnBrk="1" hangingPunct="1"/>
            <a:r>
              <a:rPr lang="en-US" smtClean="0"/>
              <a:t>Teton Dam failed June 5 1976. 11 Deaths</a:t>
            </a:r>
          </a:p>
          <a:p>
            <a:pPr eaLnBrk="1" hangingPunct="1"/>
            <a:r>
              <a:rPr lang="en-US" smtClean="0"/>
              <a:t>Johnstown, Pa failed May 1989. 2200 deaths</a:t>
            </a:r>
          </a:p>
          <a:p>
            <a:pPr eaLnBrk="1" hangingPunct="1"/>
            <a:r>
              <a:rPr lang="en-US" smtClean="0"/>
              <a:t>Kaloko Reservoir on Kauai, March 2006. 7 Dead</a:t>
            </a:r>
          </a:p>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6"/>
          <p:cNvSpPr>
            <a:spLocks noGrp="1" noChangeArrowheads="1"/>
          </p:cNvSpPr>
          <p:nvPr>
            <p:ph type="ftr" sz="quarter" idx="4"/>
          </p:nvPr>
        </p:nvSpPr>
        <p:spPr>
          <a:noFill/>
        </p:spPr>
        <p:txBody>
          <a:bodyPr/>
          <a:lstStyle/>
          <a:p>
            <a:r>
              <a:rPr lang="en-US" smtClean="0"/>
              <a:t>L 1.1 - Overview of H&amp;H For Dam Safety/Harris FY09</a:t>
            </a:r>
          </a:p>
        </p:txBody>
      </p:sp>
      <p:sp>
        <p:nvSpPr>
          <p:cNvPr id="84995" name="Rectangle 7"/>
          <p:cNvSpPr>
            <a:spLocks noGrp="1" noChangeArrowheads="1"/>
          </p:cNvSpPr>
          <p:nvPr>
            <p:ph type="sldNum" sz="quarter" idx="5"/>
          </p:nvPr>
        </p:nvSpPr>
        <p:spPr>
          <a:noFill/>
        </p:spPr>
        <p:txBody>
          <a:bodyPr/>
          <a:lstStyle/>
          <a:p>
            <a:fld id="{26BB8760-FD9D-4967-99B5-F3E0D82ACB04}" type="slidenum">
              <a:rPr lang="en-US" smtClean="0"/>
              <a:pPr/>
              <a:t>7</a:t>
            </a:fld>
            <a:endParaRPr lang="en-US" smtClean="0"/>
          </a:p>
        </p:txBody>
      </p:sp>
      <p:sp>
        <p:nvSpPr>
          <p:cNvPr id="84996" name="Rectangle 2"/>
          <p:cNvSpPr>
            <a:spLocks noGrp="1" noRot="1" noChangeAspect="1" noChangeArrowheads="1" noTextEdit="1"/>
          </p:cNvSpPr>
          <p:nvPr>
            <p:ph type="sldImg"/>
          </p:nvPr>
        </p:nvSpPr>
        <p:spPr>
          <a:xfrm>
            <a:off x="1063625" y="685800"/>
            <a:ext cx="4711700" cy="3533775"/>
          </a:xfrm>
          <a:ln/>
        </p:spPr>
      </p:sp>
      <p:sp>
        <p:nvSpPr>
          <p:cNvPr id="84997" name="Rectangle 3"/>
          <p:cNvSpPr>
            <a:spLocks noGrp="1" noChangeArrowheads="1"/>
          </p:cNvSpPr>
          <p:nvPr>
            <p:ph type="body" idx="1"/>
          </p:nvPr>
        </p:nvSpPr>
        <p:spPr>
          <a:noFill/>
          <a:ln/>
        </p:spPr>
        <p:txBody>
          <a:bodyPr/>
          <a:lstStyle/>
          <a:p>
            <a:pPr eaLnBrk="1" hangingPunct="1"/>
            <a:r>
              <a:rPr lang="en-US" dirty="0" smtClean="0"/>
              <a:t>Dam failure</a:t>
            </a:r>
            <a:r>
              <a:rPr lang="en-US" baseline="0" dirty="0" smtClean="0"/>
              <a:t> can be modeled in RAS or HMS</a:t>
            </a:r>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6"/>
          <p:cNvSpPr>
            <a:spLocks noGrp="1" noChangeArrowheads="1"/>
          </p:cNvSpPr>
          <p:nvPr>
            <p:ph type="ftr" sz="quarter" idx="4"/>
          </p:nvPr>
        </p:nvSpPr>
        <p:spPr>
          <a:noFill/>
        </p:spPr>
        <p:txBody>
          <a:bodyPr/>
          <a:lstStyle/>
          <a:p>
            <a:r>
              <a:rPr lang="en-US" smtClean="0"/>
              <a:t>L 1.1 - Overview of H&amp;H For Dam Safety/Harris FY09</a:t>
            </a:r>
          </a:p>
        </p:txBody>
      </p:sp>
      <p:sp>
        <p:nvSpPr>
          <p:cNvPr id="91139" name="Rectangle 7"/>
          <p:cNvSpPr>
            <a:spLocks noGrp="1" noChangeArrowheads="1"/>
          </p:cNvSpPr>
          <p:nvPr>
            <p:ph type="sldNum" sz="quarter" idx="5"/>
          </p:nvPr>
        </p:nvSpPr>
        <p:spPr>
          <a:noFill/>
        </p:spPr>
        <p:txBody>
          <a:bodyPr/>
          <a:lstStyle/>
          <a:p>
            <a:fld id="{139CE595-25B2-4953-A61D-A40AF12DDB9C}" type="slidenum">
              <a:rPr lang="en-US" smtClean="0"/>
              <a:pPr/>
              <a:t>8</a:t>
            </a:fld>
            <a:endParaRPr lang="en-US" smtClean="0"/>
          </a:p>
        </p:txBody>
      </p:sp>
      <p:sp>
        <p:nvSpPr>
          <p:cNvPr id="91140" name="Rectangle 2"/>
          <p:cNvSpPr>
            <a:spLocks noGrp="1" noRot="1" noChangeAspect="1" noChangeArrowheads="1" noTextEdit="1"/>
          </p:cNvSpPr>
          <p:nvPr>
            <p:ph type="sldImg"/>
          </p:nvPr>
        </p:nvSpPr>
        <p:spPr>
          <a:xfrm>
            <a:off x="1063625" y="685800"/>
            <a:ext cx="4711700" cy="3533775"/>
          </a:xfrm>
          <a:ln/>
        </p:spPr>
      </p:sp>
      <p:sp>
        <p:nvSpPr>
          <p:cNvPr id="91141" name="Rectangle 3"/>
          <p:cNvSpPr>
            <a:spLocks noGrp="1" noChangeArrowheads="1"/>
          </p:cNvSpPr>
          <p:nvPr>
            <p:ph type="body" idx="1"/>
          </p:nvPr>
        </p:nvSpPr>
        <p:spPr>
          <a:noFill/>
          <a:ln/>
        </p:spPr>
        <p:txBody>
          <a:bodyPr/>
          <a:lstStyle/>
          <a:p>
            <a:pPr eaLnBrk="1" hangingPunct="1"/>
            <a:r>
              <a:rPr lang="en-US" smtClean="0"/>
              <a:t>Each of the programs have different routing capabilities. With HMS, routing within the model is accomplished with hydrologic modeling as opposed to dynamic modeling in RAS. HMS may be better if slopes are steep but if downstream tailwater impacts are important, RAS can automatically handle this situation.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A89BE0-7984-499B-AA9C-5E52D43DD4BD}" type="slidenum">
              <a:rPr lang="en-US"/>
              <a:pPr/>
              <a:t>9</a:t>
            </a:fld>
            <a:endParaRPr 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r>
              <a:rPr lang="en-US"/>
              <a:t>The lecture is intended to review the Hydrologic Modeling System (HEC-HMS) users who have previous experience with the program.  It briefly covers the basics of the program including how a project is organized, the program layout, main components, and modeling elements.  More detail is provided on the subbasin and reach elements since these are key to computing inflow to a reservoir.  Even more detail is provided for the reservoir element that is the focus of dam safety studies.</a:t>
            </a:r>
          </a:p>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53AF38-4F1B-4A23-B219-D09B2B7E4756}" type="slidenum">
              <a:rPr lang="en-US"/>
              <a:pPr/>
              <a:t>10</a:t>
            </a:fld>
            <a:endParaRPr lang="en-US"/>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p:txBody>
          <a:bodyPr/>
          <a:lstStyle/>
          <a:p>
            <a:r>
              <a:rPr lang="en-US"/>
              <a:t>The initial model development proceedes in much the same was as the development of a hydrology model for general use.  The watershed must be delineated and then the subbasins as well.  Within HEC-HMS, subbasins, reaches, and junctions should be configured to represent the channel network.  Engineered structures such as diversions and reservoirs must also be added.  The normally operating features of diversions should be specified, such as physical dimensions of a lateral weir.  Features of a reservoir must also be specified such as outlets, spillways, etc.</a:t>
            </a:r>
          </a:p>
          <a:p>
            <a:endParaRPr lang="en-US"/>
          </a:p>
          <a:p>
            <a:r>
              <a:rPr lang="en-US"/>
              <a:t>Create a simulation run and compute it to make sure all data is entered correctly.  Next, the basic model must be calibrated.  Calibration can proceed as for any other hydrology model.  Collect precipitation data (and possibly snowmelt data) for several storms from the historical record.  Where ever possible, collect observed flow data as well.  Use several storm events to calibrate the loss rate, unit hydrograph, and baseflow parameters in the subbasins.  Select appropriate routing methods in the reaches and calibrate the parameters.  Try to verify that the configuration of any diversions or reservoirs reproduces the observed operations.</a:t>
            </a:r>
          </a:p>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34150" y="152400"/>
            <a:ext cx="215265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 y="152400"/>
            <a:ext cx="6305550" cy="5973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F4B7F1BA-D67F-4C9B-A45C-B616BB130228}"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D03CC7D5-AADD-49FA-8209-475AB0712B2E}"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6195FBA0-85FA-41DD-A1DD-482288AB0F1B}"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FAD4C019-37C7-4484-AE0D-6330E9A36984}"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978772D2-7AE8-4A93-AA45-9019B250B68F}"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lvl1pPr>
          </a:lstStyle>
          <a:p>
            <a:fld id="{62ABEF5F-8FA6-440F-B410-7B1ED1EF4D37}"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2BF0D79-5E21-4B51-83BC-01370C6300A1}"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D8660489-68D3-439A-9BFF-659C217B7CE4}"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E100AD57-2CF4-4544-96CA-35FCAB7A7A6B}"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F4F2CABE-9980-4043-AA6F-5024EEE23119}"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2117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211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0D79B778-9B5B-44B4-90AA-9D0DD5F65344}"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jpeg"/><Relationship Id="rId2" Type="http://schemas.openxmlformats.org/officeDocument/2006/relationships/slideLayout" Target="../slideLayouts/slideLayout2.xml"/><Relationship Id="rId16" Type="http://schemas.openxmlformats.org/officeDocument/2006/relationships/image" Target="../media/image4.gi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5.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062" name="Picture 38"/>
          <p:cNvPicPr>
            <a:picLocks noChangeAspect="1" noChangeArrowheads="1"/>
          </p:cNvPicPr>
          <p:nvPr userDrawn="1"/>
        </p:nvPicPr>
        <p:blipFill>
          <a:blip r:embed="rId13" cstate="print"/>
          <a:stretch>
            <a:fillRect/>
          </a:stretch>
        </p:blipFill>
        <p:spPr bwMode="auto">
          <a:xfrm>
            <a:off x="4800599" y="1600200"/>
            <a:ext cx="4880325" cy="2770447"/>
          </a:xfrm>
          <a:prstGeom prst="rect">
            <a:avLst/>
          </a:prstGeom>
          <a:noFill/>
          <a:ln w="9525">
            <a:noFill/>
            <a:miter lim="800000"/>
            <a:headEnd/>
            <a:tailEnd/>
          </a:ln>
          <a:effectLst/>
        </p:spPr>
      </p:pic>
      <p:pic>
        <p:nvPicPr>
          <p:cNvPr id="1063" name="Picture 39"/>
          <p:cNvPicPr>
            <a:picLocks noChangeAspect="1" noChangeArrowheads="1"/>
          </p:cNvPicPr>
          <p:nvPr userDrawn="1"/>
        </p:nvPicPr>
        <p:blipFill>
          <a:blip r:embed="rId14" cstate="print"/>
          <a:stretch>
            <a:fillRect/>
          </a:stretch>
        </p:blipFill>
        <p:spPr bwMode="auto">
          <a:xfrm>
            <a:off x="4038600" y="3962400"/>
            <a:ext cx="5105400" cy="3305722"/>
          </a:xfrm>
          <a:prstGeom prst="rect">
            <a:avLst/>
          </a:prstGeom>
          <a:noFill/>
          <a:ln w="9525">
            <a:noFill/>
            <a:miter lim="800000"/>
            <a:headEnd/>
            <a:tailEnd/>
          </a:ln>
          <a:effectLst/>
        </p:spPr>
      </p:pic>
      <p:sp>
        <p:nvSpPr>
          <p:cNvPr id="13" name="Freeform 12"/>
          <p:cNvSpPr/>
          <p:nvPr userDrawn="1"/>
        </p:nvSpPr>
        <p:spPr>
          <a:xfrm>
            <a:off x="0" y="-7258"/>
            <a:ext cx="9129486" cy="6894286"/>
          </a:xfrm>
          <a:custGeom>
            <a:avLst/>
            <a:gdLst>
              <a:gd name="connsiteX0" fmla="*/ 0 w 9129486"/>
              <a:gd name="connsiteY0" fmla="*/ 0 h 6894286"/>
              <a:gd name="connsiteX1" fmla="*/ 9129486 w 9129486"/>
              <a:gd name="connsiteY1" fmla="*/ 0 h 6894286"/>
              <a:gd name="connsiteX2" fmla="*/ 9129486 w 9129486"/>
              <a:gd name="connsiteY2" fmla="*/ 1669143 h 6894286"/>
              <a:gd name="connsiteX3" fmla="*/ 8824686 w 9129486"/>
              <a:gd name="connsiteY3" fmla="*/ 1669143 h 6894286"/>
              <a:gd name="connsiteX4" fmla="*/ 8432800 w 9129486"/>
              <a:gd name="connsiteY4" fmla="*/ 1683657 h 6894286"/>
              <a:gd name="connsiteX5" fmla="*/ 8026400 w 9129486"/>
              <a:gd name="connsiteY5" fmla="*/ 1756229 h 6894286"/>
              <a:gd name="connsiteX6" fmla="*/ 7649029 w 9129486"/>
              <a:gd name="connsiteY6" fmla="*/ 1872343 h 6894286"/>
              <a:gd name="connsiteX7" fmla="*/ 7097486 w 9129486"/>
              <a:gd name="connsiteY7" fmla="*/ 2061029 h 6894286"/>
              <a:gd name="connsiteX8" fmla="*/ 6647543 w 9129486"/>
              <a:gd name="connsiteY8" fmla="*/ 2278743 h 6894286"/>
              <a:gd name="connsiteX9" fmla="*/ 6313714 w 9129486"/>
              <a:gd name="connsiteY9" fmla="*/ 2496457 h 6894286"/>
              <a:gd name="connsiteX10" fmla="*/ 5892800 w 9129486"/>
              <a:gd name="connsiteY10" fmla="*/ 2844800 h 6894286"/>
              <a:gd name="connsiteX11" fmla="*/ 5457371 w 9129486"/>
              <a:gd name="connsiteY11" fmla="*/ 3251200 h 6894286"/>
              <a:gd name="connsiteX12" fmla="*/ 5138057 w 9129486"/>
              <a:gd name="connsiteY12" fmla="*/ 3628571 h 6894286"/>
              <a:gd name="connsiteX13" fmla="*/ 4804229 w 9129486"/>
              <a:gd name="connsiteY13" fmla="*/ 4107543 h 6894286"/>
              <a:gd name="connsiteX14" fmla="*/ 4542971 w 9129486"/>
              <a:gd name="connsiteY14" fmla="*/ 4601029 h 6894286"/>
              <a:gd name="connsiteX15" fmla="*/ 4296229 w 9129486"/>
              <a:gd name="connsiteY15" fmla="*/ 5210629 h 6894286"/>
              <a:gd name="connsiteX16" fmla="*/ 4136571 w 9129486"/>
              <a:gd name="connsiteY16" fmla="*/ 5820229 h 6894286"/>
              <a:gd name="connsiteX17" fmla="*/ 4064000 w 9129486"/>
              <a:gd name="connsiteY17" fmla="*/ 6299200 h 6894286"/>
              <a:gd name="connsiteX18" fmla="*/ 4020457 w 9129486"/>
              <a:gd name="connsiteY18" fmla="*/ 6894286 h 6894286"/>
              <a:gd name="connsiteX19" fmla="*/ 0 w 9129486"/>
              <a:gd name="connsiteY19" fmla="*/ 6865257 h 6894286"/>
              <a:gd name="connsiteX20" fmla="*/ 0 w 9129486"/>
              <a:gd name="connsiteY20" fmla="*/ 0 h 689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29486" h="6894286">
                <a:moveTo>
                  <a:pt x="0" y="0"/>
                </a:moveTo>
                <a:lnTo>
                  <a:pt x="9129486" y="0"/>
                </a:lnTo>
                <a:lnTo>
                  <a:pt x="9129486" y="1669143"/>
                </a:lnTo>
                <a:lnTo>
                  <a:pt x="8824686" y="1669143"/>
                </a:lnTo>
                <a:lnTo>
                  <a:pt x="8432800" y="1683657"/>
                </a:lnTo>
                <a:lnTo>
                  <a:pt x="8026400" y="1756229"/>
                </a:lnTo>
                <a:lnTo>
                  <a:pt x="7649029" y="1872343"/>
                </a:lnTo>
                <a:lnTo>
                  <a:pt x="7097486" y="2061029"/>
                </a:lnTo>
                <a:lnTo>
                  <a:pt x="6647543" y="2278743"/>
                </a:lnTo>
                <a:lnTo>
                  <a:pt x="6313714" y="2496457"/>
                </a:lnTo>
                <a:lnTo>
                  <a:pt x="5892800" y="2844800"/>
                </a:lnTo>
                <a:lnTo>
                  <a:pt x="5457371" y="3251200"/>
                </a:lnTo>
                <a:lnTo>
                  <a:pt x="5138057" y="3628571"/>
                </a:lnTo>
                <a:lnTo>
                  <a:pt x="4804229" y="4107543"/>
                </a:lnTo>
                <a:lnTo>
                  <a:pt x="4542971" y="4601029"/>
                </a:lnTo>
                <a:lnTo>
                  <a:pt x="4296229" y="5210629"/>
                </a:lnTo>
                <a:lnTo>
                  <a:pt x="4136571" y="5820229"/>
                </a:lnTo>
                <a:lnTo>
                  <a:pt x="4064000" y="6299200"/>
                </a:lnTo>
                <a:lnTo>
                  <a:pt x="4020457" y="6894286"/>
                </a:lnTo>
                <a:lnTo>
                  <a:pt x="0" y="6865257"/>
                </a:lnTo>
                <a:lnTo>
                  <a:pt x="0" y="0"/>
                </a:lnTo>
                <a:close/>
              </a:path>
            </a:pathLst>
          </a:custGeom>
          <a:solidFill>
            <a:schemeClr val="bg1">
              <a:lumMod val="95000"/>
            </a:schemeClr>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USACE_logo"/>
          <p:cNvPicPr>
            <a:picLocks noChangeAspect="1" noChangeArrowheads="1"/>
          </p:cNvPicPr>
          <p:nvPr userDrawn="1"/>
        </p:nvPicPr>
        <p:blipFill>
          <a:blip r:embed="rId15" cstate="print"/>
          <a:srcRect/>
          <a:stretch>
            <a:fillRect/>
          </a:stretch>
        </p:blipFill>
        <p:spPr bwMode="auto">
          <a:xfrm>
            <a:off x="228600" y="5081588"/>
            <a:ext cx="1371600" cy="938213"/>
          </a:xfrm>
          <a:prstGeom prst="rect">
            <a:avLst/>
          </a:prstGeom>
          <a:noFill/>
        </p:spPr>
      </p:pic>
      <p:sp>
        <p:nvSpPr>
          <p:cNvPr id="1043" name="Line 19"/>
          <p:cNvSpPr>
            <a:spLocks noChangeShapeType="1"/>
          </p:cNvSpPr>
          <p:nvPr/>
        </p:nvSpPr>
        <p:spPr bwMode="auto">
          <a:xfrm>
            <a:off x="4953000" y="3962400"/>
            <a:ext cx="4191000" cy="0"/>
          </a:xfrm>
          <a:prstGeom prst="line">
            <a:avLst/>
          </a:prstGeom>
          <a:noFill/>
          <a:ln w="63500">
            <a:solidFill>
              <a:schemeClr val="bg1"/>
            </a:solidFill>
            <a:round/>
            <a:headEnd/>
            <a:tailEnd/>
          </a:ln>
          <a:effectLst/>
        </p:spPr>
        <p:txBody>
          <a:bodyPr/>
          <a:lstStyle/>
          <a:p>
            <a:endParaRPr lang="en-US"/>
          </a:p>
        </p:txBody>
      </p:sp>
      <p:sp>
        <p:nvSpPr>
          <p:cNvPr id="1026" name="Rectangle 2"/>
          <p:cNvSpPr>
            <a:spLocks noGrp="1" noChangeArrowheads="1"/>
          </p:cNvSpPr>
          <p:nvPr>
            <p:ph type="title"/>
          </p:nvPr>
        </p:nvSpPr>
        <p:spPr bwMode="auto">
          <a:xfrm>
            <a:off x="76200" y="152400"/>
            <a:ext cx="6324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PRESENTATION TITLE</a:t>
            </a:r>
          </a:p>
        </p:txBody>
      </p:sp>
      <p:sp>
        <p:nvSpPr>
          <p:cNvPr id="1033" name="Text Box 9"/>
          <p:cNvSpPr txBox="1">
            <a:spLocks noChangeArrowheads="1"/>
          </p:cNvSpPr>
          <p:nvPr/>
        </p:nvSpPr>
        <p:spPr bwMode="auto">
          <a:xfrm>
            <a:off x="136525" y="6096000"/>
            <a:ext cx="2454275" cy="549275"/>
          </a:xfrm>
          <a:prstGeom prst="rect">
            <a:avLst/>
          </a:prstGeom>
          <a:noFill/>
          <a:ln w="9525">
            <a:noFill/>
            <a:miter lim="800000"/>
            <a:headEnd/>
            <a:tailEnd/>
          </a:ln>
          <a:effectLst/>
        </p:spPr>
        <p:txBody>
          <a:bodyPr wrap="square">
            <a:spAutoFit/>
          </a:bodyPr>
          <a:lstStyle/>
          <a:p>
            <a:r>
              <a:rPr lang="en-US" sz="1200" b="1" dirty="0" smtClean="0"/>
              <a:t>Corps </a:t>
            </a:r>
            <a:r>
              <a:rPr lang="en-US" sz="1200" b="1" dirty="0"/>
              <a:t>of Engineers</a:t>
            </a:r>
          </a:p>
          <a:p>
            <a:r>
              <a:rPr lang="en-US" b="1" dirty="0"/>
              <a:t>BUILDING STRONG</a:t>
            </a:r>
            <a:r>
              <a:rPr lang="en-US" sz="1400" b="1" baseline="-25000" dirty="0"/>
              <a:t>®</a:t>
            </a:r>
          </a:p>
        </p:txBody>
      </p:sp>
      <p:pic>
        <p:nvPicPr>
          <p:cNvPr id="10" name="Picture 23"/>
          <p:cNvPicPr/>
          <p:nvPr userDrawn="1"/>
        </p:nvPicPr>
        <p:blipFill>
          <a:blip r:embed="rId16"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228600" y="3886200"/>
            <a:ext cx="1207672" cy="1131304"/>
          </a:xfrm>
          <a:prstGeom prst="rect">
            <a:avLst/>
          </a:prstGeom>
          <a:noFill/>
        </p:spPr>
      </p:pic>
      <p:pic>
        <p:nvPicPr>
          <p:cNvPr id="11" name="Picture 25"/>
          <p:cNvPicPr/>
          <p:nvPr userDrawn="1"/>
        </p:nvPicPr>
        <p:blipFill>
          <a:blip r:embed="rId17"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1676400" y="3886200"/>
            <a:ext cx="1143000" cy="1143000"/>
          </a:xfrm>
          <a:prstGeom prst="rect">
            <a:avLst/>
          </a:prstGeom>
          <a:noFill/>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l" rtl="0" fontAlgn="base">
        <a:spcBef>
          <a:spcPct val="0"/>
        </a:spcBef>
        <a:spcAft>
          <a:spcPct val="0"/>
        </a:spcAft>
        <a:defRPr sz="3600" b="1">
          <a:solidFill>
            <a:schemeClr val="tx2"/>
          </a:solidFill>
          <a:latin typeface="+mj-lt"/>
          <a:ea typeface="+mj-ea"/>
          <a:cs typeface="+mj-cs"/>
        </a:defRPr>
      </a:lvl1pPr>
      <a:lvl2pPr algn="l" rtl="0" fontAlgn="base">
        <a:spcBef>
          <a:spcPct val="0"/>
        </a:spcBef>
        <a:spcAft>
          <a:spcPct val="0"/>
        </a:spcAft>
        <a:defRPr sz="3600" b="1">
          <a:solidFill>
            <a:schemeClr val="tx2"/>
          </a:solidFill>
          <a:latin typeface="Arial" charset="0"/>
        </a:defRPr>
      </a:lvl2pPr>
      <a:lvl3pPr algn="l" rtl="0" fontAlgn="base">
        <a:spcBef>
          <a:spcPct val="0"/>
        </a:spcBef>
        <a:spcAft>
          <a:spcPct val="0"/>
        </a:spcAft>
        <a:defRPr sz="3600" b="1">
          <a:solidFill>
            <a:schemeClr val="tx2"/>
          </a:solidFill>
          <a:latin typeface="Arial" charset="0"/>
        </a:defRPr>
      </a:lvl3pPr>
      <a:lvl4pPr algn="l" rtl="0" fontAlgn="base">
        <a:spcBef>
          <a:spcPct val="0"/>
        </a:spcBef>
        <a:spcAft>
          <a:spcPct val="0"/>
        </a:spcAft>
        <a:defRPr sz="3600" b="1">
          <a:solidFill>
            <a:schemeClr val="tx2"/>
          </a:solidFill>
          <a:latin typeface="Arial" charset="0"/>
        </a:defRPr>
      </a:lvl4pPr>
      <a:lvl5pPr algn="l" rtl="0" fontAlgn="base">
        <a:spcBef>
          <a:spcPct val="0"/>
        </a:spcBef>
        <a:spcAft>
          <a:spcPct val="0"/>
        </a:spcAft>
        <a:defRPr sz="3600" b="1">
          <a:solidFill>
            <a:schemeClr val="tx2"/>
          </a:solidFill>
          <a:latin typeface="Arial" charset="0"/>
        </a:defRPr>
      </a:lvl5pPr>
      <a:lvl6pPr marL="457200" algn="l" rtl="0" fontAlgn="base">
        <a:spcBef>
          <a:spcPct val="0"/>
        </a:spcBef>
        <a:spcAft>
          <a:spcPct val="0"/>
        </a:spcAft>
        <a:defRPr sz="3600" b="1">
          <a:solidFill>
            <a:schemeClr val="tx2"/>
          </a:solidFill>
          <a:latin typeface="Arial" charset="0"/>
        </a:defRPr>
      </a:lvl6pPr>
      <a:lvl7pPr marL="914400" algn="l" rtl="0" fontAlgn="base">
        <a:spcBef>
          <a:spcPct val="0"/>
        </a:spcBef>
        <a:spcAft>
          <a:spcPct val="0"/>
        </a:spcAft>
        <a:defRPr sz="3600" b="1">
          <a:solidFill>
            <a:schemeClr val="tx2"/>
          </a:solidFill>
          <a:latin typeface="Arial" charset="0"/>
        </a:defRPr>
      </a:lvl7pPr>
      <a:lvl8pPr marL="1371600" algn="l" rtl="0" fontAlgn="base">
        <a:spcBef>
          <a:spcPct val="0"/>
        </a:spcBef>
        <a:spcAft>
          <a:spcPct val="0"/>
        </a:spcAft>
        <a:defRPr sz="3600" b="1">
          <a:solidFill>
            <a:schemeClr val="tx2"/>
          </a:solidFill>
          <a:latin typeface="Arial" charset="0"/>
        </a:defRPr>
      </a:lvl8pPr>
      <a:lvl9pPr marL="1828800" algn="l" rtl="0" fontAlgn="base">
        <a:spcBef>
          <a:spcPct val="0"/>
        </a:spcBef>
        <a:spcAft>
          <a:spcPct val="0"/>
        </a:spcAft>
        <a:defRPr sz="3600" b="1">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3886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 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sldNum" sz="quarter" idx="4"/>
          </p:nvPr>
        </p:nvSpPr>
        <p:spPr bwMode="auto">
          <a:xfrm>
            <a:off x="36576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fld id="{3687647A-9332-4357-AB56-6FD9E33C24C2}" type="slidenum">
              <a:rPr lang="en-US"/>
              <a:pPr/>
              <a:t>‹#›</a:t>
            </a:fld>
            <a:endParaRPr lang="en-US"/>
          </a:p>
        </p:txBody>
      </p:sp>
      <p:sp>
        <p:nvSpPr>
          <p:cNvPr id="3082" name="Line 10"/>
          <p:cNvSpPr>
            <a:spLocks noChangeShapeType="1"/>
          </p:cNvSpPr>
          <p:nvPr/>
        </p:nvSpPr>
        <p:spPr bwMode="auto">
          <a:xfrm flipH="1">
            <a:off x="2133600" y="6324600"/>
            <a:ext cx="5715000" cy="0"/>
          </a:xfrm>
          <a:prstGeom prst="line">
            <a:avLst/>
          </a:prstGeom>
          <a:noFill/>
          <a:ln w="9525">
            <a:solidFill>
              <a:schemeClr val="tx1"/>
            </a:solidFill>
            <a:round/>
            <a:headEnd/>
            <a:tailEnd/>
          </a:ln>
          <a:effectLst/>
        </p:spPr>
        <p:txBody>
          <a:bodyPr/>
          <a:lstStyle/>
          <a:p>
            <a:endParaRPr lang="en-US"/>
          </a:p>
        </p:txBody>
      </p:sp>
      <p:pic>
        <p:nvPicPr>
          <p:cNvPr id="8" name="Picture 8" descr="USACE_logo"/>
          <p:cNvPicPr>
            <a:picLocks noChangeAspect="1" noChangeArrowheads="1"/>
          </p:cNvPicPr>
          <p:nvPr userDrawn="1"/>
        </p:nvPicPr>
        <p:blipFill>
          <a:blip r:embed="rId13" cstate="print"/>
          <a:srcRect/>
          <a:stretch>
            <a:fillRect/>
          </a:stretch>
        </p:blipFill>
        <p:spPr bwMode="auto">
          <a:xfrm>
            <a:off x="8106597" y="5943600"/>
            <a:ext cx="1037403" cy="709613"/>
          </a:xfrm>
          <a:prstGeom prst="rect">
            <a:avLst/>
          </a:prstGeom>
          <a:noFill/>
        </p:spPr>
      </p:pic>
      <p:pic>
        <p:nvPicPr>
          <p:cNvPr id="9" name="Picture 23"/>
          <p:cNvPicPr/>
          <p:nvPr userDrawn="1"/>
        </p:nvPicPr>
        <p:blipFill>
          <a:blip r:embed="rId14"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152400" y="5791200"/>
            <a:ext cx="914400" cy="762000"/>
          </a:xfrm>
          <a:prstGeom prst="rect">
            <a:avLst/>
          </a:prstGeom>
          <a:noFill/>
        </p:spPr>
      </p:pic>
      <p:pic>
        <p:nvPicPr>
          <p:cNvPr id="10" name="Picture 25"/>
          <p:cNvPicPr/>
          <p:nvPr userDrawn="1"/>
        </p:nvPicPr>
        <p:blipFill>
          <a:blip r:embed="rId15"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1143000" y="5791200"/>
            <a:ext cx="762000" cy="762000"/>
          </a:xfrm>
          <a:prstGeom prst="rect">
            <a:avLst/>
          </a:prstGeom>
          <a:noFill/>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Font typeface="Wingdings" pitchFamily="2" charset="2"/>
        <a:buChar char="§"/>
        <a:defRPr sz="3200">
          <a:solidFill>
            <a:schemeClr val="tx1"/>
          </a:solidFill>
          <a:latin typeface="+mn-lt"/>
          <a:ea typeface="+mn-ea"/>
          <a:cs typeface="+mn-cs"/>
        </a:defRPr>
      </a:lvl1pPr>
      <a:lvl2pPr marL="742950" indent="-285750" algn="l" rtl="0" fontAlgn="base">
        <a:spcBef>
          <a:spcPct val="20000"/>
        </a:spcBef>
        <a:spcAft>
          <a:spcPct val="0"/>
        </a:spcAft>
        <a:buSzPct val="75000"/>
        <a:buFont typeface="Arial" charset="0"/>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SzPct val="75000"/>
        <a:buFont typeface="Wingdings 3" pitchFamily="18" charset="2"/>
        <a:buChar char="w"/>
        <a:defRPr sz="2000">
          <a:solidFill>
            <a:schemeClr val="tx1"/>
          </a:solidFill>
          <a:latin typeface="+mn-lt"/>
        </a:defRPr>
      </a:lvl4pPr>
      <a:lvl5pPr marL="2057400" indent="-228600" algn="l" rtl="0" fontAlgn="base">
        <a:spcBef>
          <a:spcPct val="20000"/>
        </a:spcBef>
        <a:spcAft>
          <a:spcPct val="0"/>
        </a:spcAft>
        <a:buSzPct val="5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SzPct val="5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SzPct val="5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SzPct val="5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SzPct val="5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Jerry.w.webb@usace.army.mil"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7.xml"/><Relationship Id="rId1" Type="http://schemas.openxmlformats.org/officeDocument/2006/relationships/video" Target="file:///C:\Users\S0CWEJWW\Documents\Dam%20Safety\Training%20Course\Thailand\DamBrk_PF_XS.avi" TargetMode="Externa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7.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7.xml"/><Relationship Id="rId1" Type="http://schemas.openxmlformats.org/officeDocument/2006/relationships/video" Target="file:///C:\Users\S0CWEJWW\Documents\Dam%20Safety\Training%20Course\Thailand\LeveeBreach.avi" TargetMode="External"/><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34.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9.xml"/><Relationship Id="rId1" Type="http://schemas.openxmlformats.org/officeDocument/2006/relationships/slideLayout" Target="../slideLayouts/slideLayout15.xml"/><Relationship Id="rId4" Type="http://schemas.openxmlformats.org/officeDocument/2006/relationships/image" Target="../media/image36.jpeg"/></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13.xml"/><Relationship Id="rId5" Type="http://schemas.openxmlformats.org/officeDocument/2006/relationships/image" Target="../media/image43.png"/><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3.xml"/><Relationship Id="rId1" Type="http://schemas.openxmlformats.org/officeDocument/2006/relationships/video" Target="file:///C:\Users\S0CWEJWW\Documents\Dam%20Safety\Training%20Course\Thailand\MuncieWithAereal.avi" TargetMode="External"/><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3.xml"/><Relationship Id="rId1" Type="http://schemas.openxmlformats.org/officeDocument/2006/relationships/video" Target="file:///C:\Users\S0CWEJWW\Documents\Dam%20Safety\Training%20Course\Thailand\StPaulLeveeBreach2.avi" TargetMode="External"/><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3.xml"/><Relationship Id="rId1" Type="http://schemas.openxmlformats.org/officeDocument/2006/relationships/video" Target="file:///C:\Users\S0CWEJWW\Documents\Dam%20Safety\Training%20Course\Thailand\school.wmv" TargetMode="External"/><Relationship Id="rId4" Type="http://schemas.openxmlformats.org/officeDocument/2006/relationships/image" Target="../media/image47.png"/></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normAutofit fontScale="90000"/>
          </a:bodyPr>
          <a:lstStyle/>
          <a:p>
            <a:r>
              <a:rPr lang="en-US" sz="3200" dirty="0" smtClean="0"/>
              <a:t>Dam </a:t>
            </a:r>
            <a:r>
              <a:rPr lang="en-US" sz="3200" dirty="0"/>
              <a:t>Break</a:t>
            </a:r>
            <a:br>
              <a:rPr lang="en-US" sz="3200" dirty="0"/>
            </a:br>
            <a:r>
              <a:rPr lang="en-US" sz="3200" dirty="0"/>
              <a:t>Analysis </a:t>
            </a:r>
            <a:r>
              <a:rPr lang="en-US" sz="3200" dirty="0" smtClean="0"/>
              <a:t>and Mapping</a:t>
            </a:r>
            <a:r>
              <a:rPr lang="en-US" sz="3200" dirty="0"/>
              <a:t/>
            </a:r>
            <a:br>
              <a:rPr lang="en-US" sz="3200" dirty="0"/>
            </a:br>
            <a:endParaRPr lang="en-US" sz="1800" dirty="0"/>
          </a:p>
        </p:txBody>
      </p:sp>
      <p:sp>
        <p:nvSpPr>
          <p:cNvPr id="6" name="Rectangle 52"/>
          <p:cNvSpPr>
            <a:spLocks noChangeArrowheads="1"/>
          </p:cNvSpPr>
          <p:nvPr/>
        </p:nvSpPr>
        <p:spPr bwMode="auto">
          <a:xfrm>
            <a:off x="0" y="1676400"/>
            <a:ext cx="5562600" cy="2819400"/>
          </a:xfrm>
          <a:prstGeom prst="rect">
            <a:avLst/>
          </a:prstGeom>
          <a:noFill/>
          <a:ln w="9525">
            <a:noFill/>
            <a:miter lim="800000"/>
            <a:headEnd/>
            <a:tailEnd/>
          </a:ln>
        </p:spPr>
        <p:txBody>
          <a:bodyPr lIns="92075" tIns="46038" rIns="92075" bIns="46038"/>
          <a:lstStyle/>
          <a:p>
            <a:endParaRPr lang="en-US" sz="1600" dirty="0">
              <a:latin typeface="Arial" charset="0"/>
            </a:endParaRPr>
          </a:p>
          <a:p>
            <a:r>
              <a:rPr lang="en-US" sz="1400" b="1" i="0" dirty="0" smtClean="0">
                <a:latin typeface="Arial" charset="0"/>
              </a:rPr>
              <a:t>Jerry W. Webb, P.E., D.WRE</a:t>
            </a:r>
            <a:endParaRPr lang="en-US" sz="1400" b="1" i="0" dirty="0">
              <a:latin typeface="Arial" charset="0"/>
            </a:endParaRPr>
          </a:p>
          <a:p>
            <a:r>
              <a:rPr lang="en-US" sz="1400" i="0" dirty="0" smtClean="0">
                <a:latin typeface="Arial" charset="0"/>
              </a:rPr>
              <a:t>Principal Hydrologic &amp; Hydraulic Engineer</a:t>
            </a:r>
          </a:p>
          <a:p>
            <a:r>
              <a:rPr lang="en-US" sz="1400" dirty="0" smtClean="0"/>
              <a:t>Hydrology, Hydraulics &amp; Coastal Community of Practice Leader</a:t>
            </a:r>
            <a:endParaRPr lang="en-US" sz="1400" i="0" dirty="0">
              <a:latin typeface="Arial" charset="0"/>
            </a:endParaRPr>
          </a:p>
          <a:p>
            <a:r>
              <a:rPr lang="en-US" sz="1400" i="0" dirty="0" smtClean="0">
                <a:latin typeface="Arial" charset="0"/>
              </a:rPr>
              <a:t>US Army Corps of Engineers, Headquarters    </a:t>
            </a:r>
            <a:endParaRPr lang="en-US" sz="1400" i="0" dirty="0">
              <a:latin typeface="Arial" charset="0"/>
            </a:endParaRPr>
          </a:p>
          <a:p>
            <a:r>
              <a:rPr lang="en-US" sz="1400" i="0" dirty="0" smtClean="0">
                <a:latin typeface="Arial" charset="0"/>
                <a:hlinkClick r:id="rId2"/>
              </a:rPr>
              <a:t>Jerry.w.webb@usace.army.mil</a:t>
            </a:r>
            <a:endParaRPr lang="en-US" sz="1400" i="0" dirty="0" smtClean="0">
              <a:latin typeface="Arial" charset="0"/>
            </a:endParaRPr>
          </a:p>
          <a:p>
            <a:endParaRPr lang="en-US" sz="1400" i="0" dirty="0" smtClean="0">
              <a:latin typeface="Arial" charset="0"/>
            </a:endParaRPr>
          </a:p>
          <a:p>
            <a:pPr>
              <a:spcBef>
                <a:spcPts val="0"/>
              </a:spcBef>
            </a:pPr>
            <a:r>
              <a:rPr lang="en-US" sz="1400" dirty="0" smtClean="0"/>
              <a:t>Dam Safety Workshop</a:t>
            </a:r>
          </a:p>
          <a:p>
            <a:pPr>
              <a:spcBef>
                <a:spcPts val="0"/>
              </a:spcBef>
            </a:pPr>
            <a:r>
              <a:rPr lang="en-US" sz="1400" dirty="0" smtClean="0"/>
              <a:t>Brasília, Brazil</a:t>
            </a:r>
          </a:p>
          <a:p>
            <a:pPr>
              <a:spcBef>
                <a:spcPts val="0"/>
              </a:spcBef>
            </a:pPr>
            <a:r>
              <a:rPr lang="en-US" sz="1400" dirty="0" smtClean="0"/>
              <a:t>20-24 May 2013</a:t>
            </a:r>
            <a:endParaRPr lang="en-US" sz="1400" dirty="0" smtClean="0"/>
          </a:p>
          <a:p>
            <a:endParaRPr lang="en-US" sz="1400" i="0" dirty="0">
              <a:latin typeface="Arial" charset="0"/>
            </a:endParaRPr>
          </a:p>
          <a:p>
            <a:endParaRPr lang="en-US" sz="1400" i="0" dirty="0" smtClean="0">
              <a:latin typeface="Arial" charset="0"/>
            </a:endParaRPr>
          </a:p>
          <a:p>
            <a:endParaRPr lang="en-US" sz="1400" i="0" dirty="0" smtClean="0">
              <a:latin typeface="Arial"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r>
              <a:rPr lang="en-US"/>
              <a:t>Initial Model Development</a:t>
            </a:r>
          </a:p>
        </p:txBody>
      </p:sp>
      <p:sp>
        <p:nvSpPr>
          <p:cNvPr id="124931" name="Rectangle 3"/>
          <p:cNvSpPr>
            <a:spLocks noGrp="1" noChangeArrowheads="1"/>
          </p:cNvSpPr>
          <p:nvPr>
            <p:ph idx="1"/>
          </p:nvPr>
        </p:nvSpPr>
        <p:spPr/>
        <p:txBody>
          <a:bodyPr/>
          <a:lstStyle/>
          <a:p>
            <a:r>
              <a:rPr lang="en-US" sz="2000"/>
              <a:t>Basin model with subbasins, reaches, and junctions.</a:t>
            </a:r>
          </a:p>
          <a:p>
            <a:r>
              <a:rPr lang="en-US" sz="2000"/>
              <a:t>Diversions and reservoirs with normally operating outlet structures.</a:t>
            </a:r>
          </a:p>
          <a:p>
            <a:r>
              <a:rPr lang="en-US" sz="2000"/>
              <a:t>Assemble simulation run and compute it to make sure everything is working correctly.</a:t>
            </a:r>
          </a:p>
          <a:p>
            <a:r>
              <a:rPr lang="en-US" sz="2000"/>
              <a:t>Calibrate the model using historical storms with greater emphasis on matching large events.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6" name="Rectangle 4"/>
          <p:cNvSpPr>
            <a:spLocks noGrp="1" noChangeArrowheads="1"/>
          </p:cNvSpPr>
          <p:nvPr>
            <p:ph type="title"/>
          </p:nvPr>
        </p:nvSpPr>
        <p:spPr/>
        <p:txBody>
          <a:bodyPr/>
          <a:lstStyle/>
          <a:p>
            <a:r>
              <a:rPr lang="en-US"/>
              <a:t>General Reservoir Data</a:t>
            </a:r>
          </a:p>
        </p:txBody>
      </p:sp>
      <p:sp>
        <p:nvSpPr>
          <p:cNvPr id="125955" name="Rectangle 3"/>
          <p:cNvSpPr>
            <a:spLocks noGrp="1" noChangeArrowheads="1"/>
          </p:cNvSpPr>
          <p:nvPr>
            <p:ph idx="1"/>
          </p:nvPr>
        </p:nvSpPr>
        <p:spPr>
          <a:xfrm>
            <a:off x="457200" y="1600200"/>
            <a:ext cx="4495800" cy="3886200"/>
          </a:xfrm>
        </p:spPr>
        <p:txBody>
          <a:bodyPr/>
          <a:lstStyle/>
          <a:p>
            <a:pPr>
              <a:lnSpc>
                <a:spcPct val="80000"/>
              </a:lnSpc>
            </a:pPr>
            <a:r>
              <a:rPr lang="en-US" sz="2000" dirty="0"/>
              <a:t>Outflow structures routing method with elevation-area or elevation-storage curve.</a:t>
            </a:r>
          </a:p>
          <a:p>
            <a:pPr>
              <a:lnSpc>
                <a:spcPct val="80000"/>
              </a:lnSpc>
            </a:pPr>
            <a:r>
              <a:rPr lang="en-US" sz="2000" dirty="0"/>
              <a:t>Include any spillways, outlets, overflows, or other structures that operate normally.</a:t>
            </a:r>
          </a:p>
          <a:p>
            <a:pPr>
              <a:lnSpc>
                <a:spcPct val="80000"/>
              </a:lnSpc>
            </a:pPr>
            <a:r>
              <a:rPr lang="en-US" sz="2000" dirty="0"/>
              <a:t>Multiple basin models with all elements and data the same including the base condition reservoir.</a:t>
            </a:r>
          </a:p>
          <a:p>
            <a:pPr lvl="1">
              <a:lnSpc>
                <a:spcPct val="80000"/>
              </a:lnSpc>
            </a:pPr>
            <a:r>
              <a:rPr lang="en-US" sz="1800" dirty="0"/>
              <a:t>Separate basin model for each alternative.</a:t>
            </a:r>
          </a:p>
          <a:p>
            <a:pPr lvl="1">
              <a:lnSpc>
                <a:spcPct val="80000"/>
              </a:lnSpc>
            </a:pPr>
            <a:r>
              <a:rPr lang="en-US" sz="1800" dirty="0"/>
              <a:t>Alternatives for no break, different break scenarios.</a:t>
            </a:r>
          </a:p>
        </p:txBody>
      </p:sp>
      <p:pic>
        <p:nvPicPr>
          <p:cNvPr id="125959" name="Picture 7"/>
          <p:cNvPicPr>
            <a:picLocks noChangeAspect="1" noChangeArrowheads="1"/>
          </p:cNvPicPr>
          <p:nvPr/>
        </p:nvPicPr>
        <p:blipFill>
          <a:blip r:embed="rId3" cstate="print"/>
          <a:srcRect/>
          <a:stretch>
            <a:fillRect/>
          </a:stretch>
        </p:blipFill>
        <p:spPr bwMode="auto">
          <a:xfrm>
            <a:off x="5410200" y="1600200"/>
            <a:ext cx="3409950" cy="4305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r>
              <a:rPr lang="en-US"/>
              <a:t>Dam Break Assumptions	</a:t>
            </a:r>
          </a:p>
        </p:txBody>
      </p:sp>
      <p:sp>
        <p:nvSpPr>
          <p:cNvPr id="126979" name="Rectangle 3"/>
          <p:cNvSpPr>
            <a:spLocks noGrp="1" noChangeArrowheads="1"/>
          </p:cNvSpPr>
          <p:nvPr>
            <p:ph idx="1"/>
          </p:nvPr>
        </p:nvSpPr>
        <p:spPr/>
        <p:txBody>
          <a:bodyPr/>
          <a:lstStyle/>
          <a:p>
            <a:pPr>
              <a:lnSpc>
                <a:spcPct val="80000"/>
              </a:lnSpc>
            </a:pPr>
            <a:r>
              <a:rPr lang="en-US" sz="2000"/>
              <a:t>Water surface in the pool behind the dam is level before, during, and after the break.</a:t>
            </a:r>
          </a:p>
          <a:p>
            <a:pPr>
              <a:lnSpc>
                <a:spcPct val="80000"/>
              </a:lnSpc>
            </a:pPr>
            <a:r>
              <a:rPr lang="en-US" sz="2000"/>
              <a:t>Horizontal velocity in the pool is close to zero.</a:t>
            </a:r>
          </a:p>
          <a:p>
            <a:pPr>
              <a:lnSpc>
                <a:spcPct val="80000"/>
              </a:lnSpc>
            </a:pPr>
            <a:r>
              <a:rPr lang="en-US" sz="2000"/>
              <a:t>Total head is equal to gravity head.</a:t>
            </a:r>
          </a:p>
          <a:p>
            <a:pPr>
              <a:lnSpc>
                <a:spcPct val="80000"/>
              </a:lnSpc>
            </a:pPr>
            <a:r>
              <a:rPr lang="en-US" sz="2000"/>
              <a:t>Discharge from the breach enters the downstream channel.</a:t>
            </a:r>
          </a:p>
          <a:p>
            <a:pPr>
              <a:lnSpc>
                <a:spcPct val="80000"/>
              </a:lnSpc>
            </a:pPr>
            <a:r>
              <a:rPr lang="en-US" sz="2000"/>
              <a:t>Implications:</a:t>
            </a:r>
          </a:p>
          <a:p>
            <a:pPr lvl="1">
              <a:lnSpc>
                <a:spcPct val="80000"/>
              </a:lnSpc>
            </a:pPr>
            <a:r>
              <a:rPr lang="en-US" sz="1800"/>
              <a:t>Water supply to the break may be overestimated, especially if the reservoir is long and narrow, or the break forms quickly.</a:t>
            </a:r>
          </a:p>
          <a:p>
            <a:pPr lvl="1">
              <a:lnSpc>
                <a:spcPct val="80000"/>
              </a:lnSpc>
            </a:pPr>
            <a:r>
              <a:rPr lang="en-US" sz="1800"/>
              <a:t>Velocity of water though the break may be under estimated, causing underestimate of breach flow rate.</a:t>
            </a:r>
          </a:p>
          <a:p>
            <a:pPr>
              <a:lnSpc>
                <a:spcPct val="80000"/>
              </a:lnSpc>
            </a:pPr>
            <a:r>
              <a:rPr lang="en-US" sz="2000"/>
              <a:t>Best use:</a:t>
            </a:r>
          </a:p>
          <a:p>
            <a:pPr lvl="1">
              <a:lnSpc>
                <a:spcPct val="80000"/>
              </a:lnSpc>
            </a:pPr>
            <a:r>
              <a:rPr lang="en-US" sz="1800"/>
              <a:t>Reservoirs with large capacity compared to inflow volume.</a:t>
            </a:r>
          </a:p>
          <a:p>
            <a:pPr lvl="1">
              <a:lnSpc>
                <a:spcPct val="80000"/>
              </a:lnSpc>
            </a:pPr>
            <a:r>
              <a:rPr lang="en-US" sz="1800"/>
              <a:t>Reservoirs that </a:t>
            </a:r>
            <a:r>
              <a:rPr lang="en-US" sz="1800" i="1" u="sng"/>
              <a:t>are not</a:t>
            </a:r>
            <a:r>
              <a:rPr lang="en-US" sz="1800"/>
              <a:t> long and narrow.</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r>
              <a:rPr lang="en-US" dirty="0"/>
              <a:t>Breach Parameters</a:t>
            </a:r>
          </a:p>
        </p:txBody>
      </p:sp>
      <p:sp>
        <p:nvSpPr>
          <p:cNvPr id="128003" name="Rectangle 3"/>
          <p:cNvSpPr>
            <a:spLocks noGrp="1" noChangeArrowheads="1"/>
          </p:cNvSpPr>
          <p:nvPr>
            <p:ph idx="1"/>
          </p:nvPr>
        </p:nvSpPr>
        <p:spPr/>
        <p:txBody>
          <a:bodyPr/>
          <a:lstStyle/>
          <a:p>
            <a:pPr>
              <a:lnSpc>
                <a:spcPct val="80000"/>
              </a:lnSpc>
            </a:pPr>
            <a:r>
              <a:rPr lang="en-US" sz="2000" dirty="0"/>
              <a:t>Overtop or piping mode.</a:t>
            </a:r>
          </a:p>
          <a:p>
            <a:pPr lvl="1">
              <a:lnSpc>
                <a:spcPct val="80000"/>
              </a:lnSpc>
            </a:pPr>
            <a:r>
              <a:rPr lang="en-US" sz="1800" dirty="0"/>
              <a:t>Extra parameters only required for piping.</a:t>
            </a:r>
          </a:p>
          <a:p>
            <a:pPr lvl="2">
              <a:lnSpc>
                <a:spcPct val="80000"/>
              </a:lnSpc>
            </a:pPr>
            <a:r>
              <a:rPr lang="en-US" sz="1600" dirty="0"/>
              <a:t>Piping elevation: elevation where the piping hole opens.</a:t>
            </a:r>
          </a:p>
          <a:p>
            <a:pPr lvl="2">
              <a:lnSpc>
                <a:spcPct val="80000"/>
              </a:lnSpc>
            </a:pPr>
            <a:r>
              <a:rPr lang="en-US" sz="1600" dirty="0"/>
              <a:t>Piping coefficient: coefficient for orifice flow through the piping hole.</a:t>
            </a:r>
          </a:p>
          <a:p>
            <a:pPr>
              <a:lnSpc>
                <a:spcPct val="80000"/>
              </a:lnSpc>
            </a:pPr>
            <a:r>
              <a:rPr lang="en-US" sz="2000" dirty="0"/>
              <a:t>Define ultimate size of the break.</a:t>
            </a:r>
          </a:p>
          <a:p>
            <a:pPr lvl="1">
              <a:lnSpc>
                <a:spcPct val="80000"/>
              </a:lnSpc>
            </a:pPr>
            <a:r>
              <a:rPr lang="en-US" sz="1800" dirty="0"/>
              <a:t>Top elevation: elevation at the top of the break.</a:t>
            </a:r>
          </a:p>
          <a:p>
            <a:pPr lvl="1">
              <a:lnSpc>
                <a:spcPct val="80000"/>
              </a:lnSpc>
            </a:pPr>
            <a:r>
              <a:rPr lang="en-US" sz="1800" dirty="0"/>
              <a:t>Bottom elevation: elevation at the bottom of the break.</a:t>
            </a:r>
          </a:p>
          <a:p>
            <a:pPr lvl="1">
              <a:lnSpc>
                <a:spcPct val="80000"/>
              </a:lnSpc>
            </a:pPr>
            <a:r>
              <a:rPr lang="en-US" sz="1800" dirty="0"/>
              <a:t>Bottom width: width at the bottom of the break.</a:t>
            </a:r>
          </a:p>
          <a:p>
            <a:pPr lvl="1">
              <a:lnSpc>
                <a:spcPct val="80000"/>
              </a:lnSpc>
            </a:pPr>
            <a:r>
              <a:rPr lang="en-US" sz="1800" dirty="0"/>
              <a:t>Left/right side slopes: side slopes of the break opening in the dam face.</a:t>
            </a:r>
          </a:p>
          <a:p>
            <a:pPr>
              <a:lnSpc>
                <a:spcPct val="80000"/>
              </a:lnSpc>
            </a:pPr>
            <a:r>
              <a:rPr lang="en-US" sz="2000" dirty="0"/>
              <a:t>Define the development time.</a:t>
            </a:r>
          </a:p>
          <a:p>
            <a:pPr lvl="1">
              <a:lnSpc>
                <a:spcPct val="80000"/>
              </a:lnSpc>
            </a:pPr>
            <a:r>
              <a:rPr lang="en-US" sz="1800" dirty="0"/>
              <a:t>length of time required for break to grow from initiation to ultimate size.</a:t>
            </a:r>
          </a:p>
          <a:p>
            <a:pPr lvl="1">
              <a:lnSpc>
                <a:spcPct val="80000"/>
              </a:lnSpc>
            </a:pPr>
            <a:r>
              <a:rPr lang="en-US" sz="1800" dirty="0"/>
              <a:t>Use the "critical" time, which begins with significant outflow and ends when the breach stops growing significantly.</a:t>
            </a:r>
          </a:p>
          <a:p>
            <a:pPr lvl="1">
              <a:lnSpc>
                <a:spcPct val="80000"/>
              </a:lnSpc>
            </a:pPr>
            <a:r>
              <a:rPr lang="en-US" sz="1800" dirty="0"/>
              <a:t>Reservoir may still contain a large volume of water when breach stops growing.</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8" name="Rectangle 4"/>
          <p:cNvSpPr>
            <a:spLocks noGrp="1" noChangeArrowheads="1"/>
          </p:cNvSpPr>
          <p:nvPr>
            <p:ph type="title"/>
          </p:nvPr>
        </p:nvSpPr>
        <p:spPr/>
        <p:txBody>
          <a:bodyPr/>
          <a:lstStyle/>
          <a:p>
            <a:r>
              <a:rPr lang="en-US"/>
              <a:t>Breach Parameters</a:t>
            </a:r>
          </a:p>
        </p:txBody>
      </p:sp>
      <p:sp>
        <p:nvSpPr>
          <p:cNvPr id="5" name="Content Placeholder 4"/>
          <p:cNvSpPr>
            <a:spLocks noGrp="1"/>
          </p:cNvSpPr>
          <p:nvPr>
            <p:ph idx="1"/>
          </p:nvPr>
        </p:nvSpPr>
        <p:spPr/>
        <p:txBody>
          <a:bodyPr/>
          <a:lstStyle/>
          <a:p>
            <a:endParaRPr lang="en-US"/>
          </a:p>
        </p:txBody>
      </p:sp>
      <p:pic>
        <p:nvPicPr>
          <p:cNvPr id="129032" name="Picture 8"/>
          <p:cNvPicPr>
            <a:picLocks noChangeAspect="1" noChangeArrowheads="1"/>
          </p:cNvPicPr>
          <p:nvPr/>
        </p:nvPicPr>
        <p:blipFill>
          <a:blip r:embed="rId3" cstate="print"/>
          <a:srcRect/>
          <a:stretch>
            <a:fillRect/>
          </a:stretch>
        </p:blipFill>
        <p:spPr bwMode="auto">
          <a:xfrm>
            <a:off x="4657725" y="1634490"/>
            <a:ext cx="3419475" cy="3467100"/>
          </a:xfrm>
          <a:prstGeom prst="rect">
            <a:avLst/>
          </a:prstGeom>
          <a:noFill/>
          <a:ln w="9525">
            <a:noFill/>
            <a:miter lim="800000"/>
            <a:headEnd/>
            <a:tailEnd/>
          </a:ln>
        </p:spPr>
      </p:pic>
      <p:pic>
        <p:nvPicPr>
          <p:cNvPr id="129033" name="Picture 9"/>
          <p:cNvPicPr>
            <a:picLocks noChangeAspect="1" noChangeArrowheads="1"/>
          </p:cNvPicPr>
          <p:nvPr/>
        </p:nvPicPr>
        <p:blipFill>
          <a:blip r:embed="rId4" cstate="print"/>
          <a:srcRect/>
          <a:stretch>
            <a:fillRect/>
          </a:stretch>
        </p:blipFill>
        <p:spPr bwMode="auto">
          <a:xfrm>
            <a:off x="990600" y="1634490"/>
            <a:ext cx="3419475" cy="3467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a:t>Breach Initiation</a:t>
            </a:r>
          </a:p>
        </p:txBody>
      </p:sp>
      <p:sp>
        <p:nvSpPr>
          <p:cNvPr id="132099" name="Rectangle 3"/>
          <p:cNvSpPr>
            <a:spLocks noGrp="1" noChangeArrowheads="1"/>
          </p:cNvSpPr>
          <p:nvPr>
            <p:ph idx="1"/>
          </p:nvPr>
        </p:nvSpPr>
        <p:spPr/>
        <p:txBody>
          <a:bodyPr/>
          <a:lstStyle/>
          <a:p>
            <a:pPr>
              <a:lnSpc>
                <a:spcPct val="80000"/>
              </a:lnSpc>
            </a:pPr>
            <a:r>
              <a:rPr lang="en-US" sz="2000"/>
              <a:t>(Option 1)  Duration at elevation: the break initiates when the reservoir pool elevation exceeds a specified elevation for a required amount of time.</a:t>
            </a:r>
          </a:p>
          <a:p>
            <a:pPr lvl="1">
              <a:lnSpc>
                <a:spcPct val="80000"/>
              </a:lnSpc>
            </a:pPr>
            <a:r>
              <a:rPr lang="en-US" sz="1800"/>
              <a:t>Trigger elevation.</a:t>
            </a:r>
          </a:p>
          <a:p>
            <a:pPr lvl="1">
              <a:lnSpc>
                <a:spcPct val="80000"/>
              </a:lnSpc>
            </a:pPr>
            <a:r>
              <a:rPr lang="en-US" sz="1800"/>
              <a:t>Duration requirement.</a:t>
            </a:r>
          </a:p>
          <a:p>
            <a:pPr>
              <a:lnSpc>
                <a:spcPct val="80000"/>
              </a:lnSpc>
            </a:pPr>
            <a:r>
              <a:rPr lang="en-US" sz="2000"/>
              <a:t>(Option 2)  Elevation: the break initiates as soon as the reservoir pool elevation reaches a specified elevation.</a:t>
            </a:r>
          </a:p>
          <a:p>
            <a:pPr lvl="1">
              <a:lnSpc>
                <a:spcPct val="80000"/>
              </a:lnSpc>
            </a:pPr>
            <a:r>
              <a:rPr lang="en-US" sz="1800"/>
              <a:t>Trigger elevation.</a:t>
            </a:r>
          </a:p>
          <a:p>
            <a:pPr>
              <a:lnSpc>
                <a:spcPct val="80000"/>
              </a:lnSpc>
            </a:pPr>
            <a:r>
              <a:rPr lang="en-US" sz="2000"/>
              <a:t>(Option 3)  Specific time: the break initiates at a specified date and time regardless of the pool elevation.</a:t>
            </a:r>
          </a:p>
          <a:p>
            <a:pPr lvl="1">
              <a:lnSpc>
                <a:spcPct val="80000"/>
              </a:lnSpc>
            </a:pPr>
            <a:r>
              <a:rPr lang="en-US" sz="1800"/>
              <a:t>Trigger date.</a:t>
            </a:r>
          </a:p>
          <a:p>
            <a:pPr lvl="1">
              <a:lnSpc>
                <a:spcPct val="80000"/>
              </a:lnSpc>
            </a:pPr>
            <a:r>
              <a:rPr lang="en-US" sz="1800"/>
              <a:t>Trigger time.</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r>
              <a:rPr lang="en-US"/>
              <a:t>Breach Progression</a:t>
            </a:r>
          </a:p>
        </p:txBody>
      </p:sp>
      <p:sp>
        <p:nvSpPr>
          <p:cNvPr id="133123" name="Rectangle 3"/>
          <p:cNvSpPr>
            <a:spLocks noGrp="1" noChangeArrowheads="1"/>
          </p:cNvSpPr>
          <p:nvPr>
            <p:ph idx="1"/>
          </p:nvPr>
        </p:nvSpPr>
        <p:spPr/>
        <p:txBody>
          <a:bodyPr/>
          <a:lstStyle/>
          <a:p>
            <a:pPr>
              <a:lnSpc>
                <a:spcPct val="80000"/>
              </a:lnSpc>
            </a:pPr>
            <a:r>
              <a:rPr lang="en-US" sz="2000"/>
              <a:t>Progression defines the rate at which the break grows from the initial size to the ultimate size.</a:t>
            </a:r>
          </a:p>
          <a:p>
            <a:pPr>
              <a:lnSpc>
                <a:spcPct val="80000"/>
              </a:lnSpc>
            </a:pPr>
            <a:r>
              <a:rPr lang="en-US" sz="2000"/>
              <a:t>(Option 1)  Linear.</a:t>
            </a:r>
          </a:p>
          <a:p>
            <a:pPr lvl="1">
              <a:lnSpc>
                <a:spcPct val="80000"/>
              </a:lnSpc>
            </a:pPr>
            <a:r>
              <a:rPr lang="en-US" sz="1800"/>
              <a:t>The break grows at a single uniform rate for the development time duration.</a:t>
            </a:r>
          </a:p>
          <a:p>
            <a:pPr>
              <a:lnSpc>
                <a:spcPct val="80000"/>
              </a:lnSpc>
            </a:pPr>
            <a:r>
              <a:rPr lang="en-US" sz="2000"/>
              <a:t>(Option 2)  Sine wave.</a:t>
            </a:r>
          </a:p>
          <a:p>
            <a:pPr lvl="1">
              <a:lnSpc>
                <a:spcPct val="80000"/>
              </a:lnSpc>
            </a:pPr>
            <a:r>
              <a:rPr lang="en-US" sz="1800"/>
              <a:t>The break grows at a variable rate defined by the first quarter of a sine wave.</a:t>
            </a:r>
          </a:p>
          <a:p>
            <a:pPr>
              <a:lnSpc>
                <a:spcPct val="80000"/>
              </a:lnSpc>
            </a:pPr>
            <a:r>
              <a:rPr lang="en-US" sz="2000"/>
              <a:t>(Option 3)  User curve.</a:t>
            </a:r>
          </a:p>
          <a:p>
            <a:pPr lvl="1">
              <a:lnSpc>
                <a:spcPct val="80000"/>
              </a:lnSpc>
            </a:pPr>
            <a:r>
              <a:rPr lang="en-US" sz="1800"/>
              <a:t>Specify a curve that gives the percentage of the break growth versus percentage of the development time duration.</a:t>
            </a:r>
          </a:p>
          <a:p>
            <a:pPr lvl="1">
              <a:lnSpc>
                <a:spcPct val="80000"/>
              </a:lnSpc>
            </a:pPr>
            <a:r>
              <a:rPr lang="en-US" sz="1800"/>
              <a:t>Development time increases linearly.</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457200" y="0"/>
            <a:ext cx="8229600" cy="1143000"/>
          </a:xfrm>
        </p:spPr>
        <p:txBody>
          <a:bodyPr/>
          <a:lstStyle/>
          <a:p>
            <a:r>
              <a:rPr lang="en-US" dirty="0" err="1"/>
              <a:t>Tailwater</a:t>
            </a:r>
            <a:r>
              <a:rPr lang="en-US" dirty="0"/>
              <a:t> Condition</a:t>
            </a:r>
          </a:p>
        </p:txBody>
      </p:sp>
      <p:sp>
        <p:nvSpPr>
          <p:cNvPr id="140291" name="Rectangle 3"/>
          <p:cNvSpPr>
            <a:spLocks noGrp="1" noChangeArrowheads="1"/>
          </p:cNvSpPr>
          <p:nvPr>
            <p:ph idx="1"/>
          </p:nvPr>
        </p:nvSpPr>
        <p:spPr>
          <a:xfrm>
            <a:off x="533400" y="1295400"/>
            <a:ext cx="8229600" cy="3886200"/>
          </a:xfrm>
        </p:spPr>
        <p:txBody>
          <a:bodyPr/>
          <a:lstStyle/>
          <a:p>
            <a:pPr>
              <a:lnSpc>
                <a:spcPct val="80000"/>
              </a:lnSpc>
            </a:pPr>
            <a:r>
              <a:rPr lang="en-US" sz="2000" dirty="0"/>
              <a:t>In general, submergence affects must be included when computing flow though a breach.</a:t>
            </a:r>
          </a:p>
          <a:p>
            <a:pPr>
              <a:lnSpc>
                <a:spcPct val="80000"/>
              </a:lnSpc>
            </a:pPr>
            <a:r>
              <a:rPr lang="en-US" sz="2000" dirty="0"/>
              <a:t>(Option 1)  None.</a:t>
            </a:r>
          </a:p>
          <a:p>
            <a:pPr lvl="1">
              <a:lnSpc>
                <a:spcPct val="80000"/>
              </a:lnSpc>
            </a:pPr>
            <a:r>
              <a:rPr lang="en-US" sz="1800" dirty="0"/>
              <a:t>Only valid if the bottom of the breach is always above the water surface in the </a:t>
            </a:r>
            <a:r>
              <a:rPr lang="en-US" sz="1800" dirty="0" err="1"/>
              <a:t>tailwater</a:t>
            </a:r>
            <a:r>
              <a:rPr lang="en-US" sz="1800" dirty="0"/>
              <a:t>.</a:t>
            </a:r>
          </a:p>
          <a:p>
            <a:pPr lvl="1">
              <a:lnSpc>
                <a:spcPct val="80000"/>
              </a:lnSpc>
            </a:pPr>
            <a:r>
              <a:rPr lang="en-US" sz="1800" dirty="0"/>
              <a:t>There is almost always at least some affect due to </a:t>
            </a:r>
            <a:r>
              <a:rPr lang="en-US" sz="1800" dirty="0" err="1"/>
              <a:t>tailwater</a:t>
            </a:r>
            <a:r>
              <a:rPr lang="en-US" sz="1800" dirty="0"/>
              <a:t>, especially when the breach is at its ultimate size.</a:t>
            </a:r>
          </a:p>
          <a:p>
            <a:pPr>
              <a:lnSpc>
                <a:spcPct val="80000"/>
              </a:lnSpc>
            </a:pPr>
            <a:r>
              <a:rPr lang="en-US" sz="2000" dirty="0"/>
              <a:t>(Option 2)  Reservoir outflow plus rating curve.</a:t>
            </a:r>
          </a:p>
          <a:p>
            <a:pPr lvl="1">
              <a:lnSpc>
                <a:spcPct val="80000"/>
              </a:lnSpc>
            </a:pPr>
            <a:r>
              <a:rPr lang="en-US" sz="1800" dirty="0"/>
              <a:t>Generally valid when the reservoir is the only source of flow to the </a:t>
            </a:r>
            <a:r>
              <a:rPr lang="en-US" sz="1800" dirty="0" err="1"/>
              <a:t>tailwater</a:t>
            </a:r>
            <a:r>
              <a:rPr lang="en-US" sz="1800" dirty="0"/>
              <a:t>.</a:t>
            </a:r>
          </a:p>
          <a:p>
            <a:pPr>
              <a:lnSpc>
                <a:spcPct val="80000"/>
              </a:lnSpc>
            </a:pPr>
            <a:r>
              <a:rPr lang="en-US" sz="2000" dirty="0"/>
              <a:t>(Option 3)  Downstream flow plus rating curve.</a:t>
            </a:r>
          </a:p>
          <a:p>
            <a:pPr lvl="1">
              <a:lnSpc>
                <a:spcPct val="80000"/>
              </a:lnSpc>
            </a:pPr>
            <a:r>
              <a:rPr lang="en-US" sz="1800" dirty="0"/>
              <a:t>Required when other elements contribute flow to the </a:t>
            </a:r>
            <a:r>
              <a:rPr lang="en-US" sz="1800" dirty="0" err="1"/>
              <a:t>tailwater</a:t>
            </a:r>
            <a:r>
              <a:rPr lang="en-US" sz="1800" dirty="0"/>
              <a:t>.</a:t>
            </a:r>
          </a:p>
          <a:p>
            <a:pPr>
              <a:lnSpc>
                <a:spcPct val="80000"/>
              </a:lnSpc>
            </a:pPr>
            <a:r>
              <a:rPr lang="en-US" sz="2000" dirty="0"/>
              <a:t>(Option 4)  Specified stage.</a:t>
            </a:r>
          </a:p>
          <a:p>
            <a:pPr lvl="1">
              <a:lnSpc>
                <a:spcPct val="80000"/>
              </a:lnSpc>
            </a:pPr>
            <a:r>
              <a:rPr lang="en-US" sz="1800" dirty="0"/>
              <a:t>Only when the reservoir release is small compared to the total downstream flow, and the downstream flow is known.</a:t>
            </a:r>
          </a:p>
          <a:p>
            <a:pPr lvl="1">
              <a:lnSpc>
                <a:spcPct val="80000"/>
              </a:lnSpc>
            </a:pPr>
            <a:r>
              <a:rPr lang="en-US" sz="1800" dirty="0"/>
              <a:t>Usually not applicable in dam break scenarios.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r>
              <a:rPr lang="en-US"/>
              <a:t>Limitations</a:t>
            </a:r>
          </a:p>
        </p:txBody>
      </p:sp>
      <p:sp>
        <p:nvSpPr>
          <p:cNvPr id="149507" name="Rectangle 3"/>
          <p:cNvSpPr>
            <a:spLocks noGrp="1" noChangeArrowheads="1"/>
          </p:cNvSpPr>
          <p:nvPr>
            <p:ph idx="1"/>
          </p:nvPr>
        </p:nvSpPr>
        <p:spPr/>
        <p:txBody>
          <a:bodyPr/>
          <a:lstStyle/>
          <a:p>
            <a:pPr>
              <a:lnSpc>
                <a:spcPct val="90000"/>
              </a:lnSpc>
            </a:pPr>
            <a:r>
              <a:rPr lang="en-US" sz="2000"/>
              <a:t>Long and narrow reservoirs that will develop a non-level water surface after the breach initiates.</a:t>
            </a:r>
          </a:p>
          <a:p>
            <a:pPr>
              <a:lnSpc>
                <a:spcPct val="90000"/>
              </a:lnSpc>
            </a:pPr>
            <a:r>
              <a:rPr lang="en-US" sz="2000"/>
              <a:t>Failures where the breach discharge is diffuse instead of into a well-defined channel.</a:t>
            </a:r>
          </a:p>
          <a:p>
            <a:pPr>
              <a:lnSpc>
                <a:spcPct val="90000"/>
              </a:lnSpc>
            </a:pPr>
            <a:r>
              <a:rPr lang="en-US" sz="2000"/>
              <a:t>Downstream reaches with small slope and/or channel geometry that leads to complicated routing.</a:t>
            </a:r>
          </a:p>
          <a:p>
            <a:pPr lvl="1">
              <a:lnSpc>
                <a:spcPct val="90000"/>
              </a:lnSpc>
            </a:pPr>
            <a:r>
              <a:rPr lang="en-US" sz="1800"/>
              <a:t>Levee overtopping and failure.</a:t>
            </a:r>
          </a:p>
          <a:p>
            <a:pPr lvl="1">
              <a:lnSpc>
                <a:spcPct val="90000"/>
              </a:lnSpc>
            </a:pPr>
            <a:r>
              <a:rPr lang="en-US" sz="1800"/>
              <a:t>Backwater storage in tributaries.</a:t>
            </a:r>
          </a:p>
          <a:p>
            <a:pPr>
              <a:lnSpc>
                <a:spcPct val="90000"/>
              </a:lnSpc>
            </a:pPr>
            <a:r>
              <a:rPr lang="en-US" sz="2000"/>
              <a:t>Stage estimates are generally not reliable enough to support floodplain mapping.</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5"/>
          <p:cNvSpPr>
            <a:spLocks noChangeArrowheads="1"/>
          </p:cNvSpPr>
          <p:nvPr/>
        </p:nvSpPr>
        <p:spPr bwMode="auto">
          <a:xfrm>
            <a:off x="228600" y="1066800"/>
            <a:ext cx="8731250" cy="5270500"/>
          </a:xfrm>
          <a:prstGeom prst="rect">
            <a:avLst/>
          </a:prstGeom>
          <a:noFill/>
          <a:ln w="9525">
            <a:noFill/>
            <a:miter lim="800000"/>
            <a:headEnd/>
            <a:tailEnd/>
          </a:ln>
        </p:spPr>
        <p:txBody>
          <a:bodyPr lIns="92075" tIns="46038" rIns="92075" bIns="46038"/>
          <a:lstStyle/>
          <a:p>
            <a:pPr marL="342900" indent="-342900">
              <a:lnSpc>
                <a:spcPct val="90000"/>
              </a:lnSpc>
              <a:spcBef>
                <a:spcPct val="20000"/>
              </a:spcBef>
              <a:buClr>
                <a:schemeClr val="hlink"/>
              </a:buClr>
              <a:buFont typeface="Monotype Sorts" pitchFamily="2" charset="2"/>
              <a:buChar char="n"/>
            </a:pPr>
            <a:r>
              <a:rPr lang="en-US" sz="2800" dirty="0">
                <a:latin typeface="Arial" pitchFamily="34" charset="0"/>
              </a:rPr>
              <a:t> </a:t>
            </a:r>
            <a:r>
              <a:rPr lang="en-US" sz="2000" dirty="0">
                <a:latin typeface="Arial" pitchFamily="34" charset="0"/>
              </a:rPr>
              <a:t>Failure Modes</a:t>
            </a:r>
          </a:p>
          <a:p>
            <a:pPr marL="742950" lvl="1" indent="-285750">
              <a:lnSpc>
                <a:spcPct val="90000"/>
              </a:lnSpc>
              <a:spcBef>
                <a:spcPct val="20000"/>
              </a:spcBef>
              <a:buClr>
                <a:schemeClr val="accent2"/>
              </a:buClr>
              <a:buSzPct val="70000"/>
              <a:buFont typeface="Monotype Sorts" pitchFamily="2" charset="2"/>
              <a:buChar char="n"/>
            </a:pPr>
            <a:r>
              <a:rPr lang="en-US" sz="2000" dirty="0">
                <a:latin typeface="Arial" pitchFamily="34" charset="0"/>
              </a:rPr>
              <a:t>Overtopping and Piping </a:t>
            </a:r>
          </a:p>
          <a:p>
            <a:pPr marL="342900" indent="-342900">
              <a:lnSpc>
                <a:spcPct val="90000"/>
              </a:lnSpc>
              <a:spcBef>
                <a:spcPct val="20000"/>
              </a:spcBef>
              <a:buClr>
                <a:schemeClr val="hlink"/>
              </a:buClr>
              <a:buFont typeface="Monotype Sorts" pitchFamily="2" charset="2"/>
              <a:buChar char="n"/>
            </a:pPr>
            <a:r>
              <a:rPr lang="en-US" sz="2000" dirty="0">
                <a:latin typeface="Arial" pitchFamily="34" charset="0"/>
              </a:rPr>
              <a:t> Failure Initiation based on:</a:t>
            </a:r>
          </a:p>
          <a:p>
            <a:pPr marL="742950" lvl="1" indent="-285750">
              <a:lnSpc>
                <a:spcPct val="90000"/>
              </a:lnSpc>
              <a:spcBef>
                <a:spcPct val="20000"/>
              </a:spcBef>
              <a:buClr>
                <a:schemeClr val="accent2"/>
              </a:buClr>
              <a:buSzPct val="70000"/>
              <a:buFont typeface="Monotype Sorts" pitchFamily="2" charset="2"/>
              <a:buChar char="n"/>
            </a:pPr>
            <a:r>
              <a:rPr lang="en-US" sz="2000" dirty="0">
                <a:latin typeface="Arial" pitchFamily="34" charset="0"/>
              </a:rPr>
              <a:t>stage</a:t>
            </a:r>
          </a:p>
          <a:p>
            <a:pPr marL="742950" lvl="1" indent="-285750">
              <a:lnSpc>
                <a:spcPct val="90000"/>
              </a:lnSpc>
              <a:spcBef>
                <a:spcPct val="20000"/>
              </a:spcBef>
              <a:buClr>
                <a:schemeClr val="accent2"/>
              </a:buClr>
              <a:buSzPct val="70000"/>
              <a:buFont typeface="Monotype Sorts" pitchFamily="2" charset="2"/>
              <a:buChar char="n"/>
            </a:pPr>
            <a:r>
              <a:rPr lang="en-US" sz="2000" dirty="0">
                <a:latin typeface="Arial" pitchFamily="34" charset="0"/>
              </a:rPr>
              <a:t>simulation time</a:t>
            </a:r>
          </a:p>
          <a:p>
            <a:pPr marL="742950" lvl="1" indent="-285750">
              <a:lnSpc>
                <a:spcPct val="90000"/>
              </a:lnSpc>
              <a:spcBef>
                <a:spcPct val="20000"/>
              </a:spcBef>
              <a:buClr>
                <a:schemeClr val="accent2"/>
              </a:buClr>
              <a:buSzPct val="70000"/>
              <a:buFont typeface="Monotype Sorts" pitchFamily="2" charset="2"/>
              <a:buChar char="n"/>
            </a:pPr>
            <a:r>
              <a:rPr lang="en-US" sz="2000" dirty="0">
                <a:latin typeface="Arial" pitchFamily="34" charset="0"/>
              </a:rPr>
              <a:t>stage + duration, and immediate initiation stage.</a:t>
            </a:r>
          </a:p>
          <a:p>
            <a:pPr marL="342900" indent="-342900">
              <a:lnSpc>
                <a:spcPct val="90000"/>
              </a:lnSpc>
              <a:spcBef>
                <a:spcPct val="20000"/>
              </a:spcBef>
              <a:buClr>
                <a:schemeClr val="hlink"/>
              </a:buClr>
              <a:buFont typeface="Monotype Sorts" pitchFamily="2" charset="2"/>
              <a:buChar char="n"/>
            </a:pPr>
            <a:r>
              <a:rPr lang="en-US" sz="2000" dirty="0">
                <a:latin typeface="Arial" pitchFamily="34" charset="0"/>
              </a:rPr>
              <a:t>Breach progression</a:t>
            </a:r>
          </a:p>
          <a:p>
            <a:pPr marL="742950" lvl="1" indent="-285750">
              <a:lnSpc>
                <a:spcPct val="90000"/>
              </a:lnSpc>
              <a:spcBef>
                <a:spcPct val="20000"/>
              </a:spcBef>
              <a:buClr>
                <a:schemeClr val="accent2"/>
              </a:buClr>
              <a:buSzPct val="70000"/>
              <a:buFont typeface="Monotype Sorts" pitchFamily="2" charset="2"/>
              <a:buChar char="n"/>
            </a:pPr>
            <a:r>
              <a:rPr lang="en-US" sz="2000" dirty="0">
                <a:latin typeface="Arial" pitchFamily="34" charset="0"/>
              </a:rPr>
              <a:t> </a:t>
            </a:r>
            <a:r>
              <a:rPr lang="en-US" dirty="0">
                <a:latin typeface="Arial" pitchFamily="34" charset="0"/>
              </a:rPr>
              <a:t>linear</a:t>
            </a:r>
            <a:r>
              <a:rPr lang="en-US" sz="2000" dirty="0">
                <a:latin typeface="Arial" pitchFamily="34" charset="0"/>
              </a:rPr>
              <a:t> or nonlinear (user specified)</a:t>
            </a:r>
          </a:p>
          <a:p>
            <a:pPr marL="742950" lvl="1" indent="-285750">
              <a:lnSpc>
                <a:spcPct val="90000"/>
              </a:lnSpc>
              <a:spcBef>
                <a:spcPct val="20000"/>
              </a:spcBef>
              <a:buClr>
                <a:schemeClr val="accent2"/>
              </a:buClr>
              <a:buSzPct val="70000"/>
              <a:buFont typeface="Monotype Sorts" pitchFamily="2" charset="2"/>
              <a:buChar char="n"/>
            </a:pPr>
            <a:r>
              <a:rPr lang="en-US" sz="2000" dirty="0">
                <a:latin typeface="Arial" pitchFamily="34" charset="0"/>
              </a:rPr>
              <a:t>New Simplified Physical Breaching Option</a:t>
            </a:r>
          </a:p>
          <a:p>
            <a:pPr marL="342900" indent="-342900">
              <a:lnSpc>
                <a:spcPct val="90000"/>
              </a:lnSpc>
              <a:spcBef>
                <a:spcPct val="20000"/>
              </a:spcBef>
              <a:buClr>
                <a:schemeClr val="hlink"/>
              </a:buClr>
              <a:buFont typeface="Monotype Sorts" pitchFamily="2" charset="2"/>
              <a:buChar char="n"/>
            </a:pPr>
            <a:r>
              <a:rPr lang="en-US" sz="2000" dirty="0">
                <a:latin typeface="Arial" pitchFamily="34" charset="0"/>
              </a:rPr>
              <a:t>User Input Data: </a:t>
            </a:r>
          </a:p>
          <a:p>
            <a:pPr marL="742950" lvl="1" indent="-285750">
              <a:lnSpc>
                <a:spcPct val="90000"/>
              </a:lnSpc>
              <a:spcBef>
                <a:spcPct val="20000"/>
              </a:spcBef>
              <a:buClr>
                <a:schemeClr val="accent2"/>
              </a:buClr>
              <a:buSzPct val="70000"/>
              <a:buFont typeface="Monotype Sorts" pitchFamily="2" charset="2"/>
              <a:buChar char="n"/>
            </a:pPr>
            <a:r>
              <a:rPr lang="en-US" sz="2000" dirty="0">
                <a:latin typeface="Arial" pitchFamily="34" charset="0"/>
              </a:rPr>
              <a:t>Max breach bottom width, final bottom elevation, development time, failure initiation mode and value, growth progression method, right and left side slopes.</a:t>
            </a:r>
          </a:p>
        </p:txBody>
      </p:sp>
      <p:sp>
        <p:nvSpPr>
          <p:cNvPr id="9221" name="Rectangle 6"/>
          <p:cNvSpPr>
            <a:spLocks noGrp="1" noRot="1" noChangeArrowheads="1"/>
          </p:cNvSpPr>
          <p:nvPr>
            <p:ph type="title"/>
          </p:nvPr>
        </p:nvSpPr>
        <p:spPr>
          <a:xfrm>
            <a:off x="0" y="0"/>
            <a:ext cx="9144000" cy="1143000"/>
          </a:xfrm>
        </p:spPr>
        <p:txBody>
          <a:bodyPr/>
          <a:lstStyle/>
          <a:p>
            <a:pPr eaLnBrk="1" hangingPunct="1"/>
            <a:r>
              <a:rPr lang="en-US" dirty="0" smtClean="0">
                <a:effectLst/>
              </a:rPr>
              <a:t>Dam Break Analysis in HEC-RAS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Contents</a:t>
            </a:r>
            <a:endParaRPr lang="en-US" dirty="0"/>
          </a:p>
        </p:txBody>
      </p:sp>
      <p:sp>
        <p:nvSpPr>
          <p:cNvPr id="3" name="Content Placeholder 2"/>
          <p:cNvSpPr>
            <a:spLocks noGrp="1"/>
          </p:cNvSpPr>
          <p:nvPr>
            <p:ph idx="1"/>
          </p:nvPr>
        </p:nvSpPr>
        <p:spPr/>
        <p:txBody>
          <a:bodyPr/>
          <a:lstStyle/>
          <a:p>
            <a:r>
              <a:rPr lang="en-US" dirty="0" smtClean="0"/>
              <a:t>General</a:t>
            </a:r>
          </a:p>
          <a:p>
            <a:r>
              <a:rPr lang="en-US" dirty="0" smtClean="0"/>
              <a:t>Modeling</a:t>
            </a:r>
          </a:p>
          <a:p>
            <a:r>
              <a:rPr lang="en-US" dirty="0" smtClean="0"/>
              <a:t>Mapping</a:t>
            </a:r>
            <a:endParaRPr lang="en-US" dirty="0"/>
          </a:p>
        </p:txBody>
      </p:sp>
      <p:pic>
        <p:nvPicPr>
          <p:cNvPr id="6" name="Picture 8"/>
          <p:cNvPicPr>
            <a:picLocks noChangeAspect="1" noChangeArrowheads="1"/>
          </p:cNvPicPr>
          <p:nvPr/>
        </p:nvPicPr>
        <p:blipFill>
          <a:blip r:embed="rId3" cstate="print"/>
          <a:srcRect/>
          <a:stretch>
            <a:fillRect/>
          </a:stretch>
        </p:blipFill>
        <p:spPr bwMode="auto">
          <a:xfrm>
            <a:off x="2739436" y="1676401"/>
            <a:ext cx="5794964" cy="419100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Freeform 3"/>
          <p:cNvSpPr>
            <a:spLocks/>
          </p:cNvSpPr>
          <p:nvPr/>
        </p:nvSpPr>
        <p:spPr bwMode="auto">
          <a:xfrm>
            <a:off x="1752600" y="2819400"/>
            <a:ext cx="4953000" cy="2819400"/>
          </a:xfrm>
          <a:custGeom>
            <a:avLst/>
            <a:gdLst>
              <a:gd name="T0" fmla="*/ 0 w 3600"/>
              <a:gd name="T1" fmla="*/ 0 h 2496"/>
              <a:gd name="T2" fmla="*/ 2147483647 w 3600"/>
              <a:gd name="T3" fmla="*/ 2147483647 h 2496"/>
              <a:gd name="T4" fmla="*/ 2147483647 w 3600"/>
              <a:gd name="T5" fmla="*/ 2147483647 h 2496"/>
              <a:gd name="T6" fmla="*/ 2147483647 w 3600"/>
              <a:gd name="T7" fmla="*/ 2147483647 h 2496"/>
              <a:gd name="T8" fmla="*/ 0 60000 65536"/>
              <a:gd name="T9" fmla="*/ 0 60000 65536"/>
              <a:gd name="T10" fmla="*/ 0 60000 65536"/>
              <a:gd name="T11" fmla="*/ 0 60000 65536"/>
              <a:gd name="T12" fmla="*/ 0 w 3600"/>
              <a:gd name="T13" fmla="*/ 0 h 2496"/>
              <a:gd name="T14" fmla="*/ 3600 w 3600"/>
              <a:gd name="T15" fmla="*/ 2496 h 2496"/>
            </a:gdLst>
            <a:ahLst/>
            <a:cxnLst>
              <a:cxn ang="T8">
                <a:pos x="T0" y="T1"/>
              </a:cxn>
              <a:cxn ang="T9">
                <a:pos x="T2" y="T3"/>
              </a:cxn>
              <a:cxn ang="T10">
                <a:pos x="T4" y="T5"/>
              </a:cxn>
              <a:cxn ang="T11">
                <a:pos x="T6" y="T7"/>
              </a:cxn>
            </a:cxnLst>
            <a:rect l="T12" t="T13" r="T14" b="T15"/>
            <a:pathLst>
              <a:path w="3600" h="2496">
                <a:moveTo>
                  <a:pt x="0" y="0"/>
                </a:moveTo>
                <a:cubicBezTo>
                  <a:pt x="152" y="340"/>
                  <a:pt x="304" y="680"/>
                  <a:pt x="720" y="960"/>
                </a:cubicBezTo>
                <a:cubicBezTo>
                  <a:pt x="1136" y="1240"/>
                  <a:pt x="2016" y="1424"/>
                  <a:pt x="2496" y="1680"/>
                </a:cubicBezTo>
                <a:cubicBezTo>
                  <a:pt x="2976" y="1936"/>
                  <a:pt x="3288" y="2216"/>
                  <a:pt x="3600" y="2496"/>
                </a:cubicBezTo>
              </a:path>
            </a:pathLst>
          </a:custGeom>
          <a:noFill/>
          <a:ln w="28575" cmpd="sng">
            <a:solidFill>
              <a:srgbClr val="0066FF"/>
            </a:solidFill>
            <a:round/>
            <a:headEnd type="none" w="med" len="med"/>
            <a:tailEnd type="triangle" w="lg" len="lg"/>
          </a:ln>
        </p:spPr>
        <p:txBody>
          <a:bodyPr/>
          <a:lstStyle/>
          <a:p>
            <a:endParaRPr lang="en-US"/>
          </a:p>
        </p:txBody>
      </p:sp>
      <p:sp>
        <p:nvSpPr>
          <p:cNvPr id="10245" name="AutoShape 4"/>
          <p:cNvSpPr>
            <a:spLocks noChangeArrowheads="1"/>
          </p:cNvSpPr>
          <p:nvPr/>
        </p:nvSpPr>
        <p:spPr bwMode="auto">
          <a:xfrm rot="-4403542">
            <a:off x="3327400" y="3651250"/>
            <a:ext cx="387350" cy="1066800"/>
          </a:xfrm>
          <a:prstGeom prst="triangle">
            <a:avLst>
              <a:gd name="adj" fmla="val 50000"/>
            </a:avLst>
          </a:prstGeom>
          <a:solidFill>
            <a:srgbClr val="00CCFF"/>
          </a:solidFill>
          <a:ln w="0">
            <a:noFill/>
            <a:miter lim="800000"/>
            <a:headEnd/>
            <a:tailEnd/>
          </a:ln>
        </p:spPr>
        <p:txBody>
          <a:bodyPr wrap="none" anchor="ctr"/>
          <a:lstStyle/>
          <a:p>
            <a:endParaRPr lang="en-US"/>
          </a:p>
        </p:txBody>
      </p:sp>
      <p:sp>
        <p:nvSpPr>
          <p:cNvPr id="10246" name="Line 5"/>
          <p:cNvSpPr>
            <a:spLocks noChangeShapeType="1"/>
          </p:cNvSpPr>
          <p:nvPr/>
        </p:nvSpPr>
        <p:spPr bwMode="auto">
          <a:xfrm flipH="1">
            <a:off x="3994150" y="4168775"/>
            <a:ext cx="95250" cy="342900"/>
          </a:xfrm>
          <a:prstGeom prst="line">
            <a:avLst/>
          </a:prstGeom>
          <a:noFill/>
          <a:ln w="38100">
            <a:solidFill>
              <a:schemeClr val="tx1"/>
            </a:solidFill>
            <a:round/>
            <a:headEnd/>
            <a:tailEnd/>
          </a:ln>
        </p:spPr>
        <p:txBody>
          <a:bodyPr/>
          <a:lstStyle/>
          <a:p>
            <a:endParaRPr lang="en-US"/>
          </a:p>
        </p:txBody>
      </p:sp>
      <p:sp>
        <p:nvSpPr>
          <p:cNvPr id="10247" name="Text Box 6"/>
          <p:cNvSpPr txBox="1">
            <a:spLocks noChangeArrowheads="1"/>
          </p:cNvSpPr>
          <p:nvPr/>
        </p:nvSpPr>
        <p:spPr bwMode="auto">
          <a:xfrm>
            <a:off x="3733800" y="2895600"/>
            <a:ext cx="2667000" cy="701675"/>
          </a:xfrm>
          <a:prstGeom prst="rect">
            <a:avLst/>
          </a:prstGeom>
          <a:noFill/>
          <a:ln w="9525">
            <a:noFill/>
            <a:miter lim="800000"/>
            <a:headEnd/>
            <a:tailEnd/>
          </a:ln>
        </p:spPr>
        <p:txBody>
          <a:bodyPr>
            <a:spAutoFit/>
          </a:bodyPr>
          <a:lstStyle/>
          <a:p>
            <a:pPr algn="ctr" eaLnBrk="1" hangingPunct="1"/>
            <a:r>
              <a:rPr lang="en-US" sz="2000">
                <a:latin typeface="Arial" pitchFamily="34" charset="0"/>
              </a:rPr>
              <a:t>Dam</a:t>
            </a:r>
          </a:p>
          <a:p>
            <a:pPr algn="ctr" eaLnBrk="1" hangingPunct="1"/>
            <a:r>
              <a:rPr lang="en-US" sz="2000">
                <a:latin typeface="Arial" pitchFamily="34" charset="0"/>
              </a:rPr>
              <a:t>(Inline Structure)</a:t>
            </a:r>
          </a:p>
        </p:txBody>
      </p:sp>
      <p:sp>
        <p:nvSpPr>
          <p:cNvPr id="10248" name="Freeform 7"/>
          <p:cNvSpPr>
            <a:spLocks/>
          </p:cNvSpPr>
          <p:nvPr/>
        </p:nvSpPr>
        <p:spPr bwMode="auto">
          <a:xfrm>
            <a:off x="4149725" y="3810000"/>
            <a:ext cx="1139825" cy="428625"/>
          </a:xfrm>
          <a:custGeom>
            <a:avLst/>
            <a:gdLst>
              <a:gd name="T0" fmla="*/ 2147483647 w 718"/>
              <a:gd name="T1" fmla="*/ 0 h 270"/>
              <a:gd name="T2" fmla="*/ 2147483647 w 718"/>
              <a:gd name="T3" fmla="*/ 2147483647 h 270"/>
              <a:gd name="T4" fmla="*/ 0 w 718"/>
              <a:gd name="T5" fmla="*/ 2147483647 h 270"/>
              <a:gd name="T6" fmla="*/ 0 60000 65536"/>
              <a:gd name="T7" fmla="*/ 0 60000 65536"/>
              <a:gd name="T8" fmla="*/ 0 60000 65536"/>
              <a:gd name="T9" fmla="*/ 0 w 718"/>
              <a:gd name="T10" fmla="*/ 0 h 270"/>
              <a:gd name="T11" fmla="*/ 718 w 718"/>
              <a:gd name="T12" fmla="*/ 270 h 270"/>
            </a:gdLst>
            <a:ahLst/>
            <a:cxnLst>
              <a:cxn ang="T6">
                <a:pos x="T0" y="T1"/>
              </a:cxn>
              <a:cxn ang="T7">
                <a:pos x="T2" y="T3"/>
              </a:cxn>
              <a:cxn ang="T8">
                <a:pos x="T4" y="T5"/>
              </a:cxn>
            </a:cxnLst>
            <a:rect l="T9" t="T10" r="T11" b="T12"/>
            <a:pathLst>
              <a:path w="718" h="270">
                <a:moveTo>
                  <a:pt x="698" y="0"/>
                </a:moveTo>
                <a:cubicBezTo>
                  <a:pt x="686" y="72"/>
                  <a:pt x="718" y="147"/>
                  <a:pt x="602" y="192"/>
                </a:cubicBezTo>
                <a:cubicBezTo>
                  <a:pt x="486" y="237"/>
                  <a:pt x="125" y="254"/>
                  <a:pt x="0" y="270"/>
                </a:cubicBezTo>
              </a:path>
            </a:pathLst>
          </a:custGeom>
          <a:noFill/>
          <a:ln w="28575" cmpd="sng">
            <a:solidFill>
              <a:schemeClr val="tx1"/>
            </a:solidFill>
            <a:round/>
            <a:headEnd type="none" w="med" len="med"/>
            <a:tailEnd type="triangle" w="lg" len="lg"/>
          </a:ln>
        </p:spPr>
        <p:txBody>
          <a:bodyPr/>
          <a:lstStyle/>
          <a:p>
            <a:endParaRPr lang="en-US"/>
          </a:p>
        </p:txBody>
      </p:sp>
      <p:sp>
        <p:nvSpPr>
          <p:cNvPr id="10249" name="Line 8"/>
          <p:cNvSpPr>
            <a:spLocks noChangeShapeType="1"/>
          </p:cNvSpPr>
          <p:nvPr/>
        </p:nvSpPr>
        <p:spPr bwMode="auto">
          <a:xfrm flipH="1">
            <a:off x="4171950" y="4114800"/>
            <a:ext cx="171450" cy="593725"/>
          </a:xfrm>
          <a:prstGeom prst="line">
            <a:avLst/>
          </a:prstGeom>
          <a:noFill/>
          <a:ln w="19050">
            <a:solidFill>
              <a:srgbClr val="339966"/>
            </a:solidFill>
            <a:prstDash val="dash"/>
            <a:round/>
            <a:headEnd/>
            <a:tailEnd/>
          </a:ln>
        </p:spPr>
        <p:txBody>
          <a:bodyPr/>
          <a:lstStyle/>
          <a:p>
            <a:endParaRPr lang="en-US"/>
          </a:p>
        </p:txBody>
      </p:sp>
      <p:sp>
        <p:nvSpPr>
          <p:cNvPr id="10250" name="Line 9"/>
          <p:cNvSpPr>
            <a:spLocks noChangeShapeType="1"/>
          </p:cNvSpPr>
          <p:nvPr/>
        </p:nvSpPr>
        <p:spPr bwMode="auto">
          <a:xfrm flipH="1">
            <a:off x="3711575" y="3978275"/>
            <a:ext cx="171450" cy="593725"/>
          </a:xfrm>
          <a:prstGeom prst="line">
            <a:avLst/>
          </a:prstGeom>
          <a:noFill/>
          <a:ln w="19050">
            <a:solidFill>
              <a:srgbClr val="339966"/>
            </a:solidFill>
            <a:prstDash val="dash"/>
            <a:round/>
            <a:headEnd/>
            <a:tailEnd/>
          </a:ln>
        </p:spPr>
        <p:txBody>
          <a:bodyPr/>
          <a:lstStyle/>
          <a:p>
            <a:endParaRPr lang="en-US"/>
          </a:p>
        </p:txBody>
      </p:sp>
      <p:sp>
        <p:nvSpPr>
          <p:cNvPr id="10251" name="Line 10"/>
          <p:cNvSpPr>
            <a:spLocks noChangeShapeType="1"/>
          </p:cNvSpPr>
          <p:nvPr/>
        </p:nvSpPr>
        <p:spPr bwMode="auto">
          <a:xfrm flipH="1">
            <a:off x="3397250" y="3876675"/>
            <a:ext cx="171450" cy="593725"/>
          </a:xfrm>
          <a:prstGeom prst="line">
            <a:avLst/>
          </a:prstGeom>
          <a:noFill/>
          <a:ln w="19050">
            <a:solidFill>
              <a:srgbClr val="339966"/>
            </a:solidFill>
            <a:prstDash val="dash"/>
            <a:round/>
            <a:headEnd/>
            <a:tailEnd/>
          </a:ln>
        </p:spPr>
        <p:txBody>
          <a:bodyPr/>
          <a:lstStyle/>
          <a:p>
            <a:endParaRPr lang="en-US"/>
          </a:p>
        </p:txBody>
      </p:sp>
      <p:sp>
        <p:nvSpPr>
          <p:cNvPr id="10252" name="Line 11"/>
          <p:cNvSpPr>
            <a:spLocks noChangeShapeType="1"/>
          </p:cNvSpPr>
          <p:nvPr/>
        </p:nvSpPr>
        <p:spPr bwMode="auto">
          <a:xfrm flipH="1">
            <a:off x="2981325" y="3762375"/>
            <a:ext cx="171450" cy="593725"/>
          </a:xfrm>
          <a:prstGeom prst="line">
            <a:avLst/>
          </a:prstGeom>
          <a:noFill/>
          <a:ln w="19050">
            <a:solidFill>
              <a:srgbClr val="339966"/>
            </a:solidFill>
            <a:prstDash val="dash"/>
            <a:round/>
            <a:headEnd/>
            <a:tailEnd/>
          </a:ln>
        </p:spPr>
        <p:txBody>
          <a:bodyPr/>
          <a:lstStyle/>
          <a:p>
            <a:endParaRPr lang="en-US"/>
          </a:p>
        </p:txBody>
      </p:sp>
      <p:grpSp>
        <p:nvGrpSpPr>
          <p:cNvPr id="2" name="Group 12"/>
          <p:cNvGrpSpPr>
            <a:grpSpLocks/>
          </p:cNvGrpSpPr>
          <p:nvPr/>
        </p:nvGrpSpPr>
        <p:grpSpPr bwMode="auto">
          <a:xfrm>
            <a:off x="685800" y="1600200"/>
            <a:ext cx="3848100" cy="1531938"/>
            <a:chOff x="432" y="576"/>
            <a:chExt cx="2424" cy="965"/>
          </a:xfrm>
        </p:grpSpPr>
        <p:sp>
          <p:nvSpPr>
            <p:cNvPr id="10264" name="Oval 13"/>
            <p:cNvSpPr>
              <a:spLocks noChangeArrowheads="1"/>
            </p:cNvSpPr>
            <p:nvPr/>
          </p:nvSpPr>
          <p:spPr bwMode="auto">
            <a:xfrm>
              <a:off x="432" y="768"/>
              <a:ext cx="948" cy="648"/>
            </a:xfrm>
            <a:prstGeom prst="ellipse">
              <a:avLst/>
            </a:prstGeom>
            <a:solidFill>
              <a:srgbClr val="00CCFF"/>
            </a:solidFill>
            <a:ln w="9525">
              <a:solidFill>
                <a:schemeClr val="tx1"/>
              </a:solidFill>
              <a:round/>
              <a:headEnd/>
              <a:tailEnd/>
            </a:ln>
          </p:spPr>
          <p:txBody>
            <a:bodyPr wrap="none" anchor="ctr"/>
            <a:lstStyle/>
            <a:p>
              <a:endParaRPr lang="en-US"/>
            </a:p>
          </p:txBody>
        </p:sp>
        <p:sp>
          <p:nvSpPr>
            <p:cNvPr id="10265" name="Freeform 14"/>
            <p:cNvSpPr>
              <a:spLocks/>
            </p:cNvSpPr>
            <p:nvPr/>
          </p:nvSpPr>
          <p:spPr bwMode="auto">
            <a:xfrm>
              <a:off x="972" y="1278"/>
              <a:ext cx="303" cy="123"/>
            </a:xfrm>
            <a:custGeom>
              <a:avLst/>
              <a:gdLst>
                <a:gd name="T0" fmla="*/ 303 w 303"/>
                <a:gd name="T1" fmla="*/ 0 h 123"/>
                <a:gd name="T2" fmla="*/ 0 w 303"/>
                <a:gd name="T3" fmla="*/ 123 h 123"/>
                <a:gd name="T4" fmla="*/ 0 60000 65536"/>
                <a:gd name="T5" fmla="*/ 0 60000 65536"/>
                <a:gd name="T6" fmla="*/ 0 w 303"/>
                <a:gd name="T7" fmla="*/ 0 h 123"/>
                <a:gd name="T8" fmla="*/ 303 w 303"/>
                <a:gd name="T9" fmla="*/ 123 h 123"/>
              </a:gdLst>
              <a:ahLst/>
              <a:cxnLst>
                <a:cxn ang="T4">
                  <a:pos x="T0" y="T1"/>
                </a:cxn>
                <a:cxn ang="T5">
                  <a:pos x="T2" y="T3"/>
                </a:cxn>
              </a:cxnLst>
              <a:rect l="T6" t="T7" r="T8" b="T9"/>
              <a:pathLst>
                <a:path w="303" h="123">
                  <a:moveTo>
                    <a:pt x="303" y="0"/>
                  </a:moveTo>
                  <a:lnTo>
                    <a:pt x="0" y="123"/>
                  </a:lnTo>
                </a:path>
              </a:pathLst>
            </a:custGeom>
            <a:noFill/>
            <a:ln w="19050" cap="flat">
              <a:solidFill>
                <a:srgbClr val="339966"/>
              </a:solidFill>
              <a:prstDash val="dash"/>
              <a:round/>
              <a:headEnd type="none" w="med" len="med"/>
              <a:tailEnd type="none" w="med" len="med"/>
            </a:ln>
          </p:spPr>
          <p:txBody>
            <a:bodyPr/>
            <a:lstStyle/>
            <a:p>
              <a:endParaRPr lang="en-US"/>
            </a:p>
          </p:txBody>
        </p:sp>
        <p:sp>
          <p:nvSpPr>
            <p:cNvPr id="10266" name="Freeform 15"/>
            <p:cNvSpPr>
              <a:spLocks/>
            </p:cNvSpPr>
            <p:nvPr/>
          </p:nvSpPr>
          <p:spPr bwMode="auto">
            <a:xfrm>
              <a:off x="996" y="1344"/>
              <a:ext cx="327" cy="129"/>
            </a:xfrm>
            <a:custGeom>
              <a:avLst/>
              <a:gdLst>
                <a:gd name="T0" fmla="*/ 327 w 327"/>
                <a:gd name="T1" fmla="*/ 0 h 129"/>
                <a:gd name="T2" fmla="*/ 0 w 327"/>
                <a:gd name="T3" fmla="*/ 129 h 129"/>
                <a:gd name="T4" fmla="*/ 0 60000 65536"/>
                <a:gd name="T5" fmla="*/ 0 60000 65536"/>
                <a:gd name="T6" fmla="*/ 0 w 327"/>
                <a:gd name="T7" fmla="*/ 0 h 129"/>
                <a:gd name="T8" fmla="*/ 327 w 327"/>
                <a:gd name="T9" fmla="*/ 129 h 129"/>
              </a:gdLst>
              <a:ahLst/>
              <a:cxnLst>
                <a:cxn ang="T4">
                  <a:pos x="T0" y="T1"/>
                </a:cxn>
                <a:cxn ang="T5">
                  <a:pos x="T2" y="T3"/>
                </a:cxn>
              </a:cxnLst>
              <a:rect l="T6" t="T7" r="T8" b="T9"/>
              <a:pathLst>
                <a:path w="327" h="129">
                  <a:moveTo>
                    <a:pt x="327" y="0"/>
                  </a:moveTo>
                  <a:lnTo>
                    <a:pt x="0" y="129"/>
                  </a:lnTo>
                </a:path>
              </a:pathLst>
            </a:custGeom>
            <a:noFill/>
            <a:ln w="19050" cap="flat">
              <a:solidFill>
                <a:srgbClr val="339966"/>
              </a:solidFill>
              <a:prstDash val="dash"/>
              <a:round/>
              <a:headEnd type="none" w="med" len="med"/>
              <a:tailEnd type="none" w="med" len="med"/>
            </a:ln>
          </p:spPr>
          <p:txBody>
            <a:bodyPr/>
            <a:lstStyle/>
            <a:p>
              <a:endParaRPr lang="en-US"/>
            </a:p>
          </p:txBody>
        </p:sp>
        <p:sp>
          <p:nvSpPr>
            <p:cNvPr id="10267" name="Freeform 16"/>
            <p:cNvSpPr>
              <a:spLocks/>
            </p:cNvSpPr>
            <p:nvPr/>
          </p:nvSpPr>
          <p:spPr bwMode="auto">
            <a:xfrm>
              <a:off x="1077" y="1389"/>
              <a:ext cx="192" cy="87"/>
            </a:xfrm>
            <a:custGeom>
              <a:avLst/>
              <a:gdLst>
                <a:gd name="T0" fmla="*/ 192 w 192"/>
                <a:gd name="T1" fmla="*/ 0 h 87"/>
                <a:gd name="T2" fmla="*/ 0 w 192"/>
                <a:gd name="T3" fmla="*/ 87 h 87"/>
                <a:gd name="T4" fmla="*/ 0 60000 65536"/>
                <a:gd name="T5" fmla="*/ 0 60000 65536"/>
                <a:gd name="T6" fmla="*/ 0 w 192"/>
                <a:gd name="T7" fmla="*/ 0 h 87"/>
                <a:gd name="T8" fmla="*/ 192 w 192"/>
                <a:gd name="T9" fmla="*/ 87 h 87"/>
              </a:gdLst>
              <a:ahLst/>
              <a:cxnLst>
                <a:cxn ang="T4">
                  <a:pos x="T0" y="T1"/>
                </a:cxn>
                <a:cxn ang="T5">
                  <a:pos x="T2" y="T3"/>
                </a:cxn>
              </a:cxnLst>
              <a:rect l="T6" t="T7" r="T8" b="T9"/>
              <a:pathLst>
                <a:path w="192" h="87">
                  <a:moveTo>
                    <a:pt x="192" y="0"/>
                  </a:moveTo>
                  <a:lnTo>
                    <a:pt x="0" y="87"/>
                  </a:lnTo>
                </a:path>
              </a:pathLst>
            </a:custGeom>
            <a:noFill/>
            <a:ln w="38100" cmpd="sng">
              <a:solidFill>
                <a:schemeClr val="tx1"/>
              </a:solidFill>
              <a:round/>
              <a:headEnd type="none" w="med" len="med"/>
              <a:tailEnd type="none" w="med" len="med"/>
            </a:ln>
          </p:spPr>
          <p:txBody>
            <a:bodyPr/>
            <a:lstStyle/>
            <a:p>
              <a:endParaRPr lang="en-US"/>
            </a:p>
          </p:txBody>
        </p:sp>
        <p:sp>
          <p:nvSpPr>
            <p:cNvPr id="10268" name="Freeform 17"/>
            <p:cNvSpPr>
              <a:spLocks/>
            </p:cNvSpPr>
            <p:nvPr/>
          </p:nvSpPr>
          <p:spPr bwMode="auto">
            <a:xfrm>
              <a:off x="1296" y="1344"/>
              <a:ext cx="1560" cy="197"/>
            </a:xfrm>
            <a:custGeom>
              <a:avLst/>
              <a:gdLst>
                <a:gd name="T0" fmla="*/ 1560 w 1560"/>
                <a:gd name="T1" fmla="*/ 197 h 197"/>
                <a:gd name="T2" fmla="*/ 602 w 1560"/>
                <a:gd name="T3" fmla="*/ 17 h 197"/>
                <a:gd name="T4" fmla="*/ 0 w 1560"/>
                <a:gd name="T5" fmla="*/ 95 h 197"/>
                <a:gd name="T6" fmla="*/ 0 60000 65536"/>
                <a:gd name="T7" fmla="*/ 0 60000 65536"/>
                <a:gd name="T8" fmla="*/ 0 60000 65536"/>
                <a:gd name="T9" fmla="*/ 0 w 1560"/>
                <a:gd name="T10" fmla="*/ 0 h 197"/>
                <a:gd name="T11" fmla="*/ 1560 w 1560"/>
                <a:gd name="T12" fmla="*/ 197 h 197"/>
              </a:gdLst>
              <a:ahLst/>
              <a:cxnLst>
                <a:cxn ang="T6">
                  <a:pos x="T0" y="T1"/>
                </a:cxn>
                <a:cxn ang="T7">
                  <a:pos x="T2" y="T3"/>
                </a:cxn>
                <a:cxn ang="T8">
                  <a:pos x="T4" y="T5"/>
                </a:cxn>
              </a:cxnLst>
              <a:rect l="T9" t="T10" r="T11" b="T12"/>
              <a:pathLst>
                <a:path w="1560" h="197">
                  <a:moveTo>
                    <a:pt x="1560" y="197"/>
                  </a:moveTo>
                  <a:cubicBezTo>
                    <a:pt x="1402" y="167"/>
                    <a:pt x="862" y="34"/>
                    <a:pt x="602" y="17"/>
                  </a:cubicBezTo>
                  <a:cubicBezTo>
                    <a:pt x="342" y="0"/>
                    <a:pt x="125" y="79"/>
                    <a:pt x="0" y="95"/>
                  </a:cubicBezTo>
                </a:path>
              </a:pathLst>
            </a:custGeom>
            <a:noFill/>
            <a:ln w="28575" cmpd="sng">
              <a:solidFill>
                <a:schemeClr val="tx1"/>
              </a:solidFill>
              <a:round/>
              <a:headEnd type="none" w="med" len="med"/>
              <a:tailEnd type="triangle" w="lg" len="lg"/>
            </a:ln>
          </p:spPr>
          <p:txBody>
            <a:bodyPr/>
            <a:lstStyle/>
            <a:p>
              <a:endParaRPr lang="en-US"/>
            </a:p>
          </p:txBody>
        </p:sp>
        <p:sp>
          <p:nvSpPr>
            <p:cNvPr id="10269" name="Text Box 18"/>
            <p:cNvSpPr txBox="1">
              <a:spLocks noChangeArrowheads="1"/>
            </p:cNvSpPr>
            <p:nvPr/>
          </p:nvSpPr>
          <p:spPr bwMode="auto">
            <a:xfrm>
              <a:off x="1392" y="576"/>
              <a:ext cx="1248" cy="442"/>
            </a:xfrm>
            <a:prstGeom prst="rect">
              <a:avLst/>
            </a:prstGeom>
            <a:noFill/>
            <a:ln w="9525">
              <a:noFill/>
              <a:miter lim="800000"/>
              <a:headEnd/>
              <a:tailEnd/>
            </a:ln>
          </p:spPr>
          <p:txBody>
            <a:bodyPr>
              <a:spAutoFit/>
            </a:bodyPr>
            <a:lstStyle/>
            <a:p>
              <a:pPr algn="ctr" eaLnBrk="1" hangingPunct="1"/>
              <a:r>
                <a:rPr lang="en-US" sz="2000">
                  <a:latin typeface="Arial" pitchFamily="34" charset="0"/>
                </a:rPr>
                <a:t>Reservoir</a:t>
              </a:r>
            </a:p>
            <a:p>
              <a:pPr algn="ctr" eaLnBrk="1" hangingPunct="1"/>
              <a:r>
                <a:rPr lang="en-US" sz="2000">
                  <a:latin typeface="Arial" pitchFamily="34" charset="0"/>
                </a:rPr>
                <a:t>(Storage Area)</a:t>
              </a:r>
            </a:p>
          </p:txBody>
        </p:sp>
        <p:sp>
          <p:nvSpPr>
            <p:cNvPr id="10270" name="Freeform 19"/>
            <p:cNvSpPr>
              <a:spLocks/>
            </p:cNvSpPr>
            <p:nvPr/>
          </p:nvSpPr>
          <p:spPr bwMode="auto">
            <a:xfrm>
              <a:off x="1098" y="626"/>
              <a:ext cx="546" cy="136"/>
            </a:xfrm>
            <a:custGeom>
              <a:avLst/>
              <a:gdLst>
                <a:gd name="T0" fmla="*/ 546 w 546"/>
                <a:gd name="T1" fmla="*/ 58 h 136"/>
                <a:gd name="T2" fmla="*/ 396 w 546"/>
                <a:gd name="T3" fmla="*/ 4 h 136"/>
                <a:gd name="T4" fmla="*/ 210 w 546"/>
                <a:gd name="T5" fmla="*/ 34 h 136"/>
                <a:gd name="T6" fmla="*/ 0 w 546"/>
                <a:gd name="T7" fmla="*/ 136 h 136"/>
                <a:gd name="T8" fmla="*/ 0 60000 65536"/>
                <a:gd name="T9" fmla="*/ 0 60000 65536"/>
                <a:gd name="T10" fmla="*/ 0 60000 65536"/>
                <a:gd name="T11" fmla="*/ 0 60000 65536"/>
                <a:gd name="T12" fmla="*/ 0 w 546"/>
                <a:gd name="T13" fmla="*/ 0 h 136"/>
                <a:gd name="T14" fmla="*/ 546 w 546"/>
                <a:gd name="T15" fmla="*/ 136 h 136"/>
              </a:gdLst>
              <a:ahLst/>
              <a:cxnLst>
                <a:cxn ang="T8">
                  <a:pos x="T0" y="T1"/>
                </a:cxn>
                <a:cxn ang="T9">
                  <a:pos x="T2" y="T3"/>
                </a:cxn>
                <a:cxn ang="T10">
                  <a:pos x="T4" y="T5"/>
                </a:cxn>
                <a:cxn ang="T11">
                  <a:pos x="T6" y="T7"/>
                </a:cxn>
              </a:cxnLst>
              <a:rect l="T12" t="T13" r="T14" b="T15"/>
              <a:pathLst>
                <a:path w="546" h="136">
                  <a:moveTo>
                    <a:pt x="546" y="58"/>
                  </a:moveTo>
                  <a:cubicBezTo>
                    <a:pt x="521" y="50"/>
                    <a:pt x="452" y="8"/>
                    <a:pt x="396" y="4"/>
                  </a:cubicBezTo>
                  <a:cubicBezTo>
                    <a:pt x="340" y="0"/>
                    <a:pt x="276" y="12"/>
                    <a:pt x="210" y="34"/>
                  </a:cubicBezTo>
                  <a:cubicBezTo>
                    <a:pt x="144" y="56"/>
                    <a:pt x="44" y="115"/>
                    <a:pt x="0" y="136"/>
                  </a:cubicBezTo>
                </a:path>
              </a:pathLst>
            </a:custGeom>
            <a:noFill/>
            <a:ln w="28575" cmpd="sng">
              <a:solidFill>
                <a:schemeClr val="tx1"/>
              </a:solidFill>
              <a:round/>
              <a:headEnd type="none" w="med" len="med"/>
              <a:tailEnd type="triangle" w="lg" len="lg"/>
            </a:ln>
          </p:spPr>
          <p:txBody>
            <a:bodyPr/>
            <a:lstStyle/>
            <a:p>
              <a:endParaRPr lang="en-US"/>
            </a:p>
          </p:txBody>
        </p:sp>
        <p:sp>
          <p:nvSpPr>
            <p:cNvPr id="10271" name="Text Box 20"/>
            <p:cNvSpPr txBox="1">
              <a:spLocks noChangeArrowheads="1"/>
            </p:cNvSpPr>
            <p:nvPr/>
          </p:nvSpPr>
          <p:spPr bwMode="auto">
            <a:xfrm>
              <a:off x="576" y="816"/>
              <a:ext cx="576" cy="520"/>
            </a:xfrm>
            <a:prstGeom prst="rect">
              <a:avLst/>
            </a:prstGeom>
            <a:noFill/>
            <a:ln w="9525">
              <a:noFill/>
              <a:miter lim="800000"/>
              <a:headEnd/>
              <a:tailEnd/>
            </a:ln>
          </p:spPr>
          <p:txBody>
            <a:bodyPr>
              <a:spAutoFit/>
            </a:bodyPr>
            <a:lstStyle/>
            <a:p>
              <a:pPr algn="ctr" eaLnBrk="1" hangingPunct="1"/>
              <a:r>
                <a:rPr lang="en-US" sz="1600">
                  <a:latin typeface="Arial" pitchFamily="34" charset="0"/>
                </a:rPr>
                <a:t>Elev</a:t>
              </a:r>
            </a:p>
            <a:p>
              <a:pPr algn="ctr" eaLnBrk="1" hangingPunct="1"/>
              <a:r>
                <a:rPr lang="en-US" sz="1600">
                  <a:latin typeface="Arial" pitchFamily="34" charset="0"/>
                </a:rPr>
                <a:t>vs.</a:t>
              </a:r>
            </a:p>
            <a:p>
              <a:pPr algn="ctr" eaLnBrk="1" hangingPunct="1"/>
              <a:r>
                <a:rPr lang="en-US" sz="1600">
                  <a:latin typeface="Arial" pitchFamily="34" charset="0"/>
                </a:rPr>
                <a:t>Vol</a:t>
              </a:r>
            </a:p>
          </p:txBody>
        </p:sp>
      </p:grpSp>
      <p:grpSp>
        <p:nvGrpSpPr>
          <p:cNvPr id="3" name="Group 21"/>
          <p:cNvGrpSpPr>
            <a:grpSpLocks/>
          </p:cNvGrpSpPr>
          <p:nvPr/>
        </p:nvGrpSpPr>
        <p:grpSpPr bwMode="auto">
          <a:xfrm>
            <a:off x="4432300" y="4038600"/>
            <a:ext cx="3949700" cy="2260600"/>
            <a:chOff x="2792" y="2112"/>
            <a:chExt cx="2488" cy="1424"/>
          </a:xfrm>
        </p:grpSpPr>
        <p:sp>
          <p:nvSpPr>
            <p:cNvPr id="10259" name="Line 22"/>
            <p:cNvSpPr>
              <a:spLocks noChangeShapeType="1"/>
            </p:cNvSpPr>
            <p:nvPr/>
          </p:nvSpPr>
          <p:spPr bwMode="auto">
            <a:xfrm>
              <a:off x="3084" y="2496"/>
              <a:ext cx="228" cy="96"/>
            </a:xfrm>
            <a:prstGeom prst="line">
              <a:avLst/>
            </a:prstGeom>
            <a:noFill/>
            <a:ln w="38100">
              <a:solidFill>
                <a:schemeClr val="tx1"/>
              </a:solidFill>
              <a:round/>
              <a:headEnd/>
              <a:tailEnd/>
            </a:ln>
          </p:spPr>
          <p:txBody>
            <a:bodyPr/>
            <a:lstStyle/>
            <a:p>
              <a:endParaRPr lang="en-US"/>
            </a:p>
          </p:txBody>
        </p:sp>
        <p:sp>
          <p:nvSpPr>
            <p:cNvPr id="10260" name="Freeform 23"/>
            <p:cNvSpPr>
              <a:spLocks/>
            </p:cNvSpPr>
            <p:nvPr/>
          </p:nvSpPr>
          <p:spPr bwMode="auto">
            <a:xfrm>
              <a:off x="2792" y="2608"/>
              <a:ext cx="640" cy="928"/>
            </a:xfrm>
            <a:custGeom>
              <a:avLst/>
              <a:gdLst>
                <a:gd name="T0" fmla="*/ 0 w 640"/>
                <a:gd name="T1" fmla="*/ 0 h 928"/>
                <a:gd name="T2" fmla="*/ 528 w 640"/>
                <a:gd name="T3" fmla="*/ 232 h 928"/>
                <a:gd name="T4" fmla="*/ 640 w 640"/>
                <a:gd name="T5" fmla="*/ 928 h 928"/>
                <a:gd name="T6" fmla="*/ 0 60000 65536"/>
                <a:gd name="T7" fmla="*/ 0 60000 65536"/>
                <a:gd name="T8" fmla="*/ 0 60000 65536"/>
                <a:gd name="T9" fmla="*/ 0 w 640"/>
                <a:gd name="T10" fmla="*/ 0 h 928"/>
                <a:gd name="T11" fmla="*/ 640 w 640"/>
                <a:gd name="T12" fmla="*/ 928 h 928"/>
              </a:gdLst>
              <a:ahLst/>
              <a:cxnLst>
                <a:cxn ang="T6">
                  <a:pos x="T0" y="T1"/>
                </a:cxn>
                <a:cxn ang="T7">
                  <a:pos x="T2" y="T3"/>
                </a:cxn>
                <a:cxn ang="T8">
                  <a:pos x="T4" y="T5"/>
                </a:cxn>
              </a:cxnLst>
              <a:rect l="T9" t="T10" r="T11" b="T12"/>
              <a:pathLst>
                <a:path w="640" h="928">
                  <a:moveTo>
                    <a:pt x="0" y="0"/>
                  </a:moveTo>
                  <a:cubicBezTo>
                    <a:pt x="88" y="39"/>
                    <a:pt x="421" y="77"/>
                    <a:pt x="528" y="232"/>
                  </a:cubicBezTo>
                  <a:cubicBezTo>
                    <a:pt x="635" y="387"/>
                    <a:pt x="617" y="783"/>
                    <a:pt x="640" y="928"/>
                  </a:cubicBezTo>
                </a:path>
              </a:pathLst>
            </a:custGeom>
            <a:noFill/>
            <a:ln w="28575" cmpd="sng">
              <a:solidFill>
                <a:srgbClr val="0066FF"/>
              </a:solidFill>
              <a:round/>
              <a:headEnd type="none" w="med" len="med"/>
              <a:tailEnd type="triangle" w="lg" len="lg"/>
            </a:ln>
          </p:spPr>
          <p:txBody>
            <a:bodyPr/>
            <a:lstStyle/>
            <a:p>
              <a:endParaRPr lang="en-US"/>
            </a:p>
          </p:txBody>
        </p:sp>
        <p:sp>
          <p:nvSpPr>
            <p:cNvPr id="10261" name="Freeform 24"/>
            <p:cNvSpPr>
              <a:spLocks/>
            </p:cNvSpPr>
            <p:nvPr/>
          </p:nvSpPr>
          <p:spPr bwMode="auto">
            <a:xfrm>
              <a:off x="3312" y="2472"/>
              <a:ext cx="408" cy="54"/>
            </a:xfrm>
            <a:custGeom>
              <a:avLst/>
              <a:gdLst>
                <a:gd name="T0" fmla="*/ 408 w 408"/>
                <a:gd name="T1" fmla="*/ 0 h 54"/>
                <a:gd name="T2" fmla="*/ 0 w 408"/>
                <a:gd name="T3" fmla="*/ 54 h 54"/>
                <a:gd name="T4" fmla="*/ 0 60000 65536"/>
                <a:gd name="T5" fmla="*/ 0 60000 65536"/>
                <a:gd name="T6" fmla="*/ 0 w 408"/>
                <a:gd name="T7" fmla="*/ 0 h 54"/>
                <a:gd name="T8" fmla="*/ 408 w 408"/>
                <a:gd name="T9" fmla="*/ 54 h 54"/>
              </a:gdLst>
              <a:ahLst/>
              <a:cxnLst>
                <a:cxn ang="T4">
                  <a:pos x="T0" y="T1"/>
                </a:cxn>
                <a:cxn ang="T5">
                  <a:pos x="T2" y="T3"/>
                </a:cxn>
              </a:cxnLst>
              <a:rect l="T6" t="T7" r="T8" b="T9"/>
              <a:pathLst>
                <a:path w="408" h="54">
                  <a:moveTo>
                    <a:pt x="408" y="0"/>
                  </a:moveTo>
                  <a:cubicBezTo>
                    <a:pt x="339" y="9"/>
                    <a:pt x="85" y="43"/>
                    <a:pt x="0" y="54"/>
                  </a:cubicBezTo>
                </a:path>
              </a:pathLst>
            </a:custGeom>
            <a:noFill/>
            <a:ln w="28575" cmpd="sng">
              <a:solidFill>
                <a:schemeClr val="tx1"/>
              </a:solidFill>
              <a:round/>
              <a:headEnd type="none" w="med" len="med"/>
              <a:tailEnd type="triangle" w="lg" len="lg"/>
            </a:ln>
          </p:spPr>
          <p:txBody>
            <a:bodyPr/>
            <a:lstStyle/>
            <a:p>
              <a:endParaRPr lang="en-US"/>
            </a:p>
          </p:txBody>
        </p:sp>
        <p:sp>
          <p:nvSpPr>
            <p:cNvPr id="10262" name="Text Box 25"/>
            <p:cNvSpPr txBox="1">
              <a:spLocks noChangeArrowheads="1"/>
            </p:cNvSpPr>
            <p:nvPr/>
          </p:nvSpPr>
          <p:spPr bwMode="auto">
            <a:xfrm>
              <a:off x="3600" y="2112"/>
              <a:ext cx="1680" cy="442"/>
            </a:xfrm>
            <a:prstGeom prst="rect">
              <a:avLst/>
            </a:prstGeom>
            <a:noFill/>
            <a:ln w="9525">
              <a:noFill/>
              <a:miter lim="800000"/>
              <a:headEnd/>
              <a:tailEnd/>
            </a:ln>
          </p:spPr>
          <p:txBody>
            <a:bodyPr>
              <a:spAutoFit/>
            </a:bodyPr>
            <a:lstStyle/>
            <a:p>
              <a:pPr algn="ctr" eaLnBrk="1" hangingPunct="1"/>
              <a:r>
                <a:rPr lang="en-US" sz="2000">
                  <a:latin typeface="Arial" pitchFamily="34" charset="0"/>
                </a:rPr>
                <a:t>Levee</a:t>
              </a:r>
            </a:p>
            <a:p>
              <a:pPr algn="ctr" eaLnBrk="1" hangingPunct="1"/>
              <a:r>
                <a:rPr lang="en-US" sz="2000">
                  <a:latin typeface="Arial" pitchFamily="34" charset="0"/>
                </a:rPr>
                <a:t>(Lateral Structure)</a:t>
              </a:r>
            </a:p>
          </p:txBody>
        </p:sp>
        <p:sp>
          <p:nvSpPr>
            <p:cNvPr id="10263" name="AutoShape 26"/>
            <p:cNvSpPr>
              <a:spLocks noChangeArrowheads="1"/>
            </p:cNvSpPr>
            <p:nvPr/>
          </p:nvSpPr>
          <p:spPr bwMode="auto">
            <a:xfrm rot="1090221">
              <a:off x="3121" y="2552"/>
              <a:ext cx="96" cy="158"/>
            </a:xfrm>
            <a:prstGeom prst="upDownArrow">
              <a:avLst>
                <a:gd name="adj1" fmla="val 50000"/>
                <a:gd name="adj2" fmla="val 32917"/>
              </a:avLst>
            </a:prstGeom>
            <a:solidFill>
              <a:schemeClr val="tx1"/>
            </a:solidFill>
            <a:ln w="9525">
              <a:solidFill>
                <a:schemeClr val="tx1"/>
              </a:solidFill>
              <a:miter lim="800000"/>
              <a:headEnd/>
              <a:tailEnd/>
            </a:ln>
          </p:spPr>
          <p:txBody>
            <a:bodyPr wrap="none" anchor="ctr"/>
            <a:lstStyle/>
            <a:p>
              <a:endParaRPr lang="en-US"/>
            </a:p>
          </p:txBody>
        </p:sp>
      </p:grpSp>
      <p:sp>
        <p:nvSpPr>
          <p:cNvPr id="10255" name="Rectangle 32"/>
          <p:cNvSpPr>
            <a:spLocks noGrp="1" noRot="1" noChangeArrowheads="1"/>
          </p:cNvSpPr>
          <p:nvPr>
            <p:ph type="title"/>
          </p:nvPr>
        </p:nvSpPr>
        <p:spPr>
          <a:xfrm>
            <a:off x="533400" y="228600"/>
            <a:ext cx="8229600" cy="1143000"/>
          </a:xfrm>
        </p:spPr>
        <p:txBody>
          <a:bodyPr/>
          <a:lstStyle/>
          <a:p>
            <a:pPr eaLnBrk="1" hangingPunct="1"/>
            <a:r>
              <a:rPr lang="en-US" smtClean="0">
                <a:effectLst/>
              </a:rPr>
              <a:t>HEC-RAS Breach Locations</a:t>
            </a:r>
          </a:p>
        </p:txBody>
      </p:sp>
      <p:sp>
        <p:nvSpPr>
          <p:cNvPr id="10256" name="Line 33"/>
          <p:cNvSpPr>
            <a:spLocks noChangeShapeType="1"/>
          </p:cNvSpPr>
          <p:nvPr/>
        </p:nvSpPr>
        <p:spPr bwMode="auto">
          <a:xfrm flipH="1">
            <a:off x="1619250" y="2901950"/>
            <a:ext cx="482600" cy="219075"/>
          </a:xfrm>
          <a:prstGeom prst="line">
            <a:avLst/>
          </a:prstGeom>
          <a:noFill/>
          <a:ln w="19050">
            <a:solidFill>
              <a:srgbClr val="339966"/>
            </a:solidFill>
            <a:prstDash val="dash"/>
            <a:round/>
            <a:headEnd/>
            <a:tailEnd/>
          </a:ln>
        </p:spPr>
        <p:txBody>
          <a:bodyPr/>
          <a:lstStyle/>
          <a:p>
            <a:endParaRPr lang="en-US"/>
          </a:p>
        </p:txBody>
      </p:sp>
      <p:sp>
        <p:nvSpPr>
          <p:cNvPr id="10257" name="Line 34"/>
          <p:cNvSpPr>
            <a:spLocks noChangeShapeType="1"/>
          </p:cNvSpPr>
          <p:nvPr/>
        </p:nvSpPr>
        <p:spPr bwMode="auto">
          <a:xfrm flipH="1">
            <a:off x="3886200" y="4038600"/>
            <a:ext cx="171450" cy="593725"/>
          </a:xfrm>
          <a:prstGeom prst="line">
            <a:avLst/>
          </a:prstGeom>
          <a:noFill/>
          <a:ln w="19050">
            <a:solidFill>
              <a:srgbClr val="339966"/>
            </a:solidFill>
            <a:prstDash val="dash"/>
            <a:round/>
            <a:headEnd/>
            <a:tailEnd/>
          </a:ln>
        </p:spPr>
        <p:txBody>
          <a:bodyPr/>
          <a:lstStyle/>
          <a:p>
            <a:endParaRPr lang="en-US"/>
          </a:p>
        </p:txBody>
      </p:sp>
      <p:sp>
        <p:nvSpPr>
          <p:cNvPr id="10258" name="Line 35"/>
          <p:cNvSpPr>
            <a:spLocks noChangeShapeType="1"/>
          </p:cNvSpPr>
          <p:nvPr/>
        </p:nvSpPr>
        <p:spPr bwMode="auto">
          <a:xfrm flipH="1">
            <a:off x="4000500" y="4076700"/>
            <a:ext cx="171450" cy="593725"/>
          </a:xfrm>
          <a:prstGeom prst="line">
            <a:avLst/>
          </a:prstGeom>
          <a:noFill/>
          <a:ln w="19050">
            <a:solidFill>
              <a:srgbClr val="339966"/>
            </a:solidFill>
            <a:prstDash val="dash"/>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0-#ppt_w/2"/>
                                          </p:val>
                                        </p:tav>
                                        <p:tav tm="100000">
                                          <p:val>
                                            <p:strVal val="#ppt_x"/>
                                          </p:val>
                                        </p:tav>
                                      </p:tavLst>
                                    </p:anim>
                                    <p:anim calcmode="lin" valueType="num">
                                      <p:cBhvr additive="base">
                                        <p:cTn id="8" dur="2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2000" fill="hold"/>
                                        <p:tgtEl>
                                          <p:spTgt spid="3"/>
                                        </p:tgtEl>
                                        <p:attrNameLst>
                                          <p:attrName>ppt_x</p:attrName>
                                        </p:attrNameLst>
                                      </p:cBhvr>
                                      <p:tavLst>
                                        <p:tav tm="0">
                                          <p:val>
                                            <p:strVal val="#ppt_x"/>
                                          </p:val>
                                        </p:tav>
                                        <p:tav tm="100000">
                                          <p:val>
                                            <p:strVal val="#ppt_x"/>
                                          </p:val>
                                        </p:tav>
                                      </p:tavLst>
                                    </p:anim>
                                    <p:anim calcmode="lin" valueType="num">
                                      <p:cBhvr additive="base">
                                        <p:cTn id="14"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2"/>
          <p:cNvSpPr>
            <a:spLocks noGrp="1" noRot="1" noChangeArrowheads="1"/>
          </p:cNvSpPr>
          <p:nvPr>
            <p:ph type="title"/>
          </p:nvPr>
        </p:nvSpPr>
        <p:spPr>
          <a:xfrm>
            <a:off x="457200" y="0"/>
            <a:ext cx="8229600" cy="1143000"/>
          </a:xfrm>
        </p:spPr>
        <p:txBody>
          <a:bodyPr/>
          <a:lstStyle/>
          <a:p>
            <a:pPr eaLnBrk="1" hangingPunct="1"/>
            <a:r>
              <a:rPr lang="en-US" dirty="0" smtClean="0">
                <a:effectLst/>
              </a:rPr>
              <a:t>Extreme Conditions Events</a:t>
            </a:r>
          </a:p>
        </p:txBody>
      </p:sp>
      <p:sp>
        <p:nvSpPr>
          <p:cNvPr id="11269" name="Text Box 3"/>
          <p:cNvSpPr txBox="1">
            <a:spLocks noChangeArrowheads="1"/>
          </p:cNvSpPr>
          <p:nvPr/>
        </p:nvSpPr>
        <p:spPr bwMode="auto">
          <a:xfrm>
            <a:off x="673100" y="1714500"/>
            <a:ext cx="3251200" cy="884238"/>
          </a:xfrm>
          <a:prstGeom prst="rect">
            <a:avLst/>
          </a:prstGeom>
          <a:noFill/>
          <a:ln w="9525">
            <a:noFill/>
            <a:miter lim="800000"/>
            <a:headEnd/>
            <a:tailEnd/>
          </a:ln>
        </p:spPr>
        <p:txBody>
          <a:bodyPr lIns="92075" tIns="46038" rIns="92075" bIns="46038">
            <a:spAutoFit/>
          </a:bodyPr>
          <a:lstStyle/>
          <a:p>
            <a:pPr lvl="1" eaLnBrk="1" hangingPunct="1">
              <a:spcBef>
                <a:spcPct val="50000"/>
              </a:spcBef>
            </a:pPr>
            <a:endParaRPr lang="en-US" sz="1600" b="1">
              <a:latin typeface="Arial" pitchFamily="34" charset="0"/>
            </a:endParaRPr>
          </a:p>
          <a:p>
            <a:pPr eaLnBrk="1" hangingPunct="1">
              <a:spcBef>
                <a:spcPct val="50000"/>
              </a:spcBef>
              <a:buFontTx/>
              <a:buChar char="•"/>
            </a:pPr>
            <a:endParaRPr lang="en-US" sz="2400" b="1">
              <a:latin typeface="Arial" pitchFamily="34" charset="0"/>
            </a:endParaRPr>
          </a:p>
        </p:txBody>
      </p:sp>
      <p:sp>
        <p:nvSpPr>
          <p:cNvPr id="11270" name="Text Box 5"/>
          <p:cNvSpPr txBox="1">
            <a:spLocks noChangeArrowheads="1"/>
          </p:cNvSpPr>
          <p:nvPr/>
        </p:nvSpPr>
        <p:spPr bwMode="auto">
          <a:xfrm>
            <a:off x="0" y="2197100"/>
            <a:ext cx="3581400" cy="2979738"/>
          </a:xfrm>
          <a:prstGeom prst="rect">
            <a:avLst/>
          </a:prstGeom>
          <a:noFill/>
          <a:ln w="9525">
            <a:noFill/>
            <a:miter lim="800000"/>
            <a:headEnd/>
            <a:tailEnd/>
          </a:ln>
        </p:spPr>
        <p:txBody>
          <a:bodyPr lIns="92075" tIns="46038" rIns="92075" bIns="46038">
            <a:spAutoFit/>
          </a:bodyPr>
          <a:lstStyle/>
          <a:p>
            <a:pPr eaLnBrk="1" hangingPunct="1">
              <a:spcBef>
                <a:spcPct val="50000"/>
              </a:spcBef>
              <a:buClr>
                <a:srgbClr val="FF9900"/>
              </a:buClr>
              <a:buFont typeface="Wingdings" pitchFamily="2" charset="2"/>
              <a:buChar char="n"/>
            </a:pPr>
            <a:r>
              <a:rPr lang="en-US">
                <a:latin typeface="Arial" pitchFamily="34" charset="0"/>
              </a:rPr>
              <a:t>  Extreme Rain-Induced Flood Events</a:t>
            </a:r>
          </a:p>
          <a:p>
            <a:pPr lvl="1" eaLnBrk="1" hangingPunct="1">
              <a:spcBef>
                <a:spcPct val="50000"/>
              </a:spcBef>
              <a:buClr>
                <a:schemeClr val="accent2"/>
              </a:buClr>
              <a:buSzPct val="70000"/>
              <a:buFont typeface="Wingdings" pitchFamily="2" charset="2"/>
              <a:buChar char="n"/>
            </a:pPr>
            <a:r>
              <a:rPr lang="en-US"/>
              <a:t> </a:t>
            </a:r>
            <a:r>
              <a:rPr lang="en-US">
                <a:latin typeface="Arial" pitchFamily="34" charset="0"/>
              </a:rPr>
              <a:t>PMF</a:t>
            </a:r>
          </a:p>
          <a:p>
            <a:pPr lvl="1" eaLnBrk="1" hangingPunct="1">
              <a:spcBef>
                <a:spcPct val="50000"/>
              </a:spcBef>
              <a:buClr>
                <a:schemeClr val="accent2"/>
              </a:buClr>
              <a:buSzPct val="70000"/>
              <a:buFont typeface="Wingdings" pitchFamily="2" charset="2"/>
              <a:buChar char="n"/>
            </a:pPr>
            <a:r>
              <a:rPr lang="en-US"/>
              <a:t> </a:t>
            </a:r>
            <a:r>
              <a:rPr lang="en-US">
                <a:latin typeface="Arial" pitchFamily="34" charset="0"/>
              </a:rPr>
              <a:t>100 yr, 200 yr, 500 yr, etc…</a:t>
            </a:r>
          </a:p>
          <a:p>
            <a:pPr eaLnBrk="1" hangingPunct="1">
              <a:spcBef>
                <a:spcPct val="50000"/>
              </a:spcBef>
              <a:buClr>
                <a:srgbClr val="FF9900"/>
              </a:buClr>
              <a:buFont typeface="Wingdings" pitchFamily="2" charset="2"/>
              <a:buChar char="n"/>
            </a:pPr>
            <a:r>
              <a:rPr lang="en-US"/>
              <a:t>  </a:t>
            </a:r>
            <a:r>
              <a:rPr lang="en-US">
                <a:latin typeface="Arial" pitchFamily="34" charset="0"/>
              </a:rPr>
              <a:t>Upstream Dam Failure</a:t>
            </a:r>
          </a:p>
          <a:p>
            <a:pPr eaLnBrk="1" hangingPunct="1">
              <a:spcBef>
                <a:spcPct val="50000"/>
              </a:spcBef>
              <a:buClr>
                <a:srgbClr val="FF9900"/>
              </a:buClr>
              <a:buFont typeface="Wingdings" pitchFamily="2" charset="2"/>
              <a:buChar char="n"/>
            </a:pPr>
            <a:r>
              <a:rPr lang="en-US">
                <a:latin typeface="Arial" pitchFamily="34" charset="0"/>
              </a:rPr>
              <a:t>  Land Slide Mega-Tsunami</a:t>
            </a:r>
          </a:p>
          <a:p>
            <a:pPr lvl="1" eaLnBrk="1" hangingPunct="1">
              <a:spcBef>
                <a:spcPct val="50000"/>
              </a:spcBef>
              <a:buClr>
                <a:schemeClr val="accent2"/>
              </a:buClr>
              <a:buSzPct val="70000"/>
              <a:buFont typeface="Wingdings" pitchFamily="2" charset="2"/>
              <a:buChar char="n"/>
            </a:pPr>
            <a:r>
              <a:rPr lang="en-US">
                <a:latin typeface="Arial" pitchFamily="34" charset="0"/>
              </a:rPr>
              <a:t> Vajont Dam, Italy</a:t>
            </a:r>
          </a:p>
        </p:txBody>
      </p:sp>
      <p:sp>
        <p:nvSpPr>
          <p:cNvPr id="11271" name="Text Box 6"/>
          <p:cNvSpPr txBox="1">
            <a:spLocks noChangeArrowheads="1"/>
          </p:cNvSpPr>
          <p:nvPr/>
        </p:nvSpPr>
        <p:spPr bwMode="auto">
          <a:xfrm>
            <a:off x="381000" y="914400"/>
            <a:ext cx="8382000" cy="396875"/>
          </a:xfrm>
          <a:prstGeom prst="rect">
            <a:avLst/>
          </a:prstGeom>
          <a:noFill/>
          <a:ln w="9525">
            <a:noFill/>
            <a:miter lim="800000"/>
            <a:headEnd/>
            <a:tailEnd/>
          </a:ln>
        </p:spPr>
        <p:txBody>
          <a:bodyPr lIns="92075" tIns="46038" rIns="92075" bIns="46038">
            <a:spAutoFit/>
          </a:bodyPr>
          <a:lstStyle/>
          <a:p>
            <a:pPr eaLnBrk="1" hangingPunct="1">
              <a:spcBef>
                <a:spcPct val="50000"/>
              </a:spcBef>
            </a:pPr>
            <a:r>
              <a:rPr lang="en-US" sz="2000" i="1" dirty="0">
                <a:latin typeface="Arial" pitchFamily="34" charset="0"/>
              </a:rPr>
              <a:t>Modeled with the “Overtopping” or “Piping” Failure Modes in HEC-RAS</a:t>
            </a:r>
          </a:p>
        </p:txBody>
      </p:sp>
      <p:pic>
        <p:nvPicPr>
          <p:cNvPr id="11272" name="Picture 10"/>
          <p:cNvPicPr>
            <a:picLocks noChangeAspect="1" noChangeArrowheads="1"/>
          </p:cNvPicPr>
          <p:nvPr/>
        </p:nvPicPr>
        <p:blipFill>
          <a:blip r:embed="rId3" cstate="print"/>
          <a:srcRect/>
          <a:stretch>
            <a:fillRect/>
          </a:stretch>
        </p:blipFill>
        <p:spPr bwMode="auto">
          <a:xfrm>
            <a:off x="3429000" y="1371600"/>
            <a:ext cx="4914900" cy="4457700"/>
          </a:xfrm>
          <a:prstGeom prst="rect">
            <a:avLst/>
          </a:prstGeom>
          <a:noFill/>
          <a:ln w="12700">
            <a:noFill/>
            <a:miter lim="800000"/>
            <a:headEnd type="none" w="sm" len="med"/>
            <a:tailEnd type="none" w="sm" len="med"/>
          </a:ln>
        </p:spPr>
      </p:pic>
      <p:pic>
        <p:nvPicPr>
          <p:cNvPr id="11273" name="Picture 12"/>
          <p:cNvPicPr>
            <a:picLocks noChangeAspect="1" noChangeArrowheads="1"/>
          </p:cNvPicPr>
          <p:nvPr/>
        </p:nvPicPr>
        <p:blipFill>
          <a:blip r:embed="rId4" cstate="print"/>
          <a:srcRect/>
          <a:stretch>
            <a:fillRect/>
          </a:stretch>
        </p:blipFill>
        <p:spPr bwMode="auto">
          <a:xfrm>
            <a:off x="6858000" y="2590800"/>
            <a:ext cx="1971675" cy="3295650"/>
          </a:xfrm>
          <a:prstGeom prst="rect">
            <a:avLst/>
          </a:prstGeom>
          <a:noFill/>
          <a:ln w="12700">
            <a:noFill/>
            <a:miter lim="800000"/>
            <a:headEnd type="none" w="sm" len="med"/>
            <a:tailEnd type="none" w="sm" len="med"/>
          </a:ln>
        </p:spPr>
      </p:pic>
      <p:sp>
        <p:nvSpPr>
          <p:cNvPr id="11274" name="Oval 8"/>
          <p:cNvSpPr>
            <a:spLocks noChangeArrowheads="1"/>
          </p:cNvSpPr>
          <p:nvPr/>
        </p:nvSpPr>
        <p:spPr bwMode="auto">
          <a:xfrm>
            <a:off x="7010400" y="4876800"/>
            <a:ext cx="800100" cy="304800"/>
          </a:xfrm>
          <a:prstGeom prst="ellipse">
            <a:avLst/>
          </a:prstGeom>
          <a:noFill/>
          <a:ln w="9525">
            <a:solidFill>
              <a:srgbClr val="FF0000"/>
            </a:solidFill>
            <a:round/>
            <a:headEnd/>
            <a:tailEnd/>
          </a:ln>
        </p:spPr>
        <p:txBody>
          <a:bodyPr lIns="92075" tIns="46038" rIns="92075" bIns="46038" anchor="ctr">
            <a:spAutoFit/>
          </a:bodyPr>
          <a:lstStyle/>
          <a:p>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2"/>
          <p:cNvSpPr>
            <a:spLocks noGrp="1" noRot="1" noChangeArrowheads="1"/>
          </p:cNvSpPr>
          <p:nvPr>
            <p:ph type="title"/>
          </p:nvPr>
        </p:nvSpPr>
        <p:spPr>
          <a:xfrm>
            <a:off x="457200" y="0"/>
            <a:ext cx="8229600" cy="1143000"/>
          </a:xfrm>
        </p:spPr>
        <p:txBody>
          <a:bodyPr/>
          <a:lstStyle/>
          <a:p>
            <a:pPr eaLnBrk="1" hangingPunct="1"/>
            <a:r>
              <a:rPr lang="en-US" dirty="0" smtClean="0">
                <a:effectLst/>
              </a:rPr>
              <a:t>Sunny Day Events</a:t>
            </a:r>
          </a:p>
        </p:txBody>
      </p:sp>
      <p:sp>
        <p:nvSpPr>
          <p:cNvPr id="12293" name="Text Box 3"/>
          <p:cNvSpPr txBox="1">
            <a:spLocks noChangeArrowheads="1"/>
          </p:cNvSpPr>
          <p:nvPr/>
        </p:nvSpPr>
        <p:spPr bwMode="auto">
          <a:xfrm>
            <a:off x="673100" y="1714500"/>
            <a:ext cx="3251200" cy="884238"/>
          </a:xfrm>
          <a:prstGeom prst="rect">
            <a:avLst/>
          </a:prstGeom>
          <a:noFill/>
          <a:ln w="9525">
            <a:noFill/>
            <a:miter lim="800000"/>
            <a:headEnd/>
            <a:tailEnd/>
          </a:ln>
        </p:spPr>
        <p:txBody>
          <a:bodyPr lIns="92075" tIns="46038" rIns="92075" bIns="46038">
            <a:spAutoFit/>
          </a:bodyPr>
          <a:lstStyle/>
          <a:p>
            <a:pPr lvl="1" eaLnBrk="1" hangingPunct="1">
              <a:spcBef>
                <a:spcPct val="50000"/>
              </a:spcBef>
            </a:pPr>
            <a:endParaRPr lang="en-US" sz="1600" b="1">
              <a:latin typeface="Arial" pitchFamily="34" charset="0"/>
            </a:endParaRPr>
          </a:p>
          <a:p>
            <a:pPr eaLnBrk="1" hangingPunct="1">
              <a:spcBef>
                <a:spcPct val="50000"/>
              </a:spcBef>
              <a:buFontTx/>
              <a:buChar char="•"/>
            </a:pPr>
            <a:endParaRPr lang="en-US" sz="2400" b="1">
              <a:latin typeface="Arial" pitchFamily="34" charset="0"/>
            </a:endParaRPr>
          </a:p>
        </p:txBody>
      </p:sp>
      <p:sp>
        <p:nvSpPr>
          <p:cNvPr id="12294" name="Text Box 4"/>
          <p:cNvSpPr txBox="1">
            <a:spLocks noChangeArrowheads="1"/>
          </p:cNvSpPr>
          <p:nvPr/>
        </p:nvSpPr>
        <p:spPr bwMode="auto">
          <a:xfrm>
            <a:off x="0" y="1371600"/>
            <a:ext cx="4724400" cy="4356100"/>
          </a:xfrm>
          <a:prstGeom prst="rect">
            <a:avLst/>
          </a:prstGeom>
          <a:noFill/>
          <a:ln w="9525">
            <a:noFill/>
            <a:miter lim="800000"/>
            <a:headEnd/>
            <a:tailEnd/>
          </a:ln>
        </p:spPr>
        <p:txBody>
          <a:bodyPr lIns="92075" tIns="46038" rIns="92075" bIns="46038">
            <a:spAutoFit/>
          </a:bodyPr>
          <a:lstStyle/>
          <a:p>
            <a:pPr lvl="1" eaLnBrk="1" hangingPunct="1">
              <a:spcBef>
                <a:spcPct val="50000"/>
              </a:spcBef>
              <a:buClr>
                <a:srgbClr val="FF9900"/>
              </a:buClr>
              <a:buFont typeface="Wingdings" pitchFamily="2" charset="2"/>
              <a:buChar char="n"/>
            </a:pPr>
            <a:r>
              <a:rPr lang="en-US" sz="1600" b="1" dirty="0">
                <a:latin typeface="Arial" pitchFamily="34" charset="0"/>
              </a:rPr>
              <a:t>  </a:t>
            </a:r>
            <a:r>
              <a:rPr lang="en-US" dirty="0">
                <a:latin typeface="Arial" pitchFamily="34" charset="0"/>
              </a:rPr>
              <a:t>Abutment or embankment failure</a:t>
            </a:r>
          </a:p>
          <a:p>
            <a:pPr lvl="2" eaLnBrk="1" hangingPunct="1">
              <a:spcBef>
                <a:spcPct val="50000"/>
              </a:spcBef>
              <a:buClr>
                <a:schemeClr val="accent2"/>
              </a:buClr>
              <a:buSzPct val="70000"/>
              <a:buFont typeface="Wingdings" pitchFamily="2" charset="2"/>
              <a:buChar char="n"/>
            </a:pPr>
            <a:r>
              <a:rPr lang="en-US" dirty="0">
                <a:latin typeface="Arial" pitchFamily="34" charset="0"/>
              </a:rPr>
              <a:t>Teton Dam</a:t>
            </a:r>
          </a:p>
          <a:p>
            <a:pPr lvl="1" eaLnBrk="1" hangingPunct="1">
              <a:spcBef>
                <a:spcPct val="50000"/>
              </a:spcBef>
              <a:buClr>
                <a:srgbClr val="FF9900"/>
              </a:buClr>
              <a:buFont typeface="Wingdings" pitchFamily="2" charset="2"/>
              <a:buChar char="n"/>
            </a:pPr>
            <a:r>
              <a:rPr lang="en-US" dirty="0">
                <a:latin typeface="Arial" pitchFamily="34" charset="0"/>
              </a:rPr>
              <a:t> Outlet Works Malfunction</a:t>
            </a:r>
          </a:p>
          <a:p>
            <a:pPr lvl="2" eaLnBrk="1" hangingPunct="1">
              <a:spcBef>
                <a:spcPct val="50000"/>
              </a:spcBef>
              <a:buClr>
                <a:schemeClr val="accent2"/>
              </a:buClr>
              <a:buSzPct val="70000"/>
              <a:buFont typeface="Wingdings" pitchFamily="2" charset="2"/>
              <a:buChar char="n"/>
            </a:pPr>
            <a:r>
              <a:rPr lang="en-US" dirty="0">
                <a:latin typeface="Arial" pitchFamily="34" charset="0"/>
              </a:rPr>
              <a:t>Gate stuck in Closed Position</a:t>
            </a:r>
          </a:p>
          <a:p>
            <a:pPr lvl="2" eaLnBrk="1" hangingPunct="1">
              <a:spcBef>
                <a:spcPct val="50000"/>
              </a:spcBef>
              <a:buClr>
                <a:schemeClr val="accent2"/>
              </a:buClr>
              <a:buSzPct val="70000"/>
              <a:buFont typeface="Wingdings" pitchFamily="2" charset="2"/>
              <a:buChar char="n"/>
            </a:pPr>
            <a:r>
              <a:rPr lang="en-US" dirty="0">
                <a:latin typeface="Arial" pitchFamily="34" charset="0"/>
              </a:rPr>
              <a:t>Debris</a:t>
            </a:r>
          </a:p>
          <a:p>
            <a:pPr lvl="1" eaLnBrk="1" hangingPunct="1">
              <a:buClr>
                <a:srgbClr val="FF9900"/>
              </a:buClr>
              <a:buFont typeface="Wingdings" pitchFamily="2" charset="2"/>
              <a:buChar char="n"/>
            </a:pPr>
            <a:r>
              <a:rPr lang="en-US" dirty="0">
                <a:latin typeface="Arial" pitchFamily="34" charset="0"/>
              </a:rPr>
              <a:t> Slides</a:t>
            </a:r>
          </a:p>
          <a:p>
            <a:pPr lvl="2" eaLnBrk="1" hangingPunct="1">
              <a:spcBef>
                <a:spcPct val="50000"/>
              </a:spcBef>
              <a:buClr>
                <a:schemeClr val="accent2"/>
              </a:buClr>
              <a:buSzPct val="70000"/>
              <a:buFont typeface="Wingdings" pitchFamily="2" charset="2"/>
              <a:buChar char="n"/>
            </a:pPr>
            <a:r>
              <a:rPr lang="en-US" dirty="0">
                <a:latin typeface="Arial" pitchFamily="34" charset="0"/>
              </a:rPr>
              <a:t>Embankment</a:t>
            </a:r>
          </a:p>
          <a:p>
            <a:pPr lvl="2" eaLnBrk="1" hangingPunct="1">
              <a:spcBef>
                <a:spcPct val="50000"/>
              </a:spcBef>
              <a:buClr>
                <a:schemeClr val="accent2"/>
              </a:buClr>
              <a:buSzPct val="70000"/>
              <a:buFont typeface="Wingdings" pitchFamily="2" charset="2"/>
              <a:buChar char="n"/>
            </a:pPr>
            <a:r>
              <a:rPr lang="en-US" dirty="0">
                <a:latin typeface="Arial" pitchFamily="34" charset="0"/>
              </a:rPr>
              <a:t>Reservoir</a:t>
            </a:r>
          </a:p>
          <a:p>
            <a:pPr lvl="1" eaLnBrk="1" hangingPunct="1">
              <a:spcBef>
                <a:spcPct val="50000"/>
              </a:spcBef>
              <a:buClr>
                <a:srgbClr val="FF9900"/>
              </a:buClr>
              <a:buFont typeface="Wingdings" pitchFamily="2" charset="2"/>
              <a:buChar char="n"/>
            </a:pPr>
            <a:r>
              <a:rPr lang="en-US" dirty="0">
                <a:latin typeface="Arial" pitchFamily="34" charset="0"/>
              </a:rPr>
              <a:t>  Earthquakes</a:t>
            </a:r>
          </a:p>
          <a:p>
            <a:pPr lvl="1" eaLnBrk="1" hangingPunct="1">
              <a:spcBef>
                <a:spcPct val="50000"/>
              </a:spcBef>
              <a:buClr>
                <a:srgbClr val="FF9900"/>
              </a:buClr>
              <a:buFont typeface="Wingdings" pitchFamily="2" charset="2"/>
              <a:buChar char="n"/>
            </a:pPr>
            <a:r>
              <a:rPr lang="en-US" dirty="0">
                <a:latin typeface="Arial" pitchFamily="34" charset="0"/>
              </a:rPr>
              <a:t>  Planned Removal</a:t>
            </a:r>
          </a:p>
          <a:p>
            <a:pPr lvl="1" eaLnBrk="1" hangingPunct="1">
              <a:spcBef>
                <a:spcPct val="50000"/>
              </a:spcBef>
              <a:buClr>
                <a:srgbClr val="FF9900"/>
              </a:buClr>
              <a:buFont typeface="Wingdings" pitchFamily="2" charset="2"/>
              <a:buChar char="n"/>
            </a:pPr>
            <a:r>
              <a:rPr lang="en-US" dirty="0">
                <a:latin typeface="Arial" pitchFamily="34" charset="0"/>
              </a:rPr>
              <a:t>  Acts of War/Terrorism</a:t>
            </a:r>
          </a:p>
        </p:txBody>
      </p:sp>
      <p:sp>
        <p:nvSpPr>
          <p:cNvPr id="12295" name="Text Box 6"/>
          <p:cNvSpPr txBox="1">
            <a:spLocks noChangeArrowheads="1"/>
          </p:cNvSpPr>
          <p:nvPr/>
        </p:nvSpPr>
        <p:spPr bwMode="auto">
          <a:xfrm>
            <a:off x="304800" y="914400"/>
            <a:ext cx="8458200" cy="396875"/>
          </a:xfrm>
          <a:prstGeom prst="rect">
            <a:avLst/>
          </a:prstGeom>
          <a:noFill/>
          <a:ln w="9525">
            <a:noFill/>
            <a:miter lim="800000"/>
            <a:headEnd/>
            <a:tailEnd/>
          </a:ln>
        </p:spPr>
        <p:txBody>
          <a:bodyPr lIns="92075" tIns="46038" rIns="92075" bIns="46038">
            <a:spAutoFit/>
          </a:bodyPr>
          <a:lstStyle/>
          <a:p>
            <a:pPr eaLnBrk="1" hangingPunct="1">
              <a:spcBef>
                <a:spcPct val="50000"/>
              </a:spcBef>
            </a:pPr>
            <a:r>
              <a:rPr lang="en-US" sz="2000" i="1" dirty="0">
                <a:latin typeface="Arial" pitchFamily="34" charset="0"/>
              </a:rPr>
              <a:t>Modeled with the “Piping” or “Overtopping” Failure Mode in HEC-RAS</a:t>
            </a:r>
          </a:p>
        </p:txBody>
      </p:sp>
      <p:pic>
        <p:nvPicPr>
          <p:cNvPr id="12296" name="Picture 11"/>
          <p:cNvPicPr>
            <a:picLocks noChangeAspect="1" noChangeArrowheads="1"/>
          </p:cNvPicPr>
          <p:nvPr/>
        </p:nvPicPr>
        <p:blipFill>
          <a:blip r:embed="rId3" cstate="print"/>
          <a:srcRect/>
          <a:stretch>
            <a:fillRect/>
          </a:stretch>
        </p:blipFill>
        <p:spPr bwMode="auto">
          <a:xfrm>
            <a:off x="4419600" y="1524000"/>
            <a:ext cx="4219575" cy="3886200"/>
          </a:xfrm>
          <a:prstGeom prst="rect">
            <a:avLst/>
          </a:prstGeom>
          <a:noFill/>
          <a:ln w="12700">
            <a:noFill/>
            <a:miter lim="800000"/>
            <a:headEnd type="none" w="sm" len="med"/>
            <a:tailEnd type="none" w="sm" len="med"/>
          </a:ln>
        </p:spPr>
      </p:pic>
      <p:pic>
        <p:nvPicPr>
          <p:cNvPr id="12297" name="Picture 9"/>
          <p:cNvPicPr>
            <a:picLocks noChangeAspect="1" noChangeArrowheads="1"/>
          </p:cNvPicPr>
          <p:nvPr/>
        </p:nvPicPr>
        <p:blipFill>
          <a:blip r:embed="rId4" cstate="print"/>
          <a:srcRect/>
          <a:stretch>
            <a:fillRect/>
          </a:stretch>
        </p:blipFill>
        <p:spPr bwMode="auto">
          <a:xfrm>
            <a:off x="6781800" y="2667000"/>
            <a:ext cx="1981200" cy="3276600"/>
          </a:xfrm>
          <a:prstGeom prst="rect">
            <a:avLst/>
          </a:prstGeom>
          <a:noFill/>
          <a:ln w="12700">
            <a:noFill/>
            <a:miter lim="800000"/>
            <a:headEnd type="none" w="sm" len="med"/>
            <a:tailEnd type="none" w="sm" len="med"/>
          </a:ln>
        </p:spPr>
      </p:pic>
      <p:sp>
        <p:nvSpPr>
          <p:cNvPr id="12298" name="Oval 8"/>
          <p:cNvSpPr>
            <a:spLocks noChangeArrowheads="1"/>
          </p:cNvSpPr>
          <p:nvPr/>
        </p:nvSpPr>
        <p:spPr bwMode="auto">
          <a:xfrm>
            <a:off x="7000875" y="5143500"/>
            <a:ext cx="800100" cy="254000"/>
          </a:xfrm>
          <a:prstGeom prst="ellipse">
            <a:avLst/>
          </a:prstGeom>
          <a:noFill/>
          <a:ln w="9525">
            <a:solidFill>
              <a:srgbClr val="FF0000"/>
            </a:solidFill>
            <a:round/>
            <a:headEnd/>
            <a:tailEnd/>
          </a:ln>
        </p:spPr>
        <p:txBody>
          <a:bodyPr wrap="none" lIns="92075" tIns="46038" rIns="92075" bIns="46038" anchor="ctr">
            <a:spAutoFit/>
          </a:bodyPr>
          <a:lstStyle/>
          <a:p>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2"/>
          <p:cNvSpPr>
            <a:spLocks noGrp="1" noRot="1" noChangeArrowheads="1"/>
          </p:cNvSpPr>
          <p:nvPr>
            <p:ph type="title"/>
          </p:nvPr>
        </p:nvSpPr>
        <p:spPr>
          <a:xfrm>
            <a:off x="533400" y="0"/>
            <a:ext cx="8229600" cy="1143000"/>
          </a:xfrm>
        </p:spPr>
        <p:txBody>
          <a:bodyPr/>
          <a:lstStyle/>
          <a:p>
            <a:pPr eaLnBrk="1" hangingPunct="1"/>
            <a:r>
              <a:rPr lang="en-US" dirty="0" smtClean="0">
                <a:effectLst/>
              </a:rPr>
              <a:t>Dam Breach Data</a:t>
            </a:r>
          </a:p>
        </p:txBody>
      </p:sp>
      <p:pic>
        <p:nvPicPr>
          <p:cNvPr id="14341" name="Picture 6"/>
          <p:cNvPicPr>
            <a:picLocks noChangeAspect="1" noChangeArrowheads="1"/>
          </p:cNvPicPr>
          <p:nvPr/>
        </p:nvPicPr>
        <p:blipFill>
          <a:blip r:embed="rId3" cstate="print"/>
          <a:srcRect/>
          <a:stretch>
            <a:fillRect/>
          </a:stretch>
        </p:blipFill>
        <p:spPr bwMode="auto">
          <a:xfrm>
            <a:off x="381000" y="838200"/>
            <a:ext cx="8458200" cy="4953000"/>
          </a:xfrm>
          <a:prstGeom prst="rect">
            <a:avLst/>
          </a:prstGeom>
          <a:noFill/>
          <a:ln w="12700">
            <a:noFill/>
            <a:miter lim="800000"/>
            <a:headEnd type="none" w="sm" len="med"/>
            <a:tailEnd type="none" w="sm" len="me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Rot="1" noChangeArrowheads="1"/>
          </p:cNvSpPr>
          <p:nvPr>
            <p:ph type="title"/>
          </p:nvPr>
        </p:nvSpPr>
        <p:spPr>
          <a:xfrm>
            <a:off x="457200" y="0"/>
            <a:ext cx="8229600" cy="1143000"/>
          </a:xfrm>
        </p:spPr>
        <p:txBody>
          <a:bodyPr/>
          <a:lstStyle/>
          <a:p>
            <a:pPr eaLnBrk="1" hangingPunct="1"/>
            <a:r>
              <a:rPr lang="en-US" dirty="0" smtClean="0">
                <a:effectLst/>
              </a:rPr>
              <a:t>Non-Linear Breach Growth</a:t>
            </a:r>
          </a:p>
        </p:txBody>
      </p:sp>
      <p:sp>
        <p:nvSpPr>
          <p:cNvPr id="15365" name="Rectangle 4"/>
          <p:cNvSpPr>
            <a:spLocks noChangeArrowheads="1"/>
          </p:cNvSpPr>
          <p:nvPr/>
        </p:nvSpPr>
        <p:spPr bwMode="auto">
          <a:xfrm>
            <a:off x="1828800" y="1666875"/>
            <a:ext cx="9144000" cy="0"/>
          </a:xfrm>
          <a:prstGeom prst="rect">
            <a:avLst/>
          </a:prstGeom>
          <a:noFill/>
          <a:ln w="9525">
            <a:noFill/>
            <a:miter lim="800000"/>
            <a:headEnd/>
            <a:tailEnd/>
          </a:ln>
        </p:spPr>
        <p:txBody>
          <a:bodyPr>
            <a:spAutoFit/>
          </a:bodyPr>
          <a:lstStyle/>
          <a:p>
            <a:endParaRPr lang="en-US"/>
          </a:p>
        </p:txBody>
      </p:sp>
      <p:pic>
        <p:nvPicPr>
          <p:cNvPr id="15366" name="Picture 7"/>
          <p:cNvPicPr>
            <a:picLocks noChangeAspect="1" noChangeArrowheads="1"/>
          </p:cNvPicPr>
          <p:nvPr/>
        </p:nvPicPr>
        <p:blipFill>
          <a:blip r:embed="rId3" cstate="print"/>
          <a:srcRect/>
          <a:stretch>
            <a:fillRect/>
          </a:stretch>
        </p:blipFill>
        <p:spPr bwMode="auto">
          <a:xfrm>
            <a:off x="609600" y="914400"/>
            <a:ext cx="7953375" cy="4762500"/>
          </a:xfrm>
          <a:prstGeom prst="rect">
            <a:avLst/>
          </a:prstGeom>
          <a:noFill/>
          <a:ln w="12700">
            <a:noFill/>
            <a:miter lim="800000"/>
            <a:headEnd type="none" w="sm" len="med"/>
            <a:tailEnd type="none" w="sm" len="me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2"/>
          <p:cNvSpPr>
            <a:spLocks noGrp="1" noRot="1" noChangeArrowheads="1"/>
          </p:cNvSpPr>
          <p:nvPr>
            <p:ph type="title"/>
          </p:nvPr>
        </p:nvSpPr>
        <p:spPr>
          <a:xfrm>
            <a:off x="457200" y="0"/>
            <a:ext cx="8229600" cy="1143000"/>
          </a:xfrm>
        </p:spPr>
        <p:txBody>
          <a:bodyPr/>
          <a:lstStyle/>
          <a:p>
            <a:pPr eaLnBrk="1" hangingPunct="1"/>
            <a:r>
              <a:rPr lang="en-US" dirty="0" smtClean="0">
                <a:effectLst/>
              </a:rPr>
              <a:t>Breach Repair Option</a:t>
            </a:r>
          </a:p>
        </p:txBody>
      </p:sp>
      <p:pic>
        <p:nvPicPr>
          <p:cNvPr id="17413" name="Picture 6"/>
          <p:cNvPicPr>
            <a:picLocks noChangeAspect="1" noChangeArrowheads="1"/>
          </p:cNvPicPr>
          <p:nvPr/>
        </p:nvPicPr>
        <p:blipFill>
          <a:blip r:embed="rId3" cstate="print"/>
          <a:srcRect/>
          <a:stretch>
            <a:fillRect/>
          </a:stretch>
        </p:blipFill>
        <p:spPr bwMode="auto">
          <a:xfrm>
            <a:off x="685800" y="838200"/>
            <a:ext cx="7953375" cy="4762500"/>
          </a:xfrm>
          <a:prstGeom prst="rect">
            <a:avLst/>
          </a:prstGeom>
          <a:noFill/>
          <a:ln w="12700">
            <a:noFill/>
            <a:miter lim="800000"/>
            <a:headEnd type="none" w="sm" len="med"/>
            <a:tailEnd type="none" w="sm" len="me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p:cNvSpPr>
            <a:spLocks noGrp="1" noRot="1" noChangeArrowheads="1"/>
          </p:cNvSpPr>
          <p:nvPr>
            <p:ph type="title"/>
          </p:nvPr>
        </p:nvSpPr>
        <p:spPr/>
        <p:txBody>
          <a:bodyPr/>
          <a:lstStyle/>
          <a:p>
            <a:pPr eaLnBrk="1" hangingPunct="1"/>
            <a:r>
              <a:rPr lang="en-US" smtClean="0">
                <a:effectLst/>
              </a:rPr>
              <a:t>Model Output</a:t>
            </a:r>
          </a:p>
        </p:txBody>
      </p:sp>
      <p:sp>
        <p:nvSpPr>
          <p:cNvPr id="21509" name="Rectangle 3"/>
          <p:cNvSpPr>
            <a:spLocks noGrp="1" noChangeArrowheads="1"/>
          </p:cNvSpPr>
          <p:nvPr>
            <p:ph idx="1"/>
          </p:nvPr>
        </p:nvSpPr>
        <p:spPr/>
        <p:txBody>
          <a:bodyPr/>
          <a:lstStyle/>
          <a:p>
            <a:pPr eaLnBrk="1" hangingPunct="1"/>
            <a:r>
              <a:rPr lang="en-US" smtClean="0">
                <a:effectLst/>
                <a:latin typeface="Arial" pitchFamily="34" charset="0"/>
              </a:rPr>
              <a:t>Cross Section, Profile, and XYZ Plots</a:t>
            </a:r>
          </a:p>
          <a:p>
            <a:pPr eaLnBrk="1" hangingPunct="1"/>
            <a:r>
              <a:rPr lang="en-US" smtClean="0">
                <a:effectLst/>
                <a:latin typeface="Arial" pitchFamily="34" charset="0"/>
              </a:rPr>
              <a:t>Stage and Flow Hydrographs</a:t>
            </a:r>
          </a:p>
          <a:p>
            <a:pPr eaLnBrk="1" hangingPunct="1"/>
            <a:r>
              <a:rPr lang="en-US" smtClean="0">
                <a:effectLst/>
                <a:latin typeface="Arial" pitchFamily="34" charset="0"/>
              </a:rPr>
              <a:t>Tabular Output</a:t>
            </a:r>
          </a:p>
          <a:p>
            <a:pPr eaLnBrk="1" hangingPunct="1"/>
            <a:r>
              <a:rPr lang="en-US" smtClean="0">
                <a:effectLst/>
                <a:latin typeface="Arial" pitchFamily="34" charset="0"/>
              </a:rPr>
              <a:t>General Profile Plots (i.e. velocity)</a:t>
            </a:r>
          </a:p>
          <a:p>
            <a:pPr eaLnBrk="1" hangingPunct="1"/>
            <a:r>
              <a:rPr lang="en-US" smtClean="0">
                <a:effectLst/>
                <a:latin typeface="Arial" pitchFamily="34" charset="0"/>
              </a:rPr>
              <a:t>GIS Export of Results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2"/>
          <p:cNvSpPr>
            <a:spLocks noGrp="1" noRot="1" noChangeArrowheads="1"/>
          </p:cNvSpPr>
          <p:nvPr>
            <p:ph type="title"/>
          </p:nvPr>
        </p:nvSpPr>
        <p:spPr>
          <a:xfrm>
            <a:off x="457200" y="0"/>
            <a:ext cx="8229600" cy="1143000"/>
          </a:xfrm>
        </p:spPr>
        <p:txBody>
          <a:bodyPr/>
          <a:lstStyle/>
          <a:p>
            <a:pPr eaLnBrk="1" hangingPunct="1"/>
            <a:r>
              <a:rPr lang="en-US" dirty="0" smtClean="0">
                <a:effectLst/>
              </a:rPr>
              <a:t>Cross Section and Profile Plots</a:t>
            </a:r>
          </a:p>
        </p:txBody>
      </p:sp>
      <p:sp>
        <p:nvSpPr>
          <p:cNvPr id="22530" name="Slide Number Placeholder 4"/>
          <p:cNvSpPr>
            <a:spLocks noGrp="1"/>
          </p:cNvSpPr>
          <p:nvPr>
            <p:ph type="sldNum" sz="quarter" idx="10"/>
          </p:nvPr>
        </p:nvSpPr>
        <p:spPr>
          <a:xfrm>
            <a:off x="6858000" y="6381750"/>
            <a:ext cx="2133600" cy="476250"/>
          </a:xfrm>
          <a:prstGeom prst="rect">
            <a:avLst/>
          </a:prstGeom>
          <a:noFill/>
        </p:spPr>
        <p:txBody>
          <a:bodyPr/>
          <a:lstStyle/>
          <a:p>
            <a:fld id="{60AA397B-157C-4188-A8AC-2A27BE3EC5A2}" type="slidenum">
              <a:rPr lang="en-US" smtClean="0"/>
              <a:pPr/>
              <a:t>27</a:t>
            </a:fld>
            <a:endParaRPr lang="en-US" smtClean="0"/>
          </a:p>
        </p:txBody>
      </p:sp>
      <p:pic>
        <p:nvPicPr>
          <p:cNvPr id="22533" name="Picture 5"/>
          <p:cNvPicPr>
            <a:picLocks noChangeAspect="1" noChangeArrowheads="1"/>
          </p:cNvPicPr>
          <p:nvPr/>
        </p:nvPicPr>
        <p:blipFill>
          <a:blip r:embed="rId3" cstate="print"/>
          <a:srcRect/>
          <a:stretch>
            <a:fillRect/>
          </a:stretch>
        </p:blipFill>
        <p:spPr bwMode="auto">
          <a:xfrm>
            <a:off x="361950" y="1524000"/>
            <a:ext cx="8782050" cy="4333875"/>
          </a:xfrm>
          <a:prstGeom prst="rect">
            <a:avLst/>
          </a:prstGeom>
          <a:noFill/>
          <a:ln w="12700">
            <a:noFill/>
            <a:miter lim="800000"/>
            <a:headEnd type="none" w="sm" len="med"/>
            <a:tailEnd type="none" w="sm" len="med"/>
          </a:ln>
        </p:spPr>
      </p:pic>
      <p:pic>
        <p:nvPicPr>
          <p:cNvPr id="22534" name="Picture 7"/>
          <p:cNvPicPr>
            <a:picLocks noChangeAspect="1" noChangeArrowheads="1"/>
          </p:cNvPicPr>
          <p:nvPr/>
        </p:nvPicPr>
        <p:blipFill>
          <a:blip r:embed="rId4" cstate="print"/>
          <a:srcRect/>
          <a:stretch>
            <a:fillRect/>
          </a:stretch>
        </p:blipFill>
        <p:spPr bwMode="auto">
          <a:xfrm>
            <a:off x="304800" y="914400"/>
            <a:ext cx="4371975" cy="3143250"/>
          </a:xfrm>
          <a:prstGeom prst="rect">
            <a:avLst/>
          </a:prstGeom>
          <a:noFill/>
          <a:ln w="12700">
            <a:noFill/>
            <a:miter lim="800000"/>
            <a:headEnd type="none" w="sm" len="med"/>
            <a:tailEnd type="none" w="sm" len="me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2"/>
          <p:cNvSpPr>
            <a:spLocks noGrp="1" noRot="1" noChangeArrowheads="1"/>
          </p:cNvSpPr>
          <p:nvPr>
            <p:ph type="title"/>
          </p:nvPr>
        </p:nvSpPr>
        <p:spPr/>
        <p:txBody>
          <a:bodyPr/>
          <a:lstStyle/>
          <a:p>
            <a:pPr eaLnBrk="1" hangingPunct="1"/>
            <a:r>
              <a:rPr lang="en-US" smtClean="0">
                <a:effectLst/>
              </a:rPr>
              <a:t>Example Dam Break Animation</a:t>
            </a:r>
          </a:p>
        </p:txBody>
      </p:sp>
      <p:pic>
        <p:nvPicPr>
          <p:cNvPr id="6" name="DamBrk_PF_XS.avi">
            <a:hlinkClick r:id="" action="ppaction://media"/>
          </p:cNvPr>
          <p:cNvPicPr>
            <a:picLocks noRot="1" noChangeAspect="1"/>
          </p:cNvPicPr>
          <p:nvPr>
            <a:videoFile r:link="rId1"/>
          </p:nvPr>
        </p:nvPicPr>
        <p:blipFill>
          <a:blip r:embed="rId4" cstate="print"/>
          <a:stretch>
            <a:fillRect/>
          </a:stretch>
        </p:blipFill>
        <p:spPr>
          <a:xfrm>
            <a:off x="0" y="1790700"/>
            <a:ext cx="9144000" cy="3276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7"/>
          <p:cNvPicPr>
            <a:picLocks noChangeAspect="1" noChangeArrowheads="1"/>
          </p:cNvPicPr>
          <p:nvPr/>
        </p:nvPicPr>
        <p:blipFill>
          <a:blip r:embed="rId3" cstate="print"/>
          <a:srcRect/>
          <a:stretch>
            <a:fillRect/>
          </a:stretch>
        </p:blipFill>
        <p:spPr bwMode="auto">
          <a:xfrm>
            <a:off x="990600" y="838200"/>
            <a:ext cx="7334250" cy="4989101"/>
          </a:xfrm>
          <a:prstGeom prst="rect">
            <a:avLst/>
          </a:prstGeom>
          <a:noFill/>
          <a:ln w="12700">
            <a:noFill/>
            <a:miter lim="800000"/>
            <a:headEnd type="none" w="sm" len="med"/>
            <a:tailEnd type="none" w="sm" len="med"/>
          </a:ln>
        </p:spPr>
      </p:pic>
      <p:sp>
        <p:nvSpPr>
          <p:cNvPr id="25605" name="Rectangle 2"/>
          <p:cNvSpPr>
            <a:spLocks noGrp="1" noRot="1" noChangeArrowheads="1"/>
          </p:cNvSpPr>
          <p:nvPr>
            <p:ph type="title"/>
          </p:nvPr>
        </p:nvSpPr>
        <p:spPr>
          <a:xfrm>
            <a:off x="457200" y="0"/>
            <a:ext cx="8229600" cy="914400"/>
          </a:xfrm>
        </p:spPr>
        <p:txBody>
          <a:bodyPr/>
          <a:lstStyle/>
          <a:p>
            <a:pPr eaLnBrk="1" hangingPunct="1"/>
            <a:r>
              <a:rPr lang="en-US" dirty="0" smtClean="0">
                <a:effectLst/>
              </a:rPr>
              <a:t>Stage and Flow Hydrographs</a:t>
            </a:r>
          </a:p>
        </p:txBody>
      </p:sp>
      <p:sp>
        <p:nvSpPr>
          <p:cNvPr id="25606" name="Rectangle 6"/>
          <p:cNvSpPr>
            <a:spLocks noChangeArrowheads="1"/>
          </p:cNvSpPr>
          <p:nvPr/>
        </p:nvSpPr>
        <p:spPr bwMode="auto">
          <a:xfrm>
            <a:off x="4876800" y="1676400"/>
            <a:ext cx="3276600" cy="838200"/>
          </a:xfrm>
          <a:prstGeom prst="rect">
            <a:avLst/>
          </a:prstGeom>
          <a:noFill/>
          <a:ln w="19050">
            <a:solidFill>
              <a:srgbClr val="FF0000"/>
            </a:solidFill>
            <a:miter lim="800000"/>
            <a:headEnd type="none" w="sm" len="med"/>
            <a:tailEnd type="none" w="sm" len="med"/>
          </a:ln>
        </p:spPr>
        <p:txBody>
          <a:bodyPr wrap="none" anchor="ctr"/>
          <a:lstStyle/>
          <a:p>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pPr eaLnBrk="1" hangingPunct="1">
              <a:defRPr/>
            </a:pPr>
            <a:r>
              <a:rPr lang="en-US" dirty="0" smtClean="0"/>
              <a:t>Geotechnical Problems</a:t>
            </a:r>
          </a:p>
        </p:txBody>
      </p:sp>
      <p:sp>
        <p:nvSpPr>
          <p:cNvPr id="132099" name="Rectangle 3"/>
          <p:cNvSpPr>
            <a:spLocks noGrp="1" noChangeArrowheads="1"/>
          </p:cNvSpPr>
          <p:nvPr>
            <p:ph idx="1"/>
          </p:nvPr>
        </p:nvSpPr>
        <p:spPr/>
        <p:txBody>
          <a:bodyPr/>
          <a:lstStyle/>
          <a:p>
            <a:pPr eaLnBrk="1" hangingPunct="1">
              <a:defRPr/>
            </a:pPr>
            <a:endParaRPr lang="en-US" smtClean="0"/>
          </a:p>
        </p:txBody>
      </p:sp>
      <p:pic>
        <p:nvPicPr>
          <p:cNvPr id="7172" name="Picture 4"/>
          <p:cNvPicPr>
            <a:picLocks noChangeAspect="1" noChangeArrowheads="1"/>
          </p:cNvPicPr>
          <p:nvPr/>
        </p:nvPicPr>
        <p:blipFill>
          <a:blip r:embed="rId3" cstate="print"/>
          <a:srcRect/>
          <a:stretch>
            <a:fillRect/>
          </a:stretch>
        </p:blipFill>
        <p:spPr bwMode="auto">
          <a:xfrm>
            <a:off x="1447800" y="1371600"/>
            <a:ext cx="6351587" cy="4271963"/>
          </a:xfrm>
          <a:prstGeom prst="rect">
            <a:avLst/>
          </a:prstGeom>
          <a:noFill/>
          <a:ln w="57150" cmpd="thickThin">
            <a:solidFill>
              <a:schemeClr val="tx1"/>
            </a:solid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2"/>
          <p:cNvSpPr>
            <a:spLocks noGrp="1" noRot="1" noChangeArrowheads="1"/>
          </p:cNvSpPr>
          <p:nvPr>
            <p:ph type="title"/>
          </p:nvPr>
        </p:nvSpPr>
        <p:spPr>
          <a:xfrm>
            <a:off x="457200" y="0"/>
            <a:ext cx="8229600" cy="838200"/>
          </a:xfrm>
        </p:spPr>
        <p:txBody>
          <a:bodyPr/>
          <a:lstStyle/>
          <a:p>
            <a:pPr eaLnBrk="1" hangingPunct="1"/>
            <a:r>
              <a:rPr lang="en-US" dirty="0" smtClean="0">
                <a:effectLst/>
              </a:rPr>
              <a:t>Tabular Time-Series Output</a:t>
            </a:r>
          </a:p>
        </p:txBody>
      </p:sp>
      <p:pic>
        <p:nvPicPr>
          <p:cNvPr id="26629" name="Picture 6"/>
          <p:cNvPicPr>
            <a:picLocks noChangeAspect="1" noChangeArrowheads="1"/>
          </p:cNvPicPr>
          <p:nvPr/>
        </p:nvPicPr>
        <p:blipFill>
          <a:blip r:embed="rId3" cstate="print"/>
          <a:srcRect/>
          <a:stretch>
            <a:fillRect/>
          </a:stretch>
        </p:blipFill>
        <p:spPr bwMode="auto">
          <a:xfrm>
            <a:off x="914400" y="685800"/>
            <a:ext cx="7410450" cy="5040936"/>
          </a:xfrm>
          <a:prstGeom prst="rect">
            <a:avLst/>
          </a:prstGeom>
          <a:noFill/>
          <a:ln w="12700">
            <a:noFill/>
            <a:miter lim="800000"/>
            <a:headEnd type="none" w="sm" len="med"/>
            <a:tailEnd type="none" w="sm" len="me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2"/>
          <p:cNvSpPr>
            <a:spLocks noGrp="1" noRot="1" noChangeArrowheads="1"/>
          </p:cNvSpPr>
          <p:nvPr>
            <p:ph type="title"/>
          </p:nvPr>
        </p:nvSpPr>
        <p:spPr/>
        <p:txBody>
          <a:bodyPr/>
          <a:lstStyle/>
          <a:p>
            <a:pPr eaLnBrk="1" hangingPunct="1"/>
            <a:r>
              <a:rPr lang="en-US" smtClean="0">
                <a:effectLst/>
              </a:rPr>
              <a:t>Dam Break Modeling Issues</a:t>
            </a:r>
          </a:p>
        </p:txBody>
      </p:sp>
      <p:sp>
        <p:nvSpPr>
          <p:cNvPr id="30725" name="Rectangle 3"/>
          <p:cNvSpPr>
            <a:spLocks noGrp="1" noChangeArrowheads="1"/>
          </p:cNvSpPr>
          <p:nvPr>
            <p:ph idx="1"/>
          </p:nvPr>
        </p:nvSpPr>
        <p:spPr/>
        <p:txBody>
          <a:bodyPr/>
          <a:lstStyle/>
          <a:p>
            <a:pPr eaLnBrk="1" hangingPunct="1"/>
            <a:r>
              <a:rPr lang="en-US" sz="2800" smtClean="0">
                <a:effectLst/>
                <a:latin typeface="Arial" pitchFamily="34" charset="0"/>
              </a:rPr>
              <a:t>Breach Parameters and Floodwave Propagation</a:t>
            </a:r>
          </a:p>
          <a:p>
            <a:pPr eaLnBrk="1" hangingPunct="1"/>
            <a:r>
              <a:rPr lang="en-US" sz="2800" smtClean="0">
                <a:effectLst/>
                <a:latin typeface="Arial" pitchFamily="34" charset="0"/>
              </a:rPr>
              <a:t>Computational Time Step </a:t>
            </a:r>
          </a:p>
          <a:p>
            <a:pPr eaLnBrk="1" hangingPunct="1"/>
            <a:r>
              <a:rPr lang="en-US" sz="2800" smtClean="0">
                <a:effectLst/>
                <a:latin typeface="Arial" pitchFamily="34" charset="0"/>
              </a:rPr>
              <a:t>Cross Section Spacing and Hydraulic Table limits (HTAB parameters)</a:t>
            </a:r>
          </a:p>
          <a:p>
            <a:pPr eaLnBrk="1" hangingPunct="1"/>
            <a:r>
              <a:rPr lang="en-US" sz="2800" smtClean="0">
                <a:effectLst/>
                <a:latin typeface="Arial" pitchFamily="34" charset="0"/>
              </a:rPr>
              <a:t>Roughness Coefficients</a:t>
            </a:r>
          </a:p>
          <a:p>
            <a:pPr eaLnBrk="1" hangingPunct="1"/>
            <a:r>
              <a:rPr lang="en-US" sz="2800" smtClean="0">
                <a:effectLst/>
                <a:latin typeface="Arial" pitchFamily="34" charset="0"/>
              </a:rPr>
              <a:t>Storage Issues</a:t>
            </a:r>
          </a:p>
          <a:p>
            <a:pPr eaLnBrk="1" hangingPunct="1"/>
            <a:r>
              <a:rPr lang="en-US" sz="2800" smtClean="0">
                <a:effectLst/>
                <a:latin typeface="Arial" pitchFamily="34" charset="0"/>
              </a:rPr>
              <a:t>Bridges and Culverts</a:t>
            </a:r>
          </a:p>
          <a:p>
            <a:pPr eaLnBrk="1" hangingPunct="1"/>
            <a:r>
              <a:rPr lang="en-US" sz="2800" smtClean="0">
                <a:effectLst/>
                <a:latin typeface="Arial" pitchFamily="34" charset="0"/>
              </a:rPr>
              <a:t>Levees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2"/>
          <p:cNvSpPr>
            <a:spLocks noGrp="1" noRot="1" noChangeArrowheads="1"/>
          </p:cNvSpPr>
          <p:nvPr>
            <p:ph type="title"/>
          </p:nvPr>
        </p:nvSpPr>
        <p:spPr>
          <a:xfrm>
            <a:off x="457200" y="152400"/>
            <a:ext cx="8229600" cy="1143000"/>
          </a:xfrm>
        </p:spPr>
        <p:txBody>
          <a:bodyPr/>
          <a:lstStyle/>
          <a:p>
            <a:pPr eaLnBrk="1" hangingPunct="1"/>
            <a:r>
              <a:rPr lang="en-US" dirty="0" smtClean="0">
                <a:effectLst/>
              </a:rPr>
              <a:t>Dam Break </a:t>
            </a:r>
            <a:r>
              <a:rPr lang="en-US" dirty="0" err="1" smtClean="0">
                <a:effectLst/>
              </a:rPr>
              <a:t>Floodwave</a:t>
            </a:r>
            <a:r>
              <a:rPr lang="en-US" dirty="0" smtClean="0">
                <a:effectLst/>
              </a:rPr>
              <a:t> Progression</a:t>
            </a:r>
          </a:p>
        </p:txBody>
      </p:sp>
      <p:graphicFrame>
        <p:nvGraphicFramePr>
          <p:cNvPr id="1026" name="Object 3"/>
          <p:cNvGraphicFramePr>
            <a:graphicFrameLocks noChangeAspect="1"/>
          </p:cNvGraphicFramePr>
          <p:nvPr/>
        </p:nvGraphicFramePr>
        <p:xfrm>
          <a:off x="990600" y="1371600"/>
          <a:ext cx="6934200" cy="4357688"/>
        </p:xfrm>
        <a:graphic>
          <a:graphicData uri="http://schemas.openxmlformats.org/presentationml/2006/ole">
            <p:oleObj spid="_x0000_s1026" name="Bitmap Image" r:id="rId4" imgW="4563112" imgH="2866667" progId="PBrush">
              <p:embed/>
            </p:oleObj>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2"/>
          <p:cNvSpPr>
            <a:spLocks noGrp="1" noRot="1" noChangeArrowheads="1"/>
          </p:cNvSpPr>
          <p:nvPr>
            <p:ph type="title"/>
          </p:nvPr>
        </p:nvSpPr>
        <p:spPr>
          <a:xfrm>
            <a:off x="533400" y="0"/>
            <a:ext cx="8229600" cy="1143000"/>
          </a:xfrm>
        </p:spPr>
        <p:txBody>
          <a:bodyPr/>
          <a:lstStyle/>
          <a:p>
            <a:pPr eaLnBrk="1" hangingPunct="1"/>
            <a:r>
              <a:rPr lang="en-US" dirty="0" smtClean="0">
                <a:effectLst/>
              </a:rPr>
              <a:t>Cross Section Spacing</a:t>
            </a:r>
          </a:p>
        </p:txBody>
      </p:sp>
      <p:sp>
        <p:nvSpPr>
          <p:cNvPr id="211971" name="Rectangle 3"/>
          <p:cNvSpPr>
            <a:spLocks noGrp="1" noChangeArrowheads="1"/>
          </p:cNvSpPr>
          <p:nvPr>
            <p:ph idx="1"/>
          </p:nvPr>
        </p:nvSpPr>
        <p:spPr>
          <a:xfrm>
            <a:off x="533400" y="990600"/>
            <a:ext cx="8229600" cy="4724400"/>
          </a:xfrm>
        </p:spPr>
        <p:txBody>
          <a:bodyPr/>
          <a:lstStyle/>
          <a:p>
            <a:pPr eaLnBrk="1" hangingPunct="1">
              <a:lnSpc>
                <a:spcPct val="90000"/>
              </a:lnSpc>
              <a:defRPr/>
            </a:pPr>
            <a:r>
              <a:rPr lang="en-US" sz="2800" dirty="0" smtClean="0">
                <a:effectLst/>
                <a:latin typeface="Arial" pitchFamily="34" charset="0"/>
              </a:rPr>
              <a:t>Cross sections should be placed at representative locations to describe the changes in geometry</a:t>
            </a:r>
          </a:p>
          <a:p>
            <a:pPr lvl="1" eaLnBrk="1" hangingPunct="1">
              <a:lnSpc>
                <a:spcPct val="90000"/>
              </a:lnSpc>
              <a:defRPr/>
            </a:pPr>
            <a:r>
              <a:rPr lang="en-US" sz="2400" dirty="0" smtClean="0">
                <a:effectLst/>
                <a:latin typeface="Arial" pitchFamily="34" charset="0"/>
              </a:rPr>
              <a:t>Samuels (1989) and </a:t>
            </a:r>
            <a:r>
              <a:rPr lang="en-US" sz="2400" dirty="0" err="1" smtClean="0">
                <a:effectLst/>
                <a:latin typeface="Arial" pitchFamily="34" charset="0"/>
              </a:rPr>
              <a:t>Fread</a:t>
            </a:r>
            <a:r>
              <a:rPr lang="en-US" sz="2400" dirty="0" smtClean="0">
                <a:effectLst/>
                <a:latin typeface="Arial" pitchFamily="34" charset="0"/>
              </a:rPr>
              <a:t> (2003) have equations for maximum spacing </a:t>
            </a:r>
          </a:p>
          <a:p>
            <a:pPr lvl="1" eaLnBrk="1" hangingPunct="1">
              <a:lnSpc>
                <a:spcPct val="90000"/>
              </a:lnSpc>
              <a:defRPr/>
            </a:pPr>
            <a:r>
              <a:rPr lang="en-US" sz="2400" dirty="0" smtClean="0">
                <a:effectLst/>
                <a:latin typeface="Arial" pitchFamily="34" charset="0"/>
              </a:rPr>
              <a:t>Other references (USGS, USACE)</a:t>
            </a:r>
          </a:p>
          <a:p>
            <a:pPr eaLnBrk="1" hangingPunct="1">
              <a:lnSpc>
                <a:spcPct val="90000"/>
              </a:lnSpc>
              <a:defRPr/>
            </a:pPr>
            <a:r>
              <a:rPr lang="en-US" sz="2800" dirty="0" smtClean="0">
                <a:effectLst/>
                <a:latin typeface="Arial" pitchFamily="34" charset="0"/>
              </a:rPr>
              <a:t>Additional cross sections should be added at locations where significant changes occur in discharge, slope, velocity, and roughness</a:t>
            </a:r>
          </a:p>
          <a:p>
            <a:pPr eaLnBrk="1" hangingPunct="1">
              <a:lnSpc>
                <a:spcPct val="90000"/>
              </a:lnSpc>
              <a:defRPr/>
            </a:pPr>
            <a:r>
              <a:rPr lang="en-US" sz="2800" dirty="0" smtClean="0">
                <a:effectLst/>
                <a:latin typeface="Arial" pitchFamily="34" charset="0"/>
              </a:rPr>
              <a:t>Cross sections must also be added at levees, bridges, culverts, and other structures</a:t>
            </a:r>
          </a:p>
          <a:p>
            <a:pPr eaLnBrk="1" hangingPunct="1">
              <a:lnSpc>
                <a:spcPct val="90000"/>
              </a:lnSpc>
              <a:defRPr/>
            </a:pPr>
            <a:endParaRPr lang="en-US" sz="2800" dirty="0" smtClean="0">
              <a:latin typeface="Arial"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2"/>
          <p:cNvSpPr>
            <a:spLocks noGrp="1" noRot="1" noChangeArrowheads="1"/>
          </p:cNvSpPr>
          <p:nvPr>
            <p:ph type="title"/>
          </p:nvPr>
        </p:nvSpPr>
        <p:spPr>
          <a:xfrm>
            <a:off x="457200" y="0"/>
            <a:ext cx="8229600" cy="1143000"/>
          </a:xfrm>
        </p:spPr>
        <p:txBody>
          <a:bodyPr/>
          <a:lstStyle/>
          <a:p>
            <a:pPr eaLnBrk="1" hangingPunct="1"/>
            <a:r>
              <a:rPr lang="en-US" dirty="0" smtClean="0">
                <a:effectLst/>
              </a:rPr>
              <a:t>Bridges and Culverts</a:t>
            </a:r>
          </a:p>
        </p:txBody>
      </p:sp>
      <p:sp>
        <p:nvSpPr>
          <p:cNvPr id="36869" name="Rectangle 3"/>
          <p:cNvSpPr>
            <a:spLocks noGrp="1" noChangeArrowheads="1"/>
          </p:cNvSpPr>
          <p:nvPr>
            <p:ph idx="1"/>
          </p:nvPr>
        </p:nvSpPr>
        <p:spPr>
          <a:xfrm>
            <a:off x="381000" y="990600"/>
            <a:ext cx="8229600" cy="4572000"/>
          </a:xfrm>
        </p:spPr>
        <p:txBody>
          <a:bodyPr/>
          <a:lstStyle/>
          <a:p>
            <a:pPr eaLnBrk="1" hangingPunct="1"/>
            <a:r>
              <a:rPr lang="en-US" sz="2800" dirty="0" smtClean="0">
                <a:effectLst/>
                <a:latin typeface="Arial" pitchFamily="34" charset="0"/>
              </a:rPr>
              <a:t>When should they be included in the model?</a:t>
            </a:r>
          </a:p>
          <a:p>
            <a:pPr lvl="1" eaLnBrk="1" hangingPunct="1"/>
            <a:r>
              <a:rPr lang="en-US" sz="2400" dirty="0" smtClean="0">
                <a:effectLst/>
                <a:latin typeface="Arial" pitchFamily="34" charset="0"/>
              </a:rPr>
              <a:t>When road embankment and bridge will cause significant backwater during event.</a:t>
            </a:r>
          </a:p>
          <a:p>
            <a:pPr lvl="1" eaLnBrk="1" hangingPunct="1"/>
            <a:r>
              <a:rPr lang="en-US" sz="2400" dirty="0" smtClean="0">
                <a:effectLst/>
                <a:latin typeface="Arial" pitchFamily="34" charset="0"/>
              </a:rPr>
              <a:t>In order to evaluate if structure will be overtopped.</a:t>
            </a:r>
          </a:p>
          <a:p>
            <a:pPr eaLnBrk="1" hangingPunct="1"/>
            <a:r>
              <a:rPr lang="en-US" sz="2800" dirty="0" smtClean="0">
                <a:effectLst/>
                <a:latin typeface="Arial" pitchFamily="34" charset="0"/>
              </a:rPr>
              <a:t>When not to include in the model?</a:t>
            </a:r>
          </a:p>
          <a:p>
            <a:pPr lvl="1" eaLnBrk="1" hangingPunct="1"/>
            <a:r>
              <a:rPr lang="en-US" sz="2400" dirty="0" smtClean="0">
                <a:effectLst/>
                <a:latin typeface="Arial" pitchFamily="34" charset="0"/>
              </a:rPr>
              <a:t>When you are sure the structure will be washed out</a:t>
            </a:r>
          </a:p>
          <a:p>
            <a:pPr lvl="1" eaLnBrk="1" hangingPunct="1"/>
            <a:r>
              <a:rPr lang="en-US" sz="2400" dirty="0" smtClean="0">
                <a:effectLst/>
                <a:latin typeface="Arial" pitchFamily="34" charset="0"/>
              </a:rPr>
              <a:t>Structure and road embankment will not impact stage significantly</a:t>
            </a:r>
          </a:p>
          <a:p>
            <a:pPr eaLnBrk="1" hangingPunct="1"/>
            <a:r>
              <a:rPr lang="en-US" sz="2800" dirty="0" smtClean="0">
                <a:effectLst/>
                <a:latin typeface="Arial" pitchFamily="34" charset="0"/>
              </a:rPr>
              <a:t>Make sure bridge tables go high enough to capture entire flood range (HTAB parameters)</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2"/>
          <p:cNvSpPr>
            <a:spLocks noGrp="1" noRot="1" noChangeArrowheads="1"/>
          </p:cNvSpPr>
          <p:nvPr>
            <p:ph type="title"/>
          </p:nvPr>
        </p:nvSpPr>
        <p:spPr/>
        <p:txBody>
          <a:bodyPr/>
          <a:lstStyle/>
          <a:p>
            <a:pPr eaLnBrk="1" hangingPunct="1"/>
            <a:r>
              <a:rPr lang="en-US" smtClean="0">
                <a:effectLst/>
              </a:rPr>
              <a:t>Levee Overtopping and Breaching</a:t>
            </a:r>
          </a:p>
        </p:txBody>
      </p:sp>
      <p:pic>
        <p:nvPicPr>
          <p:cNvPr id="38917" name="Picture 3" descr="levee breach1"/>
          <p:cNvPicPr>
            <a:picLocks noChangeAspect="1" noChangeArrowheads="1"/>
          </p:cNvPicPr>
          <p:nvPr/>
        </p:nvPicPr>
        <p:blipFill>
          <a:blip r:embed="rId3" cstate="print"/>
          <a:srcRect/>
          <a:stretch>
            <a:fillRect/>
          </a:stretch>
        </p:blipFill>
        <p:spPr bwMode="auto">
          <a:xfrm>
            <a:off x="1600200" y="1600200"/>
            <a:ext cx="5924550" cy="3992563"/>
          </a:xfrm>
          <a:prstGeom prst="rect">
            <a:avLst/>
          </a:prstGeom>
          <a:noFill/>
          <a:ln w="9525">
            <a:noFill/>
            <a:miter lim="800000"/>
            <a:headEnd/>
            <a:tailEnd/>
          </a:ln>
        </p:spPr>
      </p:pic>
      <p:sp>
        <p:nvSpPr>
          <p:cNvPr id="38918" name="Text Box 4"/>
          <p:cNvSpPr txBox="1">
            <a:spLocks noChangeArrowheads="1"/>
          </p:cNvSpPr>
          <p:nvPr/>
        </p:nvSpPr>
        <p:spPr bwMode="auto">
          <a:xfrm>
            <a:off x="1524000" y="6096000"/>
            <a:ext cx="5867400" cy="304800"/>
          </a:xfrm>
          <a:prstGeom prst="rect">
            <a:avLst/>
          </a:prstGeom>
          <a:noFill/>
          <a:ln w="12700">
            <a:noFill/>
            <a:miter lim="800000"/>
            <a:headEnd type="none" w="sm" len="med"/>
            <a:tailEnd type="none" w="sm" len="med"/>
          </a:ln>
        </p:spPr>
        <p:txBody>
          <a:bodyPr>
            <a:spAutoFit/>
          </a:bodyPr>
          <a:lstStyle/>
          <a:p>
            <a:pPr>
              <a:spcBef>
                <a:spcPct val="50000"/>
              </a:spcBef>
            </a:pPr>
            <a:r>
              <a:rPr lang="en-US" sz="1400">
                <a:latin typeface="Arial" pitchFamily="34" charset="0"/>
              </a:rPr>
              <a:t>Feather River, 1997 Flood</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7"/>
          <p:cNvPicPr>
            <a:picLocks noChangeAspect="1" noChangeArrowheads="1"/>
          </p:cNvPicPr>
          <p:nvPr/>
        </p:nvPicPr>
        <p:blipFill>
          <a:blip r:embed="rId3" cstate="print"/>
          <a:srcRect/>
          <a:stretch>
            <a:fillRect/>
          </a:stretch>
        </p:blipFill>
        <p:spPr bwMode="auto">
          <a:xfrm>
            <a:off x="1219200" y="838200"/>
            <a:ext cx="6928787" cy="4953000"/>
          </a:xfrm>
          <a:prstGeom prst="rect">
            <a:avLst/>
          </a:prstGeom>
          <a:noFill/>
          <a:ln w="12700">
            <a:noFill/>
            <a:miter lim="800000"/>
            <a:headEnd type="none" w="sm" len="med"/>
            <a:tailEnd type="none" w="sm" len="med"/>
          </a:ln>
        </p:spPr>
      </p:pic>
      <p:sp>
        <p:nvSpPr>
          <p:cNvPr id="39941" name="Rectangle 2"/>
          <p:cNvSpPr>
            <a:spLocks noChangeArrowheads="1"/>
          </p:cNvSpPr>
          <p:nvPr/>
        </p:nvSpPr>
        <p:spPr bwMode="auto">
          <a:xfrm>
            <a:off x="0" y="228600"/>
            <a:ext cx="9144000" cy="609600"/>
          </a:xfrm>
          <a:prstGeom prst="rect">
            <a:avLst/>
          </a:prstGeom>
          <a:noFill/>
          <a:ln w="9525">
            <a:noFill/>
            <a:miter lim="800000"/>
            <a:headEnd/>
            <a:tailEnd/>
          </a:ln>
        </p:spPr>
        <p:txBody>
          <a:bodyPr lIns="92075" tIns="46038" rIns="92075" bIns="46038" anchor="b"/>
          <a:lstStyle/>
          <a:p>
            <a:pPr algn="ctr"/>
            <a:r>
              <a:rPr lang="en-US" sz="4400" dirty="0" smtClean="0">
                <a:solidFill>
                  <a:schemeClr val="tx2"/>
                </a:solidFill>
                <a:latin typeface="Times New Roman" pitchFamily="18" charset="0"/>
              </a:rPr>
              <a:t>Levee </a:t>
            </a:r>
            <a:r>
              <a:rPr lang="en-US" sz="4400" dirty="0">
                <a:solidFill>
                  <a:schemeClr val="tx2"/>
                </a:solidFill>
                <a:latin typeface="Times New Roman" pitchFamily="18" charset="0"/>
              </a:rPr>
              <a:t>– Defined as </a:t>
            </a:r>
            <a:r>
              <a:rPr lang="en-US" sz="4400" dirty="0" smtClean="0">
                <a:solidFill>
                  <a:schemeClr val="tx2"/>
                </a:solidFill>
                <a:latin typeface="Times New Roman" pitchFamily="18" charset="0"/>
              </a:rPr>
              <a:t>a Lateral </a:t>
            </a:r>
            <a:r>
              <a:rPr lang="en-US" sz="4400" dirty="0">
                <a:solidFill>
                  <a:schemeClr val="tx2"/>
                </a:solidFill>
                <a:latin typeface="Times New Roman" pitchFamily="18" charset="0"/>
              </a:rPr>
              <a:t>Structure</a:t>
            </a:r>
          </a:p>
        </p:txBody>
      </p:sp>
      <p:sp>
        <p:nvSpPr>
          <p:cNvPr id="39942" name="Rectangle 7"/>
          <p:cNvSpPr>
            <a:spLocks noChangeArrowheads="1"/>
          </p:cNvSpPr>
          <p:nvPr/>
        </p:nvSpPr>
        <p:spPr bwMode="auto">
          <a:xfrm>
            <a:off x="990600" y="3581400"/>
            <a:ext cx="457200" cy="457200"/>
          </a:xfrm>
          <a:prstGeom prst="rect">
            <a:avLst/>
          </a:prstGeom>
          <a:noFill/>
          <a:ln w="19050">
            <a:solidFill>
              <a:srgbClr val="FF0000"/>
            </a:solidFill>
            <a:miter lim="800000"/>
            <a:headEnd type="none" w="sm" len="med"/>
            <a:tailEnd type="none" w="sm" len="med"/>
          </a:ln>
        </p:spPr>
        <p:txBody>
          <a:bodyPr wrap="none" anchor="ctr"/>
          <a:lstStyle/>
          <a:p>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2"/>
          <p:cNvSpPr>
            <a:spLocks noGrp="1" noRot="1" noChangeArrowheads="1"/>
          </p:cNvSpPr>
          <p:nvPr>
            <p:ph type="title"/>
          </p:nvPr>
        </p:nvSpPr>
        <p:spPr/>
        <p:txBody>
          <a:bodyPr/>
          <a:lstStyle/>
          <a:p>
            <a:pPr eaLnBrk="1" hangingPunct="1"/>
            <a:r>
              <a:rPr lang="en-US" smtClean="0">
                <a:effectLst/>
              </a:rPr>
              <a:t>Levee Breach Data</a:t>
            </a:r>
          </a:p>
        </p:txBody>
      </p:sp>
      <p:pic>
        <p:nvPicPr>
          <p:cNvPr id="40965" name="Picture 6"/>
          <p:cNvPicPr>
            <a:picLocks noChangeAspect="1" noChangeArrowheads="1"/>
          </p:cNvPicPr>
          <p:nvPr/>
        </p:nvPicPr>
        <p:blipFill>
          <a:blip r:embed="rId3" cstate="print"/>
          <a:srcRect/>
          <a:stretch>
            <a:fillRect/>
          </a:stretch>
        </p:blipFill>
        <p:spPr bwMode="auto">
          <a:xfrm>
            <a:off x="838200" y="1447800"/>
            <a:ext cx="7591425" cy="4333875"/>
          </a:xfrm>
          <a:prstGeom prst="rect">
            <a:avLst/>
          </a:prstGeom>
          <a:noFill/>
          <a:ln w="12700">
            <a:noFill/>
            <a:miter lim="800000"/>
            <a:headEnd type="none" w="sm" len="med"/>
            <a:tailEnd type="none" w="sm" len="me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3"/>
          <p:cNvSpPr>
            <a:spLocks noChangeArrowheads="1"/>
          </p:cNvSpPr>
          <p:nvPr/>
        </p:nvSpPr>
        <p:spPr bwMode="auto">
          <a:xfrm>
            <a:off x="457200" y="1676400"/>
            <a:ext cx="7848600" cy="1143000"/>
          </a:xfrm>
          <a:prstGeom prst="rect">
            <a:avLst/>
          </a:prstGeom>
          <a:noFill/>
          <a:ln w="9525">
            <a:noFill/>
            <a:miter lim="800000"/>
            <a:headEnd/>
            <a:tailEnd/>
          </a:ln>
        </p:spPr>
        <p:txBody>
          <a:bodyPr lIns="92075" tIns="46038" rIns="92075" bIns="46038" anchor="b"/>
          <a:lstStyle/>
          <a:p>
            <a:pPr algn="ctr"/>
            <a:endParaRPr lang="en-US" sz="4400">
              <a:solidFill>
                <a:schemeClr val="tx2"/>
              </a:solidFill>
              <a:latin typeface="Times New Roman" pitchFamily="18" charset="0"/>
            </a:endParaRPr>
          </a:p>
        </p:txBody>
      </p:sp>
      <p:sp>
        <p:nvSpPr>
          <p:cNvPr id="41990" name="Rectangle 6"/>
          <p:cNvSpPr>
            <a:spLocks noGrp="1" noRot="1" noChangeArrowheads="1"/>
          </p:cNvSpPr>
          <p:nvPr>
            <p:ph type="title"/>
          </p:nvPr>
        </p:nvSpPr>
        <p:spPr/>
        <p:txBody>
          <a:bodyPr/>
          <a:lstStyle/>
          <a:p>
            <a:pPr eaLnBrk="1" hangingPunct="1"/>
            <a:r>
              <a:rPr lang="en-US" smtClean="0">
                <a:effectLst/>
              </a:rPr>
              <a:t>Profile Plot of Levee Breach</a:t>
            </a:r>
          </a:p>
        </p:txBody>
      </p:sp>
      <p:pic>
        <p:nvPicPr>
          <p:cNvPr id="6" name="LeveeBreach.avi">
            <a:hlinkClick r:id="" action="ppaction://media"/>
          </p:cNvPr>
          <p:cNvPicPr>
            <a:picLocks noRot="1" noChangeAspect="1"/>
          </p:cNvPicPr>
          <p:nvPr>
            <a:videoFile r:link="rId1"/>
          </p:nvPr>
        </p:nvPicPr>
        <p:blipFill>
          <a:blip r:embed="rId4" cstate="print"/>
          <a:stretch>
            <a:fillRect/>
          </a:stretch>
        </p:blipFill>
        <p:spPr>
          <a:xfrm>
            <a:off x="438150" y="1219200"/>
            <a:ext cx="8267700" cy="441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1074" name="Rectangle 2"/>
          <p:cNvSpPr>
            <a:spLocks noGrp="1" noChangeArrowheads="1"/>
          </p:cNvSpPr>
          <p:nvPr>
            <p:ph type="title"/>
          </p:nvPr>
        </p:nvSpPr>
        <p:spPr>
          <a:xfrm>
            <a:off x="0" y="228600"/>
            <a:ext cx="9144000" cy="685800"/>
          </a:xfrm>
          <a:noFill/>
          <a:ln/>
        </p:spPr>
        <p:txBody>
          <a:bodyPr anchor="ctr"/>
          <a:lstStyle/>
          <a:p>
            <a:r>
              <a:rPr lang="en-US" dirty="0"/>
              <a:t>Data Acquisition and Processing</a:t>
            </a:r>
          </a:p>
        </p:txBody>
      </p:sp>
      <p:sp>
        <p:nvSpPr>
          <p:cNvPr id="1411078" name="Rectangle 6"/>
          <p:cNvSpPr>
            <a:spLocks noGrp="1" noChangeArrowheads="1"/>
          </p:cNvSpPr>
          <p:nvPr>
            <p:ph idx="1"/>
          </p:nvPr>
        </p:nvSpPr>
        <p:spPr>
          <a:xfrm>
            <a:off x="457200" y="1143000"/>
            <a:ext cx="8229600" cy="3886200"/>
          </a:xfrm>
          <a:noFill/>
          <a:ln/>
        </p:spPr>
        <p:txBody>
          <a:bodyPr/>
          <a:lstStyle/>
          <a:p>
            <a:r>
              <a:rPr lang="en-US" dirty="0"/>
              <a:t>Terrain data</a:t>
            </a:r>
          </a:p>
          <a:p>
            <a:r>
              <a:rPr lang="en-US" dirty="0"/>
              <a:t>Aerial photographs</a:t>
            </a:r>
          </a:p>
          <a:p>
            <a:r>
              <a:rPr lang="en-US" dirty="0"/>
              <a:t>Hydraulic structures</a:t>
            </a:r>
          </a:p>
        </p:txBody>
      </p:sp>
      <p:pic>
        <p:nvPicPr>
          <p:cNvPr id="1411077" name="Picture 5" descr="GISdata"/>
          <p:cNvPicPr>
            <a:picLocks noChangeAspect="1" noChangeArrowheads="1"/>
          </p:cNvPicPr>
          <p:nvPr/>
        </p:nvPicPr>
        <p:blipFill>
          <a:blip r:embed="rId4" cstate="print"/>
          <a:srcRect/>
          <a:stretch>
            <a:fillRect/>
          </a:stretch>
        </p:blipFill>
        <p:spPr bwMode="auto">
          <a:xfrm>
            <a:off x="5334000" y="990600"/>
            <a:ext cx="3044825" cy="2660650"/>
          </a:xfrm>
          <a:prstGeom prst="rect">
            <a:avLst/>
          </a:prstGeom>
          <a:noFill/>
        </p:spPr>
      </p:pic>
      <p:pic>
        <p:nvPicPr>
          <p:cNvPr id="1411079" name="Picture 7"/>
          <p:cNvPicPr>
            <a:picLocks noChangeAspect="1" noChangeArrowheads="1"/>
          </p:cNvPicPr>
          <p:nvPr/>
        </p:nvPicPr>
        <p:blipFill>
          <a:blip r:embed="rId5" cstate="print"/>
          <a:srcRect/>
          <a:stretch>
            <a:fillRect/>
          </a:stretch>
        </p:blipFill>
        <p:spPr bwMode="auto">
          <a:xfrm>
            <a:off x="762000" y="3733800"/>
            <a:ext cx="3943350" cy="1662112"/>
          </a:xfrm>
          <a:prstGeom prst="rect">
            <a:avLst/>
          </a:prstGeom>
          <a:noFill/>
        </p:spPr>
      </p:pic>
      <p:sp>
        <p:nvSpPr>
          <p:cNvPr id="1411081" name="Rectangle 9"/>
          <p:cNvSpPr>
            <a:spLocks noChangeArrowheads="1"/>
          </p:cNvSpPr>
          <p:nvPr/>
        </p:nvSpPr>
        <p:spPr bwMode="auto">
          <a:xfrm>
            <a:off x="0" y="1824038"/>
            <a:ext cx="9144000" cy="0"/>
          </a:xfrm>
          <a:prstGeom prst="rect">
            <a:avLst/>
          </a:prstGeom>
          <a:noFill/>
          <a:ln w="12700" algn="ctr">
            <a:noFill/>
            <a:miter lim="800000"/>
            <a:headEnd/>
            <a:tailEnd/>
          </a:ln>
          <a:effectLst/>
        </p:spPr>
        <p:txBody>
          <a:bodyPr wrap="none" anchor="ctr">
            <a:spAutoFit/>
          </a:bodyPr>
          <a:lstStyle/>
          <a:p>
            <a:endParaRPr lang="en-US"/>
          </a:p>
        </p:txBody>
      </p:sp>
      <p:graphicFrame>
        <p:nvGraphicFramePr>
          <p:cNvPr id="1411080" name="Object 8"/>
          <p:cNvGraphicFramePr>
            <a:graphicFrameLocks/>
          </p:cNvGraphicFramePr>
          <p:nvPr/>
        </p:nvGraphicFramePr>
        <p:xfrm>
          <a:off x="5181600" y="3810000"/>
          <a:ext cx="3552825" cy="2054225"/>
        </p:xfrm>
        <a:graphic>
          <a:graphicData uri="http://schemas.openxmlformats.org/presentationml/2006/ole">
            <p:oleObj spid="_x0000_s2050" name="Bitmap Image" r:id="rId6" imgW="6076190" imgH="3866667" progId="PBrush">
              <p:embed/>
            </p:oleObj>
          </a:graphicData>
        </a:graphic>
      </p:graphicFrame>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110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1107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1107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1078"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57200" y="452438"/>
            <a:ext cx="4818063" cy="5508097"/>
            <a:chOff x="288" y="285"/>
            <a:chExt cx="3035" cy="3903"/>
          </a:xfrm>
        </p:grpSpPr>
        <p:pic>
          <p:nvPicPr>
            <p:cNvPr id="33797" name="Picture 3" descr="YES GCLSW1983"/>
            <p:cNvPicPr>
              <a:picLocks noChangeAspect="1" noChangeArrowheads="1"/>
            </p:cNvPicPr>
            <p:nvPr/>
          </p:nvPicPr>
          <p:blipFill>
            <a:blip r:embed="rId3" cstate="print"/>
            <a:srcRect/>
            <a:stretch>
              <a:fillRect/>
            </a:stretch>
          </p:blipFill>
          <p:spPr bwMode="auto">
            <a:xfrm>
              <a:off x="288" y="285"/>
              <a:ext cx="3035" cy="3891"/>
            </a:xfrm>
            <a:prstGeom prst="rect">
              <a:avLst/>
            </a:prstGeom>
            <a:noFill/>
            <a:ln w="9525">
              <a:noFill/>
              <a:miter lim="800000"/>
              <a:headEnd/>
              <a:tailEnd/>
            </a:ln>
          </p:spPr>
        </p:pic>
        <p:sp>
          <p:nvSpPr>
            <p:cNvPr id="33798" name="Rectangle 4"/>
            <p:cNvSpPr>
              <a:spLocks noChangeArrowheads="1"/>
            </p:cNvSpPr>
            <p:nvPr/>
          </p:nvSpPr>
          <p:spPr bwMode="auto">
            <a:xfrm>
              <a:off x="336" y="3960"/>
              <a:ext cx="2976" cy="228"/>
            </a:xfrm>
            <a:prstGeom prst="rect">
              <a:avLst/>
            </a:prstGeom>
            <a:solidFill>
              <a:srgbClr val="C0C0C0"/>
            </a:solidFill>
            <a:ln w="12700">
              <a:noFill/>
              <a:miter lim="800000"/>
              <a:headEnd/>
              <a:tailEnd/>
            </a:ln>
          </p:spPr>
          <p:txBody>
            <a:bodyPr wrap="none" anchor="ctr"/>
            <a:lstStyle/>
            <a:p>
              <a:endParaRPr lang="en-US"/>
            </a:p>
          </p:txBody>
        </p:sp>
      </p:grpSp>
      <p:sp>
        <p:nvSpPr>
          <p:cNvPr id="560134" name="Rectangle 6"/>
          <p:cNvSpPr>
            <a:spLocks noGrp="1" noChangeArrowheads="1"/>
          </p:cNvSpPr>
          <p:nvPr>
            <p:ph type="title"/>
          </p:nvPr>
        </p:nvSpPr>
        <p:spPr>
          <a:xfrm>
            <a:off x="5257800" y="274638"/>
            <a:ext cx="3886200" cy="1477962"/>
          </a:xfrm>
        </p:spPr>
        <p:txBody>
          <a:bodyPr/>
          <a:lstStyle/>
          <a:p>
            <a:pPr algn="ctr" eaLnBrk="1" hangingPunct="1">
              <a:defRPr/>
            </a:pPr>
            <a:r>
              <a:rPr lang="en-US" dirty="0" smtClean="0"/>
              <a:t>Spillway</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a:xfrm>
            <a:off x="0" y="0"/>
            <a:ext cx="9144000" cy="990600"/>
          </a:xfrm>
        </p:spPr>
        <p:txBody>
          <a:bodyPr/>
          <a:lstStyle/>
          <a:p>
            <a:pPr eaLnBrk="1" hangingPunct="1"/>
            <a:r>
              <a:rPr lang="en-US" sz="4000" dirty="0" smtClean="0"/>
              <a:t>HEC-</a:t>
            </a:r>
            <a:r>
              <a:rPr lang="en-US" sz="4000" dirty="0" err="1" smtClean="0"/>
              <a:t>GeoRAS</a:t>
            </a:r>
            <a:r>
              <a:rPr lang="en-US" sz="4000" dirty="0" smtClean="0"/>
              <a:t>/Floodplain Mapping</a:t>
            </a:r>
          </a:p>
        </p:txBody>
      </p:sp>
      <p:sp>
        <p:nvSpPr>
          <p:cNvPr id="14340" name="Rectangle 3"/>
          <p:cNvSpPr>
            <a:spLocks noGrp="1" noChangeArrowheads="1"/>
          </p:cNvSpPr>
          <p:nvPr>
            <p:ph sz="half" idx="1"/>
          </p:nvPr>
        </p:nvSpPr>
        <p:spPr>
          <a:xfrm>
            <a:off x="381000" y="1066800"/>
            <a:ext cx="4038600" cy="3886200"/>
          </a:xfrm>
        </p:spPr>
        <p:txBody>
          <a:bodyPr/>
          <a:lstStyle/>
          <a:p>
            <a:pPr eaLnBrk="1" hangingPunct="1"/>
            <a:r>
              <a:rPr lang="en-US" dirty="0" smtClean="0"/>
              <a:t>Depths</a:t>
            </a:r>
          </a:p>
        </p:txBody>
      </p:sp>
      <p:sp>
        <p:nvSpPr>
          <p:cNvPr id="14341" name="Rectangle 4"/>
          <p:cNvSpPr>
            <a:spLocks noGrp="1" noChangeArrowheads="1"/>
          </p:cNvSpPr>
          <p:nvPr>
            <p:ph sz="half" idx="2"/>
          </p:nvPr>
        </p:nvSpPr>
        <p:spPr>
          <a:xfrm>
            <a:off x="4572000" y="1066800"/>
            <a:ext cx="4038600" cy="533400"/>
          </a:xfrm>
        </p:spPr>
        <p:txBody>
          <a:bodyPr/>
          <a:lstStyle/>
          <a:p>
            <a:pPr eaLnBrk="1" hangingPunct="1"/>
            <a:r>
              <a:rPr lang="en-US" dirty="0" smtClean="0"/>
              <a:t>Floodplain Boundary</a:t>
            </a:r>
          </a:p>
        </p:txBody>
      </p:sp>
      <p:sp>
        <p:nvSpPr>
          <p:cNvPr id="14338" name="Slide Number Placeholder 4"/>
          <p:cNvSpPr>
            <a:spLocks noGrp="1"/>
          </p:cNvSpPr>
          <p:nvPr>
            <p:ph type="sldNum" sz="quarter" idx="10"/>
          </p:nvPr>
        </p:nvSpPr>
        <p:spPr>
          <a:noFill/>
        </p:spPr>
        <p:txBody>
          <a:bodyPr/>
          <a:lstStyle/>
          <a:p>
            <a:fld id="{B875DA64-5B27-45AE-B55D-B9752D6D83E1}" type="slidenum">
              <a:rPr lang="en-US" smtClean="0"/>
              <a:pPr/>
              <a:t>40</a:t>
            </a:fld>
            <a:endParaRPr lang="en-US" smtClean="0"/>
          </a:p>
        </p:txBody>
      </p:sp>
      <p:pic>
        <p:nvPicPr>
          <p:cNvPr id="14342" name="Picture 5" descr="PostProc Depth Grid View"/>
          <p:cNvPicPr>
            <a:picLocks noChangeArrowheads="1"/>
          </p:cNvPicPr>
          <p:nvPr/>
        </p:nvPicPr>
        <p:blipFill>
          <a:blip r:embed="rId3" cstate="print"/>
          <a:srcRect/>
          <a:stretch>
            <a:fillRect/>
          </a:stretch>
        </p:blipFill>
        <p:spPr bwMode="auto">
          <a:xfrm>
            <a:off x="381000" y="1752600"/>
            <a:ext cx="4067175" cy="4048125"/>
          </a:xfrm>
          <a:prstGeom prst="rect">
            <a:avLst/>
          </a:prstGeom>
          <a:noFill/>
          <a:ln w="9525">
            <a:noFill/>
            <a:miter lim="800000"/>
            <a:headEnd/>
            <a:tailEnd/>
          </a:ln>
        </p:spPr>
      </p:pic>
      <p:pic>
        <p:nvPicPr>
          <p:cNvPr id="14343" name="Picture 6" descr="PostProc Flood boundary"/>
          <p:cNvPicPr>
            <a:picLocks noChangeArrowheads="1"/>
          </p:cNvPicPr>
          <p:nvPr/>
        </p:nvPicPr>
        <p:blipFill>
          <a:blip r:embed="rId4" cstate="print"/>
          <a:srcRect/>
          <a:stretch>
            <a:fillRect/>
          </a:stretch>
        </p:blipFill>
        <p:spPr bwMode="auto">
          <a:xfrm>
            <a:off x="4648200" y="1752600"/>
            <a:ext cx="4067175" cy="4048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3"/>
          <p:cNvSpPr>
            <a:spLocks noGrp="1" noChangeArrowheads="1"/>
          </p:cNvSpPr>
          <p:nvPr>
            <p:ph type="title"/>
          </p:nvPr>
        </p:nvSpPr>
        <p:spPr>
          <a:xfrm>
            <a:off x="457200" y="0"/>
            <a:ext cx="8229600" cy="914400"/>
          </a:xfrm>
        </p:spPr>
        <p:txBody>
          <a:bodyPr/>
          <a:lstStyle/>
          <a:p>
            <a:pPr eaLnBrk="1" hangingPunct="1"/>
            <a:r>
              <a:rPr lang="en-US" dirty="0" smtClean="0"/>
              <a:t>Google Earth Mapping</a:t>
            </a:r>
          </a:p>
        </p:txBody>
      </p:sp>
      <p:sp>
        <p:nvSpPr>
          <p:cNvPr id="17410" name="Slide Number Placeholder 3"/>
          <p:cNvSpPr>
            <a:spLocks noGrp="1"/>
          </p:cNvSpPr>
          <p:nvPr>
            <p:ph type="sldNum" sz="quarter" idx="10"/>
          </p:nvPr>
        </p:nvSpPr>
        <p:spPr>
          <a:noFill/>
        </p:spPr>
        <p:txBody>
          <a:bodyPr/>
          <a:lstStyle/>
          <a:p>
            <a:fld id="{97E9AE3F-6F1B-4FD3-8049-917386521F44}" type="slidenum">
              <a:rPr lang="en-US" smtClean="0"/>
              <a:pPr/>
              <a:t>41</a:t>
            </a:fld>
            <a:endParaRPr lang="en-US" smtClean="0"/>
          </a:p>
        </p:txBody>
      </p:sp>
      <p:pic>
        <p:nvPicPr>
          <p:cNvPr id="17411" name="Picture 2"/>
          <p:cNvPicPr>
            <a:picLocks noChangeAspect="1" noChangeArrowheads="1"/>
          </p:cNvPicPr>
          <p:nvPr/>
        </p:nvPicPr>
        <p:blipFill>
          <a:blip r:embed="rId3" cstate="print"/>
          <a:srcRect/>
          <a:stretch>
            <a:fillRect/>
          </a:stretch>
        </p:blipFill>
        <p:spPr bwMode="auto">
          <a:xfrm>
            <a:off x="1462088" y="1127125"/>
            <a:ext cx="6788150" cy="5472113"/>
          </a:xfrm>
          <a:prstGeom prst="rect">
            <a:avLst/>
          </a:prstGeom>
          <a:noFill/>
          <a:ln w="9525">
            <a:noFill/>
            <a:miter lim="800000"/>
            <a:headEnd/>
            <a:tailEnd/>
          </a:ln>
        </p:spPr>
      </p:pic>
      <p:pic>
        <p:nvPicPr>
          <p:cNvPr id="228356" name="Picture 4"/>
          <p:cNvPicPr>
            <a:picLocks noChangeAspect="1" noChangeArrowheads="1"/>
          </p:cNvPicPr>
          <p:nvPr/>
        </p:nvPicPr>
        <p:blipFill>
          <a:blip r:embed="rId4" cstate="print"/>
          <a:srcRect/>
          <a:stretch>
            <a:fillRect/>
          </a:stretch>
        </p:blipFill>
        <p:spPr bwMode="auto">
          <a:xfrm>
            <a:off x="1462088" y="1130300"/>
            <a:ext cx="6792912" cy="5484813"/>
          </a:xfrm>
          <a:prstGeom prst="rect">
            <a:avLst/>
          </a:prstGeom>
          <a:noFill/>
          <a:ln w="9525">
            <a:noFill/>
            <a:miter lim="800000"/>
            <a:headEnd/>
            <a:tailEnd/>
          </a:ln>
        </p:spPr>
      </p:pic>
      <p:pic>
        <p:nvPicPr>
          <p:cNvPr id="228357" name="Picture 5"/>
          <p:cNvPicPr>
            <a:picLocks noChangeAspect="1" noChangeArrowheads="1"/>
          </p:cNvPicPr>
          <p:nvPr/>
        </p:nvPicPr>
        <p:blipFill>
          <a:blip r:embed="rId5" cstate="print"/>
          <a:srcRect/>
          <a:stretch>
            <a:fillRect/>
          </a:stretch>
        </p:blipFill>
        <p:spPr bwMode="auto">
          <a:xfrm>
            <a:off x="1468438" y="1136650"/>
            <a:ext cx="6788150" cy="5475288"/>
          </a:xfrm>
          <a:prstGeom prst="rect">
            <a:avLst/>
          </a:prstGeom>
          <a:noFill/>
          <a:ln w="9525">
            <a:noFill/>
            <a:miter lim="800000"/>
            <a:headEnd/>
            <a:tailEnd/>
          </a:ln>
        </p:spPr>
      </p:pic>
      <p:pic>
        <p:nvPicPr>
          <p:cNvPr id="228358" name="Picture 6"/>
          <p:cNvPicPr>
            <a:picLocks noChangeAspect="1" noChangeArrowheads="1"/>
          </p:cNvPicPr>
          <p:nvPr/>
        </p:nvPicPr>
        <p:blipFill>
          <a:blip r:embed="rId6" cstate="print"/>
          <a:srcRect/>
          <a:stretch>
            <a:fillRect/>
          </a:stretch>
        </p:blipFill>
        <p:spPr bwMode="auto">
          <a:xfrm>
            <a:off x="381000" y="914400"/>
            <a:ext cx="2725738" cy="38782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2835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22835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283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image2009-10-27-131047-1"/>
          <p:cNvPicPr>
            <a:picLocks noChangeAspect="1" noChangeArrowheads="1"/>
          </p:cNvPicPr>
          <p:nvPr/>
        </p:nvPicPr>
        <p:blipFill>
          <a:blip r:embed="rId3" cstate="print"/>
          <a:srcRect l="10785" t="6061" r="4903" b="4546"/>
          <a:stretch>
            <a:fillRect/>
          </a:stretch>
        </p:blipFill>
        <p:spPr bwMode="auto">
          <a:xfrm>
            <a:off x="609600" y="381000"/>
            <a:ext cx="7620000" cy="5181600"/>
          </a:xfrm>
          <a:prstGeom prst="rect">
            <a:avLst/>
          </a:prstGeom>
          <a:noFill/>
          <a:ln w="9525">
            <a:noFill/>
            <a:miter lim="800000"/>
            <a:headEnd/>
            <a:tailEnd/>
          </a:ln>
        </p:spPr>
      </p:pic>
      <p:sp>
        <p:nvSpPr>
          <p:cNvPr id="126979" name="Rectangle 3"/>
          <p:cNvSpPr>
            <a:spLocks noGrp="1" noChangeArrowheads="1"/>
          </p:cNvSpPr>
          <p:nvPr>
            <p:ph type="title"/>
          </p:nvPr>
        </p:nvSpPr>
        <p:spPr>
          <a:solidFill>
            <a:schemeClr val="bg1">
              <a:lumMod val="95000"/>
            </a:schemeClr>
          </a:solidFill>
          <a:ln/>
        </p:spPr>
        <p:txBody>
          <a:bodyPr/>
          <a:lstStyle/>
          <a:p>
            <a:r>
              <a:rPr lang="en-US" sz="3200" dirty="0" smtClean="0"/>
              <a:t>Map Sheets</a:t>
            </a:r>
            <a:endParaRPr lang="en-US" sz="3200" dirty="0"/>
          </a:p>
        </p:txBody>
      </p:sp>
      <p:sp>
        <p:nvSpPr>
          <p:cNvPr id="6" name="Content Placeholder 5"/>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4" cstate="print"/>
          <a:stretch>
            <a:fillRect/>
          </a:stretch>
        </p:blipFill>
        <p:spPr bwMode="auto">
          <a:xfrm>
            <a:off x="152400" y="152400"/>
            <a:ext cx="8443216" cy="5445086"/>
          </a:xfrm>
          <a:prstGeom prst="rect">
            <a:avLst/>
          </a:prstGeom>
          <a:noFill/>
          <a:ln w="9525">
            <a:noFill/>
            <a:miter lim="800000"/>
            <a:headEnd/>
            <a:tailEnd/>
          </a:ln>
        </p:spPr>
      </p:pic>
      <p:pic>
        <p:nvPicPr>
          <p:cNvPr id="4" name="Picture 2"/>
          <p:cNvPicPr>
            <a:picLocks noChangeAspect="1" noChangeArrowheads="1"/>
          </p:cNvPicPr>
          <p:nvPr/>
        </p:nvPicPr>
        <p:blipFill>
          <a:blip r:embed="rId5" cstate="print"/>
          <a:stretch>
            <a:fillRect/>
          </a:stretch>
        </p:blipFill>
        <p:spPr bwMode="auto">
          <a:xfrm>
            <a:off x="152400" y="228600"/>
            <a:ext cx="8447409" cy="547842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Horizont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p:txBody>
          <a:bodyPr/>
          <a:lstStyle/>
          <a:p>
            <a:pPr eaLnBrk="1" hangingPunct="1"/>
            <a:r>
              <a:rPr lang="en-US" smtClean="0"/>
              <a:t>RAS Mapper</a:t>
            </a:r>
          </a:p>
        </p:txBody>
      </p:sp>
      <p:sp>
        <p:nvSpPr>
          <p:cNvPr id="25604" name="Rectangle 3"/>
          <p:cNvSpPr>
            <a:spLocks noGrp="1" noChangeArrowheads="1"/>
          </p:cNvSpPr>
          <p:nvPr>
            <p:ph idx="1"/>
          </p:nvPr>
        </p:nvSpPr>
        <p:spPr/>
        <p:txBody>
          <a:bodyPr/>
          <a:lstStyle/>
          <a:p>
            <a:pPr eaLnBrk="1" hangingPunct="1"/>
            <a:endParaRPr lang="en-US" smtClean="0"/>
          </a:p>
        </p:txBody>
      </p:sp>
      <p:sp>
        <p:nvSpPr>
          <p:cNvPr id="25602" name="Slide Number Placeholder 3"/>
          <p:cNvSpPr>
            <a:spLocks noGrp="1"/>
          </p:cNvSpPr>
          <p:nvPr>
            <p:ph type="sldNum" sz="quarter" idx="10"/>
          </p:nvPr>
        </p:nvSpPr>
        <p:spPr>
          <a:noFill/>
        </p:spPr>
        <p:txBody>
          <a:bodyPr/>
          <a:lstStyle/>
          <a:p>
            <a:fld id="{0DE5ECDA-BBCD-49D4-AA30-B846BD7524FB}" type="slidenum">
              <a:rPr lang="en-US" smtClean="0"/>
              <a:pPr/>
              <a:t>43</a:t>
            </a:fld>
            <a:endParaRPr lang="en-US" smtClean="0"/>
          </a:p>
        </p:txBody>
      </p:sp>
      <p:pic>
        <p:nvPicPr>
          <p:cNvPr id="25605" name="Picture 4"/>
          <p:cNvPicPr>
            <a:picLocks noChangeAspect="1" noChangeArrowheads="1"/>
          </p:cNvPicPr>
          <p:nvPr/>
        </p:nvPicPr>
        <p:blipFill>
          <a:blip r:embed="rId3" cstate="print"/>
          <a:srcRect/>
          <a:stretch>
            <a:fillRect/>
          </a:stretch>
        </p:blipFill>
        <p:spPr bwMode="auto">
          <a:xfrm>
            <a:off x="152400" y="1295400"/>
            <a:ext cx="8848725" cy="510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Animation</a:t>
            </a:r>
            <a:endParaRPr lang="en-US" dirty="0"/>
          </a:p>
        </p:txBody>
      </p:sp>
      <p:pic>
        <p:nvPicPr>
          <p:cNvPr id="6" name="MuncieWithAereal.avi">
            <a:hlinkClick r:id="" action="ppaction://media"/>
          </p:cNvPr>
          <p:cNvPicPr>
            <a:picLocks noGrp="1" noRot="1" noChangeAspect="1"/>
          </p:cNvPicPr>
          <p:nvPr>
            <p:ph idx="1"/>
            <a:videoFile r:link="rId1"/>
          </p:nvPr>
        </p:nvPicPr>
        <p:blipFill>
          <a:blip r:embed="rId4" cstate="print"/>
          <a:stretch>
            <a:fillRect/>
          </a:stretch>
        </p:blipFill>
        <p:spPr>
          <a:xfrm>
            <a:off x="2084388" y="1600200"/>
            <a:ext cx="4973637" cy="38862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Animation</a:t>
            </a:r>
            <a:endParaRPr lang="en-US" dirty="0"/>
          </a:p>
        </p:txBody>
      </p:sp>
      <p:pic>
        <p:nvPicPr>
          <p:cNvPr id="6" name="StPaulLeveeBreach2.avi">
            <a:hlinkClick r:id="" action="ppaction://media"/>
          </p:cNvPr>
          <p:cNvPicPr>
            <a:picLocks noGrp="1" noRot="1" noChangeAspect="1"/>
          </p:cNvPicPr>
          <p:nvPr>
            <p:ph idx="1"/>
            <a:videoFile r:link="rId1"/>
          </p:nvPr>
        </p:nvPicPr>
        <p:blipFill>
          <a:blip r:embed="rId4" cstate="print"/>
          <a:stretch>
            <a:fillRect/>
          </a:stretch>
        </p:blipFill>
        <p:spPr>
          <a:xfrm>
            <a:off x="2354263" y="1600200"/>
            <a:ext cx="4435475" cy="38862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Animation</a:t>
            </a:r>
            <a:endParaRPr lang="en-US" dirty="0"/>
          </a:p>
        </p:txBody>
      </p:sp>
      <p:pic>
        <p:nvPicPr>
          <p:cNvPr id="5" name="school.wmv">
            <a:hlinkClick r:id="" action="ppaction://media"/>
          </p:cNvPr>
          <p:cNvPicPr>
            <a:picLocks noGrp="1" noRot="1" noChangeAspect="1"/>
          </p:cNvPicPr>
          <p:nvPr>
            <p:ph idx="1"/>
            <a:videoFile r:link="rId1"/>
          </p:nvPr>
        </p:nvPicPr>
        <p:blipFill>
          <a:blip r:embed="rId4" cstate="print"/>
          <a:stretch>
            <a:fillRect/>
          </a:stretch>
        </p:blipFill>
        <p:spPr>
          <a:xfrm>
            <a:off x="1693863" y="1600200"/>
            <a:ext cx="5756275" cy="38862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0" y="0"/>
            <a:ext cx="9144000" cy="6858000"/>
          </a:xfrm>
          <a:prstGeom prst="rect">
            <a:avLst/>
          </a:prstGeom>
          <a:solidFill>
            <a:schemeClr val="tx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 name="Slide Number Placeholder 1"/>
          <p:cNvSpPr>
            <a:spLocks noGrp="1"/>
          </p:cNvSpPr>
          <p:nvPr>
            <p:ph type="sldNum" sz="quarter" idx="10"/>
          </p:nvPr>
        </p:nvSpPr>
        <p:spPr>
          <a:xfrm>
            <a:off x="3657600" y="6467094"/>
            <a:ext cx="2133600" cy="403098"/>
          </a:xfrm>
        </p:spPr>
        <p:txBody>
          <a:bodyPr/>
          <a:lstStyle/>
          <a:p>
            <a:pPr>
              <a:defRPr/>
            </a:pPr>
            <a:fld id="{3E111442-3545-48FC-8558-5BB30BD50A7F}" type="slidenum">
              <a:rPr lang="en-US" smtClean="0"/>
              <a:pPr>
                <a:defRPr/>
              </a:pPr>
              <a:t>47</a:t>
            </a:fld>
            <a:endParaRPr lang="en-US" dirty="0"/>
          </a:p>
        </p:txBody>
      </p:sp>
      <p:cxnSp>
        <p:nvCxnSpPr>
          <p:cNvPr id="12" name="Straight Connector 11"/>
          <p:cNvCxnSpPr/>
          <p:nvPr/>
        </p:nvCxnSpPr>
        <p:spPr>
          <a:xfrm rot="16200000" flipV="1">
            <a:off x="1304914" y="5325282"/>
            <a:ext cx="609449" cy="172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610394" y="4569322"/>
            <a:ext cx="1219200" cy="461665"/>
          </a:xfrm>
          <a:prstGeom prst="rect">
            <a:avLst/>
          </a:prstGeom>
          <a:noFill/>
          <a:ln>
            <a:solidFill>
              <a:srgbClr val="FF0000"/>
            </a:solidFill>
          </a:ln>
        </p:spPr>
        <p:txBody>
          <a:bodyPr wrap="square" rtlCol="0">
            <a:spAutoFit/>
          </a:bodyPr>
          <a:lstStyle/>
          <a:p>
            <a:pPr algn="ctr"/>
            <a:r>
              <a:rPr lang="en-US" sz="1200" dirty="0" smtClean="0">
                <a:solidFill>
                  <a:schemeClr val="bg1"/>
                </a:solidFill>
              </a:rPr>
              <a:t>Failure Mode Initiates</a:t>
            </a:r>
            <a:endParaRPr lang="en-US" sz="1200" dirty="0">
              <a:solidFill>
                <a:schemeClr val="bg1"/>
              </a:solidFill>
            </a:endParaRPr>
          </a:p>
        </p:txBody>
      </p:sp>
      <p:grpSp>
        <p:nvGrpSpPr>
          <p:cNvPr id="3" name="Group 45"/>
          <p:cNvGrpSpPr/>
          <p:nvPr/>
        </p:nvGrpSpPr>
        <p:grpSpPr>
          <a:xfrm>
            <a:off x="1981994" y="4572001"/>
            <a:ext cx="1219200" cy="990598"/>
            <a:chOff x="1447800" y="3276600"/>
            <a:chExt cx="1219200" cy="990598"/>
          </a:xfrm>
        </p:grpSpPr>
        <p:cxnSp>
          <p:nvCxnSpPr>
            <p:cNvPr id="19" name="Straight Connector 18"/>
            <p:cNvCxnSpPr/>
            <p:nvPr/>
          </p:nvCxnSpPr>
          <p:spPr>
            <a:xfrm rot="16200000" flipV="1">
              <a:off x="1934531" y="3991930"/>
              <a:ext cx="533249" cy="17288"/>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1447800" y="3276600"/>
              <a:ext cx="1219200" cy="461665"/>
            </a:xfrm>
            <a:prstGeom prst="rect">
              <a:avLst/>
            </a:prstGeom>
            <a:noFill/>
            <a:ln>
              <a:solidFill>
                <a:srgbClr val="FFFF00"/>
              </a:solidFill>
            </a:ln>
          </p:spPr>
          <p:txBody>
            <a:bodyPr wrap="square" rtlCol="0">
              <a:spAutoFit/>
            </a:bodyPr>
            <a:lstStyle/>
            <a:p>
              <a:pPr algn="ctr"/>
              <a:r>
                <a:rPr lang="en-US" sz="1200" dirty="0" smtClean="0">
                  <a:solidFill>
                    <a:schemeClr val="bg1"/>
                  </a:solidFill>
                </a:rPr>
                <a:t>Muddy Flow Observed</a:t>
              </a:r>
              <a:endParaRPr lang="en-US" sz="1200" dirty="0">
                <a:solidFill>
                  <a:schemeClr val="bg1"/>
                </a:solidFill>
              </a:endParaRPr>
            </a:p>
          </p:txBody>
        </p:sp>
      </p:grpSp>
      <p:cxnSp>
        <p:nvCxnSpPr>
          <p:cNvPr id="16" name="Straight Connector 15"/>
          <p:cNvCxnSpPr>
            <a:endCxn id="23" idx="2"/>
          </p:cNvCxnSpPr>
          <p:nvPr/>
        </p:nvCxnSpPr>
        <p:spPr>
          <a:xfrm rot="16200000" flipV="1">
            <a:off x="2841838" y="4314227"/>
            <a:ext cx="2174260" cy="549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3048794" y="2706624"/>
            <a:ext cx="1754854" cy="523220"/>
          </a:xfrm>
          <a:prstGeom prst="rect">
            <a:avLst/>
          </a:prstGeom>
          <a:noFill/>
          <a:ln>
            <a:solidFill>
              <a:srgbClr val="FF0000"/>
            </a:solidFill>
          </a:ln>
        </p:spPr>
        <p:txBody>
          <a:bodyPr wrap="square" rtlCol="0">
            <a:spAutoFit/>
          </a:bodyPr>
          <a:lstStyle/>
          <a:p>
            <a:pPr algn="ctr"/>
            <a:r>
              <a:rPr lang="en-US" sz="1400" dirty="0" smtClean="0">
                <a:solidFill>
                  <a:schemeClr val="bg1"/>
                </a:solidFill>
              </a:rPr>
              <a:t>Pipe between lake and exit formed</a:t>
            </a:r>
            <a:endParaRPr lang="en-US" sz="1400" dirty="0">
              <a:solidFill>
                <a:schemeClr val="bg1"/>
              </a:solidFill>
            </a:endParaRPr>
          </a:p>
        </p:txBody>
      </p:sp>
      <p:cxnSp>
        <p:nvCxnSpPr>
          <p:cNvPr id="32" name="Straight Connector 31"/>
          <p:cNvCxnSpPr/>
          <p:nvPr/>
        </p:nvCxnSpPr>
        <p:spPr>
          <a:xfrm rot="5400000" flipH="1" flipV="1">
            <a:off x="5622464" y="3271148"/>
            <a:ext cx="1752600" cy="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6466114" y="1956452"/>
            <a:ext cx="1219200" cy="307777"/>
          </a:xfrm>
          <a:prstGeom prst="rect">
            <a:avLst/>
          </a:prstGeom>
          <a:noFill/>
          <a:ln>
            <a:solidFill>
              <a:srgbClr val="FF0000"/>
            </a:solidFill>
          </a:ln>
        </p:spPr>
        <p:txBody>
          <a:bodyPr wrap="square" rtlCol="0">
            <a:spAutoFit/>
          </a:bodyPr>
          <a:lstStyle/>
          <a:p>
            <a:pPr algn="ctr"/>
            <a:r>
              <a:rPr lang="en-US" sz="1400" dirty="0" smtClean="0">
                <a:solidFill>
                  <a:schemeClr val="bg1"/>
                </a:solidFill>
              </a:rPr>
              <a:t>Full Breach</a:t>
            </a:r>
            <a:endParaRPr lang="en-US" sz="1400" dirty="0">
              <a:solidFill>
                <a:schemeClr val="bg1"/>
              </a:solidFill>
            </a:endParaRPr>
          </a:p>
        </p:txBody>
      </p:sp>
      <p:cxnSp>
        <p:nvCxnSpPr>
          <p:cNvPr id="39" name="Straight Arrow Connector 38"/>
          <p:cNvCxnSpPr/>
          <p:nvPr/>
        </p:nvCxnSpPr>
        <p:spPr>
          <a:xfrm rot="5400000" flipH="1" flipV="1">
            <a:off x="-1447006" y="3810001"/>
            <a:ext cx="39624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534194" y="5791201"/>
            <a:ext cx="83820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rot="5400000" flipH="1" flipV="1">
            <a:off x="6303475" y="2188682"/>
            <a:ext cx="390579" cy="0"/>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rot="5340000" flipH="1" flipV="1">
            <a:off x="3290694" y="4947481"/>
            <a:ext cx="990600"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27" name="Right Brace 26"/>
          <p:cNvSpPr/>
          <p:nvPr/>
        </p:nvSpPr>
        <p:spPr>
          <a:xfrm rot="5400000">
            <a:off x="4873100" y="4902273"/>
            <a:ext cx="393621" cy="930510"/>
          </a:xfrm>
          <a:prstGeom prst="rightBrace">
            <a:avLst>
              <a:gd name="adj1" fmla="val 8333"/>
              <a:gd name="adj2" fmla="val 48619"/>
            </a:avLst>
          </a:prstGeom>
          <a:ln>
            <a:solidFill>
              <a:srgbClr val="FFC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bg1"/>
              </a:solidFill>
            </a:endParaRPr>
          </a:p>
        </p:txBody>
      </p:sp>
      <p:sp>
        <p:nvSpPr>
          <p:cNvPr id="28" name="Freeform 27"/>
          <p:cNvSpPr/>
          <p:nvPr/>
        </p:nvSpPr>
        <p:spPr>
          <a:xfrm>
            <a:off x="533400" y="1845687"/>
            <a:ext cx="8038681" cy="3945513"/>
          </a:xfrm>
          <a:custGeom>
            <a:avLst/>
            <a:gdLst>
              <a:gd name="connsiteX0" fmla="*/ 0 w 8038681"/>
              <a:gd name="connsiteY0" fmla="*/ 3361173 h 3531995"/>
              <a:gd name="connsiteX1" fmla="*/ 1507253 w 8038681"/>
              <a:gd name="connsiteY1" fmla="*/ 3361173 h 3531995"/>
              <a:gd name="connsiteX2" fmla="*/ 2743200 w 8038681"/>
              <a:gd name="connsiteY2" fmla="*/ 3230544 h 3531995"/>
              <a:gd name="connsiteX3" fmla="*/ 4240404 w 8038681"/>
              <a:gd name="connsiteY3" fmla="*/ 3109964 h 3531995"/>
              <a:gd name="connsiteX4" fmla="*/ 4823209 w 8038681"/>
              <a:gd name="connsiteY4" fmla="*/ 2949190 h 3531995"/>
              <a:gd name="connsiteX5" fmla="*/ 5194998 w 8038681"/>
              <a:gd name="connsiteY5" fmla="*/ 1120390 h 3531995"/>
              <a:gd name="connsiteX6" fmla="*/ 5335675 w 8038681"/>
              <a:gd name="connsiteY6" fmla="*/ 65314 h 3531995"/>
              <a:gd name="connsiteX7" fmla="*/ 5838092 w 8038681"/>
              <a:gd name="connsiteY7" fmla="*/ 728505 h 3531995"/>
              <a:gd name="connsiteX8" fmla="*/ 6531429 w 8038681"/>
              <a:gd name="connsiteY8" fmla="*/ 2285999 h 3531995"/>
              <a:gd name="connsiteX9" fmla="*/ 6812782 w 8038681"/>
              <a:gd name="connsiteY9" fmla="*/ 3160206 h 3531995"/>
              <a:gd name="connsiteX10" fmla="*/ 7435780 w 8038681"/>
              <a:gd name="connsiteY10" fmla="*/ 3401366 h 3531995"/>
              <a:gd name="connsiteX11" fmla="*/ 8038681 w 8038681"/>
              <a:gd name="connsiteY11" fmla="*/ 3531995 h 3531995"/>
              <a:gd name="connsiteX0" fmla="*/ 0 w 8038681"/>
              <a:gd name="connsiteY0" fmla="*/ 3361173 h 3531995"/>
              <a:gd name="connsiteX1" fmla="*/ 1507253 w 8038681"/>
              <a:gd name="connsiteY1" fmla="*/ 3361173 h 3531995"/>
              <a:gd name="connsiteX2" fmla="*/ 2743200 w 8038681"/>
              <a:gd name="connsiteY2" fmla="*/ 3230544 h 3531995"/>
              <a:gd name="connsiteX3" fmla="*/ 4240404 w 8038681"/>
              <a:gd name="connsiteY3" fmla="*/ 3109964 h 3531995"/>
              <a:gd name="connsiteX4" fmla="*/ 4788877 w 8038681"/>
              <a:gd name="connsiteY4" fmla="*/ 2897274 h 3531995"/>
              <a:gd name="connsiteX5" fmla="*/ 5194998 w 8038681"/>
              <a:gd name="connsiteY5" fmla="*/ 1120390 h 3531995"/>
              <a:gd name="connsiteX6" fmla="*/ 5335675 w 8038681"/>
              <a:gd name="connsiteY6" fmla="*/ 65314 h 3531995"/>
              <a:gd name="connsiteX7" fmla="*/ 5838092 w 8038681"/>
              <a:gd name="connsiteY7" fmla="*/ 728505 h 3531995"/>
              <a:gd name="connsiteX8" fmla="*/ 6531429 w 8038681"/>
              <a:gd name="connsiteY8" fmla="*/ 2285999 h 3531995"/>
              <a:gd name="connsiteX9" fmla="*/ 6812782 w 8038681"/>
              <a:gd name="connsiteY9" fmla="*/ 3160206 h 3531995"/>
              <a:gd name="connsiteX10" fmla="*/ 7435780 w 8038681"/>
              <a:gd name="connsiteY10" fmla="*/ 3401366 h 3531995"/>
              <a:gd name="connsiteX11" fmla="*/ 8038681 w 8038681"/>
              <a:gd name="connsiteY11" fmla="*/ 3531995 h 3531995"/>
              <a:gd name="connsiteX0" fmla="*/ 0 w 8038681"/>
              <a:gd name="connsiteY0" fmla="*/ 3361173 h 3531995"/>
              <a:gd name="connsiteX1" fmla="*/ 1507253 w 8038681"/>
              <a:gd name="connsiteY1" fmla="*/ 3361173 h 3531995"/>
              <a:gd name="connsiteX2" fmla="*/ 2743200 w 8038681"/>
              <a:gd name="connsiteY2" fmla="*/ 3230544 h 3531995"/>
              <a:gd name="connsiteX3" fmla="*/ 4240404 w 8038681"/>
              <a:gd name="connsiteY3" fmla="*/ 3109964 h 3531995"/>
              <a:gd name="connsiteX4" fmla="*/ 4788877 w 8038681"/>
              <a:gd name="connsiteY4" fmla="*/ 2897274 h 3531995"/>
              <a:gd name="connsiteX5" fmla="*/ 5194998 w 8038681"/>
              <a:gd name="connsiteY5" fmla="*/ 1120390 h 3531995"/>
              <a:gd name="connsiteX6" fmla="*/ 5335675 w 8038681"/>
              <a:gd name="connsiteY6" fmla="*/ 65314 h 3531995"/>
              <a:gd name="connsiteX7" fmla="*/ 5838092 w 8038681"/>
              <a:gd name="connsiteY7" fmla="*/ 728505 h 3531995"/>
              <a:gd name="connsiteX8" fmla="*/ 6531429 w 8038681"/>
              <a:gd name="connsiteY8" fmla="*/ 2285999 h 3531995"/>
              <a:gd name="connsiteX9" fmla="*/ 6812782 w 8038681"/>
              <a:gd name="connsiteY9" fmla="*/ 3160206 h 3531995"/>
              <a:gd name="connsiteX10" fmla="*/ 7435780 w 8038681"/>
              <a:gd name="connsiteY10" fmla="*/ 3401366 h 3531995"/>
              <a:gd name="connsiteX11" fmla="*/ 8038681 w 8038681"/>
              <a:gd name="connsiteY11" fmla="*/ 3531995 h 3531995"/>
              <a:gd name="connsiteX0" fmla="*/ 0 w 8038681"/>
              <a:gd name="connsiteY0" fmla="*/ 3361173 h 3531995"/>
              <a:gd name="connsiteX1" fmla="*/ 1507253 w 8038681"/>
              <a:gd name="connsiteY1" fmla="*/ 3361173 h 3531995"/>
              <a:gd name="connsiteX2" fmla="*/ 2807677 w 8038681"/>
              <a:gd name="connsiteY2" fmla="*/ 3278274 h 3531995"/>
              <a:gd name="connsiteX3" fmla="*/ 4240404 w 8038681"/>
              <a:gd name="connsiteY3" fmla="*/ 3109964 h 3531995"/>
              <a:gd name="connsiteX4" fmla="*/ 4788877 w 8038681"/>
              <a:gd name="connsiteY4" fmla="*/ 2897274 h 3531995"/>
              <a:gd name="connsiteX5" fmla="*/ 5194998 w 8038681"/>
              <a:gd name="connsiteY5" fmla="*/ 1120390 h 3531995"/>
              <a:gd name="connsiteX6" fmla="*/ 5335675 w 8038681"/>
              <a:gd name="connsiteY6" fmla="*/ 65314 h 3531995"/>
              <a:gd name="connsiteX7" fmla="*/ 5838092 w 8038681"/>
              <a:gd name="connsiteY7" fmla="*/ 728505 h 3531995"/>
              <a:gd name="connsiteX8" fmla="*/ 6531429 w 8038681"/>
              <a:gd name="connsiteY8" fmla="*/ 2285999 h 3531995"/>
              <a:gd name="connsiteX9" fmla="*/ 6812782 w 8038681"/>
              <a:gd name="connsiteY9" fmla="*/ 3160206 h 3531995"/>
              <a:gd name="connsiteX10" fmla="*/ 7435780 w 8038681"/>
              <a:gd name="connsiteY10" fmla="*/ 3401366 h 3531995"/>
              <a:gd name="connsiteX11" fmla="*/ 8038681 w 8038681"/>
              <a:gd name="connsiteY11" fmla="*/ 3531995 h 3531995"/>
              <a:gd name="connsiteX0" fmla="*/ 0 w 8038681"/>
              <a:gd name="connsiteY0" fmla="*/ 3352520 h 3523342"/>
              <a:gd name="connsiteX1" fmla="*/ 1507253 w 8038681"/>
              <a:gd name="connsiteY1" fmla="*/ 3352520 h 3523342"/>
              <a:gd name="connsiteX2" fmla="*/ 2807677 w 8038681"/>
              <a:gd name="connsiteY2" fmla="*/ 3269621 h 3523342"/>
              <a:gd name="connsiteX3" fmla="*/ 4240404 w 8038681"/>
              <a:gd name="connsiteY3" fmla="*/ 3101311 h 3523342"/>
              <a:gd name="connsiteX4" fmla="*/ 4788877 w 8038681"/>
              <a:gd name="connsiteY4" fmla="*/ 2888621 h 3523342"/>
              <a:gd name="connsiteX5" fmla="*/ 5169877 w 8038681"/>
              <a:gd name="connsiteY5" fmla="*/ 1059821 h 3523342"/>
              <a:gd name="connsiteX6" fmla="*/ 5335675 w 8038681"/>
              <a:gd name="connsiteY6" fmla="*/ 56661 h 3523342"/>
              <a:gd name="connsiteX7" fmla="*/ 5838092 w 8038681"/>
              <a:gd name="connsiteY7" fmla="*/ 719852 h 3523342"/>
              <a:gd name="connsiteX8" fmla="*/ 6531429 w 8038681"/>
              <a:gd name="connsiteY8" fmla="*/ 2277346 h 3523342"/>
              <a:gd name="connsiteX9" fmla="*/ 6812782 w 8038681"/>
              <a:gd name="connsiteY9" fmla="*/ 3151553 h 3523342"/>
              <a:gd name="connsiteX10" fmla="*/ 7435780 w 8038681"/>
              <a:gd name="connsiteY10" fmla="*/ 3392713 h 3523342"/>
              <a:gd name="connsiteX11" fmla="*/ 8038681 w 8038681"/>
              <a:gd name="connsiteY11" fmla="*/ 3523342 h 3523342"/>
              <a:gd name="connsiteX0" fmla="*/ 0 w 8038681"/>
              <a:gd name="connsiteY0" fmla="*/ 3352520 h 3523342"/>
              <a:gd name="connsiteX1" fmla="*/ 1507253 w 8038681"/>
              <a:gd name="connsiteY1" fmla="*/ 3352520 h 3523342"/>
              <a:gd name="connsiteX2" fmla="*/ 2807677 w 8038681"/>
              <a:gd name="connsiteY2" fmla="*/ 3269621 h 3523342"/>
              <a:gd name="connsiteX3" fmla="*/ 4240404 w 8038681"/>
              <a:gd name="connsiteY3" fmla="*/ 3101311 h 3523342"/>
              <a:gd name="connsiteX4" fmla="*/ 4788877 w 8038681"/>
              <a:gd name="connsiteY4" fmla="*/ 2888621 h 3523342"/>
              <a:gd name="connsiteX5" fmla="*/ 5093677 w 8038681"/>
              <a:gd name="connsiteY5" fmla="*/ 1059820 h 3523342"/>
              <a:gd name="connsiteX6" fmla="*/ 5335675 w 8038681"/>
              <a:gd name="connsiteY6" fmla="*/ 56661 h 3523342"/>
              <a:gd name="connsiteX7" fmla="*/ 5838092 w 8038681"/>
              <a:gd name="connsiteY7" fmla="*/ 719852 h 3523342"/>
              <a:gd name="connsiteX8" fmla="*/ 6531429 w 8038681"/>
              <a:gd name="connsiteY8" fmla="*/ 2277346 h 3523342"/>
              <a:gd name="connsiteX9" fmla="*/ 6812782 w 8038681"/>
              <a:gd name="connsiteY9" fmla="*/ 3151553 h 3523342"/>
              <a:gd name="connsiteX10" fmla="*/ 7435780 w 8038681"/>
              <a:gd name="connsiteY10" fmla="*/ 3392713 h 3523342"/>
              <a:gd name="connsiteX11" fmla="*/ 8038681 w 8038681"/>
              <a:gd name="connsiteY11" fmla="*/ 3523342 h 3523342"/>
              <a:gd name="connsiteX0" fmla="*/ 0 w 8038681"/>
              <a:gd name="connsiteY0" fmla="*/ 3352520 h 3523342"/>
              <a:gd name="connsiteX1" fmla="*/ 1507253 w 8038681"/>
              <a:gd name="connsiteY1" fmla="*/ 3352520 h 3523342"/>
              <a:gd name="connsiteX2" fmla="*/ 2807677 w 8038681"/>
              <a:gd name="connsiteY2" fmla="*/ 3269621 h 3523342"/>
              <a:gd name="connsiteX3" fmla="*/ 4240404 w 8038681"/>
              <a:gd name="connsiteY3" fmla="*/ 3101311 h 3523342"/>
              <a:gd name="connsiteX4" fmla="*/ 4788877 w 8038681"/>
              <a:gd name="connsiteY4" fmla="*/ 2888621 h 3523342"/>
              <a:gd name="connsiteX5" fmla="*/ 5093677 w 8038681"/>
              <a:gd name="connsiteY5" fmla="*/ 1059820 h 3523342"/>
              <a:gd name="connsiteX6" fmla="*/ 5335675 w 8038681"/>
              <a:gd name="connsiteY6" fmla="*/ 56661 h 3523342"/>
              <a:gd name="connsiteX7" fmla="*/ 5838092 w 8038681"/>
              <a:gd name="connsiteY7" fmla="*/ 719852 h 3523342"/>
              <a:gd name="connsiteX8" fmla="*/ 6465277 w 8038681"/>
              <a:gd name="connsiteY8" fmla="*/ 2126620 h 3523342"/>
              <a:gd name="connsiteX9" fmla="*/ 6812782 w 8038681"/>
              <a:gd name="connsiteY9" fmla="*/ 3151553 h 3523342"/>
              <a:gd name="connsiteX10" fmla="*/ 7435780 w 8038681"/>
              <a:gd name="connsiteY10" fmla="*/ 3392713 h 3523342"/>
              <a:gd name="connsiteX11" fmla="*/ 8038681 w 8038681"/>
              <a:gd name="connsiteY11" fmla="*/ 3523342 h 3523342"/>
              <a:gd name="connsiteX0" fmla="*/ 0 w 8038681"/>
              <a:gd name="connsiteY0" fmla="*/ 3352520 h 3523342"/>
              <a:gd name="connsiteX1" fmla="*/ 1507253 w 8038681"/>
              <a:gd name="connsiteY1" fmla="*/ 3352520 h 3523342"/>
              <a:gd name="connsiteX2" fmla="*/ 2807677 w 8038681"/>
              <a:gd name="connsiteY2" fmla="*/ 3269621 h 3523342"/>
              <a:gd name="connsiteX3" fmla="*/ 4240404 w 8038681"/>
              <a:gd name="connsiteY3" fmla="*/ 3101311 h 3523342"/>
              <a:gd name="connsiteX4" fmla="*/ 4788877 w 8038681"/>
              <a:gd name="connsiteY4" fmla="*/ 2888621 h 3523342"/>
              <a:gd name="connsiteX5" fmla="*/ 5093677 w 8038681"/>
              <a:gd name="connsiteY5" fmla="*/ 1059820 h 3523342"/>
              <a:gd name="connsiteX6" fmla="*/ 5335675 w 8038681"/>
              <a:gd name="connsiteY6" fmla="*/ 56661 h 3523342"/>
              <a:gd name="connsiteX7" fmla="*/ 5838092 w 8038681"/>
              <a:gd name="connsiteY7" fmla="*/ 719852 h 3523342"/>
              <a:gd name="connsiteX8" fmla="*/ 6465277 w 8038681"/>
              <a:gd name="connsiteY8" fmla="*/ 2126620 h 3523342"/>
              <a:gd name="connsiteX9" fmla="*/ 6812782 w 8038681"/>
              <a:gd name="connsiteY9" fmla="*/ 3151553 h 3523342"/>
              <a:gd name="connsiteX10" fmla="*/ 7455877 w 8038681"/>
              <a:gd name="connsiteY10" fmla="*/ 3422020 h 3523342"/>
              <a:gd name="connsiteX11" fmla="*/ 8038681 w 8038681"/>
              <a:gd name="connsiteY11" fmla="*/ 3523342 h 3523342"/>
              <a:gd name="connsiteX0" fmla="*/ 0 w 8038681"/>
              <a:gd name="connsiteY0" fmla="*/ 3772039 h 3942861"/>
              <a:gd name="connsiteX1" fmla="*/ 1507253 w 8038681"/>
              <a:gd name="connsiteY1" fmla="*/ 3772039 h 3942861"/>
              <a:gd name="connsiteX2" fmla="*/ 2807677 w 8038681"/>
              <a:gd name="connsiteY2" fmla="*/ 3689140 h 3942861"/>
              <a:gd name="connsiteX3" fmla="*/ 4240404 w 8038681"/>
              <a:gd name="connsiteY3" fmla="*/ 3520830 h 3942861"/>
              <a:gd name="connsiteX4" fmla="*/ 4788877 w 8038681"/>
              <a:gd name="connsiteY4" fmla="*/ 3308140 h 3942861"/>
              <a:gd name="connsiteX5" fmla="*/ 5093677 w 8038681"/>
              <a:gd name="connsiteY5" fmla="*/ 1479339 h 3942861"/>
              <a:gd name="connsiteX6" fmla="*/ 5322277 w 8038681"/>
              <a:gd name="connsiteY6" fmla="*/ 56661 h 3942861"/>
              <a:gd name="connsiteX7" fmla="*/ 5838092 w 8038681"/>
              <a:gd name="connsiteY7" fmla="*/ 1139371 h 3942861"/>
              <a:gd name="connsiteX8" fmla="*/ 6465277 w 8038681"/>
              <a:gd name="connsiteY8" fmla="*/ 2546139 h 3942861"/>
              <a:gd name="connsiteX9" fmla="*/ 6812782 w 8038681"/>
              <a:gd name="connsiteY9" fmla="*/ 3571072 h 3942861"/>
              <a:gd name="connsiteX10" fmla="*/ 7455877 w 8038681"/>
              <a:gd name="connsiteY10" fmla="*/ 3841539 h 3942861"/>
              <a:gd name="connsiteX11" fmla="*/ 8038681 w 8038681"/>
              <a:gd name="connsiteY11" fmla="*/ 3942861 h 3942861"/>
              <a:gd name="connsiteX0" fmla="*/ 0 w 8038681"/>
              <a:gd name="connsiteY0" fmla="*/ 3774691 h 3945513"/>
              <a:gd name="connsiteX1" fmla="*/ 1507253 w 8038681"/>
              <a:gd name="connsiteY1" fmla="*/ 3774691 h 3945513"/>
              <a:gd name="connsiteX2" fmla="*/ 2807677 w 8038681"/>
              <a:gd name="connsiteY2" fmla="*/ 3691792 h 3945513"/>
              <a:gd name="connsiteX3" fmla="*/ 4240404 w 8038681"/>
              <a:gd name="connsiteY3" fmla="*/ 3523482 h 3945513"/>
              <a:gd name="connsiteX4" fmla="*/ 4788877 w 8038681"/>
              <a:gd name="connsiteY4" fmla="*/ 3310792 h 3945513"/>
              <a:gd name="connsiteX5" fmla="*/ 5093677 w 8038681"/>
              <a:gd name="connsiteY5" fmla="*/ 1481991 h 3945513"/>
              <a:gd name="connsiteX6" fmla="*/ 5322277 w 8038681"/>
              <a:gd name="connsiteY6" fmla="*/ 59313 h 3945513"/>
              <a:gd name="connsiteX7" fmla="*/ 5779477 w 8038681"/>
              <a:gd name="connsiteY7" fmla="*/ 1126114 h 3945513"/>
              <a:gd name="connsiteX8" fmla="*/ 6465277 w 8038681"/>
              <a:gd name="connsiteY8" fmla="*/ 2548791 h 3945513"/>
              <a:gd name="connsiteX9" fmla="*/ 6812782 w 8038681"/>
              <a:gd name="connsiteY9" fmla="*/ 3573724 h 3945513"/>
              <a:gd name="connsiteX10" fmla="*/ 7455877 w 8038681"/>
              <a:gd name="connsiteY10" fmla="*/ 3844191 h 3945513"/>
              <a:gd name="connsiteX11" fmla="*/ 8038681 w 8038681"/>
              <a:gd name="connsiteY11" fmla="*/ 3945513 h 3945513"/>
              <a:gd name="connsiteX0" fmla="*/ 0 w 8038681"/>
              <a:gd name="connsiteY0" fmla="*/ 3774691 h 3945513"/>
              <a:gd name="connsiteX1" fmla="*/ 1507253 w 8038681"/>
              <a:gd name="connsiteY1" fmla="*/ 3774691 h 3945513"/>
              <a:gd name="connsiteX2" fmla="*/ 2807677 w 8038681"/>
              <a:gd name="connsiteY2" fmla="*/ 3691792 h 3945513"/>
              <a:gd name="connsiteX3" fmla="*/ 4240404 w 8038681"/>
              <a:gd name="connsiteY3" fmla="*/ 3523482 h 3945513"/>
              <a:gd name="connsiteX4" fmla="*/ 4788877 w 8038681"/>
              <a:gd name="connsiteY4" fmla="*/ 3310792 h 3945513"/>
              <a:gd name="connsiteX5" fmla="*/ 5093677 w 8038681"/>
              <a:gd name="connsiteY5" fmla="*/ 1481991 h 3945513"/>
              <a:gd name="connsiteX6" fmla="*/ 5322277 w 8038681"/>
              <a:gd name="connsiteY6" fmla="*/ 59313 h 3945513"/>
              <a:gd name="connsiteX7" fmla="*/ 5627077 w 8038681"/>
              <a:gd name="connsiteY7" fmla="*/ 1126114 h 3945513"/>
              <a:gd name="connsiteX8" fmla="*/ 6465277 w 8038681"/>
              <a:gd name="connsiteY8" fmla="*/ 2548791 h 3945513"/>
              <a:gd name="connsiteX9" fmla="*/ 6812782 w 8038681"/>
              <a:gd name="connsiteY9" fmla="*/ 3573724 h 3945513"/>
              <a:gd name="connsiteX10" fmla="*/ 7455877 w 8038681"/>
              <a:gd name="connsiteY10" fmla="*/ 3844191 h 3945513"/>
              <a:gd name="connsiteX11" fmla="*/ 8038681 w 8038681"/>
              <a:gd name="connsiteY11" fmla="*/ 3945513 h 3945513"/>
              <a:gd name="connsiteX0" fmla="*/ 0 w 8038681"/>
              <a:gd name="connsiteY0" fmla="*/ 3774691 h 3945513"/>
              <a:gd name="connsiteX1" fmla="*/ 1507253 w 8038681"/>
              <a:gd name="connsiteY1" fmla="*/ 3774691 h 3945513"/>
              <a:gd name="connsiteX2" fmla="*/ 2807677 w 8038681"/>
              <a:gd name="connsiteY2" fmla="*/ 3691792 h 3945513"/>
              <a:gd name="connsiteX3" fmla="*/ 4240404 w 8038681"/>
              <a:gd name="connsiteY3" fmla="*/ 3523482 h 3945513"/>
              <a:gd name="connsiteX4" fmla="*/ 4788877 w 8038681"/>
              <a:gd name="connsiteY4" fmla="*/ 3310792 h 3945513"/>
              <a:gd name="connsiteX5" fmla="*/ 5093677 w 8038681"/>
              <a:gd name="connsiteY5" fmla="*/ 1481991 h 3945513"/>
              <a:gd name="connsiteX6" fmla="*/ 5322277 w 8038681"/>
              <a:gd name="connsiteY6" fmla="*/ 59313 h 3945513"/>
              <a:gd name="connsiteX7" fmla="*/ 5627077 w 8038681"/>
              <a:gd name="connsiteY7" fmla="*/ 1126114 h 3945513"/>
              <a:gd name="connsiteX8" fmla="*/ 6236677 w 8038681"/>
              <a:gd name="connsiteY8" fmla="*/ 2573914 h 3945513"/>
              <a:gd name="connsiteX9" fmla="*/ 6812782 w 8038681"/>
              <a:gd name="connsiteY9" fmla="*/ 3573724 h 3945513"/>
              <a:gd name="connsiteX10" fmla="*/ 7455877 w 8038681"/>
              <a:gd name="connsiteY10" fmla="*/ 3844191 h 3945513"/>
              <a:gd name="connsiteX11" fmla="*/ 8038681 w 8038681"/>
              <a:gd name="connsiteY11" fmla="*/ 3945513 h 3945513"/>
              <a:gd name="connsiteX0" fmla="*/ 0 w 8038681"/>
              <a:gd name="connsiteY0" fmla="*/ 3774691 h 3945513"/>
              <a:gd name="connsiteX1" fmla="*/ 1507253 w 8038681"/>
              <a:gd name="connsiteY1" fmla="*/ 3774691 h 3945513"/>
              <a:gd name="connsiteX2" fmla="*/ 2807677 w 8038681"/>
              <a:gd name="connsiteY2" fmla="*/ 3691792 h 3945513"/>
              <a:gd name="connsiteX3" fmla="*/ 4240404 w 8038681"/>
              <a:gd name="connsiteY3" fmla="*/ 3523482 h 3945513"/>
              <a:gd name="connsiteX4" fmla="*/ 4788877 w 8038681"/>
              <a:gd name="connsiteY4" fmla="*/ 3310792 h 3945513"/>
              <a:gd name="connsiteX5" fmla="*/ 5093677 w 8038681"/>
              <a:gd name="connsiteY5" fmla="*/ 1481991 h 3945513"/>
              <a:gd name="connsiteX6" fmla="*/ 5322277 w 8038681"/>
              <a:gd name="connsiteY6" fmla="*/ 59313 h 3945513"/>
              <a:gd name="connsiteX7" fmla="*/ 5627077 w 8038681"/>
              <a:gd name="connsiteY7" fmla="*/ 1126114 h 3945513"/>
              <a:gd name="connsiteX8" fmla="*/ 6236677 w 8038681"/>
              <a:gd name="connsiteY8" fmla="*/ 2573914 h 3945513"/>
              <a:gd name="connsiteX9" fmla="*/ 6812782 w 8038681"/>
              <a:gd name="connsiteY9" fmla="*/ 3573724 h 3945513"/>
              <a:gd name="connsiteX10" fmla="*/ 7455877 w 8038681"/>
              <a:gd name="connsiteY10" fmla="*/ 3844191 h 3945513"/>
              <a:gd name="connsiteX11" fmla="*/ 8038681 w 8038681"/>
              <a:gd name="connsiteY11" fmla="*/ 3945513 h 3945513"/>
              <a:gd name="connsiteX0" fmla="*/ 0 w 8038681"/>
              <a:gd name="connsiteY0" fmla="*/ 3774691 h 3945513"/>
              <a:gd name="connsiteX1" fmla="*/ 1507253 w 8038681"/>
              <a:gd name="connsiteY1" fmla="*/ 3774691 h 3945513"/>
              <a:gd name="connsiteX2" fmla="*/ 2807677 w 8038681"/>
              <a:gd name="connsiteY2" fmla="*/ 3691792 h 3945513"/>
              <a:gd name="connsiteX3" fmla="*/ 4240404 w 8038681"/>
              <a:gd name="connsiteY3" fmla="*/ 3523482 h 3945513"/>
              <a:gd name="connsiteX4" fmla="*/ 4788877 w 8038681"/>
              <a:gd name="connsiteY4" fmla="*/ 3310792 h 3945513"/>
              <a:gd name="connsiteX5" fmla="*/ 5093677 w 8038681"/>
              <a:gd name="connsiteY5" fmla="*/ 1481991 h 3945513"/>
              <a:gd name="connsiteX6" fmla="*/ 5322277 w 8038681"/>
              <a:gd name="connsiteY6" fmla="*/ 59313 h 3945513"/>
              <a:gd name="connsiteX7" fmla="*/ 5627077 w 8038681"/>
              <a:gd name="connsiteY7" fmla="*/ 1126114 h 3945513"/>
              <a:gd name="connsiteX8" fmla="*/ 6160477 w 8038681"/>
              <a:gd name="connsiteY8" fmla="*/ 2650114 h 3945513"/>
              <a:gd name="connsiteX9" fmla="*/ 6812782 w 8038681"/>
              <a:gd name="connsiteY9" fmla="*/ 3573724 h 3945513"/>
              <a:gd name="connsiteX10" fmla="*/ 7455877 w 8038681"/>
              <a:gd name="connsiteY10" fmla="*/ 3844191 h 3945513"/>
              <a:gd name="connsiteX11" fmla="*/ 8038681 w 8038681"/>
              <a:gd name="connsiteY11" fmla="*/ 3945513 h 3945513"/>
              <a:gd name="connsiteX0" fmla="*/ 0 w 8038681"/>
              <a:gd name="connsiteY0" fmla="*/ 3774691 h 3945513"/>
              <a:gd name="connsiteX1" fmla="*/ 1507253 w 8038681"/>
              <a:gd name="connsiteY1" fmla="*/ 3774691 h 3945513"/>
              <a:gd name="connsiteX2" fmla="*/ 2807677 w 8038681"/>
              <a:gd name="connsiteY2" fmla="*/ 3691792 h 3945513"/>
              <a:gd name="connsiteX3" fmla="*/ 4240404 w 8038681"/>
              <a:gd name="connsiteY3" fmla="*/ 3523482 h 3945513"/>
              <a:gd name="connsiteX4" fmla="*/ 4788877 w 8038681"/>
              <a:gd name="connsiteY4" fmla="*/ 3310792 h 3945513"/>
              <a:gd name="connsiteX5" fmla="*/ 5093677 w 8038681"/>
              <a:gd name="connsiteY5" fmla="*/ 1481991 h 3945513"/>
              <a:gd name="connsiteX6" fmla="*/ 5322277 w 8038681"/>
              <a:gd name="connsiteY6" fmla="*/ 59313 h 3945513"/>
              <a:gd name="connsiteX7" fmla="*/ 5627077 w 8038681"/>
              <a:gd name="connsiteY7" fmla="*/ 1126114 h 3945513"/>
              <a:gd name="connsiteX8" fmla="*/ 6160477 w 8038681"/>
              <a:gd name="connsiteY8" fmla="*/ 2650114 h 3945513"/>
              <a:gd name="connsiteX9" fmla="*/ 6812782 w 8038681"/>
              <a:gd name="connsiteY9" fmla="*/ 3573724 h 3945513"/>
              <a:gd name="connsiteX10" fmla="*/ 7455877 w 8038681"/>
              <a:gd name="connsiteY10" fmla="*/ 3844191 h 3945513"/>
              <a:gd name="connsiteX11" fmla="*/ 8038681 w 8038681"/>
              <a:gd name="connsiteY11" fmla="*/ 3945513 h 3945513"/>
              <a:gd name="connsiteX0" fmla="*/ 0 w 8038681"/>
              <a:gd name="connsiteY0" fmla="*/ 3774691 h 3945513"/>
              <a:gd name="connsiteX1" fmla="*/ 1507253 w 8038681"/>
              <a:gd name="connsiteY1" fmla="*/ 3774691 h 3945513"/>
              <a:gd name="connsiteX2" fmla="*/ 2807677 w 8038681"/>
              <a:gd name="connsiteY2" fmla="*/ 3691792 h 3945513"/>
              <a:gd name="connsiteX3" fmla="*/ 4240404 w 8038681"/>
              <a:gd name="connsiteY3" fmla="*/ 3523482 h 3945513"/>
              <a:gd name="connsiteX4" fmla="*/ 4788877 w 8038681"/>
              <a:gd name="connsiteY4" fmla="*/ 3310792 h 3945513"/>
              <a:gd name="connsiteX5" fmla="*/ 5093677 w 8038681"/>
              <a:gd name="connsiteY5" fmla="*/ 1481991 h 3945513"/>
              <a:gd name="connsiteX6" fmla="*/ 5322277 w 8038681"/>
              <a:gd name="connsiteY6" fmla="*/ 59313 h 3945513"/>
              <a:gd name="connsiteX7" fmla="*/ 5627077 w 8038681"/>
              <a:gd name="connsiteY7" fmla="*/ 1126114 h 3945513"/>
              <a:gd name="connsiteX8" fmla="*/ 6160477 w 8038681"/>
              <a:gd name="connsiteY8" fmla="*/ 2650114 h 3945513"/>
              <a:gd name="connsiteX9" fmla="*/ 6812782 w 8038681"/>
              <a:gd name="connsiteY9" fmla="*/ 3573724 h 3945513"/>
              <a:gd name="connsiteX10" fmla="*/ 7455877 w 8038681"/>
              <a:gd name="connsiteY10" fmla="*/ 3844191 h 3945513"/>
              <a:gd name="connsiteX11" fmla="*/ 8038681 w 8038681"/>
              <a:gd name="connsiteY11" fmla="*/ 3945513 h 3945513"/>
              <a:gd name="connsiteX0" fmla="*/ 0 w 8038681"/>
              <a:gd name="connsiteY0" fmla="*/ 3774691 h 3945513"/>
              <a:gd name="connsiteX1" fmla="*/ 1507253 w 8038681"/>
              <a:gd name="connsiteY1" fmla="*/ 3774691 h 3945513"/>
              <a:gd name="connsiteX2" fmla="*/ 2807677 w 8038681"/>
              <a:gd name="connsiteY2" fmla="*/ 3716914 h 3945513"/>
              <a:gd name="connsiteX3" fmla="*/ 4240404 w 8038681"/>
              <a:gd name="connsiteY3" fmla="*/ 3523482 h 3945513"/>
              <a:gd name="connsiteX4" fmla="*/ 4788877 w 8038681"/>
              <a:gd name="connsiteY4" fmla="*/ 3310792 h 3945513"/>
              <a:gd name="connsiteX5" fmla="*/ 5093677 w 8038681"/>
              <a:gd name="connsiteY5" fmla="*/ 1481991 h 3945513"/>
              <a:gd name="connsiteX6" fmla="*/ 5322277 w 8038681"/>
              <a:gd name="connsiteY6" fmla="*/ 59313 h 3945513"/>
              <a:gd name="connsiteX7" fmla="*/ 5627077 w 8038681"/>
              <a:gd name="connsiteY7" fmla="*/ 1126114 h 3945513"/>
              <a:gd name="connsiteX8" fmla="*/ 6160477 w 8038681"/>
              <a:gd name="connsiteY8" fmla="*/ 2650114 h 3945513"/>
              <a:gd name="connsiteX9" fmla="*/ 6812782 w 8038681"/>
              <a:gd name="connsiteY9" fmla="*/ 3573724 h 3945513"/>
              <a:gd name="connsiteX10" fmla="*/ 7455877 w 8038681"/>
              <a:gd name="connsiteY10" fmla="*/ 3844191 h 3945513"/>
              <a:gd name="connsiteX11" fmla="*/ 8038681 w 8038681"/>
              <a:gd name="connsiteY11" fmla="*/ 3945513 h 3945513"/>
              <a:gd name="connsiteX0" fmla="*/ 0 w 8038681"/>
              <a:gd name="connsiteY0" fmla="*/ 3774691 h 3945513"/>
              <a:gd name="connsiteX1" fmla="*/ 1507253 w 8038681"/>
              <a:gd name="connsiteY1" fmla="*/ 3774691 h 3945513"/>
              <a:gd name="connsiteX2" fmla="*/ 2807677 w 8038681"/>
              <a:gd name="connsiteY2" fmla="*/ 3716914 h 3945513"/>
              <a:gd name="connsiteX3" fmla="*/ 4240404 w 8038681"/>
              <a:gd name="connsiteY3" fmla="*/ 3523482 h 3945513"/>
              <a:gd name="connsiteX4" fmla="*/ 4788877 w 8038681"/>
              <a:gd name="connsiteY4" fmla="*/ 3310792 h 3945513"/>
              <a:gd name="connsiteX5" fmla="*/ 5093677 w 8038681"/>
              <a:gd name="connsiteY5" fmla="*/ 1481991 h 3945513"/>
              <a:gd name="connsiteX6" fmla="*/ 5322277 w 8038681"/>
              <a:gd name="connsiteY6" fmla="*/ 59313 h 3945513"/>
              <a:gd name="connsiteX7" fmla="*/ 5627077 w 8038681"/>
              <a:gd name="connsiteY7" fmla="*/ 1126114 h 3945513"/>
              <a:gd name="connsiteX8" fmla="*/ 6160477 w 8038681"/>
              <a:gd name="connsiteY8" fmla="*/ 2650114 h 3945513"/>
              <a:gd name="connsiteX9" fmla="*/ 6812782 w 8038681"/>
              <a:gd name="connsiteY9" fmla="*/ 3573724 h 3945513"/>
              <a:gd name="connsiteX10" fmla="*/ 7455877 w 8038681"/>
              <a:gd name="connsiteY10" fmla="*/ 3844191 h 3945513"/>
              <a:gd name="connsiteX11" fmla="*/ 8038681 w 8038681"/>
              <a:gd name="connsiteY11" fmla="*/ 3945513 h 3945513"/>
              <a:gd name="connsiteX0" fmla="*/ 0 w 8038681"/>
              <a:gd name="connsiteY0" fmla="*/ 3774691 h 3945513"/>
              <a:gd name="connsiteX1" fmla="*/ 1507253 w 8038681"/>
              <a:gd name="connsiteY1" fmla="*/ 3774691 h 3945513"/>
              <a:gd name="connsiteX2" fmla="*/ 2807677 w 8038681"/>
              <a:gd name="connsiteY2" fmla="*/ 3716914 h 3945513"/>
              <a:gd name="connsiteX3" fmla="*/ 4240404 w 8038681"/>
              <a:gd name="connsiteY3" fmla="*/ 3523482 h 3945513"/>
              <a:gd name="connsiteX4" fmla="*/ 4941277 w 8038681"/>
              <a:gd name="connsiteY4" fmla="*/ 3335914 h 3945513"/>
              <a:gd name="connsiteX5" fmla="*/ 5093677 w 8038681"/>
              <a:gd name="connsiteY5" fmla="*/ 1481991 h 3945513"/>
              <a:gd name="connsiteX6" fmla="*/ 5322277 w 8038681"/>
              <a:gd name="connsiteY6" fmla="*/ 59313 h 3945513"/>
              <a:gd name="connsiteX7" fmla="*/ 5627077 w 8038681"/>
              <a:gd name="connsiteY7" fmla="*/ 1126114 h 3945513"/>
              <a:gd name="connsiteX8" fmla="*/ 6160477 w 8038681"/>
              <a:gd name="connsiteY8" fmla="*/ 2650114 h 3945513"/>
              <a:gd name="connsiteX9" fmla="*/ 6812782 w 8038681"/>
              <a:gd name="connsiteY9" fmla="*/ 3573724 h 3945513"/>
              <a:gd name="connsiteX10" fmla="*/ 7455877 w 8038681"/>
              <a:gd name="connsiteY10" fmla="*/ 3844191 h 3945513"/>
              <a:gd name="connsiteX11" fmla="*/ 8038681 w 8038681"/>
              <a:gd name="connsiteY11" fmla="*/ 3945513 h 3945513"/>
              <a:gd name="connsiteX0" fmla="*/ 0 w 8038681"/>
              <a:gd name="connsiteY0" fmla="*/ 3774691 h 3945513"/>
              <a:gd name="connsiteX1" fmla="*/ 1507253 w 8038681"/>
              <a:gd name="connsiteY1" fmla="*/ 3774691 h 3945513"/>
              <a:gd name="connsiteX2" fmla="*/ 2807677 w 8038681"/>
              <a:gd name="connsiteY2" fmla="*/ 3716914 h 3945513"/>
              <a:gd name="connsiteX3" fmla="*/ 4179277 w 8038681"/>
              <a:gd name="connsiteY3" fmla="*/ 3488314 h 3945513"/>
              <a:gd name="connsiteX4" fmla="*/ 4941277 w 8038681"/>
              <a:gd name="connsiteY4" fmla="*/ 3335914 h 3945513"/>
              <a:gd name="connsiteX5" fmla="*/ 5093677 w 8038681"/>
              <a:gd name="connsiteY5" fmla="*/ 1481991 h 3945513"/>
              <a:gd name="connsiteX6" fmla="*/ 5322277 w 8038681"/>
              <a:gd name="connsiteY6" fmla="*/ 59313 h 3945513"/>
              <a:gd name="connsiteX7" fmla="*/ 5627077 w 8038681"/>
              <a:gd name="connsiteY7" fmla="*/ 1126114 h 3945513"/>
              <a:gd name="connsiteX8" fmla="*/ 6160477 w 8038681"/>
              <a:gd name="connsiteY8" fmla="*/ 2650114 h 3945513"/>
              <a:gd name="connsiteX9" fmla="*/ 6812782 w 8038681"/>
              <a:gd name="connsiteY9" fmla="*/ 3573724 h 3945513"/>
              <a:gd name="connsiteX10" fmla="*/ 7455877 w 8038681"/>
              <a:gd name="connsiteY10" fmla="*/ 3844191 h 3945513"/>
              <a:gd name="connsiteX11" fmla="*/ 8038681 w 8038681"/>
              <a:gd name="connsiteY11" fmla="*/ 3945513 h 3945513"/>
              <a:gd name="connsiteX0" fmla="*/ 0 w 8038681"/>
              <a:gd name="connsiteY0" fmla="*/ 3774691 h 3945513"/>
              <a:gd name="connsiteX1" fmla="*/ 1507253 w 8038681"/>
              <a:gd name="connsiteY1" fmla="*/ 3774691 h 3945513"/>
              <a:gd name="connsiteX2" fmla="*/ 2807677 w 8038681"/>
              <a:gd name="connsiteY2" fmla="*/ 3716914 h 3945513"/>
              <a:gd name="connsiteX3" fmla="*/ 4179277 w 8038681"/>
              <a:gd name="connsiteY3" fmla="*/ 3488314 h 3945513"/>
              <a:gd name="connsiteX4" fmla="*/ 4941277 w 8038681"/>
              <a:gd name="connsiteY4" fmla="*/ 3335914 h 3945513"/>
              <a:gd name="connsiteX5" fmla="*/ 5093677 w 8038681"/>
              <a:gd name="connsiteY5" fmla="*/ 1481991 h 3945513"/>
              <a:gd name="connsiteX6" fmla="*/ 5322277 w 8038681"/>
              <a:gd name="connsiteY6" fmla="*/ 59313 h 3945513"/>
              <a:gd name="connsiteX7" fmla="*/ 5627077 w 8038681"/>
              <a:gd name="connsiteY7" fmla="*/ 1126114 h 3945513"/>
              <a:gd name="connsiteX8" fmla="*/ 6160477 w 8038681"/>
              <a:gd name="connsiteY8" fmla="*/ 2650114 h 3945513"/>
              <a:gd name="connsiteX9" fmla="*/ 6812782 w 8038681"/>
              <a:gd name="connsiteY9" fmla="*/ 3573724 h 3945513"/>
              <a:gd name="connsiteX10" fmla="*/ 7455877 w 8038681"/>
              <a:gd name="connsiteY10" fmla="*/ 3844191 h 3945513"/>
              <a:gd name="connsiteX11" fmla="*/ 8038681 w 8038681"/>
              <a:gd name="connsiteY11" fmla="*/ 3945513 h 3945513"/>
              <a:gd name="connsiteX0" fmla="*/ 0 w 8038681"/>
              <a:gd name="connsiteY0" fmla="*/ 3774691 h 3945513"/>
              <a:gd name="connsiteX1" fmla="*/ 1507253 w 8038681"/>
              <a:gd name="connsiteY1" fmla="*/ 3774691 h 3945513"/>
              <a:gd name="connsiteX2" fmla="*/ 2807677 w 8038681"/>
              <a:gd name="connsiteY2" fmla="*/ 3716914 h 3945513"/>
              <a:gd name="connsiteX3" fmla="*/ 4179277 w 8038681"/>
              <a:gd name="connsiteY3" fmla="*/ 3488314 h 3945513"/>
              <a:gd name="connsiteX4" fmla="*/ 4941277 w 8038681"/>
              <a:gd name="connsiteY4" fmla="*/ 3335914 h 3945513"/>
              <a:gd name="connsiteX5" fmla="*/ 5093677 w 8038681"/>
              <a:gd name="connsiteY5" fmla="*/ 1481991 h 3945513"/>
              <a:gd name="connsiteX6" fmla="*/ 5322277 w 8038681"/>
              <a:gd name="connsiteY6" fmla="*/ 59313 h 3945513"/>
              <a:gd name="connsiteX7" fmla="*/ 5627077 w 8038681"/>
              <a:gd name="connsiteY7" fmla="*/ 1126114 h 3945513"/>
              <a:gd name="connsiteX8" fmla="*/ 6160477 w 8038681"/>
              <a:gd name="connsiteY8" fmla="*/ 2650114 h 3945513"/>
              <a:gd name="connsiteX9" fmla="*/ 6812782 w 8038681"/>
              <a:gd name="connsiteY9" fmla="*/ 3573724 h 3945513"/>
              <a:gd name="connsiteX10" fmla="*/ 7455877 w 8038681"/>
              <a:gd name="connsiteY10" fmla="*/ 3844191 h 3945513"/>
              <a:gd name="connsiteX11" fmla="*/ 8038681 w 8038681"/>
              <a:gd name="connsiteY11" fmla="*/ 3945513 h 3945513"/>
              <a:gd name="connsiteX0" fmla="*/ 0 w 8038681"/>
              <a:gd name="connsiteY0" fmla="*/ 3774691 h 3945513"/>
              <a:gd name="connsiteX1" fmla="*/ 1507253 w 8038681"/>
              <a:gd name="connsiteY1" fmla="*/ 3774691 h 3945513"/>
              <a:gd name="connsiteX2" fmla="*/ 2807677 w 8038681"/>
              <a:gd name="connsiteY2" fmla="*/ 3716914 h 3945513"/>
              <a:gd name="connsiteX3" fmla="*/ 4179277 w 8038681"/>
              <a:gd name="connsiteY3" fmla="*/ 3412114 h 3945513"/>
              <a:gd name="connsiteX4" fmla="*/ 4941277 w 8038681"/>
              <a:gd name="connsiteY4" fmla="*/ 3335914 h 3945513"/>
              <a:gd name="connsiteX5" fmla="*/ 5093677 w 8038681"/>
              <a:gd name="connsiteY5" fmla="*/ 1481991 h 3945513"/>
              <a:gd name="connsiteX6" fmla="*/ 5322277 w 8038681"/>
              <a:gd name="connsiteY6" fmla="*/ 59313 h 3945513"/>
              <a:gd name="connsiteX7" fmla="*/ 5627077 w 8038681"/>
              <a:gd name="connsiteY7" fmla="*/ 1126114 h 3945513"/>
              <a:gd name="connsiteX8" fmla="*/ 6160477 w 8038681"/>
              <a:gd name="connsiteY8" fmla="*/ 2650114 h 3945513"/>
              <a:gd name="connsiteX9" fmla="*/ 6812782 w 8038681"/>
              <a:gd name="connsiteY9" fmla="*/ 3573724 h 3945513"/>
              <a:gd name="connsiteX10" fmla="*/ 7455877 w 8038681"/>
              <a:gd name="connsiteY10" fmla="*/ 3844191 h 3945513"/>
              <a:gd name="connsiteX11" fmla="*/ 8038681 w 8038681"/>
              <a:gd name="connsiteY11" fmla="*/ 3945513 h 3945513"/>
              <a:gd name="connsiteX0" fmla="*/ 0 w 8038681"/>
              <a:gd name="connsiteY0" fmla="*/ 3774691 h 3945513"/>
              <a:gd name="connsiteX1" fmla="*/ 1507253 w 8038681"/>
              <a:gd name="connsiteY1" fmla="*/ 3774691 h 3945513"/>
              <a:gd name="connsiteX2" fmla="*/ 2807677 w 8038681"/>
              <a:gd name="connsiteY2" fmla="*/ 3716914 h 3945513"/>
              <a:gd name="connsiteX3" fmla="*/ 4179277 w 8038681"/>
              <a:gd name="connsiteY3" fmla="*/ 3412114 h 3945513"/>
              <a:gd name="connsiteX4" fmla="*/ 4865077 w 8038681"/>
              <a:gd name="connsiteY4" fmla="*/ 3335914 h 3945513"/>
              <a:gd name="connsiteX5" fmla="*/ 5093677 w 8038681"/>
              <a:gd name="connsiteY5" fmla="*/ 1481991 h 3945513"/>
              <a:gd name="connsiteX6" fmla="*/ 5322277 w 8038681"/>
              <a:gd name="connsiteY6" fmla="*/ 59313 h 3945513"/>
              <a:gd name="connsiteX7" fmla="*/ 5627077 w 8038681"/>
              <a:gd name="connsiteY7" fmla="*/ 1126114 h 3945513"/>
              <a:gd name="connsiteX8" fmla="*/ 6160477 w 8038681"/>
              <a:gd name="connsiteY8" fmla="*/ 2650114 h 3945513"/>
              <a:gd name="connsiteX9" fmla="*/ 6812782 w 8038681"/>
              <a:gd name="connsiteY9" fmla="*/ 3573724 h 3945513"/>
              <a:gd name="connsiteX10" fmla="*/ 7455877 w 8038681"/>
              <a:gd name="connsiteY10" fmla="*/ 3844191 h 3945513"/>
              <a:gd name="connsiteX11" fmla="*/ 8038681 w 8038681"/>
              <a:gd name="connsiteY11" fmla="*/ 3945513 h 3945513"/>
              <a:gd name="connsiteX0" fmla="*/ 0 w 8038681"/>
              <a:gd name="connsiteY0" fmla="*/ 3774691 h 3945513"/>
              <a:gd name="connsiteX1" fmla="*/ 1507253 w 8038681"/>
              <a:gd name="connsiteY1" fmla="*/ 3774691 h 3945513"/>
              <a:gd name="connsiteX2" fmla="*/ 2807677 w 8038681"/>
              <a:gd name="connsiteY2" fmla="*/ 3716914 h 3945513"/>
              <a:gd name="connsiteX3" fmla="*/ 4179277 w 8038681"/>
              <a:gd name="connsiteY3" fmla="*/ 3412114 h 3945513"/>
              <a:gd name="connsiteX4" fmla="*/ 4865077 w 8038681"/>
              <a:gd name="connsiteY4" fmla="*/ 3335914 h 3945513"/>
              <a:gd name="connsiteX5" fmla="*/ 5093677 w 8038681"/>
              <a:gd name="connsiteY5" fmla="*/ 1481991 h 3945513"/>
              <a:gd name="connsiteX6" fmla="*/ 5322277 w 8038681"/>
              <a:gd name="connsiteY6" fmla="*/ 59313 h 3945513"/>
              <a:gd name="connsiteX7" fmla="*/ 5627077 w 8038681"/>
              <a:gd name="connsiteY7" fmla="*/ 1126114 h 3945513"/>
              <a:gd name="connsiteX8" fmla="*/ 6160477 w 8038681"/>
              <a:gd name="connsiteY8" fmla="*/ 2650114 h 3945513"/>
              <a:gd name="connsiteX9" fmla="*/ 6812782 w 8038681"/>
              <a:gd name="connsiteY9" fmla="*/ 3573724 h 3945513"/>
              <a:gd name="connsiteX10" fmla="*/ 7455877 w 8038681"/>
              <a:gd name="connsiteY10" fmla="*/ 3844191 h 3945513"/>
              <a:gd name="connsiteX11" fmla="*/ 8038681 w 8038681"/>
              <a:gd name="connsiteY11" fmla="*/ 3945513 h 3945513"/>
              <a:gd name="connsiteX0" fmla="*/ 0 w 8038681"/>
              <a:gd name="connsiteY0" fmla="*/ 3774691 h 3945513"/>
              <a:gd name="connsiteX1" fmla="*/ 1507253 w 8038681"/>
              <a:gd name="connsiteY1" fmla="*/ 3774691 h 3945513"/>
              <a:gd name="connsiteX2" fmla="*/ 2807677 w 8038681"/>
              <a:gd name="connsiteY2" fmla="*/ 3716914 h 3945513"/>
              <a:gd name="connsiteX3" fmla="*/ 4179277 w 8038681"/>
              <a:gd name="connsiteY3" fmla="*/ 3412114 h 3945513"/>
              <a:gd name="connsiteX4" fmla="*/ 5017477 w 8038681"/>
              <a:gd name="connsiteY4" fmla="*/ 3259714 h 3945513"/>
              <a:gd name="connsiteX5" fmla="*/ 5093677 w 8038681"/>
              <a:gd name="connsiteY5" fmla="*/ 1481991 h 3945513"/>
              <a:gd name="connsiteX6" fmla="*/ 5322277 w 8038681"/>
              <a:gd name="connsiteY6" fmla="*/ 59313 h 3945513"/>
              <a:gd name="connsiteX7" fmla="*/ 5627077 w 8038681"/>
              <a:gd name="connsiteY7" fmla="*/ 1126114 h 3945513"/>
              <a:gd name="connsiteX8" fmla="*/ 6160477 w 8038681"/>
              <a:gd name="connsiteY8" fmla="*/ 2650114 h 3945513"/>
              <a:gd name="connsiteX9" fmla="*/ 6812782 w 8038681"/>
              <a:gd name="connsiteY9" fmla="*/ 3573724 h 3945513"/>
              <a:gd name="connsiteX10" fmla="*/ 7455877 w 8038681"/>
              <a:gd name="connsiteY10" fmla="*/ 3844191 h 3945513"/>
              <a:gd name="connsiteX11" fmla="*/ 8038681 w 8038681"/>
              <a:gd name="connsiteY11" fmla="*/ 3945513 h 3945513"/>
              <a:gd name="connsiteX0" fmla="*/ 0 w 8038681"/>
              <a:gd name="connsiteY0" fmla="*/ 3774691 h 3945513"/>
              <a:gd name="connsiteX1" fmla="*/ 1507253 w 8038681"/>
              <a:gd name="connsiteY1" fmla="*/ 3774691 h 3945513"/>
              <a:gd name="connsiteX2" fmla="*/ 2807677 w 8038681"/>
              <a:gd name="connsiteY2" fmla="*/ 3716914 h 3945513"/>
              <a:gd name="connsiteX3" fmla="*/ 4179277 w 8038681"/>
              <a:gd name="connsiteY3" fmla="*/ 3412114 h 3945513"/>
              <a:gd name="connsiteX4" fmla="*/ 5017477 w 8038681"/>
              <a:gd name="connsiteY4" fmla="*/ 3259714 h 3945513"/>
              <a:gd name="connsiteX5" fmla="*/ 5142445 w 8038681"/>
              <a:gd name="connsiteY5" fmla="*/ 1481991 h 3945513"/>
              <a:gd name="connsiteX6" fmla="*/ 5322277 w 8038681"/>
              <a:gd name="connsiteY6" fmla="*/ 59313 h 3945513"/>
              <a:gd name="connsiteX7" fmla="*/ 5627077 w 8038681"/>
              <a:gd name="connsiteY7" fmla="*/ 1126114 h 3945513"/>
              <a:gd name="connsiteX8" fmla="*/ 6160477 w 8038681"/>
              <a:gd name="connsiteY8" fmla="*/ 2650114 h 3945513"/>
              <a:gd name="connsiteX9" fmla="*/ 6812782 w 8038681"/>
              <a:gd name="connsiteY9" fmla="*/ 3573724 h 3945513"/>
              <a:gd name="connsiteX10" fmla="*/ 7455877 w 8038681"/>
              <a:gd name="connsiteY10" fmla="*/ 3844191 h 3945513"/>
              <a:gd name="connsiteX11" fmla="*/ 8038681 w 8038681"/>
              <a:gd name="connsiteY11" fmla="*/ 3945513 h 3945513"/>
              <a:gd name="connsiteX0" fmla="*/ 0 w 8038681"/>
              <a:gd name="connsiteY0" fmla="*/ 3774691 h 3945513"/>
              <a:gd name="connsiteX1" fmla="*/ 1507253 w 8038681"/>
              <a:gd name="connsiteY1" fmla="*/ 3774691 h 3945513"/>
              <a:gd name="connsiteX2" fmla="*/ 2807677 w 8038681"/>
              <a:gd name="connsiteY2" fmla="*/ 3716914 h 3945513"/>
              <a:gd name="connsiteX3" fmla="*/ 4179277 w 8038681"/>
              <a:gd name="connsiteY3" fmla="*/ 3412114 h 3945513"/>
              <a:gd name="connsiteX4" fmla="*/ 5017477 w 8038681"/>
              <a:gd name="connsiteY4" fmla="*/ 3259714 h 3945513"/>
              <a:gd name="connsiteX5" fmla="*/ 5179021 w 8038681"/>
              <a:gd name="connsiteY5" fmla="*/ 1481991 h 3945513"/>
              <a:gd name="connsiteX6" fmla="*/ 5322277 w 8038681"/>
              <a:gd name="connsiteY6" fmla="*/ 59313 h 3945513"/>
              <a:gd name="connsiteX7" fmla="*/ 5627077 w 8038681"/>
              <a:gd name="connsiteY7" fmla="*/ 1126114 h 3945513"/>
              <a:gd name="connsiteX8" fmla="*/ 6160477 w 8038681"/>
              <a:gd name="connsiteY8" fmla="*/ 2650114 h 3945513"/>
              <a:gd name="connsiteX9" fmla="*/ 6812782 w 8038681"/>
              <a:gd name="connsiteY9" fmla="*/ 3573724 h 3945513"/>
              <a:gd name="connsiteX10" fmla="*/ 7455877 w 8038681"/>
              <a:gd name="connsiteY10" fmla="*/ 3844191 h 3945513"/>
              <a:gd name="connsiteX11" fmla="*/ 8038681 w 8038681"/>
              <a:gd name="connsiteY11" fmla="*/ 3945513 h 3945513"/>
              <a:gd name="connsiteX0" fmla="*/ 0 w 8038681"/>
              <a:gd name="connsiteY0" fmla="*/ 3774691 h 3945513"/>
              <a:gd name="connsiteX1" fmla="*/ 1507253 w 8038681"/>
              <a:gd name="connsiteY1" fmla="*/ 3774691 h 3945513"/>
              <a:gd name="connsiteX2" fmla="*/ 2807677 w 8038681"/>
              <a:gd name="connsiteY2" fmla="*/ 3716914 h 3945513"/>
              <a:gd name="connsiteX3" fmla="*/ 4179277 w 8038681"/>
              <a:gd name="connsiteY3" fmla="*/ 3314578 h 3945513"/>
              <a:gd name="connsiteX4" fmla="*/ 5017477 w 8038681"/>
              <a:gd name="connsiteY4" fmla="*/ 3259714 h 3945513"/>
              <a:gd name="connsiteX5" fmla="*/ 5179021 w 8038681"/>
              <a:gd name="connsiteY5" fmla="*/ 1481991 h 3945513"/>
              <a:gd name="connsiteX6" fmla="*/ 5322277 w 8038681"/>
              <a:gd name="connsiteY6" fmla="*/ 59313 h 3945513"/>
              <a:gd name="connsiteX7" fmla="*/ 5627077 w 8038681"/>
              <a:gd name="connsiteY7" fmla="*/ 1126114 h 3945513"/>
              <a:gd name="connsiteX8" fmla="*/ 6160477 w 8038681"/>
              <a:gd name="connsiteY8" fmla="*/ 2650114 h 3945513"/>
              <a:gd name="connsiteX9" fmla="*/ 6812782 w 8038681"/>
              <a:gd name="connsiteY9" fmla="*/ 3573724 h 3945513"/>
              <a:gd name="connsiteX10" fmla="*/ 7455877 w 8038681"/>
              <a:gd name="connsiteY10" fmla="*/ 3844191 h 3945513"/>
              <a:gd name="connsiteX11" fmla="*/ 8038681 w 8038681"/>
              <a:gd name="connsiteY11" fmla="*/ 3945513 h 3945513"/>
              <a:gd name="connsiteX0" fmla="*/ 0 w 8038681"/>
              <a:gd name="connsiteY0" fmla="*/ 3774691 h 3945513"/>
              <a:gd name="connsiteX1" fmla="*/ 1507253 w 8038681"/>
              <a:gd name="connsiteY1" fmla="*/ 3774691 h 3945513"/>
              <a:gd name="connsiteX2" fmla="*/ 2807677 w 8038681"/>
              <a:gd name="connsiteY2" fmla="*/ 3716914 h 3945513"/>
              <a:gd name="connsiteX3" fmla="*/ 4179277 w 8038681"/>
              <a:gd name="connsiteY3" fmla="*/ 3314578 h 3945513"/>
              <a:gd name="connsiteX4" fmla="*/ 5017477 w 8038681"/>
              <a:gd name="connsiteY4" fmla="*/ 3089026 h 3945513"/>
              <a:gd name="connsiteX5" fmla="*/ 5179021 w 8038681"/>
              <a:gd name="connsiteY5" fmla="*/ 1481991 h 3945513"/>
              <a:gd name="connsiteX6" fmla="*/ 5322277 w 8038681"/>
              <a:gd name="connsiteY6" fmla="*/ 59313 h 3945513"/>
              <a:gd name="connsiteX7" fmla="*/ 5627077 w 8038681"/>
              <a:gd name="connsiteY7" fmla="*/ 1126114 h 3945513"/>
              <a:gd name="connsiteX8" fmla="*/ 6160477 w 8038681"/>
              <a:gd name="connsiteY8" fmla="*/ 2650114 h 3945513"/>
              <a:gd name="connsiteX9" fmla="*/ 6812782 w 8038681"/>
              <a:gd name="connsiteY9" fmla="*/ 3573724 h 3945513"/>
              <a:gd name="connsiteX10" fmla="*/ 7455877 w 8038681"/>
              <a:gd name="connsiteY10" fmla="*/ 3844191 h 3945513"/>
              <a:gd name="connsiteX11" fmla="*/ 8038681 w 8038681"/>
              <a:gd name="connsiteY11" fmla="*/ 3945513 h 3945513"/>
              <a:gd name="connsiteX0" fmla="*/ 0 w 8038681"/>
              <a:gd name="connsiteY0" fmla="*/ 3774691 h 3945513"/>
              <a:gd name="connsiteX1" fmla="*/ 1507253 w 8038681"/>
              <a:gd name="connsiteY1" fmla="*/ 3774691 h 3945513"/>
              <a:gd name="connsiteX2" fmla="*/ 2807677 w 8038681"/>
              <a:gd name="connsiteY2" fmla="*/ 3716914 h 3945513"/>
              <a:gd name="connsiteX3" fmla="*/ 4179277 w 8038681"/>
              <a:gd name="connsiteY3" fmla="*/ 3314578 h 3945513"/>
              <a:gd name="connsiteX4" fmla="*/ 5017477 w 8038681"/>
              <a:gd name="connsiteY4" fmla="*/ 3162178 h 3945513"/>
              <a:gd name="connsiteX5" fmla="*/ 5179021 w 8038681"/>
              <a:gd name="connsiteY5" fmla="*/ 1481991 h 3945513"/>
              <a:gd name="connsiteX6" fmla="*/ 5322277 w 8038681"/>
              <a:gd name="connsiteY6" fmla="*/ 59313 h 3945513"/>
              <a:gd name="connsiteX7" fmla="*/ 5627077 w 8038681"/>
              <a:gd name="connsiteY7" fmla="*/ 1126114 h 3945513"/>
              <a:gd name="connsiteX8" fmla="*/ 6160477 w 8038681"/>
              <a:gd name="connsiteY8" fmla="*/ 2650114 h 3945513"/>
              <a:gd name="connsiteX9" fmla="*/ 6812782 w 8038681"/>
              <a:gd name="connsiteY9" fmla="*/ 3573724 h 3945513"/>
              <a:gd name="connsiteX10" fmla="*/ 7455877 w 8038681"/>
              <a:gd name="connsiteY10" fmla="*/ 3844191 h 3945513"/>
              <a:gd name="connsiteX11" fmla="*/ 8038681 w 8038681"/>
              <a:gd name="connsiteY11" fmla="*/ 3945513 h 3945513"/>
              <a:gd name="connsiteX0" fmla="*/ 0 w 8038681"/>
              <a:gd name="connsiteY0" fmla="*/ 3774691 h 3945513"/>
              <a:gd name="connsiteX1" fmla="*/ 1507253 w 8038681"/>
              <a:gd name="connsiteY1" fmla="*/ 3774691 h 3945513"/>
              <a:gd name="connsiteX2" fmla="*/ 2807677 w 8038681"/>
              <a:gd name="connsiteY2" fmla="*/ 3716914 h 3945513"/>
              <a:gd name="connsiteX3" fmla="*/ 4179277 w 8038681"/>
              <a:gd name="connsiteY3" fmla="*/ 3278002 h 3945513"/>
              <a:gd name="connsiteX4" fmla="*/ 5017477 w 8038681"/>
              <a:gd name="connsiteY4" fmla="*/ 3162178 h 3945513"/>
              <a:gd name="connsiteX5" fmla="*/ 5179021 w 8038681"/>
              <a:gd name="connsiteY5" fmla="*/ 1481991 h 3945513"/>
              <a:gd name="connsiteX6" fmla="*/ 5322277 w 8038681"/>
              <a:gd name="connsiteY6" fmla="*/ 59313 h 3945513"/>
              <a:gd name="connsiteX7" fmla="*/ 5627077 w 8038681"/>
              <a:gd name="connsiteY7" fmla="*/ 1126114 h 3945513"/>
              <a:gd name="connsiteX8" fmla="*/ 6160477 w 8038681"/>
              <a:gd name="connsiteY8" fmla="*/ 2650114 h 3945513"/>
              <a:gd name="connsiteX9" fmla="*/ 6812782 w 8038681"/>
              <a:gd name="connsiteY9" fmla="*/ 3573724 h 3945513"/>
              <a:gd name="connsiteX10" fmla="*/ 7455877 w 8038681"/>
              <a:gd name="connsiteY10" fmla="*/ 3844191 h 3945513"/>
              <a:gd name="connsiteX11" fmla="*/ 8038681 w 8038681"/>
              <a:gd name="connsiteY11" fmla="*/ 3945513 h 3945513"/>
              <a:gd name="connsiteX0" fmla="*/ 0 w 8038681"/>
              <a:gd name="connsiteY0" fmla="*/ 3774691 h 3945513"/>
              <a:gd name="connsiteX1" fmla="*/ 1507253 w 8038681"/>
              <a:gd name="connsiteY1" fmla="*/ 3774691 h 3945513"/>
              <a:gd name="connsiteX2" fmla="*/ 2807677 w 8038681"/>
              <a:gd name="connsiteY2" fmla="*/ 3716914 h 3945513"/>
              <a:gd name="connsiteX3" fmla="*/ 4179277 w 8038681"/>
              <a:gd name="connsiteY3" fmla="*/ 3278002 h 3945513"/>
              <a:gd name="connsiteX4" fmla="*/ 5017477 w 8038681"/>
              <a:gd name="connsiteY4" fmla="*/ 3162178 h 3945513"/>
              <a:gd name="connsiteX5" fmla="*/ 5179021 w 8038681"/>
              <a:gd name="connsiteY5" fmla="*/ 1481991 h 3945513"/>
              <a:gd name="connsiteX6" fmla="*/ 5322277 w 8038681"/>
              <a:gd name="connsiteY6" fmla="*/ 59313 h 3945513"/>
              <a:gd name="connsiteX7" fmla="*/ 5627077 w 8038681"/>
              <a:gd name="connsiteY7" fmla="*/ 1126114 h 3945513"/>
              <a:gd name="connsiteX8" fmla="*/ 6160477 w 8038681"/>
              <a:gd name="connsiteY8" fmla="*/ 2650114 h 3945513"/>
              <a:gd name="connsiteX9" fmla="*/ 6812782 w 8038681"/>
              <a:gd name="connsiteY9" fmla="*/ 3573724 h 3945513"/>
              <a:gd name="connsiteX10" fmla="*/ 7455877 w 8038681"/>
              <a:gd name="connsiteY10" fmla="*/ 3844191 h 3945513"/>
              <a:gd name="connsiteX11" fmla="*/ 8038681 w 8038681"/>
              <a:gd name="connsiteY11" fmla="*/ 3945513 h 3945513"/>
              <a:gd name="connsiteX0" fmla="*/ 0 w 8038681"/>
              <a:gd name="connsiteY0" fmla="*/ 3774691 h 3945513"/>
              <a:gd name="connsiteX1" fmla="*/ 1507253 w 8038681"/>
              <a:gd name="connsiteY1" fmla="*/ 3774691 h 3945513"/>
              <a:gd name="connsiteX2" fmla="*/ 2807677 w 8038681"/>
              <a:gd name="connsiteY2" fmla="*/ 3716914 h 3945513"/>
              <a:gd name="connsiteX3" fmla="*/ 4179277 w 8038681"/>
              <a:gd name="connsiteY3" fmla="*/ 3278002 h 3945513"/>
              <a:gd name="connsiteX4" fmla="*/ 5017477 w 8038681"/>
              <a:gd name="connsiteY4" fmla="*/ 3162178 h 3945513"/>
              <a:gd name="connsiteX5" fmla="*/ 5179021 w 8038681"/>
              <a:gd name="connsiteY5" fmla="*/ 1481991 h 3945513"/>
              <a:gd name="connsiteX6" fmla="*/ 5322277 w 8038681"/>
              <a:gd name="connsiteY6" fmla="*/ 59313 h 3945513"/>
              <a:gd name="connsiteX7" fmla="*/ 5627077 w 8038681"/>
              <a:gd name="connsiteY7" fmla="*/ 1126114 h 3945513"/>
              <a:gd name="connsiteX8" fmla="*/ 6160477 w 8038681"/>
              <a:gd name="connsiteY8" fmla="*/ 2650114 h 3945513"/>
              <a:gd name="connsiteX9" fmla="*/ 6812782 w 8038681"/>
              <a:gd name="connsiteY9" fmla="*/ 3573724 h 3945513"/>
              <a:gd name="connsiteX10" fmla="*/ 7455877 w 8038681"/>
              <a:gd name="connsiteY10" fmla="*/ 3844191 h 3945513"/>
              <a:gd name="connsiteX11" fmla="*/ 8038681 w 8038681"/>
              <a:gd name="connsiteY11" fmla="*/ 3945513 h 394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8681" h="3945513">
                <a:moveTo>
                  <a:pt x="0" y="3774691"/>
                </a:moveTo>
                <a:cubicBezTo>
                  <a:pt x="525026" y="3785577"/>
                  <a:pt x="1039307" y="3784320"/>
                  <a:pt x="1507253" y="3774691"/>
                </a:cubicBezTo>
                <a:cubicBezTo>
                  <a:pt x="1975199" y="3765062"/>
                  <a:pt x="2352152" y="3758782"/>
                  <a:pt x="2807677" y="3716914"/>
                </a:cubicBezTo>
                <a:cubicBezTo>
                  <a:pt x="3366834" y="3705526"/>
                  <a:pt x="3796245" y="3247014"/>
                  <a:pt x="4179277" y="3278002"/>
                </a:cubicBezTo>
                <a:cubicBezTo>
                  <a:pt x="4568405" y="3214502"/>
                  <a:pt x="4730228" y="3248929"/>
                  <a:pt x="5017477" y="3162178"/>
                </a:cubicBezTo>
                <a:cubicBezTo>
                  <a:pt x="5176576" y="2830582"/>
                  <a:pt x="5128221" y="1999135"/>
                  <a:pt x="5179021" y="1481991"/>
                </a:cubicBezTo>
                <a:cubicBezTo>
                  <a:pt x="5229821" y="964847"/>
                  <a:pt x="5247601" y="118626"/>
                  <a:pt x="5322277" y="59313"/>
                </a:cubicBezTo>
                <a:cubicBezTo>
                  <a:pt x="5396953" y="0"/>
                  <a:pt x="5487377" y="694314"/>
                  <a:pt x="5627077" y="1126114"/>
                </a:cubicBezTo>
                <a:cubicBezTo>
                  <a:pt x="5766777" y="1557914"/>
                  <a:pt x="5807111" y="2229619"/>
                  <a:pt x="6160477" y="2650114"/>
                </a:cubicBezTo>
                <a:cubicBezTo>
                  <a:pt x="6430108" y="3015344"/>
                  <a:pt x="6596882" y="3374711"/>
                  <a:pt x="6812782" y="3573724"/>
                </a:cubicBezTo>
                <a:cubicBezTo>
                  <a:pt x="7028682" y="3772737"/>
                  <a:pt x="7251561" y="3782226"/>
                  <a:pt x="7455877" y="3844191"/>
                </a:cubicBezTo>
                <a:cubicBezTo>
                  <a:pt x="7660194" y="3906156"/>
                  <a:pt x="7839389" y="3911181"/>
                  <a:pt x="8038681" y="3945513"/>
                </a:cubicBezTo>
              </a:path>
            </a:pathLst>
          </a:custGeom>
          <a:ln>
            <a:solidFill>
              <a:srgbClr val="00B0F0"/>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TextBox 29"/>
          <p:cNvSpPr txBox="1"/>
          <p:nvPr/>
        </p:nvSpPr>
        <p:spPr>
          <a:xfrm>
            <a:off x="97536" y="1368552"/>
            <a:ext cx="902208" cy="400110"/>
          </a:xfrm>
          <a:prstGeom prst="rect">
            <a:avLst/>
          </a:prstGeom>
          <a:noFill/>
        </p:spPr>
        <p:txBody>
          <a:bodyPr wrap="square" rtlCol="0">
            <a:spAutoFit/>
          </a:bodyPr>
          <a:lstStyle/>
          <a:p>
            <a:pPr algn="ctr"/>
            <a:r>
              <a:rPr lang="en-US" sz="2000" b="1" dirty="0" smtClean="0">
                <a:solidFill>
                  <a:schemeClr val="bg1"/>
                </a:solidFill>
              </a:rPr>
              <a:t>Flow</a:t>
            </a:r>
            <a:endParaRPr lang="en-US" sz="2000" b="1" dirty="0">
              <a:solidFill>
                <a:schemeClr val="bg1"/>
              </a:solidFill>
            </a:endParaRPr>
          </a:p>
        </p:txBody>
      </p:sp>
      <p:sp>
        <p:nvSpPr>
          <p:cNvPr id="35" name="TextBox 34"/>
          <p:cNvSpPr txBox="1"/>
          <p:nvPr/>
        </p:nvSpPr>
        <p:spPr>
          <a:xfrm>
            <a:off x="7821168" y="5897880"/>
            <a:ext cx="902208" cy="400110"/>
          </a:xfrm>
          <a:prstGeom prst="rect">
            <a:avLst/>
          </a:prstGeom>
          <a:noFill/>
        </p:spPr>
        <p:txBody>
          <a:bodyPr wrap="square" rtlCol="0">
            <a:spAutoFit/>
          </a:bodyPr>
          <a:lstStyle/>
          <a:p>
            <a:pPr algn="ctr"/>
            <a:r>
              <a:rPr lang="en-US" sz="2000" b="1" dirty="0" smtClean="0">
                <a:solidFill>
                  <a:schemeClr val="bg1"/>
                </a:solidFill>
              </a:rPr>
              <a:t>Time</a:t>
            </a:r>
            <a:endParaRPr lang="en-US" sz="2000" b="1" dirty="0">
              <a:solidFill>
                <a:schemeClr val="bg1"/>
              </a:solidFill>
            </a:endParaRPr>
          </a:p>
        </p:txBody>
      </p:sp>
      <p:sp>
        <p:nvSpPr>
          <p:cNvPr id="36" name="TextBox 35"/>
          <p:cNvSpPr txBox="1"/>
          <p:nvPr/>
        </p:nvSpPr>
        <p:spPr>
          <a:xfrm>
            <a:off x="3532632" y="5705856"/>
            <a:ext cx="3096768" cy="738664"/>
          </a:xfrm>
          <a:prstGeom prst="rect">
            <a:avLst/>
          </a:prstGeom>
          <a:solidFill>
            <a:schemeClr val="tx1"/>
          </a:solidFill>
          <a:ln>
            <a:solidFill>
              <a:srgbClr val="FFC000"/>
            </a:solidFill>
          </a:ln>
        </p:spPr>
        <p:txBody>
          <a:bodyPr wrap="square" rtlCol="0">
            <a:spAutoFit/>
          </a:bodyPr>
          <a:lstStyle/>
          <a:p>
            <a:pPr algn="ctr"/>
            <a:r>
              <a:rPr lang="en-US" sz="1400" dirty="0" smtClean="0">
                <a:solidFill>
                  <a:srgbClr val="FFC000"/>
                </a:solidFill>
              </a:rPr>
              <a:t>Warning Issuance Offset - Important time for consequence estimate – </a:t>
            </a:r>
            <a:r>
              <a:rPr lang="en-US" sz="1400" dirty="0" smtClean="0">
                <a:solidFill>
                  <a:srgbClr val="FFFF00"/>
                </a:solidFill>
              </a:rPr>
              <a:t>SENSITIVITY ANALYSIS</a:t>
            </a:r>
            <a:endParaRPr lang="en-US" sz="1400" dirty="0">
              <a:solidFill>
                <a:srgbClr val="FFFF00"/>
              </a:solidFill>
            </a:endParaRPr>
          </a:p>
        </p:txBody>
      </p:sp>
      <p:sp>
        <p:nvSpPr>
          <p:cNvPr id="37" name="Right Brace 36"/>
          <p:cNvSpPr/>
          <p:nvPr/>
        </p:nvSpPr>
        <p:spPr>
          <a:xfrm rot="16200000">
            <a:off x="3018608" y="3275511"/>
            <a:ext cx="350520" cy="1145177"/>
          </a:xfrm>
          <a:prstGeom prst="rightBrace">
            <a:avLst>
              <a:gd name="adj1" fmla="val 8333"/>
              <a:gd name="adj2" fmla="val 48619"/>
            </a:avLst>
          </a:prstGeom>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bg1"/>
              </a:solidFill>
            </a:endParaRPr>
          </a:p>
        </p:txBody>
      </p:sp>
      <p:sp>
        <p:nvSpPr>
          <p:cNvPr id="38" name="TextBox 37"/>
          <p:cNvSpPr txBox="1"/>
          <p:nvPr/>
        </p:nvSpPr>
        <p:spPr>
          <a:xfrm>
            <a:off x="1103376" y="3371088"/>
            <a:ext cx="2103120" cy="307777"/>
          </a:xfrm>
          <a:prstGeom prst="rect">
            <a:avLst/>
          </a:prstGeom>
          <a:noFill/>
          <a:ln>
            <a:solidFill>
              <a:srgbClr val="FFFF00"/>
            </a:solidFill>
          </a:ln>
        </p:spPr>
        <p:txBody>
          <a:bodyPr wrap="square" rtlCol="0">
            <a:spAutoFit/>
          </a:bodyPr>
          <a:lstStyle/>
          <a:p>
            <a:pPr algn="ctr"/>
            <a:r>
              <a:rPr lang="en-US" sz="1400" dirty="0" smtClean="0">
                <a:solidFill>
                  <a:schemeClr val="bg1"/>
                </a:solidFill>
              </a:rPr>
              <a:t>Intervention Attempted</a:t>
            </a:r>
            <a:endParaRPr lang="en-US" sz="1400" dirty="0">
              <a:solidFill>
                <a:schemeClr val="bg1"/>
              </a:solidFill>
            </a:endParaRPr>
          </a:p>
        </p:txBody>
      </p:sp>
      <p:sp>
        <p:nvSpPr>
          <p:cNvPr id="51" name="TextBox 50"/>
          <p:cNvSpPr txBox="1"/>
          <p:nvPr/>
        </p:nvSpPr>
        <p:spPr>
          <a:xfrm>
            <a:off x="3091550" y="3990591"/>
            <a:ext cx="1219200" cy="461665"/>
          </a:xfrm>
          <a:prstGeom prst="rect">
            <a:avLst/>
          </a:prstGeom>
          <a:solidFill>
            <a:schemeClr val="tx1"/>
          </a:solidFill>
          <a:ln>
            <a:solidFill>
              <a:srgbClr val="FFFF00"/>
            </a:solidFill>
          </a:ln>
        </p:spPr>
        <p:txBody>
          <a:bodyPr wrap="square" rtlCol="0">
            <a:spAutoFit/>
          </a:bodyPr>
          <a:lstStyle/>
          <a:p>
            <a:pPr algn="ctr"/>
            <a:r>
              <a:rPr lang="en-US" sz="1200" dirty="0" smtClean="0">
                <a:solidFill>
                  <a:schemeClr val="bg1"/>
                </a:solidFill>
              </a:rPr>
              <a:t>Decision dam will fail</a:t>
            </a:r>
            <a:endParaRPr lang="en-US" sz="1200" dirty="0">
              <a:solidFill>
                <a:schemeClr val="bg1"/>
              </a:solidFill>
            </a:endParaRPr>
          </a:p>
        </p:txBody>
      </p:sp>
      <p:cxnSp>
        <p:nvCxnSpPr>
          <p:cNvPr id="45" name="Straight Connector 44"/>
          <p:cNvCxnSpPr/>
          <p:nvPr/>
        </p:nvCxnSpPr>
        <p:spPr>
          <a:xfrm rot="16200000" flipV="1">
            <a:off x="4311293" y="3759811"/>
            <a:ext cx="2435352" cy="1198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3908330" y="2005584"/>
            <a:ext cx="1754854" cy="523220"/>
          </a:xfrm>
          <a:prstGeom prst="rect">
            <a:avLst/>
          </a:prstGeom>
          <a:noFill/>
          <a:ln>
            <a:solidFill>
              <a:srgbClr val="FF0000"/>
            </a:solidFill>
          </a:ln>
        </p:spPr>
        <p:txBody>
          <a:bodyPr wrap="square" rtlCol="0">
            <a:spAutoFit/>
          </a:bodyPr>
          <a:lstStyle/>
          <a:p>
            <a:pPr algn="ctr"/>
            <a:r>
              <a:rPr lang="en-US" sz="1400" dirty="0" smtClean="0">
                <a:solidFill>
                  <a:schemeClr val="bg1"/>
                </a:solidFill>
              </a:rPr>
              <a:t>Collapse of Embankment</a:t>
            </a:r>
            <a:endParaRPr lang="en-US" sz="1400" dirty="0">
              <a:solidFill>
                <a:schemeClr val="bg1"/>
              </a:solidFill>
            </a:endParaRPr>
          </a:p>
        </p:txBody>
      </p:sp>
      <p:cxnSp>
        <p:nvCxnSpPr>
          <p:cNvPr id="54" name="Straight Connector 53"/>
          <p:cNvCxnSpPr/>
          <p:nvPr/>
        </p:nvCxnSpPr>
        <p:spPr>
          <a:xfrm rot="16200000" flipV="1">
            <a:off x="3244341" y="4616457"/>
            <a:ext cx="1305812" cy="8145"/>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a:xfrm>
            <a:off x="3173846" y="3510424"/>
            <a:ext cx="1219200" cy="461665"/>
          </a:xfrm>
          <a:prstGeom prst="rect">
            <a:avLst/>
          </a:prstGeom>
          <a:solidFill>
            <a:schemeClr val="tx1"/>
          </a:solidFill>
          <a:ln>
            <a:solidFill>
              <a:srgbClr val="FFFF00"/>
            </a:solidFill>
          </a:ln>
        </p:spPr>
        <p:txBody>
          <a:bodyPr wrap="square" rtlCol="0">
            <a:spAutoFit/>
          </a:bodyPr>
          <a:lstStyle/>
          <a:p>
            <a:pPr algn="ctr"/>
            <a:r>
              <a:rPr lang="en-US" sz="1200" dirty="0" smtClean="0">
                <a:solidFill>
                  <a:schemeClr val="bg1"/>
                </a:solidFill>
              </a:rPr>
              <a:t>Warning Issuance </a:t>
            </a:r>
            <a:endParaRPr lang="en-US" sz="1200" dirty="0">
              <a:solidFill>
                <a:schemeClr val="bg1"/>
              </a:solidFill>
            </a:endParaRPr>
          </a:p>
        </p:txBody>
      </p:sp>
      <p:pic>
        <p:nvPicPr>
          <p:cNvPr id="185347" name="Picture 3"/>
          <p:cNvPicPr>
            <a:picLocks noChangeAspect="1" noChangeArrowheads="1"/>
          </p:cNvPicPr>
          <p:nvPr/>
        </p:nvPicPr>
        <p:blipFill>
          <a:blip r:embed="rId3" cstate="print"/>
          <a:srcRect/>
          <a:stretch>
            <a:fillRect/>
          </a:stretch>
        </p:blipFill>
        <p:spPr bwMode="auto">
          <a:xfrm>
            <a:off x="4474029" y="145569"/>
            <a:ext cx="4572000" cy="13620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par>
                                <p:cTn id="22" presetID="53"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anim calcmode="lin" valueType="num">
                                      <p:cBhvr>
                                        <p:cTn id="31" dur="500" fill="hold"/>
                                        <p:tgtEl>
                                          <p:spTgt spid="48"/>
                                        </p:tgtEl>
                                        <p:attrNameLst>
                                          <p:attrName>ppt_w</p:attrName>
                                        </p:attrNameLst>
                                      </p:cBhvr>
                                      <p:tavLst>
                                        <p:tav tm="0">
                                          <p:val>
                                            <p:fltVal val="0"/>
                                          </p:val>
                                        </p:tav>
                                        <p:tav tm="100000">
                                          <p:val>
                                            <p:strVal val="#ppt_w"/>
                                          </p:val>
                                        </p:tav>
                                      </p:tavLst>
                                    </p:anim>
                                    <p:anim calcmode="lin" valueType="num">
                                      <p:cBhvr>
                                        <p:cTn id="32" dur="500" fill="hold"/>
                                        <p:tgtEl>
                                          <p:spTgt spid="48"/>
                                        </p:tgtEl>
                                        <p:attrNameLst>
                                          <p:attrName>ppt_h</p:attrName>
                                        </p:attrNameLst>
                                      </p:cBhvr>
                                      <p:tavLst>
                                        <p:tav tm="0">
                                          <p:val>
                                            <p:fltVal val="0"/>
                                          </p:val>
                                        </p:tav>
                                        <p:tav tm="100000">
                                          <p:val>
                                            <p:strVal val="#ppt_h"/>
                                          </p:val>
                                        </p:tav>
                                      </p:tavLst>
                                    </p:anim>
                                    <p:animEffect transition="in" filter="fade">
                                      <p:cBhvr>
                                        <p:cTn id="33" dur="500"/>
                                        <p:tgtEl>
                                          <p:spTgt spid="48"/>
                                        </p:tgtEl>
                                      </p:cBhvr>
                                    </p:animEffect>
                                  </p:childTnLst>
                                </p:cTn>
                              </p:par>
                              <p:par>
                                <p:cTn id="34" presetID="53" presetClass="entr" presetSubtype="0" fill="hold" nodeType="withEffect">
                                  <p:stCondLst>
                                    <p:cond delay="0"/>
                                  </p:stCondLst>
                                  <p:childTnLst>
                                    <p:set>
                                      <p:cBhvr>
                                        <p:cTn id="35" dur="1" fill="hold">
                                          <p:stCondLst>
                                            <p:cond delay="0"/>
                                          </p:stCondLst>
                                        </p:cTn>
                                        <p:tgtEl>
                                          <p:spTgt spid="45"/>
                                        </p:tgtEl>
                                        <p:attrNameLst>
                                          <p:attrName>style.visibility</p:attrName>
                                        </p:attrNameLst>
                                      </p:cBhvr>
                                      <p:to>
                                        <p:strVal val="visible"/>
                                      </p:to>
                                    </p:set>
                                    <p:anim calcmode="lin" valueType="num">
                                      <p:cBhvr>
                                        <p:cTn id="36" dur="500" fill="hold"/>
                                        <p:tgtEl>
                                          <p:spTgt spid="45"/>
                                        </p:tgtEl>
                                        <p:attrNameLst>
                                          <p:attrName>ppt_w</p:attrName>
                                        </p:attrNameLst>
                                      </p:cBhvr>
                                      <p:tavLst>
                                        <p:tav tm="0">
                                          <p:val>
                                            <p:fltVal val="0"/>
                                          </p:val>
                                        </p:tav>
                                        <p:tav tm="100000">
                                          <p:val>
                                            <p:strVal val="#ppt_w"/>
                                          </p:val>
                                        </p:tav>
                                      </p:tavLst>
                                    </p:anim>
                                    <p:anim calcmode="lin" valueType="num">
                                      <p:cBhvr>
                                        <p:cTn id="37" dur="500" fill="hold"/>
                                        <p:tgtEl>
                                          <p:spTgt spid="45"/>
                                        </p:tgtEl>
                                        <p:attrNameLst>
                                          <p:attrName>ppt_h</p:attrName>
                                        </p:attrNameLst>
                                      </p:cBhvr>
                                      <p:tavLst>
                                        <p:tav tm="0">
                                          <p:val>
                                            <p:fltVal val="0"/>
                                          </p:val>
                                        </p:tav>
                                        <p:tav tm="100000">
                                          <p:val>
                                            <p:strVal val="#ppt_h"/>
                                          </p:val>
                                        </p:tav>
                                      </p:tavLst>
                                    </p:anim>
                                    <p:animEffect transition="in" filter="fade">
                                      <p:cBhvr>
                                        <p:cTn id="38" dur="500"/>
                                        <p:tgtEl>
                                          <p:spTgt spid="45"/>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0" fill="hold" nodeType="clickEffect">
                                  <p:stCondLst>
                                    <p:cond delay="0"/>
                                  </p:stCondLst>
                                  <p:childTnLst>
                                    <p:set>
                                      <p:cBhvr>
                                        <p:cTn id="42" dur="1" fill="hold">
                                          <p:stCondLst>
                                            <p:cond delay="0"/>
                                          </p:stCondLst>
                                        </p:cTn>
                                        <p:tgtEl>
                                          <p:spTgt spid="185347"/>
                                        </p:tgtEl>
                                        <p:attrNameLst>
                                          <p:attrName>style.visibility</p:attrName>
                                        </p:attrNameLst>
                                      </p:cBhvr>
                                      <p:to>
                                        <p:strVal val="visible"/>
                                      </p:to>
                                    </p:set>
                                    <p:anim calcmode="lin" valueType="num">
                                      <p:cBhvr>
                                        <p:cTn id="43" dur="500" fill="hold"/>
                                        <p:tgtEl>
                                          <p:spTgt spid="185347"/>
                                        </p:tgtEl>
                                        <p:attrNameLst>
                                          <p:attrName>ppt_w</p:attrName>
                                        </p:attrNameLst>
                                      </p:cBhvr>
                                      <p:tavLst>
                                        <p:tav tm="0">
                                          <p:val>
                                            <p:fltVal val="0"/>
                                          </p:val>
                                        </p:tav>
                                        <p:tav tm="100000">
                                          <p:val>
                                            <p:strVal val="#ppt_w"/>
                                          </p:val>
                                        </p:tav>
                                      </p:tavLst>
                                    </p:anim>
                                    <p:anim calcmode="lin" valueType="num">
                                      <p:cBhvr>
                                        <p:cTn id="44" dur="500" fill="hold"/>
                                        <p:tgtEl>
                                          <p:spTgt spid="185347"/>
                                        </p:tgtEl>
                                        <p:attrNameLst>
                                          <p:attrName>ppt_h</p:attrName>
                                        </p:attrNameLst>
                                      </p:cBhvr>
                                      <p:tavLst>
                                        <p:tav tm="0">
                                          <p:val>
                                            <p:fltVal val="0"/>
                                          </p:val>
                                        </p:tav>
                                        <p:tav tm="100000">
                                          <p:val>
                                            <p:strVal val="#ppt_h"/>
                                          </p:val>
                                        </p:tav>
                                      </p:tavLst>
                                    </p:anim>
                                    <p:animEffect transition="in" filter="fade">
                                      <p:cBhvr>
                                        <p:cTn id="45" dur="500"/>
                                        <p:tgtEl>
                                          <p:spTgt spid="185347"/>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0" fill="hold" grpId="0" nodeType="clickEffect">
                                  <p:stCondLst>
                                    <p:cond delay="0"/>
                                  </p:stCondLst>
                                  <p:childTnLst>
                                    <p:set>
                                      <p:cBhvr>
                                        <p:cTn id="49" dur="1" fill="hold">
                                          <p:stCondLst>
                                            <p:cond delay="0"/>
                                          </p:stCondLst>
                                        </p:cTn>
                                        <p:tgtEl>
                                          <p:spTgt spid="34"/>
                                        </p:tgtEl>
                                        <p:attrNameLst>
                                          <p:attrName>style.visibility</p:attrName>
                                        </p:attrNameLst>
                                      </p:cBhvr>
                                      <p:to>
                                        <p:strVal val="visible"/>
                                      </p:to>
                                    </p:set>
                                    <p:anim calcmode="lin" valueType="num">
                                      <p:cBhvr>
                                        <p:cTn id="50" dur="500" fill="hold"/>
                                        <p:tgtEl>
                                          <p:spTgt spid="34"/>
                                        </p:tgtEl>
                                        <p:attrNameLst>
                                          <p:attrName>ppt_w</p:attrName>
                                        </p:attrNameLst>
                                      </p:cBhvr>
                                      <p:tavLst>
                                        <p:tav tm="0">
                                          <p:val>
                                            <p:fltVal val="0"/>
                                          </p:val>
                                        </p:tav>
                                        <p:tav tm="100000">
                                          <p:val>
                                            <p:strVal val="#ppt_w"/>
                                          </p:val>
                                        </p:tav>
                                      </p:tavLst>
                                    </p:anim>
                                    <p:anim calcmode="lin" valueType="num">
                                      <p:cBhvr>
                                        <p:cTn id="51" dur="500" fill="hold"/>
                                        <p:tgtEl>
                                          <p:spTgt spid="34"/>
                                        </p:tgtEl>
                                        <p:attrNameLst>
                                          <p:attrName>ppt_h</p:attrName>
                                        </p:attrNameLst>
                                      </p:cBhvr>
                                      <p:tavLst>
                                        <p:tav tm="0">
                                          <p:val>
                                            <p:fltVal val="0"/>
                                          </p:val>
                                        </p:tav>
                                        <p:tav tm="100000">
                                          <p:val>
                                            <p:strVal val="#ppt_h"/>
                                          </p:val>
                                        </p:tav>
                                      </p:tavLst>
                                    </p:anim>
                                    <p:animEffect transition="in" filter="fade">
                                      <p:cBhvr>
                                        <p:cTn id="52" dur="500"/>
                                        <p:tgtEl>
                                          <p:spTgt spid="34"/>
                                        </p:tgtEl>
                                      </p:cBhvr>
                                    </p:animEffect>
                                  </p:childTnLst>
                                </p:cTn>
                              </p:par>
                              <p:par>
                                <p:cTn id="53" presetID="53" presetClass="entr" presetSubtype="0" fill="hold" nodeType="withEffect">
                                  <p:stCondLst>
                                    <p:cond delay="0"/>
                                  </p:stCondLst>
                                  <p:childTnLst>
                                    <p:set>
                                      <p:cBhvr>
                                        <p:cTn id="54" dur="1" fill="hold">
                                          <p:stCondLst>
                                            <p:cond delay="0"/>
                                          </p:stCondLst>
                                        </p:cTn>
                                        <p:tgtEl>
                                          <p:spTgt spid="32"/>
                                        </p:tgtEl>
                                        <p:attrNameLst>
                                          <p:attrName>style.visibility</p:attrName>
                                        </p:attrNameLst>
                                      </p:cBhvr>
                                      <p:to>
                                        <p:strVal val="visible"/>
                                      </p:to>
                                    </p:set>
                                    <p:anim calcmode="lin" valueType="num">
                                      <p:cBhvr>
                                        <p:cTn id="55" dur="500" fill="hold"/>
                                        <p:tgtEl>
                                          <p:spTgt spid="32"/>
                                        </p:tgtEl>
                                        <p:attrNameLst>
                                          <p:attrName>ppt_w</p:attrName>
                                        </p:attrNameLst>
                                      </p:cBhvr>
                                      <p:tavLst>
                                        <p:tav tm="0">
                                          <p:val>
                                            <p:fltVal val="0"/>
                                          </p:val>
                                        </p:tav>
                                        <p:tav tm="100000">
                                          <p:val>
                                            <p:strVal val="#ppt_w"/>
                                          </p:val>
                                        </p:tav>
                                      </p:tavLst>
                                    </p:anim>
                                    <p:anim calcmode="lin" valueType="num">
                                      <p:cBhvr>
                                        <p:cTn id="56" dur="500" fill="hold"/>
                                        <p:tgtEl>
                                          <p:spTgt spid="32"/>
                                        </p:tgtEl>
                                        <p:attrNameLst>
                                          <p:attrName>ppt_h</p:attrName>
                                        </p:attrNameLst>
                                      </p:cBhvr>
                                      <p:tavLst>
                                        <p:tav tm="0">
                                          <p:val>
                                            <p:fltVal val="0"/>
                                          </p:val>
                                        </p:tav>
                                        <p:tav tm="100000">
                                          <p:val>
                                            <p:strVal val="#ppt_h"/>
                                          </p:val>
                                        </p:tav>
                                      </p:tavLst>
                                    </p:anim>
                                    <p:animEffect transition="in" filter="fade">
                                      <p:cBhvr>
                                        <p:cTn id="57" dur="500"/>
                                        <p:tgtEl>
                                          <p:spTgt spid="32"/>
                                        </p:tgtEl>
                                      </p:cBhvr>
                                    </p:animEffect>
                                  </p:childTnLst>
                                </p:cTn>
                              </p:par>
                              <p:par>
                                <p:cTn id="58" presetID="53" presetClass="entr" presetSubtype="0" fill="hold" nodeType="withEffect">
                                  <p:stCondLst>
                                    <p:cond delay="0"/>
                                  </p:stCondLst>
                                  <p:childTnLst>
                                    <p:set>
                                      <p:cBhvr>
                                        <p:cTn id="59" dur="1" fill="hold">
                                          <p:stCondLst>
                                            <p:cond delay="0"/>
                                          </p:stCondLst>
                                        </p:cTn>
                                        <p:tgtEl>
                                          <p:spTgt spid="49"/>
                                        </p:tgtEl>
                                        <p:attrNameLst>
                                          <p:attrName>style.visibility</p:attrName>
                                        </p:attrNameLst>
                                      </p:cBhvr>
                                      <p:to>
                                        <p:strVal val="visible"/>
                                      </p:to>
                                    </p:set>
                                    <p:anim calcmode="lin" valueType="num">
                                      <p:cBhvr>
                                        <p:cTn id="60" dur="500" fill="hold"/>
                                        <p:tgtEl>
                                          <p:spTgt spid="49"/>
                                        </p:tgtEl>
                                        <p:attrNameLst>
                                          <p:attrName>ppt_w</p:attrName>
                                        </p:attrNameLst>
                                      </p:cBhvr>
                                      <p:tavLst>
                                        <p:tav tm="0">
                                          <p:val>
                                            <p:fltVal val="0"/>
                                          </p:val>
                                        </p:tav>
                                        <p:tav tm="100000">
                                          <p:val>
                                            <p:strVal val="#ppt_w"/>
                                          </p:val>
                                        </p:tav>
                                      </p:tavLst>
                                    </p:anim>
                                    <p:anim calcmode="lin" valueType="num">
                                      <p:cBhvr>
                                        <p:cTn id="61" dur="500" fill="hold"/>
                                        <p:tgtEl>
                                          <p:spTgt spid="49"/>
                                        </p:tgtEl>
                                        <p:attrNameLst>
                                          <p:attrName>ppt_h</p:attrName>
                                        </p:attrNameLst>
                                      </p:cBhvr>
                                      <p:tavLst>
                                        <p:tav tm="0">
                                          <p:val>
                                            <p:fltVal val="0"/>
                                          </p:val>
                                        </p:tav>
                                        <p:tav tm="100000">
                                          <p:val>
                                            <p:strVal val="#ppt_h"/>
                                          </p:val>
                                        </p:tav>
                                      </p:tavLst>
                                    </p:anim>
                                    <p:animEffect transition="in" filter="fade">
                                      <p:cBhvr>
                                        <p:cTn id="62" dur="500"/>
                                        <p:tgtEl>
                                          <p:spTgt spid="49"/>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0" fill="hold" nodeType="clickEffect">
                                  <p:stCondLst>
                                    <p:cond delay="0"/>
                                  </p:stCondLst>
                                  <p:childTnLst>
                                    <p:set>
                                      <p:cBhvr>
                                        <p:cTn id="66" dur="1" fill="hold">
                                          <p:stCondLst>
                                            <p:cond delay="0"/>
                                          </p:stCondLst>
                                        </p:cTn>
                                        <p:tgtEl>
                                          <p:spTgt spid="3"/>
                                        </p:tgtEl>
                                        <p:attrNameLst>
                                          <p:attrName>style.visibility</p:attrName>
                                        </p:attrNameLst>
                                      </p:cBhvr>
                                      <p:to>
                                        <p:strVal val="visible"/>
                                      </p:to>
                                    </p:set>
                                    <p:anim calcmode="lin" valueType="num">
                                      <p:cBhvr>
                                        <p:cTn id="67" dur="500" fill="hold"/>
                                        <p:tgtEl>
                                          <p:spTgt spid="3"/>
                                        </p:tgtEl>
                                        <p:attrNameLst>
                                          <p:attrName>ppt_w</p:attrName>
                                        </p:attrNameLst>
                                      </p:cBhvr>
                                      <p:tavLst>
                                        <p:tav tm="0">
                                          <p:val>
                                            <p:fltVal val="0"/>
                                          </p:val>
                                        </p:tav>
                                        <p:tav tm="100000">
                                          <p:val>
                                            <p:strVal val="#ppt_w"/>
                                          </p:val>
                                        </p:tav>
                                      </p:tavLst>
                                    </p:anim>
                                    <p:anim calcmode="lin" valueType="num">
                                      <p:cBhvr>
                                        <p:cTn id="68" dur="500" fill="hold"/>
                                        <p:tgtEl>
                                          <p:spTgt spid="3"/>
                                        </p:tgtEl>
                                        <p:attrNameLst>
                                          <p:attrName>ppt_h</p:attrName>
                                        </p:attrNameLst>
                                      </p:cBhvr>
                                      <p:tavLst>
                                        <p:tav tm="0">
                                          <p:val>
                                            <p:fltVal val="0"/>
                                          </p:val>
                                        </p:tav>
                                        <p:tav tm="100000">
                                          <p:val>
                                            <p:strVal val="#ppt_h"/>
                                          </p:val>
                                        </p:tav>
                                      </p:tavLst>
                                    </p:anim>
                                    <p:animEffect transition="in" filter="fade">
                                      <p:cBhvr>
                                        <p:cTn id="69" dur="500"/>
                                        <p:tgtEl>
                                          <p:spTgt spid="3"/>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0" fill="hold" grpId="0" nodeType="clickEffect">
                                  <p:stCondLst>
                                    <p:cond delay="0"/>
                                  </p:stCondLst>
                                  <p:childTnLst>
                                    <p:set>
                                      <p:cBhvr>
                                        <p:cTn id="73" dur="1" fill="hold">
                                          <p:stCondLst>
                                            <p:cond delay="0"/>
                                          </p:stCondLst>
                                        </p:cTn>
                                        <p:tgtEl>
                                          <p:spTgt spid="51"/>
                                        </p:tgtEl>
                                        <p:attrNameLst>
                                          <p:attrName>style.visibility</p:attrName>
                                        </p:attrNameLst>
                                      </p:cBhvr>
                                      <p:to>
                                        <p:strVal val="visible"/>
                                      </p:to>
                                    </p:set>
                                    <p:anim calcmode="lin" valueType="num">
                                      <p:cBhvr>
                                        <p:cTn id="74" dur="500" fill="hold"/>
                                        <p:tgtEl>
                                          <p:spTgt spid="51"/>
                                        </p:tgtEl>
                                        <p:attrNameLst>
                                          <p:attrName>ppt_w</p:attrName>
                                        </p:attrNameLst>
                                      </p:cBhvr>
                                      <p:tavLst>
                                        <p:tav tm="0">
                                          <p:val>
                                            <p:fltVal val="0"/>
                                          </p:val>
                                        </p:tav>
                                        <p:tav tm="100000">
                                          <p:val>
                                            <p:strVal val="#ppt_w"/>
                                          </p:val>
                                        </p:tav>
                                      </p:tavLst>
                                    </p:anim>
                                    <p:anim calcmode="lin" valueType="num">
                                      <p:cBhvr>
                                        <p:cTn id="75" dur="500" fill="hold"/>
                                        <p:tgtEl>
                                          <p:spTgt spid="51"/>
                                        </p:tgtEl>
                                        <p:attrNameLst>
                                          <p:attrName>ppt_h</p:attrName>
                                        </p:attrNameLst>
                                      </p:cBhvr>
                                      <p:tavLst>
                                        <p:tav tm="0">
                                          <p:val>
                                            <p:fltVal val="0"/>
                                          </p:val>
                                        </p:tav>
                                        <p:tav tm="100000">
                                          <p:val>
                                            <p:strVal val="#ppt_h"/>
                                          </p:val>
                                        </p:tav>
                                      </p:tavLst>
                                    </p:anim>
                                    <p:animEffect transition="in" filter="fade">
                                      <p:cBhvr>
                                        <p:cTn id="76" dur="500"/>
                                        <p:tgtEl>
                                          <p:spTgt spid="51"/>
                                        </p:tgtEl>
                                      </p:cBhvr>
                                    </p:animEffect>
                                  </p:childTnLst>
                                </p:cTn>
                              </p:par>
                              <p:par>
                                <p:cTn id="77" presetID="53" presetClass="entr" presetSubtype="0" fill="hold" nodeType="withEffect">
                                  <p:stCondLst>
                                    <p:cond delay="0"/>
                                  </p:stCondLst>
                                  <p:childTnLst>
                                    <p:set>
                                      <p:cBhvr>
                                        <p:cTn id="78" dur="1" fill="hold">
                                          <p:stCondLst>
                                            <p:cond delay="0"/>
                                          </p:stCondLst>
                                        </p:cTn>
                                        <p:tgtEl>
                                          <p:spTgt spid="52"/>
                                        </p:tgtEl>
                                        <p:attrNameLst>
                                          <p:attrName>style.visibility</p:attrName>
                                        </p:attrNameLst>
                                      </p:cBhvr>
                                      <p:to>
                                        <p:strVal val="visible"/>
                                      </p:to>
                                    </p:set>
                                    <p:anim calcmode="lin" valueType="num">
                                      <p:cBhvr>
                                        <p:cTn id="79" dur="500" fill="hold"/>
                                        <p:tgtEl>
                                          <p:spTgt spid="52"/>
                                        </p:tgtEl>
                                        <p:attrNameLst>
                                          <p:attrName>ppt_w</p:attrName>
                                        </p:attrNameLst>
                                      </p:cBhvr>
                                      <p:tavLst>
                                        <p:tav tm="0">
                                          <p:val>
                                            <p:fltVal val="0"/>
                                          </p:val>
                                        </p:tav>
                                        <p:tav tm="100000">
                                          <p:val>
                                            <p:strVal val="#ppt_w"/>
                                          </p:val>
                                        </p:tav>
                                      </p:tavLst>
                                    </p:anim>
                                    <p:anim calcmode="lin" valueType="num">
                                      <p:cBhvr>
                                        <p:cTn id="80" dur="500" fill="hold"/>
                                        <p:tgtEl>
                                          <p:spTgt spid="52"/>
                                        </p:tgtEl>
                                        <p:attrNameLst>
                                          <p:attrName>ppt_h</p:attrName>
                                        </p:attrNameLst>
                                      </p:cBhvr>
                                      <p:tavLst>
                                        <p:tav tm="0">
                                          <p:val>
                                            <p:fltVal val="0"/>
                                          </p:val>
                                        </p:tav>
                                        <p:tav tm="100000">
                                          <p:val>
                                            <p:strVal val="#ppt_h"/>
                                          </p:val>
                                        </p:tav>
                                      </p:tavLst>
                                    </p:anim>
                                    <p:animEffect transition="in" filter="fade">
                                      <p:cBhvr>
                                        <p:cTn id="81" dur="500"/>
                                        <p:tgtEl>
                                          <p:spTgt spid="52"/>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0" fill="hold" grpId="0" nodeType="clickEffect">
                                  <p:stCondLst>
                                    <p:cond delay="0"/>
                                  </p:stCondLst>
                                  <p:childTnLst>
                                    <p:set>
                                      <p:cBhvr>
                                        <p:cTn id="85" dur="1" fill="hold">
                                          <p:stCondLst>
                                            <p:cond delay="0"/>
                                          </p:stCondLst>
                                        </p:cTn>
                                        <p:tgtEl>
                                          <p:spTgt spid="37"/>
                                        </p:tgtEl>
                                        <p:attrNameLst>
                                          <p:attrName>style.visibility</p:attrName>
                                        </p:attrNameLst>
                                      </p:cBhvr>
                                      <p:to>
                                        <p:strVal val="visible"/>
                                      </p:to>
                                    </p:set>
                                    <p:anim calcmode="lin" valueType="num">
                                      <p:cBhvr>
                                        <p:cTn id="86" dur="500" fill="hold"/>
                                        <p:tgtEl>
                                          <p:spTgt spid="37"/>
                                        </p:tgtEl>
                                        <p:attrNameLst>
                                          <p:attrName>ppt_w</p:attrName>
                                        </p:attrNameLst>
                                      </p:cBhvr>
                                      <p:tavLst>
                                        <p:tav tm="0">
                                          <p:val>
                                            <p:fltVal val="0"/>
                                          </p:val>
                                        </p:tav>
                                        <p:tav tm="100000">
                                          <p:val>
                                            <p:strVal val="#ppt_w"/>
                                          </p:val>
                                        </p:tav>
                                      </p:tavLst>
                                    </p:anim>
                                    <p:anim calcmode="lin" valueType="num">
                                      <p:cBhvr>
                                        <p:cTn id="87" dur="500" fill="hold"/>
                                        <p:tgtEl>
                                          <p:spTgt spid="37"/>
                                        </p:tgtEl>
                                        <p:attrNameLst>
                                          <p:attrName>ppt_h</p:attrName>
                                        </p:attrNameLst>
                                      </p:cBhvr>
                                      <p:tavLst>
                                        <p:tav tm="0">
                                          <p:val>
                                            <p:fltVal val="0"/>
                                          </p:val>
                                        </p:tav>
                                        <p:tav tm="100000">
                                          <p:val>
                                            <p:strVal val="#ppt_h"/>
                                          </p:val>
                                        </p:tav>
                                      </p:tavLst>
                                    </p:anim>
                                    <p:animEffect transition="in" filter="fade">
                                      <p:cBhvr>
                                        <p:cTn id="88" dur="500"/>
                                        <p:tgtEl>
                                          <p:spTgt spid="37"/>
                                        </p:tgtEl>
                                      </p:cBhvr>
                                    </p:animEffect>
                                  </p:childTnLst>
                                </p:cTn>
                              </p:par>
                              <p:par>
                                <p:cTn id="89" presetID="53" presetClass="entr" presetSubtype="0" fill="hold" grpId="0" nodeType="withEffect">
                                  <p:stCondLst>
                                    <p:cond delay="0"/>
                                  </p:stCondLst>
                                  <p:childTnLst>
                                    <p:set>
                                      <p:cBhvr>
                                        <p:cTn id="90" dur="1" fill="hold">
                                          <p:stCondLst>
                                            <p:cond delay="0"/>
                                          </p:stCondLst>
                                        </p:cTn>
                                        <p:tgtEl>
                                          <p:spTgt spid="38"/>
                                        </p:tgtEl>
                                        <p:attrNameLst>
                                          <p:attrName>style.visibility</p:attrName>
                                        </p:attrNameLst>
                                      </p:cBhvr>
                                      <p:to>
                                        <p:strVal val="visible"/>
                                      </p:to>
                                    </p:set>
                                    <p:anim calcmode="lin" valueType="num">
                                      <p:cBhvr>
                                        <p:cTn id="91" dur="500" fill="hold"/>
                                        <p:tgtEl>
                                          <p:spTgt spid="38"/>
                                        </p:tgtEl>
                                        <p:attrNameLst>
                                          <p:attrName>ppt_w</p:attrName>
                                        </p:attrNameLst>
                                      </p:cBhvr>
                                      <p:tavLst>
                                        <p:tav tm="0">
                                          <p:val>
                                            <p:fltVal val="0"/>
                                          </p:val>
                                        </p:tav>
                                        <p:tav tm="100000">
                                          <p:val>
                                            <p:strVal val="#ppt_w"/>
                                          </p:val>
                                        </p:tav>
                                      </p:tavLst>
                                    </p:anim>
                                    <p:anim calcmode="lin" valueType="num">
                                      <p:cBhvr>
                                        <p:cTn id="92" dur="500" fill="hold"/>
                                        <p:tgtEl>
                                          <p:spTgt spid="38"/>
                                        </p:tgtEl>
                                        <p:attrNameLst>
                                          <p:attrName>ppt_h</p:attrName>
                                        </p:attrNameLst>
                                      </p:cBhvr>
                                      <p:tavLst>
                                        <p:tav tm="0">
                                          <p:val>
                                            <p:fltVal val="0"/>
                                          </p:val>
                                        </p:tav>
                                        <p:tav tm="100000">
                                          <p:val>
                                            <p:strVal val="#ppt_h"/>
                                          </p:val>
                                        </p:tav>
                                      </p:tavLst>
                                    </p:anim>
                                    <p:animEffect transition="in" filter="fade">
                                      <p:cBhvr>
                                        <p:cTn id="93" dur="500"/>
                                        <p:tgtEl>
                                          <p:spTgt spid="38"/>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ntr" presetSubtype="0" fill="hold" grpId="0" nodeType="clickEffect">
                                  <p:stCondLst>
                                    <p:cond delay="0"/>
                                  </p:stCondLst>
                                  <p:childTnLst>
                                    <p:set>
                                      <p:cBhvr>
                                        <p:cTn id="97" dur="1" fill="hold">
                                          <p:stCondLst>
                                            <p:cond delay="0"/>
                                          </p:stCondLst>
                                        </p:cTn>
                                        <p:tgtEl>
                                          <p:spTgt spid="53"/>
                                        </p:tgtEl>
                                        <p:attrNameLst>
                                          <p:attrName>style.visibility</p:attrName>
                                        </p:attrNameLst>
                                      </p:cBhvr>
                                      <p:to>
                                        <p:strVal val="visible"/>
                                      </p:to>
                                    </p:set>
                                    <p:anim calcmode="lin" valueType="num">
                                      <p:cBhvr>
                                        <p:cTn id="98" dur="500" fill="hold"/>
                                        <p:tgtEl>
                                          <p:spTgt spid="53"/>
                                        </p:tgtEl>
                                        <p:attrNameLst>
                                          <p:attrName>ppt_w</p:attrName>
                                        </p:attrNameLst>
                                      </p:cBhvr>
                                      <p:tavLst>
                                        <p:tav tm="0">
                                          <p:val>
                                            <p:fltVal val="0"/>
                                          </p:val>
                                        </p:tav>
                                        <p:tav tm="100000">
                                          <p:val>
                                            <p:strVal val="#ppt_w"/>
                                          </p:val>
                                        </p:tav>
                                      </p:tavLst>
                                    </p:anim>
                                    <p:anim calcmode="lin" valueType="num">
                                      <p:cBhvr>
                                        <p:cTn id="99" dur="500" fill="hold"/>
                                        <p:tgtEl>
                                          <p:spTgt spid="53"/>
                                        </p:tgtEl>
                                        <p:attrNameLst>
                                          <p:attrName>ppt_h</p:attrName>
                                        </p:attrNameLst>
                                      </p:cBhvr>
                                      <p:tavLst>
                                        <p:tav tm="0">
                                          <p:val>
                                            <p:fltVal val="0"/>
                                          </p:val>
                                        </p:tav>
                                        <p:tav tm="100000">
                                          <p:val>
                                            <p:strVal val="#ppt_h"/>
                                          </p:val>
                                        </p:tav>
                                      </p:tavLst>
                                    </p:anim>
                                    <p:animEffect transition="in" filter="fade">
                                      <p:cBhvr>
                                        <p:cTn id="100" dur="500"/>
                                        <p:tgtEl>
                                          <p:spTgt spid="53"/>
                                        </p:tgtEl>
                                      </p:cBhvr>
                                    </p:animEffect>
                                  </p:childTnLst>
                                </p:cTn>
                              </p:par>
                              <p:par>
                                <p:cTn id="101" presetID="53" presetClass="entr" presetSubtype="0" fill="hold" nodeType="withEffect">
                                  <p:stCondLst>
                                    <p:cond delay="0"/>
                                  </p:stCondLst>
                                  <p:childTnLst>
                                    <p:set>
                                      <p:cBhvr>
                                        <p:cTn id="102" dur="1" fill="hold">
                                          <p:stCondLst>
                                            <p:cond delay="0"/>
                                          </p:stCondLst>
                                        </p:cTn>
                                        <p:tgtEl>
                                          <p:spTgt spid="54"/>
                                        </p:tgtEl>
                                        <p:attrNameLst>
                                          <p:attrName>style.visibility</p:attrName>
                                        </p:attrNameLst>
                                      </p:cBhvr>
                                      <p:to>
                                        <p:strVal val="visible"/>
                                      </p:to>
                                    </p:set>
                                    <p:anim calcmode="lin" valueType="num">
                                      <p:cBhvr>
                                        <p:cTn id="103" dur="500" fill="hold"/>
                                        <p:tgtEl>
                                          <p:spTgt spid="54"/>
                                        </p:tgtEl>
                                        <p:attrNameLst>
                                          <p:attrName>ppt_w</p:attrName>
                                        </p:attrNameLst>
                                      </p:cBhvr>
                                      <p:tavLst>
                                        <p:tav tm="0">
                                          <p:val>
                                            <p:fltVal val="0"/>
                                          </p:val>
                                        </p:tav>
                                        <p:tav tm="100000">
                                          <p:val>
                                            <p:strVal val="#ppt_w"/>
                                          </p:val>
                                        </p:tav>
                                      </p:tavLst>
                                    </p:anim>
                                    <p:anim calcmode="lin" valueType="num">
                                      <p:cBhvr>
                                        <p:cTn id="104" dur="500" fill="hold"/>
                                        <p:tgtEl>
                                          <p:spTgt spid="54"/>
                                        </p:tgtEl>
                                        <p:attrNameLst>
                                          <p:attrName>ppt_h</p:attrName>
                                        </p:attrNameLst>
                                      </p:cBhvr>
                                      <p:tavLst>
                                        <p:tav tm="0">
                                          <p:val>
                                            <p:fltVal val="0"/>
                                          </p:val>
                                        </p:tav>
                                        <p:tav tm="100000">
                                          <p:val>
                                            <p:strVal val="#ppt_h"/>
                                          </p:val>
                                        </p:tav>
                                      </p:tavLst>
                                    </p:anim>
                                    <p:animEffect transition="in" filter="fade">
                                      <p:cBhvr>
                                        <p:cTn id="105" dur="500"/>
                                        <p:tgtEl>
                                          <p:spTgt spid="54"/>
                                        </p:tgtEl>
                                      </p:cBhvr>
                                    </p:animEffect>
                                  </p:childTnLst>
                                </p:cTn>
                              </p:par>
                            </p:childTnLst>
                          </p:cTn>
                        </p:par>
                      </p:childTnLst>
                    </p:cTn>
                  </p:par>
                  <p:par>
                    <p:cTn id="106" fill="hold">
                      <p:stCondLst>
                        <p:cond delay="indefinite"/>
                      </p:stCondLst>
                      <p:childTnLst>
                        <p:par>
                          <p:cTn id="107" fill="hold">
                            <p:stCondLst>
                              <p:cond delay="0"/>
                            </p:stCondLst>
                            <p:childTnLst>
                              <p:par>
                                <p:cTn id="108" presetID="0" presetClass="path" presetSubtype="0" accel="50000" decel="50000" fill="hold" grpId="1" nodeType="clickEffect">
                                  <p:stCondLst>
                                    <p:cond delay="0"/>
                                  </p:stCondLst>
                                  <p:childTnLst>
                                    <p:animMotion origin="layout" path="M 2.22222E-6 0.02035 C 0.00416 0.00879 0.00694 0.00139 0.01597 -0.00277 C 0.02135 -0.00208 0.02691 -0.00301 0.03194 -0.00092 C 0.03333 -0.00046 0.03229 0.00301 0.03333 0.0044 C 0.03437 0.00578 0.03594 0.00555 0.03732 0.00625 C 0.03906 -0.00162 0.03941 -0.01179 0.04253 -0.01873 C 0.04462 -0.02336 0.0533 -0.0259 0.0533 -0.02567 C 0.06198 -0.02405 0.06406 -0.02567 0.06666 -0.01526 C 0.07135 -0.02474 0.06805 -0.03284 0.07587 -0.03654 C 0.08889 -0.03423 0.08663 -0.03955 0.08663 -0.0259 " pathEditMode="relative" rAng="0" ptsTypes="fffffffffA">
                                      <p:cBhvr>
                                        <p:cTn id="109" dur="2000" fill="hold"/>
                                        <p:tgtEl>
                                          <p:spTgt spid="53"/>
                                        </p:tgtEl>
                                        <p:attrNameLst>
                                          <p:attrName>ppt_x</p:attrName>
                                          <p:attrName>ppt_y</p:attrName>
                                        </p:attrNameLst>
                                      </p:cBhvr>
                                      <p:rCtr x="44" y="-30"/>
                                    </p:animMotion>
                                  </p:childTnLst>
                                </p:cTn>
                              </p:par>
                              <p:par>
                                <p:cTn id="110" presetID="0" presetClass="path" presetSubtype="0" accel="50000" decel="50000" fill="hold" nodeType="withEffect">
                                  <p:stCondLst>
                                    <p:cond delay="0"/>
                                  </p:stCondLst>
                                  <p:childTnLst>
                                    <p:animMotion origin="layout" path="M -0.01371 0.01665 C -0.00677 0.01342 -0.00208 0.00555 0.00504 0.00232 C 0.00938 0.00301 0.01441 0.00116 0.01823 0.00417 C 0.02066 0.00602 0.01858 0.01272 0.02101 0.0148 C 0.0224 0.01596 0.02362 0.01712 0.025 0.01827 C 0.02796 0.00717 0.02743 -0.00416 0.03039 -0.01549 C 0.03125 -0.01896 0.03577 -0.0178 0.03837 -0.01896 C 0.04184 -0.01827 0.04566 -0.01896 0.04896 -0.01711 C 0.05035 -0.01642 0.05035 -0.01318 0.05157 -0.01179 C 0.05278 -0.01063 0.05434 -0.01063 0.05573 -0.01017 C 0.0566 -0.01202 0.05799 -0.01341 0.05834 -0.01549 C 0.05921 -0.02012 0.05782 -0.02567 0.05973 -0.0296 C 0.06094 -0.03214 0.06407 -0.03076 0.06632 -0.03145 C 0.07084 -0.02937 0.07292 -0.02752 0.07292 -0.02081 " pathEditMode="relative" rAng="0" ptsTypes="fffffffffffffA">
                                      <p:cBhvr>
                                        <p:cTn id="111" dur="2000" fill="hold"/>
                                        <p:tgtEl>
                                          <p:spTgt spid="54"/>
                                        </p:tgtEl>
                                        <p:attrNameLst>
                                          <p:attrName>ppt_x</p:attrName>
                                          <p:attrName>ppt_y</p:attrName>
                                        </p:attrNameLst>
                                      </p:cBhvr>
                                      <p:rCtr x="43" y="-24"/>
                                    </p:animMotion>
                                  </p:childTnLst>
                                </p:cTn>
                              </p:par>
                            </p:childTnLst>
                          </p:cTn>
                        </p:par>
                      </p:childTnLst>
                    </p:cTn>
                  </p:par>
                  <p:par>
                    <p:cTn id="112" fill="hold">
                      <p:stCondLst>
                        <p:cond delay="indefinite"/>
                      </p:stCondLst>
                      <p:childTnLst>
                        <p:par>
                          <p:cTn id="113" fill="hold">
                            <p:stCondLst>
                              <p:cond delay="0"/>
                            </p:stCondLst>
                            <p:childTnLst>
                              <p:par>
                                <p:cTn id="114" presetID="53" presetClass="entr" presetSubtype="0" fill="hold" grpId="0" nodeType="clickEffect">
                                  <p:stCondLst>
                                    <p:cond delay="0"/>
                                  </p:stCondLst>
                                  <p:childTnLst>
                                    <p:set>
                                      <p:cBhvr>
                                        <p:cTn id="115" dur="1" fill="hold">
                                          <p:stCondLst>
                                            <p:cond delay="0"/>
                                          </p:stCondLst>
                                        </p:cTn>
                                        <p:tgtEl>
                                          <p:spTgt spid="27"/>
                                        </p:tgtEl>
                                        <p:attrNameLst>
                                          <p:attrName>style.visibility</p:attrName>
                                        </p:attrNameLst>
                                      </p:cBhvr>
                                      <p:to>
                                        <p:strVal val="visible"/>
                                      </p:to>
                                    </p:set>
                                    <p:anim calcmode="lin" valueType="num">
                                      <p:cBhvr>
                                        <p:cTn id="116" dur="500" fill="hold"/>
                                        <p:tgtEl>
                                          <p:spTgt spid="27"/>
                                        </p:tgtEl>
                                        <p:attrNameLst>
                                          <p:attrName>ppt_w</p:attrName>
                                        </p:attrNameLst>
                                      </p:cBhvr>
                                      <p:tavLst>
                                        <p:tav tm="0">
                                          <p:val>
                                            <p:fltVal val="0"/>
                                          </p:val>
                                        </p:tav>
                                        <p:tav tm="100000">
                                          <p:val>
                                            <p:strVal val="#ppt_w"/>
                                          </p:val>
                                        </p:tav>
                                      </p:tavLst>
                                    </p:anim>
                                    <p:anim calcmode="lin" valueType="num">
                                      <p:cBhvr>
                                        <p:cTn id="117" dur="500" fill="hold"/>
                                        <p:tgtEl>
                                          <p:spTgt spid="27"/>
                                        </p:tgtEl>
                                        <p:attrNameLst>
                                          <p:attrName>ppt_h</p:attrName>
                                        </p:attrNameLst>
                                      </p:cBhvr>
                                      <p:tavLst>
                                        <p:tav tm="0">
                                          <p:val>
                                            <p:fltVal val="0"/>
                                          </p:val>
                                        </p:tav>
                                        <p:tav tm="100000">
                                          <p:val>
                                            <p:strVal val="#ppt_h"/>
                                          </p:val>
                                        </p:tav>
                                      </p:tavLst>
                                    </p:anim>
                                    <p:animEffect transition="in" filter="fade">
                                      <p:cBhvr>
                                        <p:cTn id="118" dur="500"/>
                                        <p:tgtEl>
                                          <p:spTgt spid="27"/>
                                        </p:tgtEl>
                                      </p:cBhvr>
                                    </p:animEffect>
                                  </p:childTnLst>
                                </p:cTn>
                              </p:par>
                              <p:par>
                                <p:cTn id="119" presetID="53" presetClass="entr" presetSubtype="0" fill="hold" grpId="0" nodeType="withEffect">
                                  <p:stCondLst>
                                    <p:cond delay="0"/>
                                  </p:stCondLst>
                                  <p:childTnLst>
                                    <p:set>
                                      <p:cBhvr>
                                        <p:cTn id="120" dur="1" fill="hold">
                                          <p:stCondLst>
                                            <p:cond delay="0"/>
                                          </p:stCondLst>
                                        </p:cTn>
                                        <p:tgtEl>
                                          <p:spTgt spid="36"/>
                                        </p:tgtEl>
                                        <p:attrNameLst>
                                          <p:attrName>style.visibility</p:attrName>
                                        </p:attrNameLst>
                                      </p:cBhvr>
                                      <p:to>
                                        <p:strVal val="visible"/>
                                      </p:to>
                                    </p:set>
                                    <p:anim calcmode="lin" valueType="num">
                                      <p:cBhvr>
                                        <p:cTn id="121" dur="500" fill="hold"/>
                                        <p:tgtEl>
                                          <p:spTgt spid="36"/>
                                        </p:tgtEl>
                                        <p:attrNameLst>
                                          <p:attrName>ppt_w</p:attrName>
                                        </p:attrNameLst>
                                      </p:cBhvr>
                                      <p:tavLst>
                                        <p:tav tm="0">
                                          <p:val>
                                            <p:fltVal val="0"/>
                                          </p:val>
                                        </p:tav>
                                        <p:tav tm="100000">
                                          <p:val>
                                            <p:strVal val="#ppt_w"/>
                                          </p:val>
                                        </p:tav>
                                      </p:tavLst>
                                    </p:anim>
                                    <p:anim calcmode="lin" valueType="num">
                                      <p:cBhvr>
                                        <p:cTn id="122" dur="500" fill="hold"/>
                                        <p:tgtEl>
                                          <p:spTgt spid="36"/>
                                        </p:tgtEl>
                                        <p:attrNameLst>
                                          <p:attrName>ppt_h</p:attrName>
                                        </p:attrNameLst>
                                      </p:cBhvr>
                                      <p:tavLst>
                                        <p:tav tm="0">
                                          <p:val>
                                            <p:fltVal val="0"/>
                                          </p:val>
                                        </p:tav>
                                        <p:tav tm="100000">
                                          <p:val>
                                            <p:strVal val="#ppt_h"/>
                                          </p:val>
                                        </p:tav>
                                      </p:tavLst>
                                    </p:anim>
                                    <p:animEffect transition="in" filter="fade">
                                      <p:cBhvr>
                                        <p:cTn id="12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3" grpId="0" animBg="1"/>
      <p:bldP spid="34" grpId="0" animBg="1"/>
      <p:bldP spid="27" grpId="0" animBg="1"/>
      <p:bldP spid="36" grpId="0" animBg="1"/>
      <p:bldP spid="37" grpId="0" animBg="1"/>
      <p:bldP spid="38" grpId="0" animBg="1"/>
      <p:bldP spid="51" grpId="0" animBg="1"/>
      <p:bldP spid="48" grpId="0" animBg="1"/>
      <p:bldP spid="53" grpId="0" animBg="1"/>
      <p:bldP spid="53"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92"/>
          <p:cNvGraphicFramePr>
            <a:graphicFrameLocks noGrp="1"/>
          </p:cNvGraphicFramePr>
          <p:nvPr/>
        </p:nvGraphicFramePr>
        <p:xfrm>
          <a:off x="4724400" y="3962400"/>
          <a:ext cx="3792538" cy="2422526"/>
        </p:xfrm>
        <a:graphic>
          <a:graphicData uri="http://schemas.openxmlformats.org/drawingml/2006/table">
            <a:tbl>
              <a:tblPr/>
              <a:tblGrid>
                <a:gridCol w="488950"/>
                <a:gridCol w="463550"/>
                <a:gridCol w="684213"/>
                <a:gridCol w="561975"/>
                <a:gridCol w="490537"/>
                <a:gridCol w="533400"/>
                <a:gridCol w="569913"/>
              </a:tblGrid>
              <a:tr h="796925">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Impact Area Name</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Failure Event</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Total Urban Damages ($1000)</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Total Damages ($1000)</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Total Number of Structures Flooded</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Total Population Impacted</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Total Population Over 65 Impacted</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r>
              <a:tr h="180975">
                <a:tc rowSpan="3">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Nevada County</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10%</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2,452</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2,452</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18</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24</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0</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r>
              <a:tr h="179388">
                <a:tc v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FCE</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7,164</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7,164</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40</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83</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3</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r>
              <a:tr h="180975">
                <a:tc v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DFE</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9,411</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9,411</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59</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116</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5</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chemeClr val="bg1"/>
                    </a:solidFill>
                  </a:tcPr>
                </a:tc>
              </a:tr>
              <a:tr h="180975">
                <a:tc rowSpan="3">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Storey County</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10%</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254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1,547</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1,547</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100</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45</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84</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r>
              <a:tr h="180975">
                <a:tc v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FCE</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254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11,790</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11,790</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206</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332</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111</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r>
              <a:tr h="180975">
                <a:tc v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DFE</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254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17,207</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17,207</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245</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409</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127</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chemeClr val="bg1"/>
                    </a:solidFill>
                  </a:tcPr>
                </a:tc>
              </a:tr>
              <a:tr h="180975">
                <a:tc rowSpan="3">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Washoe County</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10%</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89,587</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89,587</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1,545</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955</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360</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r>
              <a:tr h="179388">
                <a:tc v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FCE</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922,063</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922,063</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6,681</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8,961</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1,863</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r>
              <a:tr h="180975">
                <a:tc v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DFE</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2,348,758</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2,348,758</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13,387</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28,230</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tab pos="228600" algn="l"/>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4,353</a:t>
                      </a:r>
                      <a:endParaRPr kumimoji="0" lang="en-US" sz="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r>
            </a:tbl>
          </a:graphicData>
        </a:graphic>
      </p:graphicFrame>
      <p:pic>
        <p:nvPicPr>
          <p:cNvPr id="5" name="Picture 182"/>
          <p:cNvPicPr>
            <a:picLocks noChangeAspect="1" noChangeArrowheads="1"/>
          </p:cNvPicPr>
          <p:nvPr/>
        </p:nvPicPr>
        <p:blipFill>
          <a:blip r:embed="rId3" cstate="print"/>
          <a:srcRect/>
          <a:stretch>
            <a:fillRect/>
          </a:stretch>
        </p:blipFill>
        <p:spPr bwMode="auto">
          <a:xfrm>
            <a:off x="5029200" y="838200"/>
            <a:ext cx="3560763" cy="2401887"/>
          </a:xfrm>
          <a:prstGeom prst="rect">
            <a:avLst/>
          </a:prstGeom>
          <a:noFill/>
          <a:ln w="12700">
            <a:solidFill>
              <a:schemeClr val="tx1"/>
            </a:solidFill>
            <a:miter lim="800000"/>
            <a:headEnd type="none" w="sm" len="sm"/>
            <a:tailEnd type="none" w="sm" len="sm"/>
          </a:ln>
          <a:effectLst/>
        </p:spPr>
      </p:pic>
      <p:sp>
        <p:nvSpPr>
          <p:cNvPr id="7" name="Rectangle 268"/>
          <p:cNvSpPr>
            <a:spLocks noChangeArrowheads="1"/>
          </p:cNvSpPr>
          <p:nvPr/>
        </p:nvSpPr>
        <p:spPr bwMode="auto">
          <a:xfrm>
            <a:off x="4114800" y="0"/>
            <a:ext cx="4586287" cy="939800"/>
          </a:xfrm>
          <a:prstGeom prst="rect">
            <a:avLst/>
          </a:prstGeom>
          <a:noFill/>
          <a:ln w="9525">
            <a:noFill/>
            <a:miter lim="800000"/>
            <a:headEnd/>
            <a:tailEnd/>
          </a:ln>
          <a:effectLst/>
        </p:spPr>
        <p:txBody>
          <a:bodyPr anchor="ctr"/>
          <a:lstStyle/>
          <a:p>
            <a:pPr algn="ctr"/>
            <a:r>
              <a:rPr lang="en-US" sz="2800" b="1" dirty="0" smtClean="0">
                <a:solidFill>
                  <a:schemeClr val="tx2"/>
                </a:solidFill>
                <a:latin typeface="+mj-lt"/>
              </a:rPr>
              <a:t>Consequence Numbers</a:t>
            </a:r>
            <a:endParaRPr lang="en-US" sz="2800" b="1" dirty="0">
              <a:solidFill>
                <a:schemeClr val="tx2"/>
              </a:solidFill>
              <a:latin typeface="+mj-lt"/>
            </a:endParaRPr>
          </a:p>
        </p:txBody>
      </p:sp>
      <p:pic>
        <p:nvPicPr>
          <p:cNvPr id="8" name="Picture 269"/>
          <p:cNvPicPr>
            <a:picLocks noChangeAspect="1" noChangeArrowheads="1"/>
          </p:cNvPicPr>
          <p:nvPr/>
        </p:nvPicPr>
        <p:blipFill>
          <a:blip r:embed="rId4" cstate="print"/>
          <a:srcRect l="23337" t="13179" r="20070" b="17902"/>
          <a:stretch>
            <a:fillRect/>
          </a:stretch>
        </p:blipFill>
        <p:spPr bwMode="auto">
          <a:xfrm>
            <a:off x="0" y="228600"/>
            <a:ext cx="3727450" cy="2754313"/>
          </a:xfrm>
          <a:prstGeom prst="rect">
            <a:avLst/>
          </a:prstGeom>
          <a:noFill/>
          <a:ln w="12700">
            <a:solidFill>
              <a:schemeClr val="tx1"/>
            </a:solidFill>
            <a:miter lim="800000"/>
            <a:headEnd type="none" w="sm" len="sm"/>
            <a:tailEnd type="none" w="sm" len="sm"/>
          </a:ln>
          <a:effectLst/>
        </p:spPr>
      </p:pic>
      <p:pic>
        <p:nvPicPr>
          <p:cNvPr id="9" name="Picture 270"/>
          <p:cNvPicPr>
            <a:picLocks noChangeAspect="1" noChangeArrowheads="1"/>
          </p:cNvPicPr>
          <p:nvPr/>
        </p:nvPicPr>
        <p:blipFill>
          <a:blip r:embed="rId5" cstate="print"/>
          <a:srcRect l="36137" t="25699" r="22470" b="8786"/>
          <a:stretch>
            <a:fillRect/>
          </a:stretch>
        </p:blipFill>
        <p:spPr bwMode="auto">
          <a:xfrm>
            <a:off x="1600200" y="914400"/>
            <a:ext cx="2311400" cy="2220912"/>
          </a:xfrm>
          <a:prstGeom prst="rect">
            <a:avLst/>
          </a:prstGeom>
          <a:noFill/>
          <a:ln w="12700">
            <a:solidFill>
              <a:schemeClr val="tx1"/>
            </a:solidFill>
            <a:miter lim="800000"/>
            <a:headEnd type="none" w="sm" len="sm"/>
            <a:tailEnd type="none" w="sm" len="sm"/>
          </a:ln>
          <a:effectLst/>
        </p:spPr>
      </p:pic>
      <p:pic>
        <p:nvPicPr>
          <p:cNvPr id="10" name="Picture 4"/>
          <p:cNvPicPr>
            <a:picLocks noChangeAspect="1" noChangeArrowheads="1"/>
          </p:cNvPicPr>
          <p:nvPr/>
        </p:nvPicPr>
        <p:blipFill>
          <a:blip r:embed="rId6" cstate="print"/>
          <a:srcRect/>
          <a:stretch>
            <a:fillRect/>
          </a:stretch>
        </p:blipFill>
        <p:spPr bwMode="auto">
          <a:xfrm>
            <a:off x="228600" y="3733800"/>
            <a:ext cx="3700974" cy="2945429"/>
          </a:xfrm>
          <a:prstGeom prst="rect">
            <a:avLst/>
          </a:prstGeom>
          <a:noFill/>
          <a:ln w="76200">
            <a:solidFill>
              <a:srgbClr val="C00000"/>
            </a:solidFill>
            <a:miter lim="800000"/>
            <a:headEnd/>
            <a:tailEnd/>
          </a:ln>
        </p:spPr>
      </p:pic>
      <p:cxnSp>
        <p:nvCxnSpPr>
          <p:cNvPr id="12" name="Straight Arrow Connector 11"/>
          <p:cNvCxnSpPr/>
          <p:nvPr/>
        </p:nvCxnSpPr>
        <p:spPr>
          <a:xfrm>
            <a:off x="4038600" y="2057400"/>
            <a:ext cx="838200" cy="0"/>
          </a:xfrm>
          <a:prstGeom prst="straightConnector1">
            <a:avLst/>
          </a:prstGeom>
          <a:ln w="57150">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629400" y="3200400"/>
            <a:ext cx="0" cy="838200"/>
          </a:xfrm>
          <a:prstGeom prst="straightConnector1">
            <a:avLst/>
          </a:prstGeom>
          <a:ln w="57150">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3962400" y="5181600"/>
            <a:ext cx="685800" cy="0"/>
          </a:xfrm>
          <a:prstGeom prst="straightConnector1">
            <a:avLst/>
          </a:prstGeom>
          <a:ln w="57150">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sp>
        <p:nvSpPr>
          <p:cNvPr id="23" name="Rectangle 268"/>
          <p:cNvSpPr>
            <a:spLocks noChangeArrowheads="1"/>
          </p:cNvSpPr>
          <p:nvPr/>
        </p:nvSpPr>
        <p:spPr bwMode="auto">
          <a:xfrm>
            <a:off x="-228600" y="3048000"/>
            <a:ext cx="4586287" cy="939800"/>
          </a:xfrm>
          <a:prstGeom prst="rect">
            <a:avLst/>
          </a:prstGeom>
          <a:noFill/>
          <a:ln w="9525">
            <a:noFill/>
            <a:miter lim="800000"/>
            <a:headEnd/>
            <a:tailEnd/>
          </a:ln>
          <a:effectLst/>
        </p:spPr>
        <p:txBody>
          <a:bodyPr anchor="ctr"/>
          <a:lstStyle/>
          <a:p>
            <a:pPr algn="ctr"/>
            <a:r>
              <a:rPr lang="en-US" sz="1600" b="1" dirty="0" smtClean="0">
                <a:solidFill>
                  <a:srgbClr val="C00000"/>
                </a:solidFill>
                <a:latin typeface="+mj-lt"/>
              </a:rPr>
              <a:t>Consequence Database</a:t>
            </a:r>
            <a:endParaRPr lang="en-US" sz="1600" b="1" dirty="0">
              <a:solidFill>
                <a:srgbClr val="C0000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mph" presetSubtype="0" fill="hold" nodeType="afterEffect">
                                  <p:stCondLst>
                                    <p:cond delay="1500"/>
                                  </p:stCondLst>
                                  <p:childTnLst>
                                    <p:animClr clrSpc="hsl">
                                      <p:cBhvr override="childStyle">
                                        <p:cTn id="6" dur="500" fill="hold"/>
                                        <p:tgtEl>
                                          <p:spTgt spid="10"/>
                                        </p:tgtEl>
                                        <p:attrNameLst>
                                          <p:attrName>style.color</p:attrName>
                                        </p:attrNameLst>
                                      </p:cBhvr>
                                      <p:by>
                                        <p:hsl h="10842353" s="0" l="0"/>
                                      </p:by>
                                    </p:animClr>
                                    <p:animClr clrSpc="hsl">
                                      <p:cBhvr>
                                        <p:cTn id="7" dur="500" fill="hold"/>
                                        <p:tgtEl>
                                          <p:spTgt spid="10"/>
                                        </p:tgtEl>
                                        <p:attrNameLst>
                                          <p:attrName>fillcolor</p:attrName>
                                        </p:attrNameLst>
                                      </p:cBhvr>
                                      <p:by>
                                        <p:hsl h="10842353" s="0" l="0"/>
                                      </p:by>
                                    </p:animClr>
                                    <p:animClr clrSpc="hsl">
                                      <p:cBhvr>
                                        <p:cTn id="8" dur="500" fill="hold"/>
                                        <p:tgtEl>
                                          <p:spTgt spid="10"/>
                                        </p:tgtEl>
                                        <p:attrNameLst>
                                          <p:attrName>stroke.color</p:attrName>
                                        </p:attrNameLst>
                                      </p:cBhvr>
                                      <p:by>
                                        <p:hsl h="10842353" s="0" l="0"/>
                                      </p:by>
                                    </p:animClr>
                                    <p:set>
                                      <p:cBhvr>
                                        <p:cTn id="9" dur="500" fill="hold"/>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282" name="Rectangle 2"/>
          <p:cNvSpPr>
            <a:spLocks noGrp="1" noChangeArrowheads="1"/>
          </p:cNvSpPr>
          <p:nvPr>
            <p:ph type="title"/>
          </p:nvPr>
        </p:nvSpPr>
        <p:spPr/>
        <p:txBody>
          <a:bodyPr/>
          <a:lstStyle/>
          <a:p>
            <a:pPr algn="ctr" eaLnBrk="1" hangingPunct="1">
              <a:defRPr/>
            </a:pPr>
            <a:r>
              <a:rPr lang="en-US" smtClean="0">
                <a:solidFill>
                  <a:srgbClr val="FFFF00"/>
                </a:solidFill>
              </a:rPr>
              <a:t>LEARNING OBJECTIVES</a:t>
            </a:r>
          </a:p>
        </p:txBody>
      </p:sp>
      <p:sp>
        <p:nvSpPr>
          <p:cNvPr id="865283" name="Rectangle 3"/>
          <p:cNvSpPr>
            <a:spLocks noGrp="1" noChangeArrowheads="1"/>
          </p:cNvSpPr>
          <p:nvPr>
            <p:ph idx="1"/>
          </p:nvPr>
        </p:nvSpPr>
        <p:spPr/>
        <p:txBody>
          <a:bodyPr/>
          <a:lstStyle/>
          <a:p>
            <a:pPr eaLnBrk="1" hangingPunct="1">
              <a:lnSpc>
                <a:spcPct val="90000"/>
              </a:lnSpc>
              <a:defRPr/>
            </a:pPr>
            <a:r>
              <a:rPr lang="en-US" sz="2800" smtClean="0"/>
              <a:t>Using the course manual, references and lecture notes, the student will be able to understand hydrologic and hydraulic aspects of dam safety program. After this presentation, the student will be familiar with concepts, terminology and inter-relationships between hydrologic, hydraulic and water management considerations essential in the engineering analysis associated with the administration of the USACE Dam Safety program.</a:t>
            </a:r>
          </a:p>
        </p:txBody>
      </p:sp>
      <p:pic>
        <p:nvPicPr>
          <p:cNvPr id="4" name="Content Placeholder 4" descr="IMG_7406.jpg"/>
          <p:cNvPicPr>
            <a:picLocks noChangeAspect="1"/>
          </p:cNvPicPr>
          <p:nvPr/>
        </p:nvPicPr>
        <p:blipFill>
          <a:blip r:embed="rId2" cstate="print"/>
          <a:stretch>
            <a:fillRect/>
          </a:stretch>
        </p:blipFill>
        <p:spPr bwMode="auto">
          <a:xfrm>
            <a:off x="0" y="0"/>
            <a:ext cx="9144000" cy="6858000"/>
          </a:xfrm>
          <a:prstGeom prst="rect">
            <a:avLst/>
          </a:prstGeom>
          <a:noFill/>
          <a:ln w="9525">
            <a:noFill/>
            <a:miter lim="800000"/>
            <a:headEnd/>
            <a:tailEnd/>
          </a:ln>
          <a:effectLst/>
        </p:spPr>
      </p:pic>
      <p:sp>
        <p:nvSpPr>
          <p:cNvPr id="5" name="Text Box 3"/>
          <p:cNvSpPr txBox="1">
            <a:spLocks noChangeArrowheads="1"/>
          </p:cNvSpPr>
          <p:nvPr/>
        </p:nvSpPr>
        <p:spPr bwMode="auto">
          <a:xfrm>
            <a:off x="2362200" y="2133600"/>
            <a:ext cx="4933950" cy="1098550"/>
          </a:xfrm>
          <a:prstGeom prst="rect">
            <a:avLst/>
          </a:prstGeom>
          <a:noFill/>
          <a:ln w="9525">
            <a:noFill/>
            <a:miter lim="800000"/>
            <a:headEnd/>
            <a:tailEnd/>
          </a:ln>
        </p:spPr>
        <p:txBody>
          <a:bodyPr wrap="none">
            <a:spAutoFit/>
          </a:bodyPr>
          <a:lstStyle/>
          <a:p>
            <a:pPr algn="l"/>
            <a:r>
              <a:rPr lang="en-US" sz="6600" i="1" dirty="0">
                <a:latin typeface="Times New Roman" pitchFamily="18" charset="0"/>
              </a:rPr>
              <a:t>QUESTIONS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eaLnBrk="1" hangingPunct="1">
              <a:defRPr/>
            </a:pPr>
            <a:r>
              <a:rPr lang="en-US" dirty="0" smtClean="0"/>
              <a:t>Accidental Failure</a:t>
            </a:r>
          </a:p>
        </p:txBody>
      </p:sp>
      <p:sp>
        <p:nvSpPr>
          <p:cNvPr id="90115" name="Rectangle 3"/>
          <p:cNvSpPr>
            <a:spLocks noGrp="1" noChangeArrowheads="1"/>
          </p:cNvSpPr>
          <p:nvPr>
            <p:ph idx="1"/>
          </p:nvPr>
        </p:nvSpPr>
        <p:spPr/>
        <p:txBody>
          <a:bodyPr/>
          <a:lstStyle/>
          <a:p>
            <a:pPr eaLnBrk="1" hangingPunct="1">
              <a:defRPr/>
            </a:pPr>
            <a:endParaRPr lang="en-US" dirty="0" smtClean="0"/>
          </a:p>
        </p:txBody>
      </p:sp>
      <p:pic>
        <p:nvPicPr>
          <p:cNvPr id="8196" name="Picture 6"/>
          <p:cNvPicPr>
            <a:picLocks noChangeAspect="1" noChangeArrowheads="1"/>
          </p:cNvPicPr>
          <p:nvPr/>
        </p:nvPicPr>
        <p:blipFill>
          <a:blip r:embed="rId3" cstate="print"/>
          <a:srcRect/>
          <a:stretch>
            <a:fillRect/>
          </a:stretch>
        </p:blipFill>
        <p:spPr bwMode="auto">
          <a:xfrm>
            <a:off x="1371600" y="1447800"/>
            <a:ext cx="6294437" cy="4175125"/>
          </a:xfrm>
          <a:prstGeom prst="rect">
            <a:avLst/>
          </a:prstGeom>
          <a:noFill/>
          <a:ln w="57150" cmpd="thinThick">
            <a:solidFill>
              <a:schemeClr val="tx1"/>
            </a:solid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pPr eaLnBrk="1" hangingPunct="1">
              <a:defRPr/>
            </a:pPr>
            <a:r>
              <a:rPr lang="en-US" smtClean="0"/>
              <a:t>Complete Failure</a:t>
            </a:r>
          </a:p>
        </p:txBody>
      </p:sp>
      <p:pic>
        <p:nvPicPr>
          <p:cNvPr id="9219" name="Picture 5" descr="TetonDamFailure"/>
          <p:cNvPicPr>
            <a:picLocks noGrp="1" noChangeAspect="1" noChangeArrowheads="1"/>
          </p:cNvPicPr>
          <p:nvPr>
            <p:ph idx="1"/>
          </p:nvPr>
        </p:nvPicPr>
        <p:blipFill>
          <a:blip r:embed="rId3" cstate="print"/>
          <a:stretch>
            <a:fillRect/>
          </a:stretch>
        </p:blipFill>
        <p:spPr>
          <a:xfrm>
            <a:off x="4800600" y="1447800"/>
            <a:ext cx="4038776" cy="3886200"/>
          </a:xfrm>
          <a:noFill/>
          <a:ln w="57150" cmpd="thinThick">
            <a:solidFill>
              <a:schemeClr val="tx1"/>
            </a:solidFill>
          </a:ln>
        </p:spPr>
      </p:pic>
      <p:pic>
        <p:nvPicPr>
          <p:cNvPr id="9220" name="Picture 4" descr="St"/>
          <p:cNvPicPr>
            <a:picLocks noChangeAspect="1" noChangeArrowheads="1"/>
          </p:cNvPicPr>
          <p:nvPr/>
        </p:nvPicPr>
        <p:blipFill>
          <a:blip r:embed="rId4" cstate="print"/>
          <a:srcRect/>
          <a:stretch>
            <a:fillRect/>
          </a:stretch>
        </p:blipFill>
        <p:spPr bwMode="auto">
          <a:xfrm>
            <a:off x="533400" y="1371600"/>
            <a:ext cx="3913188" cy="3032125"/>
          </a:xfrm>
          <a:prstGeom prst="rect">
            <a:avLst/>
          </a:prstGeom>
          <a:noFill/>
          <a:ln w="57150" cmpd="thickThin">
            <a:solidFill>
              <a:schemeClr val="tx1"/>
            </a:solidFill>
            <a:miter lim="800000"/>
            <a:headEnd/>
            <a:tailEnd/>
          </a:ln>
        </p:spPr>
      </p:pic>
      <p:sp>
        <p:nvSpPr>
          <p:cNvPr id="9221" name="Text Box 6"/>
          <p:cNvSpPr txBox="1">
            <a:spLocks noChangeArrowheads="1"/>
          </p:cNvSpPr>
          <p:nvPr/>
        </p:nvSpPr>
        <p:spPr bwMode="auto">
          <a:xfrm>
            <a:off x="1325563" y="5173663"/>
            <a:ext cx="2616200" cy="641350"/>
          </a:xfrm>
          <a:prstGeom prst="rect">
            <a:avLst/>
          </a:prstGeom>
          <a:noFill/>
          <a:ln w="9525">
            <a:noFill/>
            <a:miter lim="800000"/>
            <a:headEnd/>
            <a:tailEnd/>
          </a:ln>
        </p:spPr>
        <p:txBody>
          <a:bodyPr>
            <a:spAutoFit/>
          </a:bodyPr>
          <a:lstStyle/>
          <a:p>
            <a:pPr>
              <a:buFontTx/>
              <a:buChar char="•"/>
            </a:pPr>
            <a:r>
              <a:rPr lang="en-US"/>
              <a:t>Johnstown, Pa </a:t>
            </a:r>
          </a:p>
          <a:p>
            <a:pPr>
              <a:buFontTx/>
              <a:buChar char="•"/>
            </a:pPr>
            <a:r>
              <a:rPr lang="en-US"/>
              <a:t>Kaloko Dam, Kauai, Hi</a:t>
            </a:r>
          </a:p>
        </p:txBody>
      </p:sp>
      <p:sp>
        <p:nvSpPr>
          <p:cNvPr id="9222" name="Text Box 7"/>
          <p:cNvSpPr txBox="1">
            <a:spLocks noChangeArrowheads="1"/>
          </p:cNvSpPr>
          <p:nvPr/>
        </p:nvSpPr>
        <p:spPr bwMode="auto">
          <a:xfrm>
            <a:off x="609600" y="4495800"/>
            <a:ext cx="3962400" cy="366712"/>
          </a:xfrm>
          <a:prstGeom prst="rect">
            <a:avLst/>
          </a:prstGeom>
          <a:noFill/>
          <a:ln w="9525">
            <a:noFill/>
            <a:miter lim="800000"/>
            <a:headEnd/>
            <a:tailEnd/>
          </a:ln>
        </p:spPr>
        <p:txBody>
          <a:bodyPr wrap="square">
            <a:spAutoFit/>
          </a:bodyPr>
          <a:lstStyle/>
          <a:p>
            <a:pPr algn="ctr">
              <a:spcBef>
                <a:spcPct val="50000"/>
              </a:spcBef>
            </a:pPr>
            <a:r>
              <a:rPr lang="en-US" dirty="0">
                <a:solidFill>
                  <a:srgbClr val="FF0000"/>
                </a:solidFill>
              </a:rPr>
              <a:t>St Francis Dam, Ca</a:t>
            </a:r>
          </a:p>
        </p:txBody>
      </p:sp>
      <p:sp>
        <p:nvSpPr>
          <p:cNvPr id="9223" name="Text Box 8"/>
          <p:cNvSpPr txBox="1">
            <a:spLocks noChangeArrowheads="1"/>
          </p:cNvSpPr>
          <p:nvPr/>
        </p:nvSpPr>
        <p:spPr bwMode="auto">
          <a:xfrm>
            <a:off x="4572000" y="5486400"/>
            <a:ext cx="4343400" cy="366713"/>
          </a:xfrm>
          <a:prstGeom prst="rect">
            <a:avLst/>
          </a:prstGeom>
          <a:noFill/>
          <a:ln w="9525">
            <a:noFill/>
            <a:miter lim="800000"/>
            <a:headEnd/>
            <a:tailEnd/>
          </a:ln>
        </p:spPr>
        <p:txBody>
          <a:bodyPr wrap="square">
            <a:spAutoFit/>
          </a:bodyPr>
          <a:lstStyle/>
          <a:p>
            <a:pPr algn="ctr">
              <a:spcBef>
                <a:spcPct val="50000"/>
              </a:spcBef>
            </a:pPr>
            <a:r>
              <a:rPr lang="en-US" dirty="0">
                <a:solidFill>
                  <a:srgbClr val="FF0000"/>
                </a:solidFill>
              </a:rPr>
              <a:t>Teton Dam</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defRPr/>
            </a:pPr>
            <a:r>
              <a:rPr lang="en-US" smtClean="0"/>
              <a:t>Dam Failure Modeling</a:t>
            </a:r>
          </a:p>
        </p:txBody>
      </p:sp>
      <p:sp>
        <p:nvSpPr>
          <p:cNvPr id="124931" name="Rectangle 3"/>
          <p:cNvSpPr>
            <a:spLocks noGrp="1" noChangeArrowheads="1"/>
          </p:cNvSpPr>
          <p:nvPr>
            <p:ph idx="1"/>
          </p:nvPr>
        </p:nvSpPr>
        <p:spPr/>
        <p:txBody>
          <a:bodyPr/>
          <a:lstStyle/>
          <a:p>
            <a:pPr eaLnBrk="1" hangingPunct="1">
              <a:defRPr/>
            </a:pPr>
            <a:r>
              <a:rPr lang="en-US" dirty="0" smtClean="0"/>
              <a:t>HEC-HMS</a:t>
            </a:r>
          </a:p>
          <a:p>
            <a:pPr lvl="1" eaLnBrk="1" hangingPunct="1">
              <a:defRPr/>
            </a:pPr>
            <a:r>
              <a:rPr lang="en-US" dirty="0" smtClean="0"/>
              <a:t>Modeled within Context of Watershed</a:t>
            </a:r>
          </a:p>
          <a:p>
            <a:pPr eaLnBrk="1" hangingPunct="1">
              <a:defRPr/>
            </a:pPr>
            <a:r>
              <a:rPr lang="en-US" dirty="0" smtClean="0"/>
              <a:t>HEC-RAS</a:t>
            </a:r>
          </a:p>
          <a:p>
            <a:pPr lvl="1" eaLnBrk="1" hangingPunct="1">
              <a:defRPr/>
            </a:pPr>
            <a:r>
              <a:rPr lang="en-US" dirty="0" smtClean="0"/>
              <a:t>Dynamic Routing</a:t>
            </a:r>
          </a:p>
          <a:p>
            <a:pPr lvl="1" eaLnBrk="1" hangingPunct="1">
              <a:defRPr/>
            </a:pPr>
            <a:r>
              <a:rPr lang="en-US" dirty="0" smtClean="0"/>
              <a:t>Capture the Hydraulic Implications of the Failure</a:t>
            </a:r>
          </a:p>
          <a:p>
            <a:pPr lvl="1" eaLnBrk="1" hangingPunct="1">
              <a:defRPr/>
            </a:pPr>
            <a:r>
              <a:rPr lang="en-US" dirty="0" smtClean="0"/>
              <a:t>Model Floodplain</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defRPr/>
            </a:pPr>
            <a:r>
              <a:rPr lang="en-US" smtClean="0"/>
              <a:t>Downstream Considerations</a:t>
            </a:r>
          </a:p>
        </p:txBody>
      </p:sp>
      <p:sp>
        <p:nvSpPr>
          <p:cNvPr id="56323" name="Rectangle 3"/>
          <p:cNvSpPr>
            <a:spLocks noGrp="1" noChangeArrowheads="1"/>
          </p:cNvSpPr>
          <p:nvPr>
            <p:ph idx="1"/>
          </p:nvPr>
        </p:nvSpPr>
        <p:spPr/>
        <p:txBody>
          <a:bodyPr/>
          <a:lstStyle/>
          <a:p>
            <a:pPr eaLnBrk="1" hangingPunct="1">
              <a:lnSpc>
                <a:spcPct val="90000"/>
              </a:lnSpc>
              <a:defRPr/>
            </a:pPr>
            <a:r>
              <a:rPr lang="en-US" sz="2800" smtClean="0"/>
              <a:t>HMS</a:t>
            </a:r>
          </a:p>
          <a:p>
            <a:pPr lvl="1" eaLnBrk="1" hangingPunct="1">
              <a:lnSpc>
                <a:spcPct val="90000"/>
              </a:lnSpc>
              <a:defRPr/>
            </a:pPr>
            <a:r>
              <a:rPr lang="en-US" sz="2400" smtClean="0"/>
              <a:t>Hydrologic Flow Routing</a:t>
            </a:r>
          </a:p>
          <a:p>
            <a:pPr lvl="1" eaLnBrk="1" hangingPunct="1">
              <a:lnSpc>
                <a:spcPct val="90000"/>
              </a:lnSpc>
              <a:defRPr/>
            </a:pPr>
            <a:r>
              <a:rPr lang="en-US" sz="2400" smtClean="0"/>
              <a:t>Better for Medium to very Steep Slopes </a:t>
            </a:r>
          </a:p>
          <a:p>
            <a:pPr eaLnBrk="1" hangingPunct="1">
              <a:lnSpc>
                <a:spcPct val="90000"/>
              </a:lnSpc>
              <a:defRPr/>
            </a:pPr>
            <a:r>
              <a:rPr lang="en-US" sz="2800" smtClean="0"/>
              <a:t>RAS</a:t>
            </a:r>
          </a:p>
          <a:p>
            <a:pPr lvl="1" eaLnBrk="1" hangingPunct="1">
              <a:lnSpc>
                <a:spcPct val="90000"/>
              </a:lnSpc>
              <a:defRPr/>
            </a:pPr>
            <a:r>
              <a:rPr lang="en-US" sz="2400" smtClean="0"/>
              <a:t>Hydrodynamic Routing (Very flat to steep slopes)</a:t>
            </a:r>
          </a:p>
          <a:p>
            <a:pPr lvl="2" eaLnBrk="1" hangingPunct="1">
              <a:lnSpc>
                <a:spcPct val="90000"/>
              </a:lnSpc>
              <a:defRPr/>
            </a:pPr>
            <a:r>
              <a:rPr lang="en-US" sz="2000" smtClean="0"/>
              <a:t>Possible stability issues on very steep streams</a:t>
            </a:r>
          </a:p>
          <a:p>
            <a:pPr lvl="1" eaLnBrk="1" hangingPunct="1">
              <a:lnSpc>
                <a:spcPct val="90000"/>
              </a:lnSpc>
              <a:defRPr/>
            </a:pPr>
            <a:r>
              <a:rPr lang="en-US" sz="2400" smtClean="0"/>
              <a:t>Generate Floodplain</a:t>
            </a:r>
          </a:p>
          <a:p>
            <a:pPr lvl="2" eaLnBrk="1" hangingPunct="1">
              <a:lnSpc>
                <a:spcPct val="90000"/>
              </a:lnSpc>
              <a:defRPr/>
            </a:pPr>
            <a:r>
              <a:rPr lang="en-US" sz="2000" smtClean="0"/>
              <a:t>Damages</a:t>
            </a:r>
          </a:p>
          <a:p>
            <a:pPr lvl="2" eaLnBrk="1" hangingPunct="1">
              <a:lnSpc>
                <a:spcPct val="90000"/>
              </a:lnSpc>
              <a:defRPr/>
            </a:pPr>
            <a:r>
              <a:rPr lang="en-US" sz="2000" smtClean="0"/>
              <a:t>Emergency Planning</a:t>
            </a:r>
          </a:p>
          <a:p>
            <a:pPr lvl="2" eaLnBrk="1" hangingPunct="1">
              <a:lnSpc>
                <a:spcPct val="90000"/>
              </a:lnSpc>
              <a:defRPr/>
            </a:pPr>
            <a:r>
              <a:rPr lang="en-US" sz="2000" smtClean="0"/>
              <a:t>FERC</a:t>
            </a:r>
          </a:p>
          <a:p>
            <a:pPr eaLnBrk="1" hangingPunct="1">
              <a:lnSpc>
                <a:spcPct val="90000"/>
              </a:lnSpc>
              <a:buFont typeface="Wingdings" pitchFamily="2" charset="2"/>
              <a:buNone/>
              <a:defRPr/>
            </a:pPr>
            <a:endParaRPr lang="en-US" sz="280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US" dirty="0" smtClean="0"/>
              <a:t>HMS Overall </a:t>
            </a:r>
            <a:r>
              <a:rPr lang="en-US" dirty="0"/>
              <a:t>Concept</a:t>
            </a:r>
          </a:p>
        </p:txBody>
      </p:sp>
      <p:sp>
        <p:nvSpPr>
          <p:cNvPr id="76808" name="Rectangle 8"/>
          <p:cNvSpPr>
            <a:spLocks noGrp="1" noChangeArrowheads="1"/>
          </p:cNvSpPr>
          <p:nvPr>
            <p:ph idx="1"/>
          </p:nvPr>
        </p:nvSpPr>
        <p:spPr/>
        <p:txBody>
          <a:bodyPr/>
          <a:lstStyle/>
          <a:p>
            <a:pPr>
              <a:lnSpc>
                <a:spcPct val="90000"/>
              </a:lnSpc>
            </a:pPr>
            <a:r>
              <a:rPr lang="en-US" sz="2000" dirty="0"/>
              <a:t>Calculate hydrograph at a location downstream from the reservoir, given that a breach develops in the dam.</a:t>
            </a:r>
          </a:p>
          <a:p>
            <a:pPr>
              <a:lnSpc>
                <a:spcPct val="90000"/>
              </a:lnSpc>
            </a:pPr>
            <a:r>
              <a:rPr lang="en-US" sz="2000" dirty="0"/>
              <a:t>Dam breaches happens within the larger context of the watershed:</a:t>
            </a:r>
          </a:p>
          <a:p>
            <a:pPr lvl="1">
              <a:lnSpc>
                <a:spcPct val="90000"/>
              </a:lnSpc>
            </a:pPr>
            <a:r>
              <a:rPr lang="en-US" sz="1800" dirty="0"/>
              <a:t>Prevailing conditions in the soil, stream channels, and reservoir pool at the beginning of the simulation.</a:t>
            </a:r>
          </a:p>
          <a:p>
            <a:pPr lvl="1">
              <a:lnSpc>
                <a:spcPct val="90000"/>
              </a:lnSpc>
            </a:pPr>
            <a:r>
              <a:rPr lang="en-US" sz="1800" dirty="0"/>
              <a:t>Meteorologic conditions before, during and immediately after the breach initiation.</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itle Master">
  <a:themeElements>
    <a:clrScheme name="Titl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itl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lide Master">
  <a:themeElements>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6452</TotalTime>
  <Words>7282</Words>
  <Application>Microsoft Office PowerPoint</Application>
  <PresentationFormat>On-screen Show (4:3)</PresentationFormat>
  <Paragraphs>526</Paragraphs>
  <Slides>49</Slides>
  <Notes>47</Notes>
  <HiddenSlides>0</HiddenSlides>
  <MMClips>5</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49</vt:i4>
      </vt:variant>
    </vt:vector>
  </HeadingPairs>
  <TitlesOfParts>
    <vt:vector size="52" baseType="lpstr">
      <vt:lpstr>Title Master</vt:lpstr>
      <vt:lpstr>Slide Master</vt:lpstr>
      <vt:lpstr>Bitmap Image</vt:lpstr>
      <vt:lpstr>Dam Break Analysis and Mapping </vt:lpstr>
      <vt:lpstr>Contents</vt:lpstr>
      <vt:lpstr>Geotechnical Problems</vt:lpstr>
      <vt:lpstr>Spillway</vt:lpstr>
      <vt:lpstr>Accidental Failure</vt:lpstr>
      <vt:lpstr>Complete Failure</vt:lpstr>
      <vt:lpstr>Dam Failure Modeling</vt:lpstr>
      <vt:lpstr>Downstream Considerations</vt:lpstr>
      <vt:lpstr>HMS Overall Concept</vt:lpstr>
      <vt:lpstr>Initial Model Development</vt:lpstr>
      <vt:lpstr>General Reservoir Data</vt:lpstr>
      <vt:lpstr>Dam Break Assumptions </vt:lpstr>
      <vt:lpstr>Breach Parameters</vt:lpstr>
      <vt:lpstr>Breach Parameters</vt:lpstr>
      <vt:lpstr>Breach Initiation</vt:lpstr>
      <vt:lpstr>Breach Progression</vt:lpstr>
      <vt:lpstr>Tailwater Condition</vt:lpstr>
      <vt:lpstr>Limitations</vt:lpstr>
      <vt:lpstr>Dam Break Analysis in HEC-RAS</vt:lpstr>
      <vt:lpstr>HEC-RAS Breach Locations</vt:lpstr>
      <vt:lpstr>Extreme Conditions Events</vt:lpstr>
      <vt:lpstr>Sunny Day Events</vt:lpstr>
      <vt:lpstr>Dam Breach Data</vt:lpstr>
      <vt:lpstr>Non-Linear Breach Growth</vt:lpstr>
      <vt:lpstr>Breach Repair Option</vt:lpstr>
      <vt:lpstr>Model Output</vt:lpstr>
      <vt:lpstr>Cross Section and Profile Plots</vt:lpstr>
      <vt:lpstr>Example Dam Break Animation</vt:lpstr>
      <vt:lpstr>Stage and Flow Hydrographs</vt:lpstr>
      <vt:lpstr>Tabular Time-Series Output</vt:lpstr>
      <vt:lpstr>Dam Break Modeling Issues</vt:lpstr>
      <vt:lpstr>Dam Break Floodwave Progression</vt:lpstr>
      <vt:lpstr>Cross Section Spacing</vt:lpstr>
      <vt:lpstr>Bridges and Culverts</vt:lpstr>
      <vt:lpstr>Levee Overtopping and Breaching</vt:lpstr>
      <vt:lpstr>Slide 36</vt:lpstr>
      <vt:lpstr>Levee Breach Data</vt:lpstr>
      <vt:lpstr>Profile Plot of Levee Breach</vt:lpstr>
      <vt:lpstr>Data Acquisition and Processing</vt:lpstr>
      <vt:lpstr>HEC-GeoRAS/Floodplain Mapping</vt:lpstr>
      <vt:lpstr>Google Earth Mapping</vt:lpstr>
      <vt:lpstr>Map Sheets</vt:lpstr>
      <vt:lpstr>RAS Mapper</vt:lpstr>
      <vt:lpstr>Example Animation</vt:lpstr>
      <vt:lpstr>Example Animation</vt:lpstr>
      <vt:lpstr>Example Animation</vt:lpstr>
      <vt:lpstr>Slide 47</vt:lpstr>
      <vt:lpstr>Slide 48</vt:lpstr>
      <vt:lpstr>LEARNING OBJECTIVES</vt:lpstr>
    </vt:vector>
  </TitlesOfParts>
  <Company>US Army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b6imemb6</dc:creator>
  <cp:lastModifiedBy>K0RBTJH9</cp:lastModifiedBy>
  <cp:revision>38</cp:revision>
  <dcterms:created xsi:type="dcterms:W3CDTF">2009-05-21T17:19:18Z</dcterms:created>
  <dcterms:modified xsi:type="dcterms:W3CDTF">2013-04-30T11:02:06Z</dcterms:modified>
</cp:coreProperties>
</file>