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1"/>
  </p:notesMasterIdLst>
  <p:sldIdLst>
    <p:sldId id="256" r:id="rId3"/>
    <p:sldId id="267" r:id="rId4"/>
    <p:sldId id="269" r:id="rId5"/>
    <p:sldId id="270" r:id="rId6"/>
    <p:sldId id="271" r:id="rId7"/>
    <p:sldId id="272" r:id="rId8"/>
    <p:sldId id="274" r:id="rId9"/>
    <p:sldId id="275" r:id="rId10"/>
    <p:sldId id="276" r:id="rId11"/>
    <p:sldId id="277" r:id="rId12"/>
    <p:sldId id="411" r:id="rId13"/>
    <p:sldId id="403" r:id="rId14"/>
    <p:sldId id="404" r:id="rId15"/>
    <p:sldId id="405" r:id="rId16"/>
    <p:sldId id="406" r:id="rId17"/>
    <p:sldId id="407" r:id="rId18"/>
    <p:sldId id="408" r:id="rId19"/>
    <p:sldId id="409" r:id="rId20"/>
    <p:sldId id="410" r:id="rId21"/>
    <p:sldId id="412" r:id="rId22"/>
    <p:sldId id="278" r:id="rId23"/>
    <p:sldId id="282" r:id="rId24"/>
    <p:sldId id="313" r:id="rId25"/>
    <p:sldId id="319" r:id="rId26"/>
    <p:sldId id="320" r:id="rId27"/>
    <p:sldId id="322" r:id="rId28"/>
    <p:sldId id="323" r:id="rId29"/>
    <p:sldId id="328" r:id="rId30"/>
    <p:sldId id="400" r:id="rId31"/>
    <p:sldId id="401" r:id="rId32"/>
    <p:sldId id="329" r:id="rId33"/>
    <p:sldId id="330" r:id="rId34"/>
    <p:sldId id="413" r:id="rId35"/>
    <p:sldId id="299" r:id="rId36"/>
    <p:sldId id="300" r:id="rId37"/>
    <p:sldId id="311" r:id="rId38"/>
    <p:sldId id="295" r:id="rId39"/>
    <p:sldId id="26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1004" autoAdjust="0"/>
  </p:normalViewPr>
  <p:slideViewPr>
    <p:cSldViewPr>
      <p:cViewPr>
        <p:scale>
          <a:sx n="60" d="100"/>
          <a:sy n="60" d="100"/>
        </p:scale>
        <p:origin x="-826" y="-2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Pt>
            <c:idx val="0"/>
            <c:spPr>
              <a:solidFill>
                <a:srgbClr val="7030A0"/>
              </a:solidFill>
            </c:spPr>
          </c:dPt>
          <c:dPt>
            <c:idx val="1"/>
            <c:spPr>
              <a:solidFill>
                <a:srgbClr val="990033"/>
              </a:solidFill>
            </c:spPr>
          </c:dPt>
          <c:dLbls>
            <c:dLbl>
              <c:idx val="0"/>
              <c:layout>
                <c:manualLayout>
                  <c:x val="-0.31565857392826613"/>
                  <c:y val="-0.12079177602799789"/>
                </c:manualLayout>
              </c:layout>
              <c:spPr/>
              <c:txPr>
                <a:bodyPr/>
                <a:lstStyle/>
                <a:p>
                  <a:pPr>
                    <a:defRPr sz="2400" baseline="0">
                      <a:solidFill>
                        <a:schemeClr val="bg1"/>
                      </a:solidFill>
                    </a:defRPr>
                  </a:pPr>
                  <a:endParaRPr lang="en-US"/>
                </a:p>
              </c:txPr>
              <c:showVal val="1"/>
            </c:dLbl>
            <c:dLbl>
              <c:idx val="1"/>
              <c:layout>
                <c:manualLayout>
                  <c:x val="0.27275634295713025"/>
                  <c:y val="-2.1004666083406292E-3"/>
                </c:manualLayout>
              </c:layout>
              <c:spPr/>
              <c:txPr>
                <a:bodyPr/>
                <a:lstStyle/>
                <a:p>
                  <a:pPr>
                    <a:defRPr sz="2400" baseline="0">
                      <a:solidFill>
                        <a:schemeClr val="bg1"/>
                      </a:solidFill>
                    </a:defRPr>
                  </a:pPr>
                  <a:endParaRPr lang="en-US"/>
                </a:p>
              </c:txPr>
              <c:showVal val="1"/>
            </c:dLbl>
            <c:txPr>
              <a:bodyPr/>
              <a:lstStyle/>
              <a:p>
                <a:pPr>
                  <a:defRPr sz="1300" baseline="0"/>
                </a:pPr>
                <a:endParaRPr lang="en-US"/>
              </a:p>
            </c:txPr>
            <c:showVal val="1"/>
            <c:showLeaderLines val="1"/>
          </c:dLbls>
          <c:val>
            <c:numRef>
              <c:f>Sheet1!$I$17:$I$18</c:f>
              <c:numCache>
                <c:formatCode>0%</c:formatCode>
                <c:ptCount val="2"/>
                <c:pt idx="0">
                  <c:v>0.60000000000000064</c:v>
                </c:pt>
                <c:pt idx="1">
                  <c:v>0.4</c:v>
                </c:pt>
              </c:numCache>
            </c:numRef>
          </c:val>
        </c:ser>
      </c:pie3DChart>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4676B-E9AE-49FD-8EFE-2BF6DA94DAD2}" type="doc">
      <dgm:prSet loTypeId="urn:microsoft.com/office/officeart/2005/8/layout/cycle2" loCatId="cycle" qsTypeId="urn:microsoft.com/office/officeart/2005/8/quickstyle/3d4" qsCatId="3D" csTypeId="urn:microsoft.com/office/officeart/2005/8/colors/accent1_2" csCatId="accent1" phldr="1"/>
      <dgm:spPr/>
      <dgm:t>
        <a:bodyPr/>
        <a:lstStyle/>
        <a:p>
          <a:endParaRPr lang="en-US"/>
        </a:p>
      </dgm:t>
    </dgm:pt>
    <dgm:pt modelId="{15F467AB-C76F-4F8B-99F1-DC99747CE737}">
      <dgm:prSet phldrT="[Text]" custT="1"/>
      <dgm:spPr>
        <a:solidFill>
          <a:srgbClr val="FF9900"/>
        </a:solidFill>
      </dgm:spPr>
      <dgm:t>
        <a:bodyPr/>
        <a:lstStyle/>
        <a:p>
          <a:r>
            <a:rPr lang="en-US" sz="1800" b="1" dirty="0" smtClean="0">
              <a:effectLst>
                <a:outerShdw blurRad="38100" dist="38100" dir="2700000" algn="tl">
                  <a:srgbClr val="000000">
                    <a:alpha val="43137"/>
                  </a:srgbClr>
                </a:outerShdw>
              </a:effectLst>
              <a:latin typeface="Arial" pitchFamily="34" charset="0"/>
              <a:cs typeface="Arial" pitchFamily="34" charset="0"/>
            </a:rPr>
            <a:t>Analyses, Operational Measures, Anticipatory Engineering</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59B6A82E-FC91-446F-9A74-FE7C6BBAA9B0}" type="parTrans" cxnId="{1ABDF3B3-A803-4DF9-803C-CBB5CAC013BB}">
      <dgm:prSet/>
      <dgm:spPr/>
      <dgm:t>
        <a:bodyPr/>
        <a:lstStyle/>
        <a:p>
          <a:endParaRPr lang="en-US" sz="2400" b="1">
            <a:latin typeface="Arial" pitchFamily="34" charset="0"/>
            <a:cs typeface="Arial" pitchFamily="34" charset="0"/>
          </a:endParaRPr>
        </a:p>
      </dgm:t>
    </dgm:pt>
    <dgm:pt modelId="{DEB74125-8D79-423A-A182-84601BAD3B5C}" type="sibTrans" cxnId="{1ABDF3B3-A803-4DF9-803C-CBB5CAC013BB}">
      <dgm:prSet custT="1"/>
      <dgm:spPr>
        <a:gradFill flip="none" rotWithShape="1">
          <a:gsLst>
            <a:gs pos="0">
              <a:srgbClr val="FFF200"/>
            </a:gs>
            <a:gs pos="0">
              <a:srgbClr val="666633"/>
            </a:gs>
            <a:gs pos="45000">
              <a:srgbClr val="FF7A00"/>
            </a:gs>
            <a:gs pos="70000">
              <a:srgbClr val="FF0300"/>
            </a:gs>
            <a:gs pos="100000">
              <a:srgbClr val="4D0808"/>
            </a:gs>
          </a:gsLst>
          <a:path path="shape">
            <a:fillToRect l="50000" t="50000" r="50000" b="50000"/>
          </a:path>
          <a:tileRect/>
        </a:gradFill>
      </dgm:spPr>
      <dgm:t>
        <a:bodyPr/>
        <a:lstStyle/>
        <a:p>
          <a:endParaRPr lang="en-US" sz="1050" b="1">
            <a:latin typeface="Arial" pitchFamily="34" charset="0"/>
            <a:cs typeface="Arial" pitchFamily="34" charset="0"/>
          </a:endParaRPr>
        </a:p>
      </dgm:t>
    </dgm:pt>
    <dgm:pt modelId="{35F5E2EE-D2C2-47CE-850A-5F8D9493C026}">
      <dgm:prSet phldrT="[Text]" custT="1"/>
      <dgm:spPr>
        <a:solidFill>
          <a:srgbClr val="55542A"/>
        </a:solidFill>
      </dgm:spPr>
      <dgm:t>
        <a:bodyPr/>
        <a:lstStyle/>
        <a:p>
          <a:r>
            <a:rPr lang="en-US" sz="1600" b="1" dirty="0" smtClean="0">
              <a:latin typeface="Arial" pitchFamily="34" charset="0"/>
              <a:cs typeface="Arial" pitchFamily="34" charset="0"/>
            </a:rPr>
            <a:t>Policy, Structural Measures, Post-Event Adaptation</a:t>
          </a:r>
          <a:endParaRPr lang="en-US" sz="1600" b="1" dirty="0">
            <a:latin typeface="Arial" pitchFamily="34" charset="0"/>
            <a:cs typeface="Arial" pitchFamily="34" charset="0"/>
          </a:endParaRPr>
        </a:p>
      </dgm:t>
    </dgm:pt>
    <dgm:pt modelId="{1EDF9348-8187-411E-B959-CC1142458096}" type="parTrans" cxnId="{7EBB7DFB-0779-4661-82E1-677674850BAB}">
      <dgm:prSet/>
      <dgm:spPr/>
      <dgm:t>
        <a:bodyPr/>
        <a:lstStyle/>
        <a:p>
          <a:endParaRPr lang="en-US" sz="2400" b="1">
            <a:latin typeface="Arial" pitchFamily="34" charset="0"/>
            <a:cs typeface="Arial" pitchFamily="34" charset="0"/>
          </a:endParaRPr>
        </a:p>
      </dgm:t>
    </dgm:pt>
    <dgm:pt modelId="{30AB7BB0-E023-4223-AE16-55AABAD1BE4E}" type="sibTrans" cxnId="{7EBB7DFB-0779-4661-82E1-677674850BAB}">
      <dgm:prSet custT="1"/>
      <dgm:spPr>
        <a:gradFill flip="none" rotWithShape="1">
          <a:gsLst>
            <a:gs pos="0">
              <a:srgbClr val="666633"/>
            </a:gs>
            <a:gs pos="45000">
              <a:srgbClr val="FF7A00"/>
            </a:gs>
            <a:gs pos="70000">
              <a:srgbClr val="FF0300"/>
            </a:gs>
            <a:gs pos="100000">
              <a:srgbClr val="4D0808"/>
            </a:gs>
          </a:gsLst>
          <a:path path="shape">
            <a:fillToRect l="50000" t="50000" r="50000" b="50000"/>
          </a:path>
          <a:tileRect/>
        </a:gradFill>
      </dgm:spPr>
      <dgm:t>
        <a:bodyPr/>
        <a:lstStyle/>
        <a:p>
          <a:endParaRPr lang="en-US" sz="1050" b="1">
            <a:latin typeface="Arial" pitchFamily="34" charset="0"/>
            <a:cs typeface="Arial" pitchFamily="34" charset="0"/>
          </a:endParaRPr>
        </a:p>
      </dgm:t>
    </dgm:pt>
    <dgm:pt modelId="{0A3E6B22-8671-4010-B441-E00BD23274CD}">
      <dgm:prSet phldrT="[Text]" custT="1"/>
      <dgm:spPr>
        <a:solidFill>
          <a:srgbClr val="A52A03"/>
        </a:solidFill>
      </dgm:spPr>
      <dgm:t>
        <a:bodyPr/>
        <a:lstStyle/>
        <a:p>
          <a:r>
            <a:rPr lang="en-US" sz="1800" b="1" dirty="0" smtClean="0">
              <a:effectLst>
                <a:outerShdw blurRad="38100" dist="38100" dir="2700000" algn="tl">
                  <a:srgbClr val="000000">
                    <a:alpha val="43137"/>
                  </a:srgbClr>
                </a:outerShdw>
              </a:effectLst>
              <a:latin typeface="Arial" pitchFamily="34" charset="0"/>
              <a:cs typeface="Arial" pitchFamily="34" charset="0"/>
            </a:rPr>
            <a:t>Preparedness, Response, Recovery</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3D05EC23-2DB4-49D0-940D-E6847FD16158}" type="parTrans" cxnId="{A323588E-FBE8-4F78-8374-092E58EF0600}">
      <dgm:prSet/>
      <dgm:spPr/>
      <dgm:t>
        <a:bodyPr/>
        <a:lstStyle/>
        <a:p>
          <a:endParaRPr lang="en-US" sz="2400"/>
        </a:p>
      </dgm:t>
    </dgm:pt>
    <dgm:pt modelId="{BF649C8B-D611-4B90-A53F-789B687F9665}" type="sibTrans" cxnId="{A323588E-FBE8-4F78-8374-092E58EF0600}">
      <dgm:prSet custT="1"/>
      <dgm:spPr>
        <a:gradFill flip="none" rotWithShape="1">
          <a:gsLst>
            <a:gs pos="0">
              <a:srgbClr val="FF9900"/>
            </a:gs>
            <a:gs pos="45000">
              <a:srgbClr val="FF7A00"/>
            </a:gs>
            <a:gs pos="70000">
              <a:srgbClr val="FF0300"/>
            </a:gs>
            <a:gs pos="100000">
              <a:srgbClr val="4D0808"/>
            </a:gs>
          </a:gsLst>
          <a:path path="shape">
            <a:fillToRect l="50000" t="50000" r="50000" b="50000"/>
          </a:path>
          <a:tileRect/>
        </a:gradFill>
      </dgm:spPr>
      <dgm:t>
        <a:bodyPr/>
        <a:lstStyle/>
        <a:p>
          <a:endParaRPr lang="en-US" sz="1050"/>
        </a:p>
      </dgm:t>
    </dgm:pt>
    <dgm:pt modelId="{52A32ED4-F27A-41E2-88F1-267F59419F67}" type="pres">
      <dgm:prSet presAssocID="{DAA4676B-E9AE-49FD-8EFE-2BF6DA94DAD2}" presName="cycle" presStyleCnt="0">
        <dgm:presLayoutVars>
          <dgm:dir/>
          <dgm:resizeHandles val="exact"/>
        </dgm:presLayoutVars>
      </dgm:prSet>
      <dgm:spPr/>
      <dgm:t>
        <a:bodyPr/>
        <a:lstStyle/>
        <a:p>
          <a:endParaRPr lang="en-US"/>
        </a:p>
      </dgm:t>
    </dgm:pt>
    <dgm:pt modelId="{ACBCBE69-F7E4-49CA-940D-311E39F06C12}" type="pres">
      <dgm:prSet presAssocID="{15F467AB-C76F-4F8B-99F1-DC99747CE737}" presName="node" presStyleLbl="node1" presStyleIdx="0" presStyleCnt="3" custScaleX="171314">
        <dgm:presLayoutVars>
          <dgm:bulletEnabled val="1"/>
        </dgm:presLayoutVars>
      </dgm:prSet>
      <dgm:spPr/>
      <dgm:t>
        <a:bodyPr/>
        <a:lstStyle/>
        <a:p>
          <a:endParaRPr lang="en-US"/>
        </a:p>
      </dgm:t>
    </dgm:pt>
    <dgm:pt modelId="{0D9E292C-469C-4FD5-B542-1E87218C2C0A}" type="pres">
      <dgm:prSet presAssocID="{DEB74125-8D79-423A-A182-84601BAD3B5C}" presName="sibTrans" presStyleLbl="sibTrans2D1" presStyleIdx="0" presStyleCnt="3"/>
      <dgm:spPr/>
      <dgm:t>
        <a:bodyPr/>
        <a:lstStyle/>
        <a:p>
          <a:endParaRPr lang="en-US"/>
        </a:p>
      </dgm:t>
    </dgm:pt>
    <dgm:pt modelId="{F07EFBF7-3CFF-46CD-B26A-A48D9733F430}" type="pres">
      <dgm:prSet presAssocID="{DEB74125-8D79-423A-A182-84601BAD3B5C}" presName="connectorText" presStyleLbl="sibTrans2D1" presStyleIdx="0" presStyleCnt="3"/>
      <dgm:spPr/>
      <dgm:t>
        <a:bodyPr/>
        <a:lstStyle/>
        <a:p>
          <a:endParaRPr lang="en-US"/>
        </a:p>
      </dgm:t>
    </dgm:pt>
    <dgm:pt modelId="{8DFF0400-AD56-4D73-BE67-4CDB30ACC201}" type="pres">
      <dgm:prSet presAssocID="{35F5E2EE-D2C2-47CE-850A-5F8D9493C026}" presName="node" presStyleLbl="node1" presStyleIdx="1" presStyleCnt="3" custScaleX="166363" custRadScaleRad="137506" custRadScaleInc="-24842">
        <dgm:presLayoutVars>
          <dgm:bulletEnabled val="1"/>
        </dgm:presLayoutVars>
      </dgm:prSet>
      <dgm:spPr/>
      <dgm:t>
        <a:bodyPr/>
        <a:lstStyle/>
        <a:p>
          <a:endParaRPr lang="en-US"/>
        </a:p>
      </dgm:t>
    </dgm:pt>
    <dgm:pt modelId="{12B24EFA-C18B-4614-ACDF-4D2E186DBF94}" type="pres">
      <dgm:prSet presAssocID="{30AB7BB0-E023-4223-AE16-55AABAD1BE4E}" presName="sibTrans" presStyleLbl="sibTrans2D1" presStyleIdx="1" presStyleCnt="3"/>
      <dgm:spPr/>
      <dgm:t>
        <a:bodyPr/>
        <a:lstStyle/>
        <a:p>
          <a:endParaRPr lang="en-US"/>
        </a:p>
      </dgm:t>
    </dgm:pt>
    <dgm:pt modelId="{381CDAE1-51CD-4E69-9D7E-6DAFDF8F1466}" type="pres">
      <dgm:prSet presAssocID="{30AB7BB0-E023-4223-AE16-55AABAD1BE4E}" presName="connectorText" presStyleLbl="sibTrans2D1" presStyleIdx="1" presStyleCnt="3"/>
      <dgm:spPr/>
      <dgm:t>
        <a:bodyPr/>
        <a:lstStyle/>
        <a:p>
          <a:endParaRPr lang="en-US"/>
        </a:p>
      </dgm:t>
    </dgm:pt>
    <dgm:pt modelId="{20867513-BA87-4988-BC0E-B280A53EDDB1}" type="pres">
      <dgm:prSet presAssocID="{0A3E6B22-8671-4010-B441-E00BD23274CD}" presName="node" presStyleLbl="node1" presStyleIdx="2" presStyleCnt="3" custScaleX="175876" custRadScaleRad="114075" custRadScaleInc="19509">
        <dgm:presLayoutVars>
          <dgm:bulletEnabled val="1"/>
        </dgm:presLayoutVars>
      </dgm:prSet>
      <dgm:spPr/>
      <dgm:t>
        <a:bodyPr/>
        <a:lstStyle/>
        <a:p>
          <a:endParaRPr lang="en-US"/>
        </a:p>
      </dgm:t>
    </dgm:pt>
    <dgm:pt modelId="{3D79118A-67A9-4CD3-BC7F-292042A8BBE4}" type="pres">
      <dgm:prSet presAssocID="{BF649C8B-D611-4B90-A53F-789B687F9665}" presName="sibTrans" presStyleLbl="sibTrans2D1" presStyleIdx="2" presStyleCnt="3"/>
      <dgm:spPr/>
      <dgm:t>
        <a:bodyPr/>
        <a:lstStyle/>
        <a:p>
          <a:endParaRPr lang="en-US"/>
        </a:p>
      </dgm:t>
    </dgm:pt>
    <dgm:pt modelId="{C39BB8AB-6E9F-4E21-B794-E7124578C394}" type="pres">
      <dgm:prSet presAssocID="{BF649C8B-D611-4B90-A53F-789B687F9665}" presName="connectorText" presStyleLbl="sibTrans2D1" presStyleIdx="2" presStyleCnt="3"/>
      <dgm:spPr/>
      <dgm:t>
        <a:bodyPr/>
        <a:lstStyle/>
        <a:p>
          <a:endParaRPr lang="en-US"/>
        </a:p>
      </dgm:t>
    </dgm:pt>
  </dgm:ptLst>
  <dgm:cxnLst>
    <dgm:cxn modelId="{83C1B548-D8F0-436F-8AD7-DF68FBB5B2A5}" type="presOf" srcId="{DAA4676B-E9AE-49FD-8EFE-2BF6DA94DAD2}" destId="{52A32ED4-F27A-41E2-88F1-267F59419F67}" srcOrd="0" destOrd="0" presId="urn:microsoft.com/office/officeart/2005/8/layout/cycle2"/>
    <dgm:cxn modelId="{7EBB7DFB-0779-4661-82E1-677674850BAB}" srcId="{DAA4676B-E9AE-49FD-8EFE-2BF6DA94DAD2}" destId="{35F5E2EE-D2C2-47CE-850A-5F8D9493C026}" srcOrd="1" destOrd="0" parTransId="{1EDF9348-8187-411E-B959-CC1142458096}" sibTransId="{30AB7BB0-E023-4223-AE16-55AABAD1BE4E}"/>
    <dgm:cxn modelId="{5AF60780-00D9-42F9-B0D3-5C08B05C2015}" type="presOf" srcId="{15F467AB-C76F-4F8B-99F1-DC99747CE737}" destId="{ACBCBE69-F7E4-49CA-940D-311E39F06C12}" srcOrd="0" destOrd="0" presId="urn:microsoft.com/office/officeart/2005/8/layout/cycle2"/>
    <dgm:cxn modelId="{DD02E7B9-2BA0-4364-9410-16D149A9F340}" type="presOf" srcId="{35F5E2EE-D2C2-47CE-850A-5F8D9493C026}" destId="{8DFF0400-AD56-4D73-BE67-4CDB30ACC201}" srcOrd="0" destOrd="0" presId="urn:microsoft.com/office/officeart/2005/8/layout/cycle2"/>
    <dgm:cxn modelId="{DF6CB00D-F521-40AB-BF44-4278E2BEE4A6}" type="presOf" srcId="{BF649C8B-D611-4B90-A53F-789B687F9665}" destId="{3D79118A-67A9-4CD3-BC7F-292042A8BBE4}" srcOrd="0" destOrd="0" presId="urn:microsoft.com/office/officeart/2005/8/layout/cycle2"/>
    <dgm:cxn modelId="{135528E4-9AAB-4518-8975-9A85274AAD88}" type="presOf" srcId="{DEB74125-8D79-423A-A182-84601BAD3B5C}" destId="{F07EFBF7-3CFF-46CD-B26A-A48D9733F430}" srcOrd="1" destOrd="0" presId="urn:microsoft.com/office/officeart/2005/8/layout/cycle2"/>
    <dgm:cxn modelId="{A323588E-FBE8-4F78-8374-092E58EF0600}" srcId="{DAA4676B-E9AE-49FD-8EFE-2BF6DA94DAD2}" destId="{0A3E6B22-8671-4010-B441-E00BD23274CD}" srcOrd="2" destOrd="0" parTransId="{3D05EC23-2DB4-49D0-940D-E6847FD16158}" sibTransId="{BF649C8B-D611-4B90-A53F-789B687F9665}"/>
    <dgm:cxn modelId="{592011C5-66C3-49A0-AC7E-58742FA11916}" type="presOf" srcId="{30AB7BB0-E023-4223-AE16-55AABAD1BE4E}" destId="{12B24EFA-C18B-4614-ACDF-4D2E186DBF94}" srcOrd="0" destOrd="0" presId="urn:microsoft.com/office/officeart/2005/8/layout/cycle2"/>
    <dgm:cxn modelId="{26C2ECDB-8B84-4356-8FEB-A84A7BC77BC4}" type="presOf" srcId="{30AB7BB0-E023-4223-AE16-55AABAD1BE4E}" destId="{381CDAE1-51CD-4E69-9D7E-6DAFDF8F1466}" srcOrd="1" destOrd="0" presId="urn:microsoft.com/office/officeart/2005/8/layout/cycle2"/>
    <dgm:cxn modelId="{A64B5D96-C31F-4BED-B3C2-FB04B29E1379}" type="presOf" srcId="{0A3E6B22-8671-4010-B441-E00BD23274CD}" destId="{20867513-BA87-4988-BC0E-B280A53EDDB1}" srcOrd="0" destOrd="0" presId="urn:microsoft.com/office/officeart/2005/8/layout/cycle2"/>
    <dgm:cxn modelId="{4BC0A93E-6E4F-4D80-833D-06A1BC73A2D2}" type="presOf" srcId="{DEB74125-8D79-423A-A182-84601BAD3B5C}" destId="{0D9E292C-469C-4FD5-B542-1E87218C2C0A}" srcOrd="0" destOrd="0" presId="urn:microsoft.com/office/officeart/2005/8/layout/cycle2"/>
    <dgm:cxn modelId="{9F820F0A-10AC-489A-A5DA-12EC12BCE0EA}" type="presOf" srcId="{BF649C8B-D611-4B90-A53F-789B687F9665}" destId="{C39BB8AB-6E9F-4E21-B794-E7124578C394}" srcOrd="1" destOrd="0" presId="urn:microsoft.com/office/officeart/2005/8/layout/cycle2"/>
    <dgm:cxn modelId="{1ABDF3B3-A803-4DF9-803C-CBB5CAC013BB}" srcId="{DAA4676B-E9AE-49FD-8EFE-2BF6DA94DAD2}" destId="{15F467AB-C76F-4F8B-99F1-DC99747CE737}" srcOrd="0" destOrd="0" parTransId="{59B6A82E-FC91-446F-9A74-FE7C6BBAA9B0}" sibTransId="{DEB74125-8D79-423A-A182-84601BAD3B5C}"/>
    <dgm:cxn modelId="{26CBEA3B-3642-46BA-A676-3BC68B97DB1B}" type="presParOf" srcId="{52A32ED4-F27A-41E2-88F1-267F59419F67}" destId="{ACBCBE69-F7E4-49CA-940D-311E39F06C12}" srcOrd="0" destOrd="0" presId="urn:microsoft.com/office/officeart/2005/8/layout/cycle2"/>
    <dgm:cxn modelId="{7E48D207-D809-4B24-867C-D308FABEC26C}" type="presParOf" srcId="{52A32ED4-F27A-41E2-88F1-267F59419F67}" destId="{0D9E292C-469C-4FD5-B542-1E87218C2C0A}" srcOrd="1" destOrd="0" presId="urn:microsoft.com/office/officeart/2005/8/layout/cycle2"/>
    <dgm:cxn modelId="{A1EAFF22-B7EC-47A2-A7DB-F4CBC95F93EC}" type="presParOf" srcId="{0D9E292C-469C-4FD5-B542-1E87218C2C0A}" destId="{F07EFBF7-3CFF-46CD-B26A-A48D9733F430}" srcOrd="0" destOrd="0" presId="urn:microsoft.com/office/officeart/2005/8/layout/cycle2"/>
    <dgm:cxn modelId="{54217D01-9AC9-4D7F-8008-F9470531A704}" type="presParOf" srcId="{52A32ED4-F27A-41E2-88F1-267F59419F67}" destId="{8DFF0400-AD56-4D73-BE67-4CDB30ACC201}" srcOrd="2" destOrd="0" presId="urn:microsoft.com/office/officeart/2005/8/layout/cycle2"/>
    <dgm:cxn modelId="{BB8DC34F-2023-4DAB-99BA-22C84E37B903}" type="presParOf" srcId="{52A32ED4-F27A-41E2-88F1-267F59419F67}" destId="{12B24EFA-C18B-4614-ACDF-4D2E186DBF94}" srcOrd="3" destOrd="0" presId="urn:microsoft.com/office/officeart/2005/8/layout/cycle2"/>
    <dgm:cxn modelId="{D653688F-8963-495E-B81C-27FF8BD4B665}" type="presParOf" srcId="{12B24EFA-C18B-4614-ACDF-4D2E186DBF94}" destId="{381CDAE1-51CD-4E69-9D7E-6DAFDF8F1466}" srcOrd="0" destOrd="0" presId="urn:microsoft.com/office/officeart/2005/8/layout/cycle2"/>
    <dgm:cxn modelId="{808AAD15-B629-42DE-9D2A-A259CD6D7D15}" type="presParOf" srcId="{52A32ED4-F27A-41E2-88F1-267F59419F67}" destId="{20867513-BA87-4988-BC0E-B280A53EDDB1}" srcOrd="4" destOrd="0" presId="urn:microsoft.com/office/officeart/2005/8/layout/cycle2"/>
    <dgm:cxn modelId="{92ECA226-C112-4CC6-8A22-D8323B5B7C0D}" type="presParOf" srcId="{52A32ED4-F27A-41E2-88F1-267F59419F67}" destId="{3D79118A-67A9-4CD3-BC7F-292042A8BBE4}" srcOrd="5" destOrd="0" presId="urn:microsoft.com/office/officeart/2005/8/layout/cycle2"/>
    <dgm:cxn modelId="{82E1F60A-F7EE-4BF9-8F15-B5DAB6A47089}" type="presParOf" srcId="{3D79118A-67A9-4CD3-BC7F-292042A8BBE4}" destId="{C39BB8AB-6E9F-4E21-B794-E7124578C394}" srcOrd="0" destOrd="0" presId="urn:microsoft.com/office/officeart/2005/8/layout/cycle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CBE69-F7E4-49CA-940D-311E39F06C12}">
      <dsp:nvSpPr>
        <dsp:cNvPr id="0" name=""/>
        <dsp:cNvSpPr/>
      </dsp:nvSpPr>
      <dsp:spPr>
        <a:xfrm>
          <a:off x="2051985" y="306"/>
          <a:ext cx="2440796" cy="1424750"/>
        </a:xfrm>
        <a:prstGeom prst="ellipse">
          <a:avLst/>
        </a:prstGeom>
        <a:solidFill>
          <a:srgbClr val="FF99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pitchFamily="34" charset="0"/>
              <a:cs typeface="Arial" pitchFamily="34" charset="0"/>
            </a:rPr>
            <a:t>Analyses, Operational Measures, Anticipatory Engineering</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2051985" y="306"/>
        <a:ext cx="2440796" cy="1424750"/>
      </dsp:txXfrm>
    </dsp:sp>
    <dsp:sp modelId="{0D9E292C-469C-4FD5-B542-1E87218C2C0A}">
      <dsp:nvSpPr>
        <dsp:cNvPr id="0" name=""/>
        <dsp:cNvSpPr/>
      </dsp:nvSpPr>
      <dsp:spPr>
        <a:xfrm rot="2739005">
          <a:off x="3923112" y="1305925"/>
          <a:ext cx="328471" cy="480853"/>
        </a:xfrm>
        <a:prstGeom prst="rightArrow">
          <a:avLst>
            <a:gd name="adj1" fmla="val 60000"/>
            <a:gd name="adj2" fmla="val 50000"/>
          </a:avLst>
        </a:prstGeom>
        <a:gradFill flip="none" rotWithShape="1">
          <a:gsLst>
            <a:gs pos="0">
              <a:srgbClr val="FFF200"/>
            </a:gs>
            <a:gs pos="0">
              <a:srgbClr val="666633"/>
            </a:gs>
            <a:gs pos="45000">
              <a:srgbClr val="FF7A00"/>
            </a:gs>
            <a:gs pos="70000">
              <a:srgbClr val="FF0300"/>
            </a:gs>
            <a:gs pos="100000">
              <a:srgbClr val="4D0808"/>
            </a:gs>
          </a:gsLst>
          <a:path path="shape">
            <a:fillToRect l="50000" t="50000" r="50000" b="50000"/>
          </a:path>
          <a:tileRect/>
        </a:gra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Arial" pitchFamily="34" charset="0"/>
            <a:cs typeface="Arial" pitchFamily="34" charset="0"/>
          </a:endParaRPr>
        </a:p>
      </dsp:txBody>
      <dsp:txXfrm rot="2739005">
        <a:off x="3923112" y="1305925"/>
        <a:ext cx="328471" cy="480853"/>
      </dsp:txXfrm>
    </dsp:sp>
    <dsp:sp modelId="{8DFF0400-AD56-4D73-BE67-4CDB30ACC201}">
      <dsp:nvSpPr>
        <dsp:cNvPr id="0" name=""/>
        <dsp:cNvSpPr/>
      </dsp:nvSpPr>
      <dsp:spPr>
        <a:xfrm>
          <a:off x="3725742" y="1676402"/>
          <a:ext cx="2370257" cy="1424750"/>
        </a:xfrm>
        <a:prstGeom prst="ellipse">
          <a:avLst/>
        </a:prstGeom>
        <a:solidFill>
          <a:srgbClr val="5554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Policy, Structural Measures, Post-Event Adaptation</a:t>
          </a:r>
          <a:endParaRPr lang="en-US" sz="1600" b="1" kern="1200" dirty="0">
            <a:latin typeface="Arial" pitchFamily="34" charset="0"/>
            <a:cs typeface="Arial" pitchFamily="34" charset="0"/>
          </a:endParaRPr>
        </a:p>
      </dsp:txBody>
      <dsp:txXfrm>
        <a:off x="3725742" y="1676402"/>
        <a:ext cx="2370257" cy="1424750"/>
      </dsp:txXfrm>
    </dsp:sp>
    <dsp:sp modelId="{12B24EFA-C18B-4614-ACDF-4D2E186DBF94}">
      <dsp:nvSpPr>
        <dsp:cNvPr id="0" name=""/>
        <dsp:cNvSpPr/>
      </dsp:nvSpPr>
      <dsp:spPr>
        <a:xfrm rot="10800006">
          <a:off x="3322867" y="2148348"/>
          <a:ext cx="284698" cy="480853"/>
        </a:xfrm>
        <a:prstGeom prst="rightArrow">
          <a:avLst>
            <a:gd name="adj1" fmla="val 60000"/>
            <a:gd name="adj2" fmla="val 50000"/>
          </a:avLst>
        </a:prstGeom>
        <a:gradFill flip="none" rotWithShape="1">
          <a:gsLst>
            <a:gs pos="0">
              <a:srgbClr val="666633"/>
            </a:gs>
            <a:gs pos="45000">
              <a:srgbClr val="FF7A00"/>
            </a:gs>
            <a:gs pos="70000">
              <a:srgbClr val="FF0300"/>
            </a:gs>
            <a:gs pos="100000">
              <a:srgbClr val="4D0808"/>
            </a:gs>
          </a:gsLst>
          <a:path path="shape">
            <a:fillToRect l="50000" t="50000" r="50000" b="50000"/>
          </a:path>
          <a:tileRect/>
        </a:gra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1" kern="1200">
            <a:latin typeface="Arial" pitchFamily="34" charset="0"/>
            <a:cs typeface="Arial" pitchFamily="34" charset="0"/>
          </a:endParaRPr>
        </a:p>
      </dsp:txBody>
      <dsp:txXfrm rot="10800006">
        <a:off x="3322867" y="2148348"/>
        <a:ext cx="284698" cy="480853"/>
      </dsp:txXfrm>
    </dsp:sp>
    <dsp:sp modelId="{20867513-BA87-4988-BC0E-B280A53EDDB1}">
      <dsp:nvSpPr>
        <dsp:cNvPr id="0" name=""/>
        <dsp:cNvSpPr/>
      </dsp:nvSpPr>
      <dsp:spPr>
        <a:xfrm>
          <a:off x="682781" y="1676397"/>
          <a:ext cx="2505793" cy="1424750"/>
        </a:xfrm>
        <a:prstGeom prst="ellipse">
          <a:avLst/>
        </a:prstGeom>
        <a:solidFill>
          <a:srgbClr val="A52A0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Arial" pitchFamily="34" charset="0"/>
              <a:cs typeface="Arial" pitchFamily="34" charset="0"/>
            </a:rPr>
            <a:t>Preparedness, Response, Recovery</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682781" y="1676397"/>
        <a:ext cx="2505793" cy="1424750"/>
      </dsp:txXfrm>
    </dsp:sp>
    <dsp:sp modelId="{3D79118A-67A9-4CD3-BC7F-292042A8BBE4}">
      <dsp:nvSpPr>
        <dsp:cNvPr id="0" name=""/>
        <dsp:cNvSpPr/>
      </dsp:nvSpPr>
      <dsp:spPr>
        <a:xfrm rot="18514370">
          <a:off x="2471346" y="1314539"/>
          <a:ext cx="258607" cy="480853"/>
        </a:xfrm>
        <a:prstGeom prst="rightArrow">
          <a:avLst>
            <a:gd name="adj1" fmla="val 60000"/>
            <a:gd name="adj2" fmla="val 50000"/>
          </a:avLst>
        </a:prstGeom>
        <a:gradFill flip="none" rotWithShape="1">
          <a:gsLst>
            <a:gs pos="0">
              <a:srgbClr val="FF9900"/>
            </a:gs>
            <a:gs pos="45000">
              <a:srgbClr val="FF7A00"/>
            </a:gs>
            <a:gs pos="70000">
              <a:srgbClr val="FF0300"/>
            </a:gs>
            <a:gs pos="100000">
              <a:srgbClr val="4D0808"/>
            </a:gs>
          </a:gsLst>
          <a:path path="shape">
            <a:fillToRect l="50000" t="50000" r="50000" b="50000"/>
          </a:path>
          <a:tileRect/>
        </a:gra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8514370">
        <a:off x="2471346" y="1314539"/>
        <a:ext cx="258607" cy="48085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2E0A0-4C29-4EC3-A193-314E0963E830}"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521F-F9AA-4B14-AF03-72B924D0E2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a:defRPr/>
            </a:pPr>
            <a:r>
              <a:rPr lang="en-US" baseline="0" dirty="0" smtClean="0"/>
              <a:t>This presentation is based my experience working with the US Army Corps of Engineers (USACE) in dealing with how to incorporate new and changing information into our missions and operations.</a:t>
            </a:r>
          </a:p>
          <a:p>
            <a:pPr defTabSz="899404">
              <a:defRPr/>
            </a:pPr>
            <a:endParaRPr lang="en-US" baseline="0" dirty="0" smtClean="0"/>
          </a:p>
          <a:p>
            <a:pPr defTabSz="899404">
              <a:defRPr/>
            </a:pPr>
            <a:r>
              <a:rPr lang="en-US" baseline="0" dirty="0" smtClean="0"/>
              <a:t>The USACE has about 34,000 people supporting military and civilian missions. I will be talking about the Civil Works program, which has about 24,000 employees and an operating budget of about $</a:t>
            </a:r>
            <a:r>
              <a:rPr lang="en-US" baseline="0" dirty="0" err="1" smtClean="0"/>
              <a:t>5B</a:t>
            </a:r>
            <a:r>
              <a:rPr lang="en-US" baseline="0" dirty="0" smtClean="0"/>
              <a:t>, which can be supplemented to support emergency response and recovery operations, such as those that were associated with the great Midwest floods of 2011 and currently, hurricane Sandy. </a:t>
            </a:r>
            <a:endParaRPr lang="en-US" dirty="0" smtClean="0"/>
          </a:p>
          <a:p>
            <a:pPr defTabSz="899404">
              <a:defRPr/>
            </a:pPr>
            <a:endParaRPr lang="en-US" baseline="0" dirty="0" smtClean="0"/>
          </a:p>
          <a:p>
            <a:pPr defTabSz="899404">
              <a:defRPr/>
            </a:pPr>
            <a:r>
              <a:rPr lang="en-US" baseline="0" dirty="0" smtClean="0"/>
              <a:t>Our Civil Works missions support navigation, flood and coastal storm risk reduction, ecosystem restoration,  hydropower, recreation, regulatory, water supply and emergency management. </a:t>
            </a:r>
          </a:p>
          <a:p>
            <a:endParaRPr lang="en-US" dirty="0"/>
          </a:p>
        </p:txBody>
      </p:sp>
      <p:sp>
        <p:nvSpPr>
          <p:cNvPr id="4" name="Slide Number Placeholder 3"/>
          <p:cNvSpPr>
            <a:spLocks noGrp="1"/>
          </p:cNvSpPr>
          <p:nvPr>
            <p:ph type="sldNum" sz="quarter" idx="10"/>
          </p:nvPr>
        </p:nvSpPr>
        <p:spPr/>
        <p:txBody>
          <a:bodyPr/>
          <a:lstStyle/>
          <a:p>
            <a:fld id="{035E26A7-DCAF-49FC-B97B-551F47F62088}"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The USACE has undergone a paradigm shift from viewing the world primarily as one in which processes tended toward an equilibrium case, which would allow us to be prepared for the future if we could just describe it adequately, to one in which we now recognize that the world is dynamic and changing.</a:t>
            </a:r>
          </a:p>
          <a:p>
            <a:pPr>
              <a:defRPr/>
            </a:pPr>
            <a:endParaRPr lang="en-US" dirty="0" smtClean="0"/>
          </a:p>
          <a:p>
            <a:pPr>
              <a:defRPr/>
            </a:pPr>
            <a:r>
              <a:rPr lang="en-US" dirty="0" smtClean="0"/>
              <a:t>Our impetus to recognize this paradigm came from internal and external reviews following Hurricane Katrina, and from the climate change literature. One important paper by </a:t>
            </a:r>
            <a:r>
              <a:rPr lang="en-US" dirty="0" err="1" smtClean="0"/>
              <a:t>Milly</a:t>
            </a:r>
            <a:r>
              <a:rPr lang="en-US" dirty="0" smtClean="0"/>
              <a:t> et al is shown here: “ </a:t>
            </a:r>
            <a:r>
              <a:rPr lang="en-US" dirty="0" err="1" smtClean="0"/>
              <a:t>Stationarity</a:t>
            </a:r>
            <a:r>
              <a:rPr lang="en-US" dirty="0" smtClean="0"/>
              <a:t> is Dead: Whither Water Management?”  This paper asks, was stationary ever alive? </a:t>
            </a:r>
          </a:p>
          <a:p>
            <a:pPr>
              <a:defRPr/>
            </a:pPr>
            <a:endParaRPr lang="en-US" dirty="0" smtClean="0"/>
          </a:p>
          <a:p>
            <a:pPr marL="0" lvl="1">
              <a:defRPr/>
            </a:pPr>
            <a:r>
              <a:rPr lang="en-US" dirty="0" smtClean="0"/>
              <a:t>These the internal and external reviews of Hurricane Katrina were a clear indication to us that we need to incorporate foreseen and surprise changes into our projects and programs. The </a:t>
            </a:r>
            <a:r>
              <a:rPr lang="en-US" dirty="0" err="1" smtClean="0"/>
              <a:t>IPET-HPDC</a:t>
            </a:r>
            <a:r>
              <a:rPr lang="en-US" dirty="0" smtClean="0"/>
              <a:t> Lessons Learned Implementation Team began working in 2006 to develop guidelines and recommend policy and program changes along with supporting technologies, to address dynamic processes, temporal and spatial changes, and their impacts to USACE projects on watershed, regional or system scale  (e.g., subsidence, climate change and variability, sea level change).</a:t>
            </a:r>
          </a:p>
          <a:p>
            <a:pPr marL="0" lvl="1">
              <a:defRPr/>
            </a:pPr>
            <a:endParaRPr lang="en-US" dirty="0" smtClean="0"/>
          </a:p>
          <a:p>
            <a:pPr marL="0" lvl="1">
              <a:defRPr/>
            </a:pPr>
            <a:r>
              <a:rPr lang="en-US" dirty="0" smtClean="0"/>
              <a:t>Reviews were provided by the Interagency Performance Evaluation Team (</a:t>
            </a:r>
            <a:r>
              <a:rPr lang="en-US" dirty="0" err="1" smtClean="0"/>
              <a:t>IPET</a:t>
            </a:r>
            <a:r>
              <a:rPr lang="en-US" dirty="0" smtClean="0"/>
              <a:t>, see https://ipet.wes.army.mil/), the Hurricane Protection Decision Chronology (</a:t>
            </a:r>
            <a:r>
              <a:rPr lang="en-US" dirty="0" err="1" smtClean="0"/>
              <a:t>HPDC</a:t>
            </a:r>
            <a:r>
              <a:rPr lang="en-US" dirty="0" smtClean="0"/>
              <a:t>, see http://www.iwr.usace.army.mil/docs/hpdc/hpdc.cfm), the American Society of Civil Engineers (</a:t>
            </a:r>
            <a:r>
              <a:rPr lang="en-US" dirty="0" err="1" smtClean="0"/>
              <a:t>ASCE</a:t>
            </a:r>
            <a:r>
              <a:rPr lang="en-US" dirty="0" smtClean="0"/>
              <a:t>, see http://www.asce.org/uploadedFiles/Publications/ASCE_News/2009/04_April/ERPreport.pdf) and the National Academies (see http://www.nae.edu/Publications/Bridge/EngineeringfortheThreatofNaturalDisasters/LessonsfromHurricaneKatrina.aspx), among others. </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0D409611-CECF-46E4-AC00-E55AF639B10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changing paradigm brings with it the need to assess the future in different ways, particularly in the area of water resources management. </a:t>
            </a:r>
          </a:p>
          <a:p>
            <a:endParaRPr lang="en-US" smtClean="0"/>
          </a:p>
          <a:p>
            <a:r>
              <a:rPr lang="en-US" smtClean="0"/>
              <a:t>There are numerous ways to develop and describe future conditions. </a:t>
            </a:r>
          </a:p>
        </p:txBody>
      </p:sp>
      <p:sp>
        <p:nvSpPr>
          <p:cNvPr id="4" name="Slide Number Placeholder 3"/>
          <p:cNvSpPr>
            <a:spLocks noGrp="1"/>
          </p:cNvSpPr>
          <p:nvPr>
            <p:ph type="sldNum" sz="quarter" idx="5"/>
          </p:nvPr>
        </p:nvSpPr>
        <p:spPr/>
        <p:txBody>
          <a:bodyPr/>
          <a:lstStyle/>
          <a:p>
            <a:pPr>
              <a:defRPr/>
            </a:pPr>
            <a:fld id="{274559C5-5D18-4491-BFD5-E7E445FF6FA0}"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US" dirty="0" smtClean="0"/>
              <a:t>There is a whole universe of futures – our challenge is to select one or more methods that are appropriate for the decisions to be made, based on the potential consequences, the potential for long-term unintended consequences, and of course, our other decision-making processes.</a:t>
            </a:r>
          </a:p>
          <a:p>
            <a:pPr>
              <a:defRPr/>
            </a:pPr>
            <a:endParaRPr lang="en-US" dirty="0" smtClean="0"/>
          </a:p>
          <a:p>
            <a:pPr>
              <a:defRPr/>
            </a:pPr>
            <a:r>
              <a:rPr lang="en-US" dirty="0" smtClean="0"/>
              <a:t>As we conduct our evaluations and formulate management plans, we must be careful that we do not prematurely down-select to one future, in a way that reduces our ability to explore potential future conditions to manage risks. </a:t>
            </a:r>
          </a:p>
          <a:p>
            <a:pPr>
              <a:defRPr/>
            </a:pPr>
            <a:endParaRPr lang="en-US" dirty="0" smtClean="0"/>
          </a:p>
          <a:p>
            <a:pPr>
              <a:defRPr/>
            </a:pPr>
            <a:endParaRPr lang="en-US" dirty="0" smtClean="0"/>
          </a:p>
          <a:p>
            <a:pPr>
              <a:defRPr/>
            </a:pPr>
            <a:r>
              <a:rPr lang="en-US" dirty="0" smtClean="0"/>
              <a:t>Glossary (definitions from or based on Carter et al 2007 “General guidelines on the use of scenario data for climate impacts and adaptation assessment, version 2,June 2007:”</a:t>
            </a:r>
          </a:p>
          <a:p>
            <a:pPr>
              <a:defRPr/>
            </a:pPr>
            <a:endParaRPr lang="en-US" dirty="0" smtClean="0"/>
          </a:p>
          <a:p>
            <a:pPr>
              <a:defRPr/>
            </a:pPr>
            <a:r>
              <a:rPr lang="en-US" dirty="0" smtClean="0"/>
              <a:t>Scenario</a:t>
            </a:r>
          </a:p>
          <a:p>
            <a:pPr lvl="1">
              <a:defRPr/>
            </a:pPr>
            <a:r>
              <a:rPr lang="en-US" dirty="0" smtClean="0"/>
              <a:t>A scenario is a coherent, internally consistent and plausible description of a possible future state of the world (</a:t>
            </a:r>
            <a:r>
              <a:rPr lang="en-US" dirty="0" err="1" smtClean="0"/>
              <a:t>IPCC</a:t>
            </a:r>
            <a:r>
              <a:rPr lang="en-US" dirty="0" smtClean="0"/>
              <a:t>, 1994).</a:t>
            </a:r>
          </a:p>
          <a:p>
            <a:pPr lvl="1">
              <a:defRPr/>
            </a:pPr>
            <a:r>
              <a:rPr lang="en-US" dirty="0" smtClean="0"/>
              <a:t> It is not a forecast; rather, each scenario is one alternative image of  how the future can unfold. </a:t>
            </a:r>
          </a:p>
          <a:p>
            <a:pPr lvl="1">
              <a:defRPr/>
            </a:pPr>
            <a:r>
              <a:rPr lang="en-US" dirty="0" smtClean="0"/>
              <a:t>A projection may serve as the raw material for a scenario, but scenarios often require additional information (e.g., about baseline conditions). </a:t>
            </a:r>
          </a:p>
          <a:p>
            <a:pPr lvl="1">
              <a:defRPr/>
            </a:pPr>
            <a:r>
              <a:rPr lang="en-US" dirty="0" smtClean="0"/>
              <a:t>A set of scenarios is often adopted to reflect, as well as possible, the range of uncertainty in projections. Other terms that have been used as synonyms for scenario are "</a:t>
            </a:r>
            <a:r>
              <a:rPr lang="en-US" dirty="0" err="1" smtClean="0"/>
              <a:t>characterisation</a:t>
            </a:r>
            <a:r>
              <a:rPr lang="en-US" dirty="0" smtClean="0"/>
              <a:t>", "storyline" and "construction".</a:t>
            </a:r>
          </a:p>
          <a:p>
            <a:pPr>
              <a:defRPr/>
            </a:pPr>
            <a:endParaRPr lang="en-US" dirty="0" smtClean="0"/>
          </a:p>
          <a:p>
            <a:pPr>
              <a:defRPr/>
            </a:pPr>
            <a:r>
              <a:rPr lang="en-US" dirty="0" smtClean="0"/>
              <a:t>Projection. </a:t>
            </a:r>
          </a:p>
          <a:p>
            <a:pPr lvl="1">
              <a:defRPr/>
            </a:pPr>
            <a:r>
              <a:rPr lang="en-US" dirty="0" smtClean="0"/>
              <a:t>The term "projection" is used in two senses in the climate change literature. </a:t>
            </a:r>
          </a:p>
          <a:p>
            <a:pPr lvl="2">
              <a:defRPr/>
            </a:pPr>
            <a:r>
              <a:rPr lang="en-US" dirty="0" smtClean="0"/>
              <a:t>In general usage, a projection can be regarded as any description of the future and the pathway leading to it.</a:t>
            </a:r>
          </a:p>
          <a:p>
            <a:pPr lvl="2">
              <a:defRPr/>
            </a:pPr>
            <a:r>
              <a:rPr lang="en-US" dirty="0" smtClean="0"/>
              <a:t>A more specific interpretation has been attached to the term "climate projection" by the </a:t>
            </a:r>
            <a:r>
              <a:rPr lang="en-US" dirty="0" err="1" smtClean="0"/>
              <a:t>IPCC</a:t>
            </a:r>
            <a:r>
              <a:rPr lang="en-US" dirty="0" smtClean="0"/>
              <a:t> when referring to model-derived estimates of future climate.</a:t>
            </a:r>
          </a:p>
          <a:p>
            <a:pPr>
              <a:defRPr/>
            </a:pPr>
            <a:r>
              <a:rPr lang="en-US" dirty="0" smtClean="0"/>
              <a:t>Forecast/Prediction. </a:t>
            </a:r>
          </a:p>
          <a:p>
            <a:pPr lvl="1">
              <a:defRPr/>
            </a:pPr>
            <a:r>
              <a:rPr lang="en-US" dirty="0" smtClean="0"/>
              <a:t>When a projection is designated "most likely" it becomes a forecast or prediction. </a:t>
            </a:r>
          </a:p>
          <a:p>
            <a:pPr lvl="1">
              <a:defRPr/>
            </a:pPr>
            <a:r>
              <a:rPr lang="en-US" dirty="0" smtClean="0"/>
              <a:t>A forecast is often obtained using physically-based models, possibly a set of these, outputs of which can enable some level of confidence to be attached to projections.</a:t>
            </a:r>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50B00547-E2BD-4DD8-B018-291FFA499F65}"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C2AAFE-6ABF-4613-A653-E3668B692697}"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general, scenarios are appropriate when uncertainties are large, the consequences are significant, and outcomes cannot be bounded. </a:t>
            </a:r>
          </a:p>
          <a:p>
            <a:endParaRPr lang="en-US" smtClean="0"/>
          </a:p>
          <a:p>
            <a:r>
              <a:rPr lang="en-US" smtClean="0"/>
              <a:t> Sea level change (and more broadly, broader climate change) meets the first and last of these three conditions.  For the second condition, we use sensitivity testing to determine the potential consequence of sea-level change.  That sensitivity test guides our scope of study and the rigor of the scenario analysis.</a:t>
            </a:r>
          </a:p>
          <a:p>
            <a:endParaRPr lang="en-US" smtClean="0"/>
          </a:p>
        </p:txBody>
      </p:sp>
      <p:sp>
        <p:nvSpPr>
          <p:cNvPr id="4" name="Slide Number Placeholder 3"/>
          <p:cNvSpPr>
            <a:spLocks noGrp="1"/>
          </p:cNvSpPr>
          <p:nvPr>
            <p:ph type="sldNum" sz="quarter" idx="5"/>
          </p:nvPr>
        </p:nvSpPr>
        <p:spPr/>
        <p:txBody>
          <a:bodyPr/>
          <a:lstStyle/>
          <a:p>
            <a:pPr>
              <a:defRPr/>
            </a:pPr>
            <a:fld id="{9299743F-7F0E-41DE-AFC7-D39EBA1E718F}"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general, scenarios are appropriate when uncertainties are large, the consequences are significant, and outcomes cannot be bounded. </a:t>
            </a:r>
          </a:p>
          <a:p>
            <a:endParaRPr lang="en-US" smtClean="0"/>
          </a:p>
          <a:p>
            <a:r>
              <a:rPr lang="en-US" smtClean="0"/>
              <a:t> Sea level change (and more broadly, broader climate change) meets the first and last of these three conditions.  For the second condition, we use sensitivity testing to determine the potential consequence of sea-level change.  That sensitivity test guides our scope of study and the rigor of the scenario analysis.</a:t>
            </a:r>
          </a:p>
          <a:p>
            <a:endParaRPr lang="en-US" smtClean="0"/>
          </a:p>
        </p:txBody>
      </p:sp>
      <p:sp>
        <p:nvSpPr>
          <p:cNvPr id="4" name="Slide Number Placeholder 3"/>
          <p:cNvSpPr>
            <a:spLocks noGrp="1"/>
          </p:cNvSpPr>
          <p:nvPr>
            <p:ph type="sldNum" sz="quarter" idx="5"/>
          </p:nvPr>
        </p:nvSpPr>
        <p:spPr/>
        <p:txBody>
          <a:bodyPr/>
          <a:lstStyle/>
          <a:p>
            <a:pPr>
              <a:defRPr/>
            </a:pPr>
            <a:fld id="{86DEB61C-56FC-4396-B55B-19F04F3B7BC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sz="1400" dirty="0" smtClean="0"/>
              <a:t>The lowest blue curve is the extrapolated historical trend, which is an extrapolation of the data shown in the inset box.  This curve is primarily controlled by regional sea level change projection and land uplift or subsidence.</a:t>
            </a:r>
          </a:p>
          <a:p>
            <a:pPr eaLnBrk="1" hangingPunct="1">
              <a:spcBef>
                <a:spcPct val="0"/>
              </a:spcBef>
              <a:defRPr/>
            </a:pPr>
            <a:endParaRPr lang="en-US" sz="1400" dirty="0" smtClean="0"/>
          </a:p>
          <a:p>
            <a:pPr eaLnBrk="1" hangingPunct="1">
              <a:spcBef>
                <a:spcPct val="0"/>
              </a:spcBef>
              <a:defRPr/>
            </a:pPr>
            <a:r>
              <a:rPr lang="en-US" sz="1400" dirty="0" smtClean="0"/>
              <a:t>The red intermediate curve is the updated 1987 National Research Council (NRC) curve 1.  The blue and green markers that bound this line indicate the 2007 IPCC </a:t>
            </a:r>
            <a:r>
              <a:rPr lang="en-US" sz="1400" dirty="0" err="1" smtClean="0"/>
              <a:t>SRES</a:t>
            </a:r>
            <a:r>
              <a:rPr lang="en-US" sz="1400" dirty="0" smtClean="0"/>
              <a:t>  low and high estimates (</a:t>
            </a:r>
            <a:r>
              <a:rPr lang="en-US" sz="1400" dirty="0" err="1" smtClean="0"/>
              <a:t>SRES</a:t>
            </a:r>
            <a:r>
              <a:rPr lang="en-US" sz="1400" dirty="0" smtClean="0"/>
              <a:t> = special report on emissions scenarios, a subset of 6 of the IPCC projections).  The </a:t>
            </a:r>
            <a:r>
              <a:rPr lang="en-US" sz="1400" dirty="0" err="1" smtClean="0"/>
              <a:t>IPCC</a:t>
            </a:r>
            <a:r>
              <a:rPr lang="en-US" sz="1400" dirty="0" smtClean="0"/>
              <a:t> in 2007 does not provide  an analytical expression of sea-level change that allows us to develop a curve, but rather a single point in time in the future. The purple line provides the updated NRC curve 3.</a:t>
            </a:r>
          </a:p>
          <a:p>
            <a:pPr eaLnBrk="1" hangingPunct="1">
              <a:spcBef>
                <a:spcPct val="0"/>
              </a:spcBef>
              <a:defRPr/>
            </a:pPr>
            <a:endParaRPr lang="en-US" sz="1400" dirty="0" smtClean="0"/>
          </a:p>
          <a:p>
            <a:pPr eaLnBrk="1" hangingPunct="1">
              <a:spcBef>
                <a:spcPct val="0"/>
              </a:spcBef>
              <a:defRPr/>
            </a:pPr>
            <a:r>
              <a:rPr lang="en-US" sz="1400" dirty="0" smtClean="0"/>
              <a:t>We can also represent stakeholder scenarios or projections. For this location, the dotted lines on the graph show locally-generated estimates from Scripps Institution of Oceanography (Cayan).  And the black dots denote Coastal Conservancy estimates.  </a:t>
            </a:r>
          </a:p>
          <a:p>
            <a:pPr eaLnBrk="1" hangingPunct="1">
              <a:spcBef>
                <a:spcPct val="0"/>
              </a:spcBef>
              <a:defRPr/>
            </a:pPr>
            <a:r>
              <a:rPr lang="en-US" sz="1400" dirty="0" smtClean="0"/>
              <a:t> </a:t>
            </a:r>
          </a:p>
          <a:p>
            <a:pPr eaLnBrk="1" hangingPunct="1">
              <a:spcBef>
                <a:spcPct val="0"/>
              </a:spcBef>
              <a:defRPr/>
            </a:pPr>
            <a:r>
              <a:rPr lang="en-US" sz="1400" dirty="0" smtClean="0"/>
              <a:t>The blue shaded box indicates the Corps’ typical planning horizon.</a:t>
            </a:r>
          </a:p>
          <a:p>
            <a:pPr eaLnBrk="1" hangingPunct="1">
              <a:spcBef>
                <a:spcPct val="0"/>
              </a:spcBef>
              <a:defRPr/>
            </a:pPr>
            <a:endParaRPr lang="en-US" sz="1400" dirty="0" smtClean="0"/>
          </a:p>
          <a:p>
            <a:pPr>
              <a:defRPr/>
            </a:pPr>
            <a:r>
              <a:rPr lang="en-US" sz="1400" dirty="0" smtClean="0"/>
              <a:t>NOTE:  According to the </a:t>
            </a:r>
            <a:r>
              <a:rPr lang="en-US" sz="1400" dirty="0" err="1" smtClean="0"/>
              <a:t>IPCC</a:t>
            </a:r>
            <a:r>
              <a:rPr lang="en-US" sz="1400" dirty="0" smtClean="0"/>
              <a:t> 2007 Synthesis for Policy Makers: "Because understanding of some important effects driving sea level rise is too limited, this report does not assess the likelihood, nor provide a best estimate or an upper bound for sea level rise. Table SPM.1 shows model-based projections of global average sea level rise for 2090-2099.[10] The projections do not include uncertainties in climate-carbon cycle feedbacks nor the full effects of changes in ice sheet flow, therefore the upper values of the ranges are not to be considered upper bounds for sea level rise. They include a contribution from increased Greenland and Antarctic ice flow at the rates observed for 1993-2003, but this could increase or decrease in the future.[11] {3.2.1}" </a:t>
            </a:r>
          </a:p>
          <a:p>
            <a:pPr>
              <a:defRPr/>
            </a:pPr>
            <a:r>
              <a:rPr lang="en-US" sz="1400" dirty="0" smtClean="0"/>
              <a:t> </a:t>
            </a:r>
          </a:p>
          <a:p>
            <a:pPr>
              <a:defRPr/>
            </a:pPr>
            <a:r>
              <a:rPr lang="en-US" sz="1400" dirty="0" smtClean="0"/>
              <a:t>So </a:t>
            </a:r>
            <a:r>
              <a:rPr lang="en-US" sz="1400" dirty="0" err="1" smtClean="0"/>
              <a:t>IPCC</a:t>
            </a:r>
            <a:r>
              <a:rPr lang="en-US" sz="1400" dirty="0" smtClean="0"/>
              <a:t> did not assign likelihoods, nor did it intend to establish an upper bound for the projected 2099 levels.</a:t>
            </a:r>
          </a:p>
          <a:p>
            <a:pPr>
              <a:defRPr/>
            </a:pPr>
            <a:r>
              <a:rPr lang="en-US" sz="1400" dirty="0" smtClean="0"/>
              <a:t> </a:t>
            </a:r>
          </a:p>
          <a:p>
            <a:pPr eaLnBrk="1" hangingPunct="1">
              <a:spcBef>
                <a:spcPct val="0"/>
              </a:spcBef>
              <a:defRPr/>
            </a:pPr>
            <a:endParaRPr lang="en-US" sz="1400" dirty="0" smtClean="0"/>
          </a:p>
          <a:p>
            <a:pPr eaLnBrk="1" hangingPunct="1">
              <a:spcBef>
                <a:spcPct val="0"/>
              </a:spcBef>
              <a:defRPr/>
            </a:pPr>
            <a:endParaRPr lang="en-US" sz="1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p:txBody>
          <a:bodyPr wrap="square" numCol="1" anchor="t" anchorCtr="0" compatLnSpc="1">
            <a:prstTxWarp prst="textNoShape">
              <a:avLst/>
            </a:prstTxWarp>
            <a:normAutofit fontScale="55000" lnSpcReduction="20000"/>
          </a:bodyPr>
          <a:lstStyle/>
          <a:p>
            <a:pPr>
              <a:defRPr/>
            </a:pPr>
            <a:r>
              <a:rPr lang="en-US" sz="1600" dirty="0" smtClean="0">
                <a:latin typeface="Arial" charset="0"/>
              </a:rPr>
              <a:t>The EC compares well with recent estimates. Again, as noted previously, "Because understanding of some important effects driving sea level rise is too limited, this report does not assess the likelihood, nor provide a best estimate or an upper bound for sea level rise.“  </a:t>
            </a:r>
          </a:p>
          <a:p>
            <a:pPr>
              <a:defRPr/>
            </a:pPr>
            <a:endParaRPr lang="en-US" sz="1600" dirty="0" smtClean="0">
              <a:latin typeface="Arial" charset="0"/>
            </a:endParaRPr>
          </a:p>
          <a:p>
            <a:pPr>
              <a:defRPr/>
            </a:pPr>
            <a:r>
              <a:rPr lang="en-US" sz="1600" dirty="0" smtClean="0">
                <a:latin typeface="Arial" charset="0"/>
              </a:rPr>
              <a:t>Recent research has used alternate approaches to explore further the issue of global sea-level change. Their results are presented above for the year 2100 (references are provided below).</a:t>
            </a:r>
          </a:p>
          <a:p>
            <a:pPr>
              <a:defRPr/>
            </a:pPr>
            <a:endParaRPr lang="en-US" sz="1600" dirty="0" smtClean="0">
              <a:latin typeface="Arial" charset="0"/>
            </a:endParaRPr>
          </a:p>
          <a:p>
            <a:pPr>
              <a:defRPr/>
            </a:pPr>
            <a:r>
              <a:rPr lang="en-US" sz="1600" dirty="0" smtClean="0">
                <a:latin typeface="Arial" charset="0"/>
              </a:rPr>
              <a:t>The curves used in EC 1165-2-211 are comparable to the results of the recent research.</a:t>
            </a:r>
          </a:p>
          <a:p>
            <a:pPr eaLnBrk="1" hangingPunct="1">
              <a:spcBef>
                <a:spcPct val="0"/>
              </a:spcBef>
              <a:defRPr/>
            </a:pPr>
            <a:endParaRPr lang="en-US" sz="1600" dirty="0" smtClean="0">
              <a:latin typeface="Arial" charset="0"/>
            </a:endParaRPr>
          </a:p>
          <a:p>
            <a:pPr eaLnBrk="1" hangingPunct="1">
              <a:spcBef>
                <a:spcPct val="0"/>
              </a:spcBef>
              <a:defRPr/>
            </a:pPr>
            <a:r>
              <a:rPr lang="en-US" sz="1600" dirty="0" smtClean="0">
                <a:latin typeface="Arial" charset="0"/>
              </a:rPr>
              <a:t>References:</a:t>
            </a:r>
          </a:p>
          <a:p>
            <a:pPr>
              <a:defRPr/>
            </a:pPr>
            <a:r>
              <a:rPr lang="en-US" sz="1600" dirty="0" smtClean="0">
                <a:latin typeface="Arial" charset="0"/>
              </a:rPr>
              <a:t>NRC 1987.  Responding to Changes in Sea Level, Engineering Implications, Committee on   Engineering Implications of Changes in Relative Mean Sea Level, Marine Board, Commission on Engineering and Technical Systems, National Research Council.  National Academy Press, Washington DC 1987, 148pp.</a:t>
            </a:r>
          </a:p>
          <a:p>
            <a:pPr>
              <a:defRPr/>
            </a:pPr>
            <a:r>
              <a:rPr lang="en-US" sz="1600" dirty="0" smtClean="0">
                <a:latin typeface="Arial" charset="0"/>
              </a:rPr>
              <a:t> </a:t>
            </a:r>
          </a:p>
          <a:p>
            <a:pPr>
              <a:defRPr/>
            </a:pPr>
            <a:r>
              <a:rPr lang="en-US" sz="1600" dirty="0" err="1" smtClean="0">
                <a:latin typeface="Arial" charset="0"/>
              </a:rPr>
              <a:t>IPCC</a:t>
            </a:r>
            <a:r>
              <a:rPr lang="en-US" sz="1600" dirty="0" smtClean="0">
                <a:latin typeface="Arial" charset="0"/>
              </a:rPr>
              <a:t> 2001.  Climate Change 2001:  The Scientific Basis, edited by </a:t>
            </a:r>
            <a:r>
              <a:rPr lang="en-US" sz="1600" dirty="0" err="1" smtClean="0">
                <a:latin typeface="Arial" charset="0"/>
              </a:rPr>
              <a:t>J.T.</a:t>
            </a:r>
            <a:r>
              <a:rPr lang="en-US" sz="1600" dirty="0" smtClean="0">
                <a:latin typeface="Arial" charset="0"/>
              </a:rPr>
              <a:t> Houghton et al., Cambridge University Press, Cambridge, U.K.</a:t>
            </a:r>
          </a:p>
          <a:p>
            <a:pPr>
              <a:defRPr/>
            </a:pPr>
            <a:r>
              <a:rPr lang="en-US" sz="1600" dirty="0" smtClean="0">
                <a:latin typeface="Arial" charset="0"/>
              </a:rPr>
              <a:t> </a:t>
            </a:r>
          </a:p>
          <a:p>
            <a:pPr>
              <a:defRPr/>
            </a:pPr>
            <a:r>
              <a:rPr lang="en-US" sz="1600" dirty="0" err="1" smtClean="0">
                <a:latin typeface="Arial" charset="0"/>
              </a:rPr>
              <a:t>IPCC</a:t>
            </a:r>
            <a:r>
              <a:rPr lang="en-US" sz="1600" dirty="0" smtClean="0">
                <a:latin typeface="Arial" charset="0"/>
              </a:rPr>
              <a:t> 2007.  Climate Change 2007: The Physical Science basis.  Contribution of Working Group I to the Fourth Assessment Report of the Intergovernmental Panel on Climate Change, edited by S. Solomon et al., Cambridge University press, Cambridge U.K.</a:t>
            </a:r>
          </a:p>
          <a:p>
            <a:pPr>
              <a:defRPr/>
            </a:pPr>
            <a:r>
              <a:rPr lang="en-US" sz="1600" dirty="0" smtClean="0">
                <a:latin typeface="Arial" charset="0"/>
              </a:rPr>
              <a:t> </a:t>
            </a:r>
          </a:p>
          <a:p>
            <a:pPr>
              <a:defRPr/>
            </a:pPr>
            <a:r>
              <a:rPr lang="en-US" sz="1600" dirty="0" err="1" smtClean="0">
                <a:latin typeface="Arial" charset="0"/>
              </a:rPr>
              <a:t>Rahmstorf</a:t>
            </a:r>
            <a:r>
              <a:rPr lang="en-US" sz="1600" dirty="0" smtClean="0">
                <a:latin typeface="Arial" charset="0"/>
              </a:rPr>
              <a:t>, S.  2007.  A semi-empirical approach to projecting future sea level rise, Science, 315, no. 5810, pp 368-370.</a:t>
            </a:r>
          </a:p>
          <a:p>
            <a:pPr>
              <a:defRPr/>
            </a:pPr>
            <a:r>
              <a:rPr lang="en-US" sz="1600" dirty="0" smtClean="0">
                <a:latin typeface="Arial" charset="0"/>
              </a:rPr>
              <a:t> </a:t>
            </a:r>
          </a:p>
          <a:p>
            <a:pPr>
              <a:defRPr/>
            </a:pPr>
            <a:r>
              <a:rPr lang="en-US" sz="1600" dirty="0" smtClean="0">
                <a:latin typeface="Arial" charset="0"/>
              </a:rPr>
              <a:t>Horton, R., et al., 2008.  Sea level rise projections for current generation </a:t>
            </a:r>
            <a:r>
              <a:rPr lang="en-US" sz="1600" dirty="0" err="1" smtClean="0">
                <a:latin typeface="Arial" charset="0"/>
              </a:rPr>
              <a:t>CGCMs</a:t>
            </a:r>
            <a:r>
              <a:rPr lang="en-US" sz="1600" dirty="0" smtClean="0">
                <a:latin typeface="Arial" charset="0"/>
              </a:rPr>
              <a:t> based on the semi-empirical method, Geophysical Research Letters, Vol. 35, L02715, 2008.</a:t>
            </a:r>
          </a:p>
          <a:p>
            <a:pPr>
              <a:defRPr/>
            </a:pPr>
            <a:r>
              <a:rPr lang="en-US" sz="1600" dirty="0" smtClean="0">
                <a:latin typeface="Arial" charset="0"/>
              </a:rPr>
              <a:t> </a:t>
            </a:r>
          </a:p>
          <a:p>
            <a:pPr>
              <a:defRPr/>
            </a:pPr>
            <a:r>
              <a:rPr lang="en-US" sz="1600" dirty="0" err="1" smtClean="0">
                <a:latin typeface="Arial" charset="0"/>
              </a:rPr>
              <a:t>Pfeffer</a:t>
            </a:r>
            <a:r>
              <a:rPr lang="en-US" sz="1600" dirty="0" smtClean="0">
                <a:latin typeface="Arial" charset="0"/>
              </a:rPr>
              <a:t>, </a:t>
            </a:r>
            <a:r>
              <a:rPr lang="en-US" sz="1600" dirty="0" err="1" smtClean="0">
                <a:latin typeface="Arial" charset="0"/>
              </a:rPr>
              <a:t>W.T.</a:t>
            </a:r>
            <a:r>
              <a:rPr lang="en-US" sz="1600" dirty="0" smtClean="0">
                <a:latin typeface="Arial" charset="0"/>
              </a:rPr>
              <a:t>, et al., 2008.  Kinematic constraints on glacier contributions to 21’st-century sea –level rise, Science, 321 , no. 5894, pp 1340-1343.</a:t>
            </a:r>
          </a:p>
          <a:p>
            <a:pPr>
              <a:defRPr/>
            </a:pPr>
            <a:r>
              <a:rPr lang="en-US" sz="1600" dirty="0" smtClean="0">
                <a:latin typeface="Arial" charset="0"/>
              </a:rPr>
              <a:t> </a:t>
            </a:r>
          </a:p>
          <a:p>
            <a:pPr>
              <a:defRPr/>
            </a:pPr>
            <a:r>
              <a:rPr lang="en-US" sz="1600" dirty="0" smtClean="0">
                <a:latin typeface="Arial" charset="0"/>
              </a:rPr>
              <a:t>Vermeer, M., and S. </a:t>
            </a:r>
            <a:r>
              <a:rPr lang="en-US" sz="1600" dirty="0" err="1" smtClean="0">
                <a:latin typeface="Arial" charset="0"/>
              </a:rPr>
              <a:t>Rahmstorf</a:t>
            </a:r>
            <a:r>
              <a:rPr lang="en-US" sz="1600" dirty="0" smtClean="0">
                <a:latin typeface="Arial" charset="0"/>
              </a:rPr>
              <a:t> 2009.  Global sea level linked to global temperature, Proceedings of the National Academy of Sciences, Early Edition, October 2009, 6pp.</a:t>
            </a:r>
          </a:p>
          <a:p>
            <a:pPr>
              <a:defRPr/>
            </a:pPr>
            <a:r>
              <a:rPr lang="en-US" sz="1600" dirty="0" smtClean="0">
                <a:latin typeface="Arial" charset="0"/>
              </a:rPr>
              <a:t> </a:t>
            </a:r>
          </a:p>
          <a:p>
            <a:pPr>
              <a:defRPr/>
            </a:pPr>
            <a:r>
              <a:rPr lang="en-US" sz="1600" dirty="0" err="1" smtClean="0">
                <a:latin typeface="Arial" charset="0"/>
              </a:rPr>
              <a:t>Jevrejeva</a:t>
            </a:r>
            <a:r>
              <a:rPr lang="en-US" sz="1600" dirty="0" smtClean="0">
                <a:latin typeface="Arial" charset="0"/>
              </a:rPr>
              <a:t>, S., et al., 2010.  How will sea level respond to changes in natural and anthropogenic </a:t>
            </a:r>
            <a:r>
              <a:rPr lang="en-US" sz="1600" dirty="0" err="1" smtClean="0">
                <a:latin typeface="Arial" charset="0"/>
              </a:rPr>
              <a:t>forcings</a:t>
            </a:r>
            <a:r>
              <a:rPr lang="en-US" sz="1600" dirty="0" smtClean="0">
                <a:latin typeface="Arial" charset="0"/>
              </a:rPr>
              <a:t> by 2100?, Geophysical Research Letters, Vol. 37, L07703, 2010.</a:t>
            </a:r>
          </a:p>
          <a:p>
            <a:pPr>
              <a:defRPr/>
            </a:pPr>
            <a:endParaRPr lang="en-US" sz="1600"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b="1" dirty="0" smtClean="0">
                <a:latin typeface="Arial" pitchFamily="34" charset="0"/>
              </a:rPr>
              <a:t>The Mississippi Valley</a:t>
            </a:r>
          </a:p>
          <a:p>
            <a:endParaRPr lang="en-US" dirty="0" smtClean="0">
              <a:latin typeface="Arial" pitchFamily="34" charset="0"/>
            </a:endParaRPr>
          </a:p>
          <a:p>
            <a:r>
              <a:rPr lang="en-US" b="1" dirty="0" smtClean="0">
                <a:latin typeface="Arial" pitchFamily="34" charset="0"/>
              </a:rPr>
              <a:t>Theme:   Overview of the Mississippi River Watershed</a:t>
            </a:r>
          </a:p>
          <a:p>
            <a:endParaRPr lang="en-US" b="1" dirty="0" smtClean="0">
              <a:latin typeface="Arial" pitchFamily="34" charset="0"/>
            </a:endParaRPr>
          </a:p>
          <a:p>
            <a:pPr>
              <a:buFontTx/>
              <a:buChar char="•"/>
            </a:pPr>
            <a:r>
              <a:rPr lang="en-US" dirty="0" smtClean="0">
                <a:latin typeface="Arial" pitchFamily="34" charset="0"/>
              </a:rPr>
              <a:t> The basin covers more than 1,245,000 sq mi (3,220,000 km</a:t>
            </a:r>
            <a:r>
              <a:rPr lang="en-US" baseline="30000" dirty="0" smtClean="0">
                <a:latin typeface="Arial" pitchFamily="34" charset="0"/>
              </a:rPr>
              <a:t>2</a:t>
            </a:r>
            <a:r>
              <a:rPr lang="en-US" dirty="0" smtClean="0">
                <a:latin typeface="Arial" pitchFamily="34" charset="0"/>
              </a:rPr>
              <a:t>), including all or parts of 32 U.S. states and two Canadian provinces. </a:t>
            </a:r>
          </a:p>
          <a:p>
            <a:pPr>
              <a:buFontTx/>
              <a:buChar char="•"/>
            </a:pPr>
            <a:r>
              <a:rPr lang="en-US" dirty="0" smtClean="0">
                <a:latin typeface="Arial" pitchFamily="34" charset="0"/>
              </a:rPr>
              <a:t>The total watershed of the Mississippi River covers nearly 40% of the landmass of the continental United States.</a:t>
            </a:r>
          </a:p>
          <a:p>
            <a:pPr>
              <a:buFontTx/>
              <a:buChar char="•"/>
            </a:pPr>
            <a:r>
              <a:rPr lang="en-US" dirty="0" smtClean="0">
                <a:latin typeface="Arial" pitchFamily="34" charset="0"/>
              </a:rPr>
              <a:t>Although only 29% of the watershed, the Ohio Valley, shown in dark purple, contributes 60% of the flow to the lower Mississippi, shown in yellow.</a:t>
            </a:r>
          </a:p>
          <a:p>
            <a:endParaRPr lang="en-US" b="1" dirty="0" smtClean="0">
              <a:latin typeface="Arial" pitchFamily="34" charset="0"/>
            </a:endParaRPr>
          </a:p>
          <a:p>
            <a:endParaRPr lang="en-US" dirty="0" smtClean="0">
              <a:latin typeface="Arial" pitchFamily="34" charset="0"/>
            </a:endParaRPr>
          </a:p>
          <a:p>
            <a:pPr eaLnBrk="1" hangingPunct="1">
              <a:tabLst>
                <a:tab pos="171450" algn="l"/>
              </a:tabLst>
            </a:pPr>
            <a:r>
              <a:rPr lang="en-US" sz="1400" dirty="0" smtClean="0">
                <a:latin typeface="Arial" pitchFamily="34" charset="0"/>
              </a:rPr>
              <a:t>Mississippi River basin is 1.25 million-square-miles (324 million hectares) in size. </a:t>
            </a:r>
          </a:p>
          <a:p>
            <a:pPr eaLnBrk="1" hangingPunct="1">
              <a:buFontTx/>
              <a:buChar char="•"/>
              <a:tabLst>
                <a:tab pos="171450" algn="l"/>
              </a:tabLst>
            </a:pPr>
            <a:r>
              <a:rPr lang="en-US" sz="1400" dirty="0" smtClean="0">
                <a:latin typeface="Arial" pitchFamily="34" charset="0"/>
              </a:rPr>
              <a:t>  It gathers water from 41% of the continental United States …  which includes 31 states and 2 Canadian provinces.</a:t>
            </a:r>
          </a:p>
          <a:p>
            <a:pPr eaLnBrk="1" hangingPunct="1">
              <a:buFontTx/>
              <a:buChar char="•"/>
              <a:tabLst>
                <a:tab pos="171450" algn="l"/>
              </a:tabLst>
            </a:pPr>
            <a:r>
              <a:rPr lang="en-US" sz="1400" dirty="0" smtClean="0">
                <a:latin typeface="Arial" pitchFamily="34" charset="0"/>
              </a:rPr>
              <a:t>  It encompasses 3 Corps Divisions and the 3 largest rivers in the United States.</a:t>
            </a:r>
          </a:p>
          <a:p>
            <a:pPr eaLnBrk="1" hangingPunct="1">
              <a:buFontTx/>
              <a:buChar char="•"/>
              <a:tabLst>
                <a:tab pos="171450" algn="l"/>
              </a:tabLst>
            </a:pPr>
            <a:r>
              <a:rPr lang="en-US" sz="1400" dirty="0" smtClean="0">
                <a:latin typeface="Arial" pitchFamily="34" charset="0"/>
              </a:rPr>
              <a:t>  3</a:t>
            </a:r>
            <a:r>
              <a:rPr lang="en-US" sz="1400" baseline="30000" dirty="0" smtClean="0">
                <a:latin typeface="Arial" pitchFamily="34" charset="0"/>
              </a:rPr>
              <a:t>rd</a:t>
            </a:r>
            <a:r>
              <a:rPr lang="en-US" sz="1400" dirty="0" smtClean="0">
                <a:latin typeface="Arial" pitchFamily="34" charset="0"/>
              </a:rPr>
              <a:t> largest watershed in the world behind the Amazon and Congo respectively.</a:t>
            </a:r>
          </a:p>
          <a:p>
            <a:pPr eaLnBrk="1" hangingPunct="1">
              <a:buFontTx/>
              <a:buChar char="•"/>
              <a:tabLst>
                <a:tab pos="171450" algn="l"/>
              </a:tabLst>
            </a:pPr>
            <a:r>
              <a:rPr lang="en-US" sz="1400" dirty="0" smtClean="0">
                <a:latin typeface="Arial" pitchFamily="34" charset="0"/>
              </a:rPr>
              <a:t>  Average flow = 640,000 cfs (18,100 cms)</a:t>
            </a:r>
          </a:p>
          <a:p>
            <a:pPr eaLnBrk="1" hangingPunct="1">
              <a:buFontTx/>
              <a:buChar char="•"/>
              <a:tabLst>
                <a:tab pos="171450" algn="l"/>
              </a:tabLst>
            </a:pPr>
            <a:r>
              <a:rPr lang="en-US" sz="1400" dirty="0" smtClean="0">
                <a:latin typeface="Arial" pitchFamily="34" charset="0"/>
              </a:rPr>
              <a:t>  2011 peak flow = 2.4 million cfs (68,000 cms)</a:t>
            </a:r>
          </a:p>
          <a:p>
            <a:pPr eaLnBrk="1" hangingPunct="1">
              <a:buFontTx/>
              <a:buChar char="•"/>
              <a:tabLst>
                <a:tab pos="171450" algn="l"/>
              </a:tabLst>
            </a:pPr>
            <a:r>
              <a:rPr lang="en-US" sz="1400" dirty="0" smtClean="0">
                <a:latin typeface="Arial" pitchFamily="34" charset="0"/>
              </a:rPr>
              <a:t>  Lower Mississippi River Basin = 35,000 sq. miles</a:t>
            </a:r>
          </a:p>
          <a:p>
            <a:pPr eaLnBrk="1" hangingPunct="1">
              <a:buFontTx/>
              <a:buChar char="•"/>
              <a:tabLst>
                <a:tab pos="171450" algn="l"/>
              </a:tabLst>
            </a:pPr>
            <a:endParaRPr lang="en-US" sz="1400" dirty="0" smtClean="0">
              <a:latin typeface="Arial" pitchFamily="34" charset="0"/>
            </a:endParaRPr>
          </a:p>
          <a:p>
            <a:pPr eaLnBrk="1" hangingPunct="1">
              <a:buFontTx/>
              <a:buChar char="•"/>
              <a:tabLst>
                <a:tab pos="171450" algn="l"/>
              </a:tabLst>
            </a:pPr>
            <a:endParaRPr lang="en-US" sz="1400" dirty="0" smtClean="0">
              <a:latin typeface="Arial" pitchFamily="34" charset="0"/>
            </a:endParaRPr>
          </a:p>
          <a:p>
            <a:pPr eaLnBrk="1" hangingPunct="1">
              <a:buFontTx/>
              <a:buChar char="•"/>
              <a:tabLst>
                <a:tab pos="171450" algn="l"/>
              </a:tabLst>
            </a:pPr>
            <a:r>
              <a:rPr lang="en-US" sz="1400" dirty="0" smtClean="0">
                <a:latin typeface="Arial" pitchFamily="34" charset="0"/>
              </a:rPr>
              <a:t>  Rhine River Basin = 86,870 square miles = 22.5 million hectares  (about 1/14 of the Miss. Basin)</a:t>
            </a:r>
          </a:p>
          <a:p>
            <a:pPr eaLnBrk="1" hangingPunct="1">
              <a:buFontTx/>
              <a:buChar char="•"/>
              <a:tabLst>
                <a:tab pos="171450" algn="l"/>
              </a:tabLst>
            </a:pPr>
            <a:r>
              <a:rPr lang="en-US" sz="1400" dirty="0" smtClean="0">
                <a:latin typeface="Arial" pitchFamily="34" charset="0"/>
              </a:rPr>
              <a:t>  Avg Flow = 80,500 cfs (2,280 cms) or about 1/8 of the Miss.</a:t>
            </a:r>
          </a:p>
          <a:p>
            <a:pPr eaLnBrk="1" hangingPunct="1">
              <a:buFontTx/>
              <a:buChar char="•"/>
              <a:tabLst>
                <a:tab pos="171450" algn="l"/>
              </a:tabLst>
            </a:pPr>
            <a:r>
              <a:rPr lang="en-US" sz="1400" dirty="0" smtClean="0">
                <a:latin typeface="Arial" pitchFamily="34" charset="0"/>
              </a:rPr>
              <a:t>  Lower Rhine delta = 9,650 sq. miles ( 2.5 million hectares)</a:t>
            </a:r>
          </a:p>
          <a:p>
            <a:pPr eaLnBrk="1" hangingPunct="1">
              <a:buFontTx/>
              <a:buChar char="•"/>
              <a:tabLst>
                <a:tab pos="171450" algn="l"/>
              </a:tabLst>
            </a:pPr>
            <a:r>
              <a:rPr lang="en-US" sz="1400" dirty="0" smtClean="0">
                <a:latin typeface="Arial" pitchFamily="34" charset="0"/>
              </a:rPr>
              <a:t>  Current design flow = 530,000 cfs (15,000 cms)</a:t>
            </a:r>
          </a:p>
          <a:p>
            <a:pPr eaLnBrk="1" hangingPunct="1">
              <a:buFontTx/>
              <a:buChar char="•"/>
              <a:tabLst>
                <a:tab pos="171450" algn="l"/>
              </a:tabLst>
            </a:pPr>
            <a:r>
              <a:rPr lang="en-US" sz="1400" dirty="0" smtClean="0">
                <a:latin typeface="Arial" pitchFamily="34" charset="0"/>
              </a:rPr>
              <a:t>   Room for the River design flow = 565,000 cfs (16,000 cms)</a:t>
            </a:r>
          </a:p>
          <a:p>
            <a:pPr eaLnBrk="1" hangingPunct="1">
              <a:buFontTx/>
              <a:buChar char="•"/>
              <a:tabLst>
                <a:tab pos="171450" algn="l"/>
              </a:tabLst>
            </a:pPr>
            <a:endParaRPr lang="en-US" sz="1400" dirty="0" smtClean="0">
              <a:latin typeface="Arial" pitchFamily="34" charset="0"/>
            </a:endParaRPr>
          </a:p>
          <a:p>
            <a:endParaRPr lang="en-US" b="1" dirty="0" smtClean="0">
              <a:latin typeface="Arial" pitchFamily="34" charset="0"/>
            </a:endParaRPr>
          </a:p>
          <a:p>
            <a:endParaRPr lang="en-US" dirty="0" smtClean="0">
              <a:latin typeface="Arial" pitchFamily="34" charset="0"/>
            </a:endParaRPr>
          </a:p>
        </p:txBody>
      </p:sp>
      <p:sp>
        <p:nvSpPr>
          <p:cNvPr id="107524" name="Slide Number Placeholder 3"/>
          <p:cNvSpPr>
            <a:spLocks noGrp="1"/>
          </p:cNvSpPr>
          <p:nvPr>
            <p:ph type="sldNum" sz="quarter" idx="5"/>
          </p:nvPr>
        </p:nvSpPr>
        <p:spPr/>
        <p:txBody>
          <a:bodyPr/>
          <a:lstStyle/>
          <a:p>
            <a:pPr>
              <a:defRPr/>
            </a:pPr>
            <a:fld id="{E2699B73-125A-4FF4-9CB7-0BA319712CED}" type="slidenum">
              <a:rPr lang="en-US" smtClean="0">
                <a:latin typeface="Arial" pitchFamily="34" charset="0"/>
              </a:rPr>
              <a:pPr>
                <a:defRPr/>
              </a:pPr>
              <a:t>21</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2126" rtl="0" eaLnBrk="1" fontAlgn="auto" latinLnBrk="0" hangingPunct="1">
              <a:lnSpc>
                <a:spcPct val="100000"/>
              </a:lnSpc>
              <a:spcBef>
                <a:spcPts val="0"/>
              </a:spcBef>
              <a:spcAft>
                <a:spcPts val="0"/>
              </a:spcAft>
              <a:buClrTx/>
              <a:buSzTx/>
              <a:buFontTx/>
              <a:buNone/>
              <a:tabLst/>
              <a:defRPr/>
            </a:pPr>
            <a:r>
              <a:rPr lang="en-US" dirty="0" smtClean="0"/>
              <a:t>In 1928, MG Edgar </a:t>
            </a:r>
            <a:r>
              <a:rPr lang="en-US" dirty="0" err="1" smtClean="0"/>
              <a:t>Jadwin</a:t>
            </a:r>
            <a:r>
              <a:rPr lang="en-US" dirty="0" smtClean="0"/>
              <a:t>, then Chief of Engineers, developed a plan to prevent disastrous floods on the Lower Mississippi River. </a:t>
            </a:r>
          </a:p>
          <a:p>
            <a:pPr marL="0" marR="0" indent="0" algn="l" defTabSz="912126"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2126" rtl="0" eaLnBrk="1" fontAlgn="auto" latinLnBrk="0" hangingPunct="1">
              <a:lnSpc>
                <a:spcPct val="100000"/>
              </a:lnSpc>
              <a:spcBef>
                <a:spcPts val="0"/>
              </a:spcBef>
              <a:spcAft>
                <a:spcPts val="0"/>
              </a:spcAft>
              <a:buClrTx/>
              <a:buSzTx/>
              <a:buFontTx/>
              <a:buNone/>
              <a:tabLst/>
              <a:defRPr/>
            </a:pPr>
            <a:r>
              <a:rPr lang="en-US" dirty="0" smtClean="0"/>
              <a:t>Because they were dealing with short periods of record and large</a:t>
            </a:r>
            <a:r>
              <a:rPr lang="en-US" baseline="0" dirty="0" smtClean="0"/>
              <a:t> risks, the engineers who developed the </a:t>
            </a:r>
            <a:r>
              <a:rPr lang="en-US" baseline="0" dirty="0" err="1" smtClean="0"/>
              <a:t>Jadwin</a:t>
            </a:r>
            <a:r>
              <a:rPr lang="en-US" baseline="0" dirty="0" smtClean="0"/>
              <a:t> plan incorporated what we might today call relatively large uncertainty</a:t>
            </a:r>
            <a:endParaRPr lang="en-US" dirty="0" smtClean="0"/>
          </a:p>
          <a:p>
            <a:endParaRPr lang="en-US" dirty="0" smtClean="0"/>
          </a:p>
          <a:p>
            <a:r>
              <a:rPr lang="en-US" dirty="0" smtClean="0"/>
              <a:t>In 2011, that plan proved its worth as USACE battled floodwaters similar to those of 1927. </a:t>
            </a:r>
          </a:p>
          <a:p>
            <a:endParaRPr lang="en-US" dirty="0" smtClean="0"/>
          </a:p>
          <a:p>
            <a:r>
              <a:rPr lang="en-US" dirty="0" smtClean="0"/>
              <a:t>In 2012, the system</a:t>
            </a:r>
            <a:r>
              <a:rPr lang="en-US" baseline="0" dirty="0" smtClean="0"/>
              <a:t> was tested by extreme events, this time by drought.  Again, the system proved relatively resilient to this extreme.</a:t>
            </a:r>
            <a:endParaRPr lang="en-US" dirty="0"/>
          </a:p>
        </p:txBody>
      </p:sp>
      <p:sp>
        <p:nvSpPr>
          <p:cNvPr id="4" name="Slide Number Placeholder 3"/>
          <p:cNvSpPr>
            <a:spLocks noGrp="1"/>
          </p:cNvSpPr>
          <p:nvPr>
            <p:ph type="sldNum" sz="quarter" idx="10"/>
          </p:nvPr>
        </p:nvSpPr>
        <p:spPr/>
        <p:txBody>
          <a:bodyPr/>
          <a:lstStyle/>
          <a:p>
            <a:fld id="{FF7A8B01-3B3A-4075-87E9-3EED9F36064F}"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lnSpcReduction="10000"/>
          </a:bodyPr>
          <a:lstStyle/>
          <a:p>
            <a:r>
              <a:rPr lang="en-US" dirty="0" smtClean="0">
                <a:ea typeface="ＭＳ Ｐゴシック" pitchFamily="-107" charset="-128"/>
              </a:rPr>
              <a:t>We know climate is changing and that climate change principally affects temperature, precipitation and storm intensity and frequency. </a:t>
            </a:r>
          </a:p>
          <a:p>
            <a:endParaRPr lang="en-US" dirty="0" smtClean="0">
              <a:ea typeface="ＭＳ Ｐゴシック" pitchFamily="-107" charset="-128"/>
            </a:endParaRPr>
          </a:p>
          <a:p>
            <a:pPr eaLnBrk="1" hangingPunct="1">
              <a:lnSpc>
                <a:spcPct val="80000"/>
              </a:lnSpc>
              <a:spcBef>
                <a:spcPct val="0"/>
              </a:spcBef>
            </a:pPr>
            <a:r>
              <a:rPr lang="en-US" dirty="0" smtClean="0">
                <a:ea typeface="MS PGothic" pitchFamily="34" charset="-128"/>
              </a:rPr>
              <a:t>In simple terms, climate change mitigation is about CARBON. USACE has an active sustainability and energy program to conserve energy and water and reduce greenhouse gas emissions (mitigation activities)  in accordance with EO 13514.    [Source: adapted from NOAA </a:t>
            </a:r>
            <a:r>
              <a:rPr lang="en-US" dirty="0" err="1" smtClean="0">
                <a:ea typeface="MS PGothic" pitchFamily="34" charset="-128"/>
              </a:rPr>
              <a:t>NCDC</a:t>
            </a:r>
            <a:r>
              <a:rPr lang="en-US" dirty="0" smtClean="0">
                <a:ea typeface="MS PGothic" pitchFamily="34" charset="-128"/>
              </a:rPr>
              <a:t> &amp; USGCRP, 2009]</a:t>
            </a:r>
          </a:p>
          <a:p>
            <a:pPr eaLnBrk="1" hangingPunct="1">
              <a:lnSpc>
                <a:spcPct val="80000"/>
              </a:lnSpc>
              <a:spcBef>
                <a:spcPct val="0"/>
              </a:spcBef>
            </a:pPr>
            <a:endParaRPr lang="en-US" dirty="0" smtClean="0">
              <a:ea typeface="MS PGothic" pitchFamily="34" charset="-128"/>
            </a:endParaRPr>
          </a:p>
          <a:p>
            <a:pPr defTabSz="901726">
              <a:lnSpc>
                <a:spcPct val="80000"/>
              </a:lnSpc>
              <a:spcBef>
                <a:spcPct val="0"/>
              </a:spcBef>
              <a:defRPr/>
            </a:pPr>
            <a:r>
              <a:rPr lang="en-US" dirty="0" smtClean="0"/>
              <a:t>On the other hand, climate change adaptation is about WATER, to put it simply. This is because climate change can directly affect the hydrologic cycle and, through it, the quantity and quality of water resources. Climate change can lower minimum flows in rivers, affecting water availability and quality for drinking water, aquatic resources, energy production (hydropower), industrial manufacturing, thermal-electric plant cooling, and navigation. Climate change can also directly affect demand for water, when demand for crops increases in certain seasons, for instance. </a:t>
            </a:r>
          </a:p>
          <a:p>
            <a:pPr eaLnBrk="1" hangingPunct="1">
              <a:lnSpc>
                <a:spcPct val="80000"/>
              </a:lnSpc>
              <a:spcBef>
                <a:spcPct val="0"/>
              </a:spcBef>
            </a:pPr>
            <a:endParaRPr lang="en-US" dirty="0" smtClean="0"/>
          </a:p>
          <a:p>
            <a:r>
              <a:rPr lang="en-US" dirty="0" smtClean="0">
                <a:ea typeface="ＭＳ Ｐゴシック" pitchFamily="-107" charset="-128"/>
              </a:rPr>
              <a:t>And because we are a water resources management agency, we are already</a:t>
            </a:r>
            <a:r>
              <a:rPr lang="en-US" baseline="0" dirty="0" smtClean="0">
                <a:ea typeface="ＭＳ Ｐゴシック" pitchFamily="-107" charset="-128"/>
              </a:rPr>
              <a:t> seeing changes</a:t>
            </a:r>
            <a:r>
              <a:rPr lang="en-US" dirty="0" smtClean="0">
                <a:ea typeface="ＭＳ Ｐゴシック" pitchFamily="-107" charset="-128"/>
              </a:rPr>
              <a:t>, especially in snow-dominated watersheds, glaciers, Arctic ice covers, and permafrost areas. We may suspect some other changes are occurring, but don’t yet have enough definitive information to attribute these changes to climate change. </a:t>
            </a:r>
          </a:p>
          <a:p>
            <a:endParaRPr lang="en-US" dirty="0" smtClean="0">
              <a:ea typeface="ＭＳ Ｐゴシック" pitchFamily="-107" charset="-128"/>
            </a:endParaRPr>
          </a:p>
          <a:p>
            <a:r>
              <a:rPr lang="en-US" dirty="0" smtClean="0">
                <a:ea typeface="ＭＳ Ｐゴシック" pitchFamily="-107" charset="-128"/>
              </a:rPr>
              <a:t>What we don’t know is how fast climate is changing, how these changes will manifest themselves, and whether some changes are irreversible. But we do know that the steps we take to adapt to climate change also help us adapt to other challenges to our missions and operations, because</a:t>
            </a:r>
            <a:r>
              <a:rPr lang="en-US" baseline="0" dirty="0" smtClean="0">
                <a:ea typeface="ＭＳ Ｐゴシック" pitchFamily="-107" charset="-128"/>
              </a:rPr>
              <a:t> </a:t>
            </a:r>
            <a:r>
              <a:rPr lang="en-US" dirty="0" smtClean="0">
                <a:ea typeface="ＭＳ Ｐゴシック" pitchFamily="-107" charset="-128"/>
              </a:rPr>
              <a:t>they share a common goal: to improve resilience and decrease vulnerability.</a:t>
            </a:r>
          </a:p>
          <a:p>
            <a:endParaRPr lang="en-US" dirty="0" smtClean="0">
              <a:ea typeface="ＭＳ Ｐゴシック" pitchFamily="-107" charset="-128"/>
            </a:endParaRPr>
          </a:p>
          <a:p>
            <a:endParaRPr lang="en-US" dirty="0" smtClean="0">
              <a:ea typeface="ＭＳ Ｐゴシック" pitchFamily="-107" charset="-128"/>
            </a:endParaRPr>
          </a:p>
        </p:txBody>
      </p:sp>
      <p:sp>
        <p:nvSpPr>
          <p:cNvPr id="4" name="Slide Number Placeholder 3"/>
          <p:cNvSpPr>
            <a:spLocks noGrp="1"/>
          </p:cNvSpPr>
          <p:nvPr>
            <p:ph type="sldNum" sz="quarter" idx="10"/>
          </p:nvPr>
        </p:nvSpPr>
        <p:spPr/>
        <p:txBody>
          <a:bodyPr/>
          <a:lstStyle/>
          <a:p>
            <a:fld id="{826B23F2-5787-4E96-94C8-253EE8ABCD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985" y="8684650"/>
            <a:ext cx="2971496" cy="457815"/>
          </a:xfrm>
          <a:prstGeom prst="rect">
            <a:avLst/>
          </a:prstGeom>
          <a:noFill/>
          <a:ln w="9525">
            <a:noFill/>
            <a:miter lim="800000"/>
            <a:headEnd/>
            <a:tailEnd/>
          </a:ln>
        </p:spPr>
        <p:txBody>
          <a:bodyPr lIns="91432" tIns="45715" rIns="91432" bIns="45715" anchor="b"/>
          <a:lstStyle/>
          <a:p>
            <a:pPr algn="r" defTabSz="914485"/>
            <a:fld id="{FDFACFA8-5A50-47C1-A61E-E88285E14FA1}" type="slidenum">
              <a:rPr lang="en-US" sz="1200"/>
              <a:pPr algn="r" defTabSz="914485"/>
              <a:t>24</a:t>
            </a:fld>
            <a:endParaRPr 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a:spcBef>
                <a:spcPct val="0"/>
              </a:spcBef>
            </a:pPr>
            <a:r>
              <a:rPr lang="en-US" smtClean="0">
                <a:latin typeface="Arial" charset="0"/>
                <a:ea typeface="ＭＳ Ｐゴシック" pitchFamily="-106" charset="-128"/>
              </a:rPr>
              <a:t>Figure 1. Simulated temperature (change this slide) and precipitation (% change, next slide) for the 20th and 21st Century climate model simulations. </a:t>
            </a:r>
            <a:r>
              <a:rPr lang="en-US" b="1" smtClean="0">
                <a:latin typeface="Arial" charset="0"/>
                <a:ea typeface="ＭＳ Ｐゴシック" pitchFamily="-106" charset="-128"/>
              </a:rPr>
              <a:t>The black curve for each panel is the weighted average of all models during the 20th Century. The colored areas indicate the range (5th to 95th percentile) for each year in the 21st Century. All changes are relative to 1970-1999 averages.</a:t>
            </a:r>
            <a:r>
              <a:rPr lang="en-US" smtClean="0">
                <a:latin typeface="Arial" charset="0"/>
                <a:ea typeface="ＭＳ Ｐゴシック" pitchFamily="-106" charset="-128"/>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4985" y="8684650"/>
            <a:ext cx="2971496" cy="457815"/>
          </a:xfrm>
          <a:prstGeom prst="rect">
            <a:avLst/>
          </a:prstGeom>
          <a:noFill/>
          <a:ln w="9525">
            <a:noFill/>
            <a:miter lim="800000"/>
            <a:headEnd/>
            <a:tailEnd/>
          </a:ln>
        </p:spPr>
        <p:txBody>
          <a:bodyPr lIns="91432" tIns="45715" rIns="91432" bIns="45715" anchor="b"/>
          <a:lstStyle/>
          <a:p>
            <a:pPr algn="r" defTabSz="914485"/>
            <a:fld id="{123AA042-3714-4D52-A91E-827487A3A90F}" type="slidenum">
              <a:rPr lang="en-US" sz="1200"/>
              <a:pPr algn="r" defTabSz="914485"/>
              <a:t>25</a:t>
            </a:fld>
            <a:endParaRPr lang="en-US"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106" charset="-128"/>
              </a:rPr>
              <a:t>Figure 2. Simulated temperature (change, previous slide) and precipitation (% change, bottom panel) for the 20th and 21st Century climate model simulations. </a:t>
            </a:r>
            <a:r>
              <a:rPr lang="en-US" b="1" smtClean="0">
                <a:latin typeface="Arial" charset="0"/>
                <a:ea typeface="ＭＳ Ｐゴシック" pitchFamily="-106" charset="-128"/>
              </a:rPr>
              <a:t>The black curve for each panel is the weighted average of all models during the 20th Century. The colored areas indicate the range (5th to 95th percentile) for each year in the 21st Century. All changes are relative to 1970-1999 averages.</a:t>
            </a:r>
            <a:r>
              <a:rPr lang="en-US" smtClean="0">
                <a:latin typeface="Arial" charset="0"/>
                <a:ea typeface="ＭＳ Ｐゴシック" pitchFamily="-106" charset="-128"/>
              </a:rPr>
              <a:t> </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It is worth noting that, while a few % change in total precipitation may not seem important, the way the precipitation is delivered may change. If that precipitation comes as more storms that are comparable to those in the historical record, then the implications are for more of the same kinds of storms that we have observed and are already prepared for. If, however, that precipitation comes as more intense storms that deliver more precipitation than the strorms with which we are familiar, the meaning changes completely for urban infrastructure and flood risk.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8DC0A-BBEE-48C2-B9DA-21EDB17C5B83}" type="slidenum">
              <a:rPr lang="en-US"/>
              <a:pPr/>
              <a:t>26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5988" y="4343400"/>
            <a:ext cx="5026025" cy="4114800"/>
          </a:xfrm>
        </p:spPr>
        <p:txBody>
          <a:bodyPr lIns="91428" tIns="45713" rIns="91428" bIns="45713"/>
          <a:lstStyle/>
          <a:p>
            <a:r>
              <a:rPr lang="en-US"/>
              <a:t>Spring snowmelt timing has advanced by 10-40 days in most of the West, leading to increasing flow in March (blue circles) and decreasing flow in June (red circles), especially in the Pacific Northwest.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A6EF0-9FBC-4DBA-9AA0-23BE08C9DDF4}" type="slidenum">
              <a:rPr lang="en-US"/>
              <a:pPr/>
              <a:t>28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b="1" dirty="0"/>
              <a:t>Precipitation Patterns and Drought</a:t>
            </a:r>
          </a:p>
          <a:p>
            <a:r>
              <a:rPr lang="en-US" sz="1100" dirty="0"/>
              <a:t>Droughts, like fires, are often associated with warmer conditions. There are certainly cold deserts, such as those of the high Andes, and droughts (in the sense of reduced precipitation) can occur in the Southern Hemisphere (austral) winter. Winter droughts (reduced rain or snow) can have important consequences for municipal and agricultural water supply, but it is often the hot, dry conditions of summer or growing season droughts that come to mind on hearing the word  “drought”. Certainly increases in growing season drought raise the risk of decreased food production and the specter of famine. This sense of drought would be associated with drought in the normally wet season of the seasonal wet-dry tropics and sub-tropics of USSOUTHCOM. Seasonal drought could convert presently non-seasonal wet tropics into seasonal wet-dry tropics. </a:t>
            </a:r>
          </a:p>
          <a:p>
            <a:endParaRPr lang="en-US" sz="1100" dirty="0"/>
          </a:p>
          <a:p>
            <a:r>
              <a:rPr lang="en-US" sz="1100" dirty="0"/>
              <a:t>The IPCC AR4 (Christensen et al. 2007) did report moderate warming in the Southern Hemisphere summer of southern (temperate) South America, which could be associated with growing season drought in this part of South America. Drought is, however, more associated with decreases in precipitation than increases in temperature, and the analysis of drought for USSOUTHCOM focuses on those changes in precipitation. </a:t>
            </a:r>
          </a:p>
          <a:p>
            <a:endParaRPr lang="en-US" sz="1100" dirty="0"/>
          </a:p>
          <a:p>
            <a:r>
              <a:rPr lang="en-US" sz="1100" dirty="0"/>
              <a:t>The IPCC AR4 reported that globally averaged precipitation is projected to increase with global warming as part of the general intensification of the global hydrological cycle (</a:t>
            </a:r>
            <a:r>
              <a:rPr lang="en-US" sz="1100" dirty="0" err="1"/>
              <a:t>Meehl</a:t>
            </a:r>
            <a:r>
              <a:rPr lang="en-US" sz="1100" dirty="0"/>
              <a:t> et al. 2007). However, while modeled precipitation generally increases in the tropics, particularly the tropical Pacific, and at high latitudes, there are general decreases in the subtropics and mid-latitudes. Christensen et al. (2007) reported decreased precipitation in the Southern Hemisphere summer/growing season (December, January, February) for southern (mid-latitude) South America. A warmer, dryer southern USSOUTHCOM could experience more growing season drought and the potential loss of agricultural production (e.g., forage for cattle). The CCSM3 projections here are consistent with these patterns with strong droughts over southern Chile and Argentina (QDR Climate Change Support). </a:t>
            </a:r>
          </a:p>
          <a:p>
            <a:endParaRPr lang="en-US" sz="1100" dirty="0"/>
          </a:p>
          <a:p>
            <a:r>
              <a:rPr lang="en-US" sz="1100" dirty="0"/>
              <a:t>The Standardized Precipitation Index (SPI, McKee et al. 1993) is an index of drought beyond just decreases in precipitation, one that incorporates precipitation extremes (Methods). A negative value for SPI indicates drought, a positive value indicates wet conditions. Largely independent of scenario, the patterns of SPI calculated from CCSM3 projections indicate a general wetting of USSOUTHCOM except in Central America where the drought index is high, along the tropical Pacific and Atlantic coasts, and in southern Chile. The wet and dry conditions both increase over time and are at a maximum in 2100 under the A1FI scenario (QDR Climate Change Support). These patterns of drought could have consequences for water resources in the heavily populated coastal region of USSOUTHCOM. </a:t>
            </a:r>
          </a:p>
          <a:p>
            <a:endParaRPr lang="en-US" sz="1100" dirty="0"/>
          </a:p>
          <a:p>
            <a:r>
              <a:rPr lang="en-US" sz="1100" dirty="0"/>
              <a:t>Source: adapted from ORNL Climate Extremes Research Group.</a:t>
            </a:r>
          </a:p>
        </p:txBody>
      </p:sp>
      <p:sp>
        <p:nvSpPr>
          <p:cNvPr id="4" name="Slide Number Placeholder 3"/>
          <p:cNvSpPr>
            <a:spLocks noGrp="1"/>
          </p:cNvSpPr>
          <p:nvPr>
            <p:ph type="sldNum" sz="quarter" idx="10"/>
          </p:nvPr>
        </p:nvSpPr>
        <p:spPr/>
        <p:txBody>
          <a:bodyPr/>
          <a:lstStyle/>
          <a:p>
            <a:fld id="{0064ED1C-59ED-4711-A7E9-1A1EFB78412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fontScale="85000" lnSpcReduction="20000"/>
          </a:bodyPr>
          <a:lstStyle/>
          <a:p>
            <a:endParaRPr lang="en-US" dirty="0" smtClean="0"/>
          </a:p>
          <a:p>
            <a:pPr defTabSz="905347">
              <a:defRPr/>
            </a:pPr>
            <a:r>
              <a:rPr lang="en-US" dirty="0" smtClean="0"/>
              <a:t>The Responses to Climate Change Program supports the USACE Climate Adaptation mission to improve resilience and decrease vulnerability to the effects of climate change and variability.</a:t>
            </a:r>
          </a:p>
          <a:p>
            <a:pPr defTabSz="905347">
              <a:defRPr/>
            </a:pPr>
            <a:endParaRPr lang="en-US" dirty="0" smtClean="0"/>
          </a:p>
          <a:p>
            <a:pPr defTabSz="867707">
              <a:defRPr/>
            </a:pPr>
            <a:r>
              <a:rPr lang="en-US" dirty="0" smtClean="0">
                <a:latin typeface="Arial" charset="0"/>
              </a:rPr>
              <a:t>We believe that the scope, collaboration, and resources applied to climate change adaptation planning, demonstrate the importance USACE has placed on this critical challenge to the long-term sustainability of our mission, operations, programs and projects that oversee and administer public water resources and associated infrastructure in every state, as well as several international river basins, and support military operations worldwide that promote peace and stability. </a:t>
            </a:r>
          </a:p>
          <a:p>
            <a:endParaRPr lang="en-US" dirty="0" smtClean="0"/>
          </a:p>
          <a:p>
            <a:pPr defTabSz="901726">
              <a:defRPr/>
            </a:pPr>
            <a:r>
              <a:rPr lang="en-US" dirty="0" smtClean="0"/>
              <a:t>There are many definitions of resilience – but essentially for USACE, improving resilience means that we can </a:t>
            </a:r>
            <a:r>
              <a:rPr lang="en-US" b="1" dirty="0" smtClean="0">
                <a:latin typeface="Arial" charset="0"/>
              </a:rPr>
              <a:t>successfully perform our missions, operations, programs, and projects </a:t>
            </a:r>
            <a:r>
              <a:rPr lang="en-US" dirty="0" smtClean="0">
                <a:latin typeface="Arial" charset="0"/>
              </a:rPr>
              <a:t>despite the challenges of global and climate change</a:t>
            </a:r>
            <a:r>
              <a:rPr lang="en-US" b="0" dirty="0" smtClean="0"/>
              <a:t>, </a:t>
            </a:r>
            <a:r>
              <a:rPr lang="en-US" dirty="0" smtClean="0"/>
              <a:t>and that we have the capacity for positive adaptation with no significant change to structure or function. </a:t>
            </a:r>
          </a:p>
          <a:p>
            <a:pPr defTabSz="901726">
              <a:defRPr/>
            </a:pPr>
            <a:endParaRPr lang="en-US" dirty="0" smtClean="0"/>
          </a:p>
          <a:p>
            <a:pPr defTabSz="901726">
              <a:defRPr/>
            </a:pPr>
            <a:endParaRPr lang="en-US" dirty="0" smtClean="0"/>
          </a:p>
          <a:p>
            <a:pPr defTabSz="901726">
              <a:defRPr/>
            </a:pPr>
            <a:endParaRPr lang="en-US" dirty="0" smtClean="0"/>
          </a:p>
          <a:p>
            <a:r>
              <a:rPr lang="en-US" dirty="0" smtClean="0"/>
              <a:t>****************************************************************************</a:t>
            </a:r>
          </a:p>
          <a:p>
            <a:endParaRPr lang="en-US" dirty="0" smtClean="0"/>
          </a:p>
          <a:p>
            <a:r>
              <a:rPr lang="en-US" b="1" dirty="0" smtClean="0"/>
              <a:t>Resilience</a:t>
            </a:r>
            <a:r>
              <a:rPr lang="en-US" dirty="0" smtClean="0"/>
              <a:t> – Amount of change a system can undergo without changing state. (IPCC, TAR, 2001)</a:t>
            </a:r>
          </a:p>
          <a:p>
            <a:endParaRPr lang="en-US" dirty="0" smtClean="0"/>
          </a:p>
          <a:p>
            <a:r>
              <a:rPr lang="en-US" b="1" dirty="0" smtClean="0"/>
              <a:t>Resilience</a:t>
            </a:r>
            <a:r>
              <a:rPr lang="en-US" dirty="0" smtClean="0"/>
              <a:t> – Resilience is a tendency to maintain integrity when subject to disturbance. (</a:t>
            </a:r>
            <a:r>
              <a:rPr lang="en-US" dirty="0" err="1" smtClean="0"/>
              <a:t>UNDP</a:t>
            </a:r>
            <a:r>
              <a:rPr lang="en-US" dirty="0" smtClean="0"/>
              <a:t>, 2005)</a:t>
            </a:r>
          </a:p>
          <a:p>
            <a:endParaRPr lang="en-US" dirty="0" smtClean="0"/>
          </a:p>
          <a:p>
            <a:r>
              <a:rPr lang="en-US" b="1" dirty="0" smtClean="0"/>
              <a:t>Resilience</a:t>
            </a:r>
            <a:r>
              <a:rPr lang="en-US" dirty="0" smtClean="0"/>
              <a:t> – The ability of a system to recover from the effect of an extreme load that may have caused harm. (</a:t>
            </a:r>
            <a:r>
              <a:rPr lang="en-US" dirty="0" err="1" smtClean="0"/>
              <a:t>UKCIP</a:t>
            </a:r>
            <a:r>
              <a:rPr lang="en-US" dirty="0" smtClean="0"/>
              <a:t>, 2003)</a:t>
            </a:r>
          </a:p>
          <a:p>
            <a:endParaRPr lang="en-US" dirty="0" smtClean="0"/>
          </a:p>
          <a:p>
            <a:r>
              <a:rPr lang="en-US" b="1" dirty="0" smtClean="0"/>
              <a:t>Resilience</a:t>
            </a:r>
            <a:r>
              <a:rPr lang="en-US" dirty="0" smtClean="0"/>
              <a:t> – The capacity of a system, community or society potentially exposed to hazards to adapt, by resisting or changing in order to reach and maintain an acceptable level of functioning and structure. This is determined by the degree to which the social system is capable of organizing itself to increase its capacity for learning from past disasters for better future protection and to improve risk reduction measures. (UN/</a:t>
            </a:r>
            <a:r>
              <a:rPr lang="en-US" dirty="0" err="1" smtClean="0"/>
              <a:t>ISDR</a:t>
            </a:r>
            <a:r>
              <a:rPr lang="en-US" dirty="0" smtClean="0"/>
              <a:t>, 2004)</a:t>
            </a:r>
          </a:p>
          <a:p>
            <a:endParaRPr lang="en-US" dirty="0"/>
          </a:p>
        </p:txBody>
      </p:sp>
      <p:sp>
        <p:nvSpPr>
          <p:cNvPr id="4" name="Slide Number Placeholder 3"/>
          <p:cNvSpPr>
            <a:spLocks noGrp="1"/>
          </p:cNvSpPr>
          <p:nvPr>
            <p:ph type="sldNum" sz="quarter" idx="10"/>
          </p:nvPr>
        </p:nvSpPr>
        <p:spPr/>
        <p:txBody>
          <a:bodyPr/>
          <a:lstStyle/>
          <a:p>
            <a:fld id="{6616639B-9D40-4E65-AEFE-F8D7DEF9E05D}"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fontScale="92500"/>
          </a:bodyPr>
          <a:lstStyle/>
          <a:p>
            <a:pPr defTabSz="867822" fontAlgn="base">
              <a:spcBef>
                <a:spcPct val="30000"/>
              </a:spcBef>
              <a:spcAft>
                <a:spcPct val="0"/>
              </a:spcAft>
              <a:defRPr/>
            </a:pPr>
            <a:r>
              <a:rPr lang="en-US" dirty="0" smtClean="0">
                <a:latin typeface="Arial" charset="0"/>
              </a:rPr>
              <a:t>In June 2011, the Assistant Secretary of the Army for Civil Works, Ms. Jo-Ellen Darcy, signed the USACE Climate Change Adaptation Policy Statement. </a:t>
            </a:r>
          </a:p>
          <a:p>
            <a:pPr defTabSz="867822" fontAlgn="base">
              <a:spcBef>
                <a:spcPct val="30000"/>
              </a:spcBef>
              <a:spcAft>
                <a:spcPct val="0"/>
              </a:spcAft>
              <a:defRPr/>
            </a:pPr>
            <a:endParaRPr lang="en-US" dirty="0" smtClean="0">
              <a:latin typeface="Arial" charset="0"/>
            </a:endParaRPr>
          </a:p>
          <a:p>
            <a:r>
              <a:rPr lang="en-US" dirty="0" smtClean="0">
                <a:latin typeface="Arial" charset="0"/>
              </a:rPr>
              <a:t>The policy statement signed by Ms. Darcy calls for integrating climate change adaptation into all that we do. </a:t>
            </a:r>
            <a:r>
              <a:rPr lang="en-US" dirty="0" smtClean="0"/>
              <a:t>The statement notes that climate change and variability, both observed and as projected for the future, are among those important drivers of global change having significant impacts to the management of US national water resources and infrastructure. </a:t>
            </a:r>
          </a:p>
          <a:p>
            <a:endParaRPr lang="en-US" dirty="0" smtClean="0"/>
          </a:p>
          <a:p>
            <a:pPr defTabSz="867822" fontAlgn="base">
              <a:spcBef>
                <a:spcPct val="30000"/>
              </a:spcBef>
              <a:spcAft>
                <a:spcPct val="0"/>
              </a:spcAft>
              <a:defRPr/>
            </a:pPr>
            <a:r>
              <a:rPr lang="en-US" dirty="0" smtClean="0">
                <a:latin typeface="Arial" charset="0"/>
              </a:rPr>
              <a:t>It also points out that we should do this now based on the best available and actionable science – and plenty of information is available – and that we should consider climate change impacts as we plan for the future. We are developing methods that</a:t>
            </a:r>
            <a:r>
              <a:rPr lang="en-US" baseline="0" dirty="0" smtClean="0">
                <a:latin typeface="Arial" charset="0"/>
              </a:rPr>
              <a:t> will support an appropriate level of analysis for the decision being made. </a:t>
            </a:r>
            <a:endParaRPr lang="en-US" dirty="0" smtClean="0">
              <a:latin typeface="Arial" charset="0"/>
            </a:endParaRPr>
          </a:p>
          <a:p>
            <a:pPr defTabSz="867822" fontAlgn="base">
              <a:spcBef>
                <a:spcPct val="30000"/>
              </a:spcBef>
              <a:spcAft>
                <a:spcPct val="0"/>
              </a:spcAft>
              <a:defRPr/>
            </a:pPr>
            <a:endParaRPr lang="en-US" dirty="0" smtClean="0">
              <a:latin typeface="Arial" charset="0"/>
            </a:endParaRPr>
          </a:p>
          <a:p>
            <a:pPr defTabSz="867822" fontAlgn="base">
              <a:spcBef>
                <a:spcPct val="30000"/>
              </a:spcBef>
              <a:spcAft>
                <a:spcPct val="0"/>
              </a:spcAft>
              <a:defRPr/>
            </a:pPr>
            <a:r>
              <a:rPr lang="en-US" dirty="0" smtClean="0">
                <a:latin typeface="Arial" charset="0"/>
              </a:rPr>
              <a:t>This policy establishes the Assistant Secretary of the Army for Civil Works as the Agency official responsible for ensuring implementation of all aspects of this policy. </a:t>
            </a:r>
          </a:p>
          <a:p>
            <a:pPr defTabSz="867822" fontAlgn="base">
              <a:spcBef>
                <a:spcPct val="30000"/>
              </a:spcBef>
              <a:spcAft>
                <a:spcPct val="0"/>
              </a:spcAft>
              <a:defRPr/>
            </a:pPr>
            <a:endParaRPr lang="en-US" dirty="0" smtClean="0">
              <a:latin typeface="Arial" charset="0"/>
            </a:endParaRPr>
          </a:p>
          <a:p>
            <a:r>
              <a:rPr lang="en-US" dirty="0" smtClean="0">
                <a:latin typeface="Arial" charset="0"/>
              </a:rPr>
              <a:t>Through this Policy, USACE establishes the USACE Climate Change Adaptation Steering Committee to oversee and coordinate agency-wide climate change adaptation planning and implementation. The Steering Committee is chaired by the USACE Chief, Engineering and Construction, and the first meeting is tomorrow.</a:t>
            </a:r>
          </a:p>
          <a:p>
            <a:pPr defTabSz="867707">
              <a:defRPr/>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6616639B-9D40-4E65-AEFE-F8D7DEF9E05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99404">
              <a:defRPr/>
            </a:pPr>
            <a:r>
              <a:rPr lang="en-US" sz="1100" dirty="0" smtClean="0"/>
              <a:t>Two factors</a:t>
            </a:r>
            <a:r>
              <a:rPr lang="en-US" sz="1100" baseline="0" dirty="0" smtClean="0"/>
              <a:t> of water resources management are especially important to note: </a:t>
            </a:r>
          </a:p>
          <a:p>
            <a:pPr defTabSz="899404">
              <a:defRPr/>
            </a:pPr>
            <a:endParaRPr lang="en-US" sz="1100" baseline="0" dirty="0" smtClean="0"/>
          </a:p>
          <a:p>
            <a:pPr defTabSz="899404">
              <a:defRPr/>
            </a:pPr>
            <a:r>
              <a:rPr lang="en-US" sz="1100" baseline="0" dirty="0" smtClean="0"/>
              <a:t>First – climate change, extreme events, and increasing variability increase the vulnerability of water resources infrastructure, and </a:t>
            </a:r>
          </a:p>
          <a:p>
            <a:pPr defTabSz="899404">
              <a:defRPr/>
            </a:pPr>
            <a:endParaRPr lang="en-US" sz="1100" baseline="0" dirty="0" smtClean="0"/>
          </a:p>
          <a:p>
            <a:pPr defTabSz="899404">
              <a:defRPr/>
            </a:pPr>
            <a:r>
              <a:rPr lang="en-US" sz="1100" baseline="0" dirty="0" smtClean="0"/>
              <a:t>Second, the long lifetime of water resources infrastructure has additional implications we need to consider in the context of extreme events. </a:t>
            </a:r>
            <a:endParaRPr lang="en-US" sz="1100" dirty="0" smtClean="0"/>
          </a:p>
          <a:p>
            <a:pPr defTabSz="899404">
              <a:defRPr/>
            </a:pPr>
            <a:endParaRPr lang="en-US" sz="1100" dirty="0" smtClean="0"/>
          </a:p>
          <a:p>
            <a:pPr defTabSz="899404">
              <a:defRPr/>
            </a:pPr>
            <a:r>
              <a:rPr lang="en-US" sz="1100" dirty="0" smtClean="0"/>
              <a:t>Our own experience shows us that climate change and variability</a:t>
            </a:r>
            <a:r>
              <a:rPr lang="en-US" sz="1100" baseline="0" dirty="0" smtClean="0"/>
              <a:t> </a:t>
            </a:r>
            <a:r>
              <a:rPr lang="en-US" sz="1100" dirty="0" smtClean="0"/>
              <a:t>– </a:t>
            </a:r>
            <a:r>
              <a:rPr lang="en-US" sz="1100" baseline="0" dirty="0" smtClean="0"/>
              <a:t>especially extreme events </a:t>
            </a:r>
            <a:r>
              <a:rPr lang="en-US" sz="1100" dirty="0" smtClean="0"/>
              <a:t>–</a:t>
            </a:r>
            <a:r>
              <a:rPr lang="en-US" sz="1100" baseline="0" dirty="0" smtClean="0"/>
              <a:t> </a:t>
            </a:r>
            <a:r>
              <a:rPr lang="en-US" sz="1100" dirty="0" smtClean="0"/>
              <a:t>are increasingly important considerations for water infrastructure.</a:t>
            </a:r>
          </a:p>
          <a:p>
            <a:pPr defTabSz="899404">
              <a:defRPr/>
            </a:pPr>
            <a:endParaRPr lang="en-US" sz="1100" dirty="0" smtClean="0"/>
          </a:p>
          <a:p>
            <a:pPr defTabSz="899404">
              <a:defRPr/>
            </a:pPr>
            <a:r>
              <a:rPr lang="en-US" sz="1100" dirty="0" smtClean="0"/>
              <a:t>This is because climate change and variability directly affects the hydrologic cycle and, through it, the quantity and quality of water resources. Climate change can lower minimum flows in rivers, affecting water availability and quality for drinking water, aquatic resources, energy production (hydropower and thermoelectric generation), industrial manufacturing, navigation, and recreation.  These impact all of us in three major ways: public health and safety, economic development, and environmental sustainability</a:t>
            </a:r>
          </a:p>
          <a:p>
            <a:pPr defTabSz="899404">
              <a:defRPr/>
            </a:pPr>
            <a:endParaRPr lang="en-US" sz="1100" dirty="0" smtClean="0"/>
          </a:p>
          <a:p>
            <a:r>
              <a:rPr lang="en-US" sz="1100" dirty="0" smtClean="0">
                <a:ea typeface="ＭＳ Ｐゴシック" pitchFamily="-107" charset="-128"/>
              </a:rPr>
              <a:t>And because we are a water resources management agency, we are already seeing changes, especially in snow-dominated watersheds, glaciers, Arctic ice covers, and permafrost areas. </a:t>
            </a:r>
            <a:r>
              <a:rPr lang="en-US" sz="1100" dirty="0" smtClean="0"/>
              <a:t>For example, we know that sea-levels are changing and that geological processes can exacerbate the changes. We know that changes in the onset and volume of snowmelt are impacting water management for floods and drought in the Sierra Nevada Mountains and the Pacific Northwest.  </a:t>
            </a:r>
            <a:r>
              <a:rPr lang="en-US" sz="1100" dirty="0" smtClean="0">
                <a:ea typeface="ＭＳ Ｐゴシック" pitchFamily="-107" charset="-128"/>
              </a:rPr>
              <a:t>We may suspect some other changes are occurring, but don’t yet have enough definitive information to attribute these changes to climate change. </a:t>
            </a:r>
          </a:p>
          <a:p>
            <a:endParaRPr lang="en-US" sz="1100" dirty="0" smtClean="0"/>
          </a:p>
          <a:p>
            <a:r>
              <a:rPr lang="en-US" sz="1100" dirty="0" smtClean="0"/>
              <a:t>There are a few characteristics of both climate change and water resources that we need to bear in mind as we approach adaptation.</a:t>
            </a:r>
          </a:p>
          <a:p>
            <a:endParaRPr lang="en-US" sz="1100" dirty="0" smtClean="0">
              <a:ea typeface="ＭＳ Ｐゴシック" pitchFamily="-107" charset="-128"/>
            </a:endParaRPr>
          </a:p>
          <a:p>
            <a:pPr defTabSz="899404">
              <a:defRPr/>
            </a:pPr>
            <a:r>
              <a:rPr lang="en-US" sz="1100" dirty="0" smtClean="0"/>
              <a:t>Shown here: impacts to North Carolina coastline, drought on the Colorado River, and 2011 flooding along the Missouri River impacting electrical generation at a nuclear facility</a:t>
            </a:r>
          </a:p>
          <a:p>
            <a:pPr defTabSz="899404">
              <a:defRPr/>
            </a:pPr>
            <a:endParaRPr lang="en-US" baseline="0" dirty="0" smtClean="0"/>
          </a:p>
          <a:p>
            <a:endParaRPr lang="en-US" dirty="0" smtClean="0">
              <a:latin typeface="Arial" charset="0"/>
              <a:cs typeface="Arial" charset="0"/>
            </a:endParaRPr>
          </a:p>
          <a:p>
            <a:pPr marL="0" lvl="1" defTabSz="899404">
              <a:defRPr/>
            </a:pPr>
            <a:endParaRPr lang="en-US"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035E26A7-DCAF-49FC-B97B-551F47F6208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a:p>
            <a:r>
              <a:rPr lang="en-US" dirty="0" smtClean="0"/>
              <a:t>Not only are we dealing with a wicked problem, but climate change</a:t>
            </a:r>
            <a:r>
              <a:rPr lang="en-US" baseline="0" dirty="0" smtClean="0"/>
              <a:t> impacts to water resources infrastructure is about surprises, some known (e.g., global sea levels are rising) and some unknown (how will atmospheric carbon levels outside the observed range manifest themselves at the local level?).</a:t>
            </a:r>
          </a:p>
          <a:p>
            <a:endParaRPr lang="en-US" baseline="0" dirty="0" smtClean="0"/>
          </a:p>
          <a:p>
            <a:r>
              <a:rPr lang="en-US" baseline="0" dirty="0" smtClean="0"/>
              <a:t>It’s these surprises and their potentially very disruptive consequences that water resources managers are concerned with.</a:t>
            </a:r>
          </a:p>
          <a:p>
            <a:endParaRPr lang="en-US" baseline="0" dirty="0" smtClean="0"/>
          </a:p>
          <a:p>
            <a:r>
              <a:rPr lang="en-US" baseline="0" dirty="0" smtClean="0"/>
              <a:t>I think as engineers, we are certainly familiar envisioning plausible futures, and we may already have engineering solutions that can deal with these. So in part, we have the “how.”</a:t>
            </a:r>
          </a:p>
          <a:p>
            <a:endParaRPr lang="en-US" baseline="0" dirty="0" smtClean="0"/>
          </a:p>
          <a:p>
            <a:r>
              <a:rPr lang="en-US" baseline="0" dirty="0" smtClean="0"/>
              <a:t>The bigger problem facing us, and society as a whole, is: which changes do we act on, and when?</a:t>
            </a:r>
          </a:p>
          <a:p>
            <a:endParaRPr lang="en-US" baseline="0" dirty="0" smtClean="0"/>
          </a:p>
          <a:p>
            <a:r>
              <a:rPr lang="en-US" baseline="0" dirty="0" smtClean="0"/>
              <a:t>For the most part, we do not have a systematic method, an overarching policy, and a socioeconomic or political mechanism in place to help us know which are the urgent needs and which can wait. So in effect, we’re forced to take the wicked problems approach.</a:t>
            </a:r>
          </a:p>
          <a:p>
            <a:endParaRPr lang="en-US" baseline="0" dirty="0" smtClean="0"/>
          </a:p>
          <a:p>
            <a:pPr defTabSz="899404">
              <a:defRPr/>
            </a:pPr>
            <a:r>
              <a:rPr lang="en-US" baseline="0" dirty="0" smtClean="0"/>
              <a:t>The r</a:t>
            </a:r>
            <a:r>
              <a:rPr lang="en-US" dirty="0" smtClean="0"/>
              <a:t>elationship between water infrastructure and large scale social stability helps to maintain the health of stable cultures that support economic development and ecologic sustainability. </a:t>
            </a:r>
          </a:p>
          <a:p>
            <a:pPr defTabSz="899404">
              <a:defRPr/>
            </a:pPr>
            <a:endParaRPr lang="en-US" baseline="0" dirty="0" smtClean="0"/>
          </a:p>
          <a:p>
            <a:pPr defTabSz="899404">
              <a:defRPr/>
            </a:pPr>
            <a:r>
              <a:rPr lang="en-US" baseline="0" dirty="0" smtClean="0"/>
              <a:t>But we can’t afford to be reactive to every surprise climate brings us, nor can we afford to be proactive about every potential future condition. </a:t>
            </a:r>
          </a:p>
          <a:p>
            <a:pPr defTabSz="899404">
              <a:defRPr/>
            </a:pPr>
            <a:endParaRPr lang="en-US" baseline="0" dirty="0" smtClean="0"/>
          </a:p>
          <a:p>
            <a:pPr defTabSz="899404">
              <a:defRPr/>
            </a:pPr>
            <a:r>
              <a:rPr lang="en-US" baseline="0" dirty="0" smtClean="0"/>
              <a:t>On the other hand, we need to be able to discern when an investment in being proactive  pays off.  It is in  answer to this question that science moves into policy and then action.</a:t>
            </a:r>
            <a:endParaRPr lang="en-US" dirty="0" smtClean="0"/>
          </a:p>
          <a:p>
            <a:endParaRPr lang="en-US" baseline="0" dirty="0" smtClean="0"/>
          </a:p>
          <a:p>
            <a:endParaRPr lang="en-US" baseline="0" dirty="0" smtClean="0"/>
          </a:p>
          <a:p>
            <a:r>
              <a:rPr lang="en-US" baseline="0" dirty="0" smtClean="0"/>
              <a:t>*****</a:t>
            </a:r>
            <a:endParaRPr lang="en-US" dirty="0" smtClean="0"/>
          </a:p>
          <a:p>
            <a:pPr defTabSz="864956" fontAlgn="base">
              <a:spcBef>
                <a:spcPct val="30000"/>
              </a:spcBef>
              <a:spcAft>
                <a:spcPct val="0"/>
              </a:spcAft>
              <a:defRPr/>
            </a:pPr>
            <a:r>
              <a:rPr lang="en-US" dirty="0" smtClean="0"/>
              <a:t>Known</a:t>
            </a:r>
            <a:r>
              <a:rPr lang="en-US" baseline="0" dirty="0" smtClean="0"/>
              <a:t> and unknown surprises and how to manage them was a topic of the 2008 </a:t>
            </a:r>
            <a:r>
              <a:rPr lang="en-US" baseline="0" dirty="0" err="1" smtClean="0"/>
              <a:t>DSB</a:t>
            </a:r>
            <a:r>
              <a:rPr lang="en-US" baseline="0" dirty="0" smtClean="0"/>
              <a:t> Summer Study: Capability Surprise (Volume I: http://www.acq.osd.mil/dsb/reports/ADA506396.pdf  and Volume II: http://www.acq.osd.mil/dsb/reports/ADA506396.pdf) . </a:t>
            </a:r>
            <a:r>
              <a:rPr lang="en-US" baseline="0" dirty="0" err="1" smtClean="0"/>
              <a:t>DSB</a:t>
            </a:r>
            <a:r>
              <a:rPr lang="en-US" baseline="0" dirty="0" smtClean="0"/>
              <a:t> pointed out in Vol. 1 that “</a:t>
            </a:r>
            <a:r>
              <a:rPr lang="en-US" dirty="0" smtClean="0">
                <a:latin typeface="Arial" charset="0"/>
              </a:rPr>
              <a:t>In both cases, the biggest issue is not a failure to envision events that may be surprising. It is a failure to decide which ones to act upon, and to what degree. That failure results, at least partially, from the fact that there is no systematic mechanism in place within DoD or the interagency to help decide which events to act upon aggressively, which to treat to a lesser degree, and which to ignore, for the time being.”</a:t>
            </a:r>
          </a:p>
          <a:p>
            <a:pPr defTabSz="864956" fontAlgn="base">
              <a:spcBef>
                <a:spcPct val="30000"/>
              </a:spcBef>
              <a:spcAft>
                <a:spcPct val="0"/>
              </a:spcAft>
              <a:defRPr/>
            </a:pPr>
            <a:endParaRPr lang="en-US" dirty="0" smtClean="0">
              <a:latin typeface="Arial" charset="0"/>
            </a:endParaRPr>
          </a:p>
          <a:p>
            <a:pPr defTabSz="864956" fontAlgn="base">
              <a:spcBef>
                <a:spcPct val="30000"/>
              </a:spcBef>
              <a:spcAft>
                <a:spcPct val="0"/>
              </a:spcAft>
              <a:defRPr/>
            </a:pPr>
            <a:r>
              <a:rPr lang="en-US" dirty="0" smtClean="0">
                <a:latin typeface="Arial" charset="0"/>
              </a:rPr>
              <a:t>In the Appendix to the Main volume, </a:t>
            </a:r>
            <a:r>
              <a:rPr lang="en-US" dirty="0" err="1" smtClean="0">
                <a:latin typeface="Arial" charset="0"/>
              </a:rPr>
              <a:t>DSB</a:t>
            </a:r>
            <a:r>
              <a:rPr lang="en-US" dirty="0" smtClean="0">
                <a:latin typeface="Arial" charset="0"/>
              </a:rPr>
              <a:t> said: “Wicked problems will characterize more and more of </a:t>
            </a:r>
            <a:r>
              <a:rPr lang="en-US" dirty="0" err="1" smtClean="0">
                <a:latin typeface="Arial" charset="0"/>
              </a:rPr>
              <a:t>DoD’s</a:t>
            </a:r>
            <a:r>
              <a:rPr lang="en-US" dirty="0" smtClean="0">
                <a:latin typeface="Arial" charset="0"/>
              </a:rPr>
              <a:t> future challenges… The interdependencies, complexities and non-linear behavior of the modern world require something beyond the traditional approaches that were effective in a simpler time.” </a:t>
            </a:r>
          </a:p>
          <a:p>
            <a:pPr defTabSz="864956" fontAlgn="base">
              <a:spcBef>
                <a:spcPct val="30000"/>
              </a:spcBef>
              <a:spcAft>
                <a:spcPct val="0"/>
              </a:spcAft>
              <a:defRPr/>
            </a:pPr>
            <a:endParaRPr lang="en-US" dirty="0" smtClean="0">
              <a:latin typeface="Arial" charset="0"/>
            </a:endParaRPr>
          </a:p>
          <a:p>
            <a:pPr defTabSz="864956" fontAlgn="base">
              <a:spcBef>
                <a:spcPct val="30000"/>
              </a:spcBef>
              <a:spcAft>
                <a:spcPct val="0"/>
              </a:spcAft>
              <a:defRPr/>
            </a:pPr>
            <a:r>
              <a:rPr lang="en-US" i="1" dirty="0" smtClean="0">
                <a:latin typeface="Arial" charset="0"/>
              </a:rPr>
              <a:t>“Policymakers benefit when they can take into account what the analysts see as the full range of possible outcomes on a tough issue . . . analysts should not usurp the decision role of policymakers by prematurely limiting the options on the table.”  </a:t>
            </a:r>
            <a:r>
              <a:rPr lang="en-US" dirty="0" smtClean="0">
                <a:latin typeface="Arial" charset="0"/>
              </a:rPr>
              <a:t> Davis, J. “The Challenge of Managing Uncertainty: Paul </a:t>
            </a:r>
            <a:r>
              <a:rPr lang="en-US" dirty="0" err="1" smtClean="0">
                <a:latin typeface="Arial" charset="0"/>
              </a:rPr>
              <a:t>Wolfowitz</a:t>
            </a:r>
            <a:r>
              <a:rPr lang="en-US" dirty="0" smtClean="0">
                <a:latin typeface="Arial" charset="0"/>
              </a:rPr>
              <a:t> on Intelligence Policy-Relations,” </a:t>
            </a:r>
            <a:r>
              <a:rPr lang="en-US" i="1" dirty="0" smtClean="0">
                <a:latin typeface="Arial" charset="0"/>
              </a:rPr>
              <a:t>Studies in Intelligence, </a:t>
            </a:r>
            <a:r>
              <a:rPr lang="en-US" dirty="0" smtClean="0">
                <a:latin typeface="Arial" charset="0"/>
              </a:rPr>
              <a:t>1996 Unclassified Edition </a:t>
            </a:r>
          </a:p>
          <a:p>
            <a:pPr defTabSz="864956" fontAlgn="base">
              <a:spcBef>
                <a:spcPct val="30000"/>
              </a:spcBef>
              <a:spcAft>
                <a:spcPct val="0"/>
              </a:spcAft>
              <a:defRPr/>
            </a:pPr>
            <a:endParaRPr lang="en-US" dirty="0" smtClean="0">
              <a:latin typeface="Arial" charset="0"/>
            </a:endParaRPr>
          </a:p>
          <a:p>
            <a:pPr defTabSz="864956" fontAlgn="base">
              <a:spcBef>
                <a:spcPct val="30000"/>
              </a:spcBef>
              <a:spcAft>
                <a:spcPct val="0"/>
              </a:spcAft>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826B23F2-5787-4E96-94C8-253EE8ABCD74}"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pPr defTabSz="899404">
              <a:defRPr/>
            </a:pPr>
            <a:r>
              <a:rPr lang="en-US" sz="1100" dirty="0" smtClean="0"/>
              <a:t>The second factor is that water </a:t>
            </a:r>
            <a:r>
              <a:rPr lang="en-US" sz="1100" dirty="0"/>
              <a:t>resources infrastructure is often publicly funded and provides benefits to a population that can be spatially far removed from an actual project or system. Funding these projects involves intergovernmental collaboration, social and political partnering, and complicated financial leveraging. </a:t>
            </a:r>
          </a:p>
          <a:p>
            <a:pPr defTabSz="899404">
              <a:defRPr/>
            </a:pPr>
            <a:endParaRPr lang="en-US" sz="1100" dirty="0"/>
          </a:p>
          <a:p>
            <a:pPr defTabSz="899404">
              <a:defRPr/>
            </a:pPr>
            <a:r>
              <a:rPr lang="en-US" sz="1100" dirty="0"/>
              <a:t>These processes can impact the length of the planning process, in turn affecting engineering design and construction. </a:t>
            </a:r>
          </a:p>
          <a:p>
            <a:pPr defTabSz="899404">
              <a:defRPr/>
            </a:pPr>
            <a:endParaRPr lang="en-US" sz="1100" dirty="0"/>
          </a:p>
          <a:p>
            <a:pPr defTabSz="899404">
              <a:defRPr/>
            </a:pPr>
            <a:r>
              <a:rPr lang="en-US" sz="1100" dirty="0"/>
              <a:t>Thus for water resources infrastructure, we are looking at a long planning, engineering, and construction process. This, combined with the long lifetime of water resources infrastructure, means that we need to build flexibility to adapt to changing </a:t>
            </a:r>
            <a:r>
              <a:rPr lang="en-US" sz="1100" dirty="0" smtClean="0"/>
              <a:t>conditions, particularly extreme events. </a:t>
            </a:r>
            <a:r>
              <a:rPr lang="en-US" sz="1100" dirty="0"/>
              <a:t>As a result, building lead time for adaptation to changing extremes is important.</a:t>
            </a:r>
          </a:p>
          <a:p>
            <a:endParaRPr lang="en-US" sz="1100" dirty="0"/>
          </a:p>
          <a:p>
            <a:r>
              <a:rPr lang="en-US" sz="1100" dirty="0"/>
              <a:t>One way to increase lead time is to consider a wide range of potential future conditions, especially extremes, and to identify triggers or thresholds at which adaptation decisions need to be made. This concept is incorporated in the adaptation guidance USACE is developing</a:t>
            </a:r>
            <a:r>
              <a:rPr lang="en-US" sz="1100" dirty="0" smtClean="0"/>
              <a:t>.</a:t>
            </a:r>
          </a:p>
          <a:p>
            <a:endParaRPr lang="en-US" sz="1100" dirty="0" smtClean="0"/>
          </a:p>
          <a:p>
            <a:endParaRPr lang="en-US" sz="1100"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1A745-BF94-49CA-BE22-74F592D3825B}"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74650"/>
            <a:ext cx="4556125" cy="3416300"/>
          </a:xfrm>
        </p:spPr>
      </p:sp>
      <p:sp>
        <p:nvSpPr>
          <p:cNvPr id="3" name="Notes Placeholder 2"/>
          <p:cNvSpPr>
            <a:spLocks noGrp="1"/>
          </p:cNvSpPr>
          <p:nvPr>
            <p:ph type="body" idx="1"/>
          </p:nvPr>
        </p:nvSpPr>
        <p:spPr>
          <a:xfrm>
            <a:off x="894523" y="3972397"/>
            <a:ext cx="5031685" cy="5021705"/>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So we can consider adaptation to extreme events as a continuum from preparedness, response and recovery through to implementation of adaptation measures, whether operational or structural.</a:t>
            </a:r>
            <a:endParaRPr lang="en-US" sz="2800" dirty="0" smtClean="0"/>
          </a:p>
          <a:p>
            <a:endParaRPr lang="en-US" sz="2500" dirty="0"/>
          </a:p>
        </p:txBody>
      </p:sp>
      <p:sp>
        <p:nvSpPr>
          <p:cNvPr id="4" name="Slide Number Placeholder 3"/>
          <p:cNvSpPr>
            <a:spLocks noGrp="1"/>
          </p:cNvSpPr>
          <p:nvPr>
            <p:ph type="sldNum" sz="quarter" idx="10"/>
          </p:nvPr>
        </p:nvSpPr>
        <p:spPr>
          <a:xfrm>
            <a:off x="3884617" y="8684827"/>
            <a:ext cx="2971799" cy="457595"/>
          </a:xfrm>
          <a:prstGeom prst="rect">
            <a:avLst/>
          </a:prstGeom>
        </p:spPr>
        <p:txBody>
          <a:bodyPr/>
          <a:lstStyle/>
          <a:p>
            <a:pPr>
              <a:defRPr/>
            </a:pPr>
            <a:fld id="{4057FFD7-457A-4745-9845-6F2653C40B08}"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But we also need to understand</a:t>
            </a:r>
            <a:r>
              <a:rPr lang="en-US" sz="1200" baseline="0" dirty="0" smtClean="0"/>
              <a:t> that where we have not yet adapted to extreme conditions through anticipatory engineering or adaptive measures, it is emergency preparedness, response, and recover that are the key factors in how successful we are in managing extreme events. </a:t>
            </a:r>
            <a:endParaRPr lang="en-US" sz="1200" dirty="0" smtClean="0"/>
          </a:p>
          <a:p>
            <a:endParaRPr lang="en-US" dirty="0" smtClean="0"/>
          </a:p>
          <a:p>
            <a:r>
              <a:rPr lang="en-US" dirty="0" smtClean="0"/>
              <a:t>Here are just some of the key</a:t>
            </a:r>
            <a:r>
              <a:rPr lang="en-US" baseline="0" dirty="0" smtClean="0"/>
              <a:t> emergency responses we’ve supported in 2011 and 2012.</a:t>
            </a:r>
          </a:p>
          <a:p>
            <a:endParaRPr lang="en-US" baseline="0" dirty="0" smtClean="0"/>
          </a:p>
          <a:p>
            <a:r>
              <a:rPr lang="en-US" baseline="0" dirty="0" smtClean="0"/>
              <a:t>So we can consider adaptation to extreme events as a continuum from preparedness, response and recovery  through to implementation of adaptation measures, whether operational or structural.</a:t>
            </a:r>
            <a:endParaRPr lang="en-US" dirty="0"/>
          </a:p>
        </p:txBody>
      </p:sp>
      <p:sp>
        <p:nvSpPr>
          <p:cNvPr id="4" name="Slide Number Placeholder 3"/>
          <p:cNvSpPr>
            <a:spLocks noGrp="1"/>
          </p:cNvSpPr>
          <p:nvPr>
            <p:ph type="sldNum" sz="quarter" idx="10"/>
          </p:nvPr>
        </p:nvSpPr>
        <p:spPr/>
        <p:txBody>
          <a:bodyPr/>
          <a:lstStyle/>
          <a:p>
            <a:fld id="{D1FAEA34-1AB8-4104-9C61-1CC790DD07C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tretch>
            <a:fillRect/>
          </a:stretch>
        </p:blipFill>
        <p:spPr bwMode="auto">
          <a:xfrm>
            <a:off x="3886200" y="3639590"/>
            <a:ext cx="5257800" cy="321841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tretch>
            <a:fillRect/>
          </a:stretch>
        </p:blipFill>
        <p:spPr bwMode="auto">
          <a:xfrm>
            <a:off x="4953000" y="1405890"/>
            <a:ext cx="4191000" cy="2607734"/>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rry.w.webb@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9.xml"/><Relationship Id="rId16" Type="http://schemas.openxmlformats.org/officeDocument/2006/relationships/image" Target="../media/image41.jpeg"/><Relationship Id="rId20"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31.gif"/><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40.png"/><Relationship Id="rId23" Type="http://schemas.openxmlformats.org/officeDocument/2006/relationships/image" Target="../media/image48.emf"/><Relationship Id="rId10" Type="http://schemas.openxmlformats.org/officeDocument/2006/relationships/image" Target="../media/image35.jpeg"/><Relationship Id="rId19" Type="http://schemas.openxmlformats.org/officeDocument/2006/relationships/image" Target="../media/image44.gif"/><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1.wmf"/><Relationship Id="rId4" Type="http://schemas.openxmlformats.org/officeDocument/2006/relationships/image" Target="../media/image5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imgres?imgurl=http://crypticbedfellows.files.wordpress.com/2009/11/12.jpg&amp;imgrefurl=http://crypticbedfellows.wordpress.com/2009/11/10/salmon-screaming/&amp;usg=__dIsuoxL1mUjRwqn-hjcejagvqYs=&amp;h=1617&amp;w=1294&amp;sz=518&amp;hl=en&amp;start=8&amp;itbs=1&amp;tbnid=ZcPuumRLJ6LJkM:&amp;tbnh=150&amp;tbnw=120&amp;prev=/images?q=salmon&amp;hl=en&amp;safe=active&amp;sa=G&amp;gbv=2&amp;tbs=isch:1" TargetMode="External"/><Relationship Id="rId13" Type="http://schemas.openxmlformats.org/officeDocument/2006/relationships/image" Target="../media/image19.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www.corpsclimate.us/adaptationpolicy.cfm"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Climate Change / Adaptation</a:t>
            </a:r>
            <a:endParaRPr lang="en-US" dirty="0"/>
          </a:p>
        </p:txBody>
      </p:sp>
      <p:sp>
        <p:nvSpPr>
          <p:cNvPr id="5" name="Text Box 4"/>
          <p:cNvSpPr txBox="1">
            <a:spLocks noChangeArrowheads="1"/>
          </p:cNvSpPr>
          <p:nvPr/>
        </p:nvSpPr>
        <p:spPr bwMode="auto">
          <a:xfrm>
            <a:off x="0" y="1752600"/>
            <a:ext cx="6248400" cy="2185214"/>
          </a:xfrm>
          <a:prstGeom prst="rect">
            <a:avLst/>
          </a:prstGeom>
          <a:noFill/>
          <a:ln w="9525">
            <a:noFill/>
            <a:miter lim="800000"/>
            <a:headEnd/>
            <a:tailEnd/>
          </a:ln>
          <a:effectLst/>
        </p:spPr>
        <p:txBody>
          <a:bodyPr wrap="square">
            <a:spAutoFit/>
          </a:bodyPr>
          <a:lstStyle/>
          <a:p>
            <a:r>
              <a:rPr lang="en-US" sz="1600" b="1" dirty="0" smtClean="0"/>
              <a:t>Jerry W. Webb, P.E., D.WRE</a:t>
            </a:r>
          </a:p>
          <a:p>
            <a:r>
              <a:rPr lang="en-US" sz="1600" dirty="0" smtClean="0"/>
              <a:t>Principal Hydrologic &amp; Hydraulic Engineer</a:t>
            </a:r>
          </a:p>
          <a:p>
            <a:r>
              <a:rPr lang="en-US" sz="1600" dirty="0" smtClean="0"/>
              <a:t>Hydrology, Hydraulics &amp; Coastal Community of Practice Leader</a:t>
            </a:r>
          </a:p>
          <a:p>
            <a:r>
              <a:rPr lang="en-US" sz="1600" dirty="0" smtClean="0"/>
              <a:t>US Army Corps of Engineers, Headquarters    </a:t>
            </a:r>
          </a:p>
          <a:p>
            <a:r>
              <a:rPr lang="en-US" sz="1600" dirty="0" smtClean="0">
                <a:hlinkClick r:id="rId2"/>
              </a:rPr>
              <a:t>Jerry.w.webb@usace.army.mil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C:\Users\U4RT9WCN\Desktop\Pak_avalanche.jpg"/>
          <p:cNvPicPr>
            <a:picLocks noChangeAspect="1" noChangeArrowheads="1"/>
          </p:cNvPicPr>
          <p:nvPr/>
        </p:nvPicPr>
        <p:blipFill>
          <a:blip r:embed="rId3" cstate="email"/>
          <a:srcRect/>
          <a:stretch>
            <a:fillRect/>
          </a:stretch>
        </p:blipFill>
        <p:spPr bwMode="auto">
          <a:xfrm>
            <a:off x="7817638" y="3717044"/>
            <a:ext cx="1326369" cy="1111195"/>
          </a:xfrm>
          <a:prstGeom prst="rect">
            <a:avLst/>
          </a:prstGeom>
          <a:ln>
            <a:noFill/>
          </a:ln>
          <a:effectLst>
            <a:outerShdw blurRad="292100" dist="139700" dir="2700000" algn="tl" rotWithShape="0">
              <a:srgbClr val="333333">
                <a:alpha val="65000"/>
              </a:srgbClr>
            </a:outerShdw>
          </a:effectLst>
        </p:spPr>
      </p:pic>
      <p:pic>
        <p:nvPicPr>
          <p:cNvPr id="55" name="Picture 54" descr="MORiverflooding.jpg"/>
          <p:cNvPicPr>
            <a:picLocks noChangeAspect="1"/>
          </p:cNvPicPr>
          <p:nvPr/>
        </p:nvPicPr>
        <p:blipFill>
          <a:blip r:embed="rId4" cstate="email"/>
          <a:stretch>
            <a:fillRect/>
          </a:stretch>
        </p:blipFill>
        <p:spPr>
          <a:xfrm>
            <a:off x="2843814" y="3681028"/>
            <a:ext cx="3123534" cy="2342650"/>
          </a:xfrm>
          <a:prstGeom prst="rect">
            <a:avLst/>
          </a:prstGeom>
          <a:ln>
            <a:noFill/>
          </a:ln>
          <a:effectLst>
            <a:outerShdw blurRad="292100" dist="139700" dir="2700000" algn="tl" rotWithShape="0">
              <a:srgbClr val="333333">
                <a:alpha val="65000"/>
              </a:srgbClr>
            </a:outerShdw>
          </a:effectLst>
        </p:spPr>
      </p:pic>
      <p:sp>
        <p:nvSpPr>
          <p:cNvPr id="59" name="TextBox 58"/>
          <p:cNvSpPr txBox="1"/>
          <p:nvPr/>
        </p:nvSpPr>
        <p:spPr>
          <a:xfrm>
            <a:off x="7787149" y="4107359"/>
            <a:ext cx="1356852" cy="577081"/>
          </a:xfrm>
          <a:prstGeom prst="rect">
            <a:avLst/>
          </a:prstGeom>
          <a:noFill/>
          <a:ln>
            <a:noFill/>
          </a:ln>
        </p:spPr>
        <p:txBody>
          <a:bodyPr wrap="square" rtlCol="0">
            <a:spAutoFit/>
          </a:bodyPr>
          <a:lstStyle/>
          <a:p>
            <a:pPr algn="ctr" fontAlgn="base">
              <a:spcBef>
                <a:spcPct val="0"/>
              </a:spcBef>
              <a:spcAft>
                <a:spcPct val="0"/>
              </a:spcAft>
            </a:pPr>
            <a:r>
              <a:rPr lang="en-US" sz="1050" b="1" dirty="0">
                <a:solidFill>
                  <a:srgbClr val="000000"/>
                </a:solidFill>
              </a:rPr>
              <a:t>Pakistan </a:t>
            </a:r>
            <a:r>
              <a:rPr lang="en-US" sz="1050" b="1" dirty="0" err="1">
                <a:solidFill>
                  <a:srgbClr val="000000"/>
                </a:solidFill>
              </a:rPr>
              <a:t>Siachen</a:t>
            </a:r>
            <a:r>
              <a:rPr lang="en-US" sz="1050" b="1" dirty="0">
                <a:solidFill>
                  <a:srgbClr val="000000"/>
                </a:solidFill>
              </a:rPr>
              <a:t> Glacier SME Support </a:t>
            </a:r>
          </a:p>
          <a:p>
            <a:pPr algn="ctr" fontAlgn="base">
              <a:spcBef>
                <a:spcPct val="0"/>
              </a:spcBef>
              <a:spcAft>
                <a:spcPct val="0"/>
              </a:spcAft>
            </a:pPr>
            <a:r>
              <a:rPr lang="en-US" sz="1050" b="1" dirty="0">
                <a:solidFill>
                  <a:srgbClr val="000000"/>
                </a:solidFill>
              </a:rPr>
              <a:t>April 2012</a:t>
            </a:r>
          </a:p>
        </p:txBody>
      </p:sp>
      <p:sp>
        <p:nvSpPr>
          <p:cNvPr id="50" name="Slide Number Placeholder 49"/>
          <p:cNvSpPr>
            <a:spLocks noGrp="1"/>
          </p:cNvSpPr>
          <p:nvPr>
            <p:ph type="sldNum" sz="quarter" idx="10"/>
          </p:nvPr>
        </p:nvSpPr>
        <p:spPr>
          <a:ln>
            <a:noFill/>
          </a:ln>
        </p:spPr>
        <p:txBody>
          <a:bodyPr/>
          <a:lstStyle/>
          <a:p>
            <a:pPr>
              <a:defRPr/>
            </a:pPr>
            <a:endParaRPr lang="en-US" dirty="0">
              <a:solidFill>
                <a:srgbClr val="000000"/>
              </a:solidFill>
            </a:endParaRPr>
          </a:p>
        </p:txBody>
      </p:sp>
      <p:sp>
        <p:nvSpPr>
          <p:cNvPr id="2" name="Title 1"/>
          <p:cNvSpPr>
            <a:spLocks noGrp="1"/>
          </p:cNvSpPr>
          <p:nvPr>
            <p:ph type="title" idx="4294967295"/>
          </p:nvPr>
        </p:nvSpPr>
        <p:spPr>
          <a:xfrm>
            <a:off x="1312862" y="0"/>
            <a:ext cx="6459538" cy="604837"/>
          </a:xfrm>
          <a:prstGeom prst="rect">
            <a:avLst/>
          </a:prstGeom>
          <a:ln>
            <a:noFill/>
          </a:ln>
        </p:spPr>
        <p:txBody>
          <a:bodyPr>
            <a:normAutofit fontScale="90000"/>
          </a:bodyPr>
          <a:lstStyle/>
          <a:p>
            <a:r>
              <a:rPr lang="en-US" sz="3600" dirty="0" smtClean="0"/>
              <a:t>Key 2011/2012 Responses</a:t>
            </a:r>
            <a:endParaRPr lang="en-US" sz="3600" dirty="0"/>
          </a:p>
        </p:txBody>
      </p:sp>
      <p:pic>
        <p:nvPicPr>
          <p:cNvPr id="6" name="Picture 9" descr="http://2.bp.blogspot.com/_acD_J_7hpTE/TSKnZCKzMlI/AAAAAAAAFuU/8t7A0klun-o/s1600/Australia+Flooding+Map+2011+2010+floods+pics+images.jpg"/>
          <p:cNvPicPr>
            <a:picLocks noChangeAspect="1" noChangeArrowheads="1"/>
          </p:cNvPicPr>
          <p:nvPr/>
        </p:nvPicPr>
        <p:blipFill>
          <a:blip r:embed="rId5" cstate="email"/>
          <a:srcRect/>
          <a:stretch>
            <a:fillRect/>
          </a:stretch>
        </p:blipFill>
        <p:spPr bwMode="auto">
          <a:xfrm>
            <a:off x="3872753" y="1116307"/>
            <a:ext cx="1256106" cy="1717751"/>
          </a:xfrm>
          <a:prstGeom prst="rect">
            <a:avLst/>
          </a:prstGeom>
          <a:ln>
            <a:noFill/>
          </a:ln>
          <a:effectLst>
            <a:outerShdw blurRad="292100" dist="139700" dir="2700000" algn="tl" rotWithShape="0">
              <a:srgbClr val="333333">
                <a:alpha val="65000"/>
              </a:srgbClr>
            </a:outerShdw>
          </a:effectLst>
        </p:spPr>
      </p:pic>
      <p:pic>
        <p:nvPicPr>
          <p:cNvPr id="7" name="Picture 6" descr="au_overview.jpg"/>
          <p:cNvPicPr>
            <a:picLocks noChangeAspect="1"/>
          </p:cNvPicPr>
          <p:nvPr/>
        </p:nvPicPr>
        <p:blipFill>
          <a:blip r:embed="rId6" cstate="email"/>
          <a:stretch>
            <a:fillRect/>
          </a:stretch>
        </p:blipFill>
        <p:spPr>
          <a:xfrm>
            <a:off x="5509071" y="1118175"/>
            <a:ext cx="1533173" cy="1778709"/>
          </a:xfrm>
          <a:prstGeom prst="rect">
            <a:avLst/>
          </a:prstGeom>
          <a:ln>
            <a:noFill/>
          </a:ln>
          <a:effectLst>
            <a:outerShdw blurRad="292100" dist="139700" dir="2700000" algn="tl" rotWithShape="0">
              <a:srgbClr val="333333">
                <a:alpha val="65000"/>
              </a:srgbClr>
            </a:outerShdw>
          </a:effectLst>
        </p:spPr>
      </p:pic>
      <p:pic>
        <p:nvPicPr>
          <p:cNvPr id="8" name="Picture 4" descr="FLOODS QLD"/>
          <p:cNvPicPr>
            <a:picLocks noChangeAspect="1" noChangeArrowheads="1"/>
          </p:cNvPicPr>
          <p:nvPr/>
        </p:nvPicPr>
        <p:blipFill>
          <a:blip r:embed="rId7" cstate="email"/>
          <a:stretch>
            <a:fillRect/>
          </a:stretch>
        </p:blipFill>
        <p:spPr bwMode="auto">
          <a:xfrm>
            <a:off x="5528662" y="1793554"/>
            <a:ext cx="545817" cy="4094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610669" y="670324"/>
            <a:ext cx="1772523" cy="461665"/>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Queensland, Australia Flood - Jan 2011</a:t>
            </a:r>
          </a:p>
        </p:txBody>
      </p:sp>
      <p:sp>
        <p:nvSpPr>
          <p:cNvPr id="11" name="TextBox 10"/>
          <p:cNvSpPr txBox="1"/>
          <p:nvPr/>
        </p:nvSpPr>
        <p:spPr>
          <a:xfrm>
            <a:off x="5244585" y="682028"/>
            <a:ext cx="2046487" cy="461665"/>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Christchurch, New Zealand Earthquake - Feb 2011</a:t>
            </a:r>
          </a:p>
        </p:txBody>
      </p:sp>
      <p:pic>
        <p:nvPicPr>
          <p:cNvPr id="12" name="Picture 11"/>
          <p:cNvPicPr>
            <a:picLocks noChangeAspect="1" noChangeArrowheads="1"/>
          </p:cNvPicPr>
          <p:nvPr/>
        </p:nvPicPr>
        <p:blipFill>
          <a:blip r:embed="rId8" cstate="email"/>
          <a:srcRect/>
          <a:stretch>
            <a:fillRect/>
          </a:stretch>
        </p:blipFill>
        <p:spPr bwMode="auto">
          <a:xfrm>
            <a:off x="1799132" y="1113182"/>
            <a:ext cx="1726966" cy="181289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871707" y="512686"/>
            <a:ext cx="1574713" cy="646331"/>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FEST Deployments Jan – Mar 2011 &amp; OEF/OND</a:t>
            </a:r>
          </a:p>
        </p:txBody>
      </p:sp>
      <p:pic>
        <p:nvPicPr>
          <p:cNvPr id="14" name="Picture 2"/>
          <p:cNvPicPr>
            <a:picLocks noChangeAspect="1" noChangeArrowheads="1"/>
          </p:cNvPicPr>
          <p:nvPr/>
        </p:nvPicPr>
        <p:blipFill>
          <a:blip r:embed="rId9" cstate="email"/>
          <a:srcRect/>
          <a:stretch>
            <a:fillRect/>
          </a:stretch>
        </p:blipFill>
        <p:spPr bwMode="auto">
          <a:xfrm>
            <a:off x="7260618" y="621035"/>
            <a:ext cx="1698475" cy="1918648"/>
          </a:xfrm>
          <a:prstGeom prst="rect">
            <a:avLst/>
          </a:prstGeom>
          <a:ln>
            <a:noFill/>
          </a:ln>
          <a:effectLst>
            <a:outerShdw blurRad="292100" dist="139700" dir="2700000" algn="tl" rotWithShape="0">
              <a:srgbClr val="333333">
                <a:alpha val="65000"/>
              </a:srgbClr>
            </a:outerShdw>
          </a:effectLst>
        </p:spPr>
      </p:pic>
      <p:pic>
        <p:nvPicPr>
          <p:cNvPr id="37" name="Picture 36" descr="Morganza_Spillway_AffectedPop_0f6f3648dce0508111315hqprod.jpg"/>
          <p:cNvPicPr>
            <a:picLocks noChangeAspect="1"/>
          </p:cNvPicPr>
          <p:nvPr/>
        </p:nvPicPr>
        <p:blipFill>
          <a:blip r:embed="rId10" cstate="email"/>
          <a:stretch>
            <a:fillRect/>
          </a:stretch>
        </p:blipFill>
        <p:spPr>
          <a:xfrm>
            <a:off x="4175962" y="2419251"/>
            <a:ext cx="2482095" cy="1917982"/>
          </a:xfrm>
          <a:prstGeom prst="rect">
            <a:avLst/>
          </a:prstGeom>
          <a:ln>
            <a:noFill/>
          </a:ln>
          <a:effectLst>
            <a:outerShdw blurRad="292100" dist="139700" dir="2700000" algn="tl" rotWithShape="0">
              <a:srgbClr val="333333">
                <a:alpha val="65000"/>
              </a:srgbClr>
            </a:outerShdw>
          </a:effectLst>
        </p:spPr>
      </p:pic>
      <p:sp>
        <p:nvSpPr>
          <p:cNvPr id="46" name="TextBox 45"/>
          <p:cNvSpPr txBox="1"/>
          <p:nvPr/>
        </p:nvSpPr>
        <p:spPr>
          <a:xfrm>
            <a:off x="7209980" y="147931"/>
            <a:ext cx="1934021" cy="461665"/>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Japan EQ &amp; Tsunami - Mar 2011</a:t>
            </a:r>
          </a:p>
        </p:txBody>
      </p:sp>
      <p:sp>
        <p:nvSpPr>
          <p:cNvPr id="48" name="TextBox 47"/>
          <p:cNvSpPr txBox="1"/>
          <p:nvPr/>
        </p:nvSpPr>
        <p:spPr>
          <a:xfrm>
            <a:off x="5004054" y="3753036"/>
            <a:ext cx="1574713"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000000"/>
                </a:solidFill>
              </a:rPr>
              <a:t>MS Floods</a:t>
            </a:r>
          </a:p>
          <a:p>
            <a:pPr algn="ctr" fontAlgn="base">
              <a:spcBef>
                <a:spcPct val="0"/>
              </a:spcBef>
              <a:spcAft>
                <a:spcPct val="0"/>
              </a:spcAft>
            </a:pPr>
            <a:r>
              <a:rPr lang="en-US" sz="1200" b="1" dirty="0">
                <a:solidFill>
                  <a:srgbClr val="000000"/>
                </a:solidFill>
              </a:rPr>
              <a:t>May 2011</a:t>
            </a:r>
          </a:p>
        </p:txBody>
      </p:sp>
      <p:grpSp>
        <p:nvGrpSpPr>
          <p:cNvPr id="3" name="Group 61"/>
          <p:cNvGrpSpPr/>
          <p:nvPr/>
        </p:nvGrpSpPr>
        <p:grpSpPr>
          <a:xfrm>
            <a:off x="1933455" y="4799165"/>
            <a:ext cx="1883391" cy="1917510"/>
            <a:chOff x="1933449" y="4799165"/>
            <a:chExt cx="1883391" cy="1917510"/>
          </a:xfrm>
        </p:grpSpPr>
        <p:grpSp>
          <p:nvGrpSpPr>
            <p:cNvPr id="4" name="Group 37"/>
            <p:cNvGrpSpPr/>
            <p:nvPr/>
          </p:nvGrpSpPr>
          <p:grpSpPr>
            <a:xfrm>
              <a:off x="1933449" y="4799165"/>
              <a:ext cx="1883391" cy="1917510"/>
              <a:chOff x="2819400" y="1447800"/>
              <a:chExt cx="3505200" cy="3470148"/>
            </a:xfrm>
          </p:grpSpPr>
          <p:pic>
            <p:nvPicPr>
              <p:cNvPr id="39" name="Picture 1"/>
              <p:cNvPicPr>
                <a:picLocks noChangeAspect="1" noChangeArrowheads="1"/>
              </p:cNvPicPr>
              <p:nvPr/>
            </p:nvPicPr>
            <p:blipFill>
              <a:blip r:embed="rId11" cstate="email"/>
              <a:srcRect/>
              <a:stretch>
                <a:fillRect/>
              </a:stretch>
            </p:blipFill>
            <p:spPr bwMode="auto">
              <a:xfrm>
                <a:off x="2819400" y="1447800"/>
                <a:ext cx="3505200" cy="3470148"/>
              </a:xfrm>
              <a:prstGeom prst="rect">
                <a:avLst/>
              </a:prstGeom>
              <a:ln>
                <a:noFill/>
              </a:ln>
              <a:effectLst>
                <a:outerShdw blurRad="292100" dist="139700" dir="2700000" algn="tl" rotWithShape="0">
                  <a:srgbClr val="333333">
                    <a:alpha val="65000"/>
                  </a:srgbClr>
                </a:outerShdw>
              </a:effectLst>
            </p:spPr>
          </p:pic>
          <p:sp>
            <p:nvSpPr>
              <p:cNvPr id="40" name="Rectangle 39"/>
              <p:cNvSpPr/>
              <p:nvPr/>
            </p:nvSpPr>
            <p:spPr>
              <a:xfrm>
                <a:off x="4365111" y="4303435"/>
                <a:ext cx="1933546" cy="4668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0000"/>
                    </a:solidFill>
                  </a:rPr>
                  <a:t>Fort Crowder</a:t>
                </a:r>
              </a:p>
              <a:p>
                <a:pPr algn="ctr" fontAlgn="base">
                  <a:spcBef>
                    <a:spcPct val="0"/>
                  </a:spcBef>
                  <a:spcAft>
                    <a:spcPct val="0"/>
                  </a:spcAft>
                </a:pPr>
                <a:r>
                  <a:rPr lang="en-US" sz="800" b="1" dirty="0">
                    <a:solidFill>
                      <a:srgbClr val="FF0000"/>
                    </a:solidFill>
                  </a:rPr>
                  <a:t>Logistics Point</a:t>
                </a:r>
              </a:p>
            </p:txBody>
          </p:sp>
          <p:cxnSp>
            <p:nvCxnSpPr>
              <p:cNvPr id="41" name="Straight Arrow Connector 40"/>
              <p:cNvCxnSpPr>
                <a:stCxn id="40" idx="1"/>
              </p:cNvCxnSpPr>
              <p:nvPr/>
            </p:nvCxnSpPr>
            <p:spPr>
              <a:xfrm flipH="1">
                <a:off x="3976496" y="4536849"/>
                <a:ext cx="388615" cy="4671"/>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038601" y="2718163"/>
                <a:ext cx="1387704" cy="253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0000"/>
                    </a:solidFill>
                  </a:rPr>
                  <a:t>RRCC VII</a:t>
                </a:r>
              </a:p>
            </p:txBody>
          </p:sp>
          <p:cxnSp>
            <p:nvCxnSpPr>
              <p:cNvPr id="43" name="Straight Arrow Connector 42"/>
              <p:cNvCxnSpPr>
                <a:stCxn id="42" idx="1"/>
              </p:cNvCxnSpPr>
              <p:nvPr/>
            </p:nvCxnSpPr>
            <p:spPr>
              <a:xfrm flipH="1">
                <a:off x="3810008" y="2844982"/>
                <a:ext cx="228593" cy="203019"/>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5" idx="1"/>
              </p:cNvCxnSpPr>
              <p:nvPr/>
            </p:nvCxnSpPr>
            <p:spPr>
              <a:xfrm flipH="1">
                <a:off x="3772603" y="4067108"/>
                <a:ext cx="281236" cy="253431"/>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53840" y="3927977"/>
                <a:ext cx="2001701" cy="278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b="1" dirty="0">
                    <a:solidFill>
                      <a:srgbClr val="FF0000"/>
                    </a:solidFill>
                  </a:rPr>
                  <a:t>Joplin, MO (RFO)</a:t>
                </a:r>
              </a:p>
            </p:txBody>
          </p:sp>
        </p:grpSp>
        <p:sp>
          <p:nvSpPr>
            <p:cNvPr id="49" name="TextBox 48"/>
            <p:cNvSpPr txBox="1"/>
            <p:nvPr/>
          </p:nvSpPr>
          <p:spPr>
            <a:xfrm>
              <a:off x="2159732" y="4869160"/>
              <a:ext cx="1645343"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000000"/>
                  </a:solidFill>
                </a:rPr>
                <a:t>Joplin, MO</a:t>
              </a:r>
            </a:p>
            <a:p>
              <a:pPr algn="ctr" fontAlgn="base">
                <a:spcBef>
                  <a:spcPct val="0"/>
                </a:spcBef>
                <a:spcAft>
                  <a:spcPct val="0"/>
                </a:spcAft>
              </a:pPr>
              <a:r>
                <a:rPr lang="en-US" sz="1200" b="1" dirty="0">
                  <a:solidFill>
                    <a:srgbClr val="000000"/>
                  </a:solidFill>
                </a:rPr>
                <a:t>Tornado  - June 2011</a:t>
              </a:r>
            </a:p>
          </p:txBody>
        </p:sp>
      </p:grpSp>
      <p:sp>
        <p:nvSpPr>
          <p:cNvPr id="52" name="TextBox 51"/>
          <p:cNvSpPr txBox="1"/>
          <p:nvPr/>
        </p:nvSpPr>
        <p:spPr>
          <a:xfrm>
            <a:off x="4067944" y="5265216"/>
            <a:ext cx="1257160"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FFFFFF"/>
                </a:solidFill>
              </a:rPr>
              <a:t>MO River Flood</a:t>
            </a:r>
          </a:p>
          <a:p>
            <a:pPr algn="ctr" fontAlgn="base">
              <a:spcBef>
                <a:spcPct val="0"/>
              </a:spcBef>
              <a:spcAft>
                <a:spcPct val="0"/>
              </a:spcAft>
            </a:pPr>
            <a:r>
              <a:rPr lang="en-US" sz="1200" b="1" dirty="0">
                <a:solidFill>
                  <a:srgbClr val="FFFFFF"/>
                </a:solidFill>
              </a:rPr>
              <a:t>Jun/Jul 2011</a:t>
            </a:r>
          </a:p>
        </p:txBody>
      </p:sp>
      <p:grpSp>
        <p:nvGrpSpPr>
          <p:cNvPr id="5" name="Group 62"/>
          <p:cNvGrpSpPr/>
          <p:nvPr/>
        </p:nvGrpSpPr>
        <p:grpSpPr>
          <a:xfrm>
            <a:off x="7164407" y="4894792"/>
            <a:ext cx="1907037" cy="1496827"/>
            <a:chOff x="7164406" y="4594455"/>
            <a:chExt cx="1907037" cy="1496827"/>
          </a:xfrm>
        </p:grpSpPr>
        <p:pic>
          <p:nvPicPr>
            <p:cNvPr id="30" name="Picture 3" descr="J:\G33 Current Ops\LTC Melzer NOV2011\DonMueang_flood.jpg"/>
            <p:cNvPicPr>
              <a:picLocks noChangeAspect="1" noChangeArrowheads="1"/>
            </p:cNvPicPr>
            <p:nvPr/>
          </p:nvPicPr>
          <p:blipFill>
            <a:blip r:embed="rId12" cstate="email"/>
            <a:srcRect/>
            <a:stretch>
              <a:fillRect/>
            </a:stretch>
          </p:blipFill>
          <p:spPr bwMode="auto">
            <a:xfrm>
              <a:off x="7164406" y="4594455"/>
              <a:ext cx="1907037" cy="1291864"/>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7175090" y="5837366"/>
              <a:ext cx="1858298" cy="253916"/>
            </a:xfrm>
            <a:prstGeom prst="rect">
              <a:avLst/>
            </a:prstGeom>
            <a:solidFill>
              <a:schemeClr val="bg1">
                <a:lumMod val="95000"/>
                <a:alpha val="77000"/>
              </a:schemeClr>
            </a:solidFill>
            <a:ln>
              <a:noFill/>
            </a:ln>
          </p:spPr>
          <p:txBody>
            <a:bodyPr wrap="square">
              <a:spAutoFit/>
            </a:bodyPr>
            <a:lstStyle/>
            <a:p>
              <a:pPr fontAlgn="base">
                <a:spcBef>
                  <a:spcPct val="0"/>
                </a:spcBef>
                <a:spcAft>
                  <a:spcPct val="0"/>
                </a:spcAft>
              </a:pPr>
              <a:r>
                <a:rPr lang="en-US" sz="1050" b="1" dirty="0">
                  <a:solidFill>
                    <a:srgbClr val="000000"/>
                  </a:solidFill>
                  <a:cs typeface="Arial" charset="0"/>
                </a:rPr>
                <a:t>Thailand Flood - Nov 2011</a:t>
              </a:r>
              <a:endParaRPr lang="en-US" sz="1050" b="1" dirty="0">
                <a:solidFill>
                  <a:srgbClr val="000000"/>
                </a:solidFill>
              </a:endParaRPr>
            </a:p>
          </p:txBody>
        </p:sp>
      </p:grpSp>
      <p:grpSp>
        <p:nvGrpSpPr>
          <p:cNvPr id="9" name="Group 62"/>
          <p:cNvGrpSpPr/>
          <p:nvPr/>
        </p:nvGrpSpPr>
        <p:grpSpPr>
          <a:xfrm>
            <a:off x="0" y="2714183"/>
            <a:ext cx="1991621" cy="1553019"/>
            <a:chOff x="0" y="2962826"/>
            <a:chExt cx="1991621" cy="1553019"/>
          </a:xfrm>
        </p:grpSpPr>
        <p:pic>
          <p:nvPicPr>
            <p:cNvPr id="32" name="Picture 4" descr="C:\Users\S0CS5SLT\Desktop\snow storm\timthumb.jpg"/>
            <p:cNvPicPr>
              <a:picLocks noChangeAspect="1" noChangeArrowheads="1"/>
            </p:cNvPicPr>
            <p:nvPr/>
          </p:nvPicPr>
          <p:blipFill>
            <a:blip r:embed="rId13" cstate="email"/>
            <a:srcRect/>
            <a:stretch>
              <a:fillRect/>
            </a:stretch>
          </p:blipFill>
          <p:spPr bwMode="auto">
            <a:xfrm>
              <a:off x="0" y="3397741"/>
              <a:ext cx="1991621" cy="1118104"/>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0" y="2962826"/>
              <a:ext cx="1939381" cy="461665"/>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Northeast Snow Storm</a:t>
              </a:r>
            </a:p>
            <a:p>
              <a:pPr algn="ctr" fontAlgn="base">
                <a:spcBef>
                  <a:spcPct val="0"/>
                </a:spcBef>
                <a:spcAft>
                  <a:spcPct val="0"/>
                </a:spcAft>
              </a:pPr>
              <a:r>
                <a:rPr lang="en-US" sz="1200" dirty="0">
                  <a:solidFill>
                    <a:srgbClr val="000000"/>
                  </a:solidFill>
                </a:rPr>
                <a:t>Oct 2011</a:t>
              </a:r>
            </a:p>
          </p:txBody>
        </p:sp>
      </p:grpSp>
      <p:grpSp>
        <p:nvGrpSpPr>
          <p:cNvPr id="16" name="Group 64"/>
          <p:cNvGrpSpPr/>
          <p:nvPr/>
        </p:nvGrpSpPr>
        <p:grpSpPr>
          <a:xfrm>
            <a:off x="7068709" y="2096852"/>
            <a:ext cx="2075291" cy="1353804"/>
            <a:chOff x="9864588" y="584684"/>
            <a:chExt cx="2075291" cy="1353804"/>
          </a:xfrm>
        </p:grpSpPr>
        <p:pic>
          <p:nvPicPr>
            <p:cNvPr id="7169" name="Picture 1"/>
            <p:cNvPicPr>
              <a:picLocks noChangeAspect="1" noChangeArrowheads="1"/>
            </p:cNvPicPr>
            <p:nvPr/>
          </p:nvPicPr>
          <p:blipFill>
            <a:blip r:embed="rId14" cstate="email"/>
            <a:srcRect/>
            <a:stretch>
              <a:fillRect/>
            </a:stretch>
          </p:blipFill>
          <p:spPr bwMode="auto">
            <a:xfrm>
              <a:off x="9864588" y="584684"/>
              <a:ext cx="2075291" cy="1353804"/>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10869262" y="1257256"/>
              <a:ext cx="1034994" cy="646331"/>
            </a:xfrm>
            <a:prstGeom prst="rect">
              <a:avLst/>
            </a:prstGeom>
            <a:noFill/>
            <a:ln>
              <a:noFill/>
            </a:ln>
          </p:spPr>
          <p:txBody>
            <a:bodyPr wrap="square" rtlCol="0">
              <a:spAutoFit/>
            </a:bodyPr>
            <a:lstStyle/>
            <a:p>
              <a:pPr algn="r" fontAlgn="base">
                <a:spcBef>
                  <a:spcPct val="0"/>
                </a:spcBef>
                <a:spcAft>
                  <a:spcPct val="0"/>
                </a:spcAft>
              </a:pPr>
              <a:r>
                <a:rPr lang="en-US" sz="1200" b="1" dirty="0">
                  <a:solidFill>
                    <a:srgbClr val="000000"/>
                  </a:solidFill>
                </a:rPr>
                <a:t>Hurricane Irene</a:t>
              </a:r>
            </a:p>
            <a:p>
              <a:pPr algn="r" fontAlgn="base">
                <a:spcBef>
                  <a:spcPct val="0"/>
                </a:spcBef>
                <a:spcAft>
                  <a:spcPct val="0"/>
                </a:spcAft>
              </a:pPr>
              <a:r>
                <a:rPr lang="en-US" sz="1200" b="1" dirty="0">
                  <a:solidFill>
                    <a:srgbClr val="000000"/>
                  </a:solidFill>
                </a:rPr>
                <a:t>Aug 2011</a:t>
              </a:r>
            </a:p>
          </p:txBody>
        </p:sp>
      </p:grpSp>
      <p:grpSp>
        <p:nvGrpSpPr>
          <p:cNvPr id="17" name="Group 63"/>
          <p:cNvGrpSpPr/>
          <p:nvPr/>
        </p:nvGrpSpPr>
        <p:grpSpPr>
          <a:xfrm>
            <a:off x="1981205" y="2891384"/>
            <a:ext cx="1578211" cy="1223419"/>
            <a:chOff x="1981200" y="2891381"/>
            <a:chExt cx="1578211" cy="1223419"/>
          </a:xfrm>
        </p:grpSpPr>
        <p:pic>
          <p:nvPicPr>
            <p:cNvPr id="5121" name="Picture 1"/>
            <p:cNvPicPr>
              <a:picLocks noChangeAspect="1" noChangeArrowheads="1"/>
            </p:cNvPicPr>
            <p:nvPr/>
          </p:nvPicPr>
          <p:blipFill>
            <a:blip r:embed="rId15" cstate="email"/>
            <a:srcRect/>
            <a:stretch>
              <a:fillRect/>
            </a:stretch>
          </p:blipFill>
          <p:spPr bwMode="auto">
            <a:xfrm>
              <a:off x="1981200" y="2891381"/>
              <a:ext cx="1578211" cy="1223419"/>
            </a:xfrm>
            <a:prstGeom prst="rect">
              <a:avLst/>
            </a:prstGeom>
            <a:ln>
              <a:noFill/>
            </a:ln>
            <a:effectLst>
              <a:outerShdw blurRad="292100" dist="139700" dir="2700000" algn="tl" rotWithShape="0">
                <a:srgbClr val="333333">
                  <a:alpha val="65000"/>
                </a:srgbClr>
              </a:outerShdw>
            </a:effectLst>
          </p:spPr>
        </p:pic>
        <p:sp>
          <p:nvSpPr>
            <p:cNvPr id="60" name="TextBox 59"/>
            <p:cNvSpPr txBox="1"/>
            <p:nvPr/>
          </p:nvSpPr>
          <p:spPr>
            <a:xfrm>
              <a:off x="2411760" y="3429000"/>
              <a:ext cx="1034994" cy="646331"/>
            </a:xfrm>
            <a:prstGeom prst="rect">
              <a:avLst/>
            </a:prstGeom>
            <a:noFill/>
            <a:ln>
              <a:noFill/>
            </a:ln>
          </p:spPr>
          <p:txBody>
            <a:bodyPr wrap="square" rtlCol="0">
              <a:spAutoFit/>
            </a:bodyPr>
            <a:lstStyle/>
            <a:p>
              <a:pPr fontAlgn="base">
                <a:spcBef>
                  <a:spcPct val="0"/>
                </a:spcBef>
                <a:spcAft>
                  <a:spcPct val="0"/>
                </a:spcAft>
              </a:pPr>
              <a:r>
                <a:rPr lang="en-US" sz="1200" b="1" dirty="0">
                  <a:solidFill>
                    <a:srgbClr val="FFFFFF"/>
                  </a:solidFill>
                </a:rPr>
                <a:t>Tropical Storm Lee</a:t>
              </a:r>
            </a:p>
            <a:p>
              <a:pPr fontAlgn="base">
                <a:spcBef>
                  <a:spcPct val="0"/>
                </a:spcBef>
                <a:spcAft>
                  <a:spcPct val="0"/>
                </a:spcAft>
              </a:pPr>
              <a:r>
                <a:rPr lang="en-US" sz="1200" b="1" dirty="0">
                  <a:solidFill>
                    <a:srgbClr val="FFFFFF"/>
                  </a:solidFill>
                </a:rPr>
                <a:t>Sep 2011</a:t>
              </a:r>
            </a:p>
          </p:txBody>
        </p:sp>
      </p:grpSp>
      <p:grpSp>
        <p:nvGrpSpPr>
          <p:cNvPr id="18" name="Group 66"/>
          <p:cNvGrpSpPr/>
          <p:nvPr/>
        </p:nvGrpSpPr>
        <p:grpSpPr>
          <a:xfrm>
            <a:off x="5806315" y="4267200"/>
            <a:ext cx="1745043" cy="1318718"/>
            <a:chOff x="5616116" y="4123600"/>
            <a:chExt cx="1745043" cy="1318718"/>
          </a:xfrm>
        </p:grpSpPr>
        <p:pic>
          <p:nvPicPr>
            <p:cNvPr id="51" name="Picture 50" descr="Council Bluffs &amp; Sioux City, Iowa - Off of Gov 20110628.jpg"/>
            <p:cNvPicPr>
              <a:picLocks noChangeAspect="1"/>
            </p:cNvPicPr>
            <p:nvPr/>
          </p:nvPicPr>
          <p:blipFill>
            <a:blip r:embed="rId16" cstate="email"/>
            <a:stretch>
              <a:fillRect/>
            </a:stretch>
          </p:blipFill>
          <p:spPr>
            <a:xfrm>
              <a:off x="5616116" y="4155088"/>
              <a:ext cx="1635798" cy="1287230"/>
            </a:xfrm>
            <a:prstGeom prst="rect">
              <a:avLst/>
            </a:prstGeom>
            <a:ln>
              <a:noFill/>
            </a:ln>
            <a:effectLst>
              <a:outerShdw blurRad="292100" dist="139700" dir="2700000" algn="tl" rotWithShape="0">
                <a:srgbClr val="333333">
                  <a:alpha val="65000"/>
                </a:srgbClr>
              </a:outerShdw>
            </a:effectLst>
          </p:spPr>
        </p:pic>
        <p:sp>
          <p:nvSpPr>
            <p:cNvPr id="54" name="TextBox 53"/>
            <p:cNvSpPr txBox="1"/>
            <p:nvPr/>
          </p:nvSpPr>
          <p:spPr>
            <a:xfrm>
              <a:off x="5957003" y="4123600"/>
              <a:ext cx="1404156"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FFFFFF"/>
                  </a:solidFill>
                </a:rPr>
                <a:t>Souris River Flood</a:t>
              </a:r>
            </a:p>
            <a:p>
              <a:pPr algn="ctr" fontAlgn="base">
                <a:spcBef>
                  <a:spcPct val="0"/>
                </a:spcBef>
                <a:spcAft>
                  <a:spcPct val="0"/>
                </a:spcAft>
              </a:pPr>
              <a:r>
                <a:rPr lang="en-US" sz="1200" b="1" dirty="0">
                  <a:solidFill>
                    <a:srgbClr val="FFFFFF"/>
                  </a:solidFill>
                </a:rPr>
                <a:t>Jun/Jul 2011</a:t>
              </a:r>
            </a:p>
          </p:txBody>
        </p:sp>
      </p:grpSp>
      <p:pic>
        <p:nvPicPr>
          <p:cNvPr id="56" name="Picture 6" descr="http://api.ning.com/files/fqUKtFY7A6sNXqLrvfSmwilCxI1ra80sOG9uE7qjU0bHyU7PuqtBrwtU*9KycrSTVVqF5YvjEqUG67vxr59fymQS5WBE7qk2/tornadowipesentiretownofmarysvilleindianaoffmapmarch22012.jpg"/>
          <p:cNvPicPr>
            <a:picLocks noChangeAspect="1" noChangeArrowheads="1"/>
          </p:cNvPicPr>
          <p:nvPr/>
        </p:nvPicPr>
        <p:blipFill>
          <a:blip r:embed="rId17" cstate="email"/>
          <a:srcRect/>
          <a:stretch>
            <a:fillRect/>
          </a:stretch>
        </p:blipFill>
        <p:spPr bwMode="auto">
          <a:xfrm>
            <a:off x="152400" y="646321"/>
            <a:ext cx="1752600" cy="1600200"/>
          </a:xfrm>
          <a:prstGeom prst="rect">
            <a:avLst/>
          </a:prstGeom>
          <a:ln>
            <a:noFill/>
          </a:ln>
          <a:effectLst>
            <a:outerShdw blurRad="292100" dist="139700" dir="2700000" algn="tl" rotWithShape="0">
              <a:srgbClr val="333333">
                <a:alpha val="65000"/>
              </a:srgbClr>
            </a:outerShdw>
          </a:effectLst>
        </p:spPr>
      </p:pic>
      <p:sp>
        <p:nvSpPr>
          <p:cNvPr id="57" name="TextBox 56"/>
          <p:cNvSpPr txBox="1"/>
          <p:nvPr/>
        </p:nvSpPr>
        <p:spPr>
          <a:xfrm>
            <a:off x="228607" y="2"/>
            <a:ext cx="1574713" cy="646331"/>
          </a:xfrm>
          <a:prstGeom prst="rect">
            <a:avLst/>
          </a:prstGeom>
          <a:noFill/>
          <a:ln>
            <a:noFill/>
          </a:ln>
        </p:spPr>
        <p:txBody>
          <a:bodyPr wrap="square" rtlCol="0">
            <a:spAutoFit/>
          </a:bodyPr>
          <a:lstStyle/>
          <a:p>
            <a:pPr algn="ctr" fontAlgn="base">
              <a:spcBef>
                <a:spcPct val="0"/>
              </a:spcBef>
              <a:spcAft>
                <a:spcPct val="0"/>
              </a:spcAft>
            </a:pPr>
            <a:r>
              <a:rPr lang="en-US" sz="1200" dirty="0">
                <a:solidFill>
                  <a:srgbClr val="000000"/>
                </a:solidFill>
              </a:rPr>
              <a:t>Severe Weather – Midwest</a:t>
            </a:r>
          </a:p>
          <a:p>
            <a:pPr algn="ctr" fontAlgn="base">
              <a:spcBef>
                <a:spcPct val="0"/>
              </a:spcBef>
              <a:spcAft>
                <a:spcPct val="0"/>
              </a:spcAft>
            </a:pPr>
            <a:r>
              <a:rPr lang="en-US" sz="1200" dirty="0">
                <a:solidFill>
                  <a:srgbClr val="000000"/>
                </a:solidFill>
              </a:rPr>
              <a:t> Mar 2012</a:t>
            </a:r>
          </a:p>
        </p:txBody>
      </p:sp>
      <p:grpSp>
        <p:nvGrpSpPr>
          <p:cNvPr id="19" name="Group 60"/>
          <p:cNvGrpSpPr/>
          <p:nvPr/>
        </p:nvGrpSpPr>
        <p:grpSpPr>
          <a:xfrm>
            <a:off x="-53529" y="5521460"/>
            <a:ext cx="2124628" cy="1336540"/>
            <a:chOff x="80963" y="5098591"/>
            <a:chExt cx="2124628" cy="1336540"/>
          </a:xfrm>
        </p:grpSpPr>
        <p:pic>
          <p:nvPicPr>
            <p:cNvPr id="15" name="Picture 10"/>
            <p:cNvPicPr>
              <a:picLocks noChangeAspect="1" noChangeArrowheads="1"/>
            </p:cNvPicPr>
            <p:nvPr/>
          </p:nvPicPr>
          <p:blipFill>
            <a:blip r:embed="rId18" cstate="email"/>
            <a:srcRect/>
            <a:stretch>
              <a:fillRect/>
            </a:stretch>
          </p:blipFill>
          <p:spPr bwMode="auto">
            <a:xfrm>
              <a:off x="158426" y="5098591"/>
              <a:ext cx="2047165" cy="1336540"/>
            </a:xfrm>
            <a:prstGeom prst="rect">
              <a:avLst/>
            </a:prstGeom>
            <a:ln>
              <a:noFill/>
            </a:ln>
            <a:effectLst>
              <a:outerShdw blurRad="292100" dist="139700" dir="2700000" algn="tl" rotWithShape="0">
                <a:srgbClr val="333333">
                  <a:alpha val="65000"/>
                </a:srgbClr>
              </a:outerShdw>
            </a:effectLst>
          </p:spPr>
        </p:pic>
        <p:sp>
          <p:nvSpPr>
            <p:cNvPr id="47" name="TextBox 46"/>
            <p:cNvSpPr txBox="1"/>
            <p:nvPr/>
          </p:nvSpPr>
          <p:spPr>
            <a:xfrm>
              <a:off x="80963" y="5121188"/>
              <a:ext cx="1574713" cy="461665"/>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000000"/>
                  </a:solidFill>
                </a:rPr>
                <a:t>AL &amp; MS Tornados</a:t>
              </a:r>
            </a:p>
            <a:p>
              <a:pPr algn="ctr" fontAlgn="base">
                <a:spcBef>
                  <a:spcPct val="0"/>
                </a:spcBef>
                <a:spcAft>
                  <a:spcPct val="0"/>
                </a:spcAft>
              </a:pPr>
              <a:r>
                <a:rPr lang="en-US" sz="1200" b="1" dirty="0">
                  <a:solidFill>
                    <a:srgbClr val="000000"/>
                  </a:solidFill>
                </a:rPr>
                <a:t>Apr 2011</a:t>
              </a:r>
            </a:p>
          </p:txBody>
        </p:sp>
      </p:grpSp>
      <p:grpSp>
        <p:nvGrpSpPr>
          <p:cNvPr id="20" name="Group 61"/>
          <p:cNvGrpSpPr/>
          <p:nvPr/>
        </p:nvGrpSpPr>
        <p:grpSpPr>
          <a:xfrm>
            <a:off x="319914" y="4133311"/>
            <a:ext cx="1981200" cy="1315304"/>
            <a:chOff x="304800" y="4171096"/>
            <a:chExt cx="1981200" cy="1315304"/>
          </a:xfrm>
        </p:grpSpPr>
        <p:pic>
          <p:nvPicPr>
            <p:cNvPr id="53" name="Picture 2" descr="US Drought Monitor, July 24, 2012"/>
            <p:cNvPicPr>
              <a:picLocks noChangeAspect="1" noChangeArrowheads="1"/>
            </p:cNvPicPr>
            <p:nvPr/>
          </p:nvPicPr>
          <p:blipFill>
            <a:blip r:embed="rId19" cstate="email"/>
            <a:srcRect/>
            <a:stretch>
              <a:fillRect/>
            </a:stretch>
          </p:blipFill>
          <p:spPr bwMode="auto">
            <a:xfrm>
              <a:off x="304800" y="4171096"/>
              <a:ext cx="1981200" cy="1315304"/>
            </a:xfrm>
            <a:prstGeom prst="rect">
              <a:avLst/>
            </a:prstGeom>
            <a:ln>
              <a:noFill/>
            </a:ln>
            <a:effectLst>
              <a:outerShdw blurRad="292100" dist="139700" dir="2700000" algn="tl" rotWithShape="0">
                <a:srgbClr val="333333">
                  <a:alpha val="65000"/>
                </a:srgbClr>
              </a:outerShdw>
            </a:effectLst>
          </p:spPr>
        </p:pic>
        <p:sp>
          <p:nvSpPr>
            <p:cNvPr id="61" name="TextBox 60"/>
            <p:cNvSpPr txBox="1"/>
            <p:nvPr/>
          </p:nvSpPr>
          <p:spPr>
            <a:xfrm>
              <a:off x="310721" y="5191137"/>
              <a:ext cx="1059842" cy="276999"/>
            </a:xfrm>
            <a:prstGeom prst="rect">
              <a:avLst/>
            </a:prstGeom>
            <a:solidFill>
              <a:schemeClr val="bg1"/>
            </a:solidFill>
            <a:ln>
              <a:noFill/>
            </a:ln>
          </p:spPr>
          <p:txBody>
            <a:bodyPr wrap="none" rtlCol="0">
              <a:spAutoFit/>
            </a:bodyPr>
            <a:lstStyle/>
            <a:p>
              <a:r>
                <a:rPr lang="en-US" sz="1200" b="1" dirty="0" smtClean="0"/>
                <a:t>2012 Drought</a:t>
              </a:r>
              <a:endParaRPr lang="en-US" sz="1200" b="1" dirty="0"/>
            </a:p>
          </p:txBody>
        </p:sp>
      </p:grpSp>
      <p:grpSp>
        <p:nvGrpSpPr>
          <p:cNvPr id="21" name="Group 63"/>
          <p:cNvGrpSpPr/>
          <p:nvPr/>
        </p:nvGrpSpPr>
        <p:grpSpPr>
          <a:xfrm>
            <a:off x="5334000" y="5410200"/>
            <a:ext cx="1600200" cy="1295400"/>
            <a:chOff x="4343401" y="3581400"/>
            <a:chExt cx="4267331" cy="2971800"/>
          </a:xfrm>
        </p:grpSpPr>
        <p:pic>
          <p:nvPicPr>
            <p:cNvPr id="65" name="Picture 9"/>
            <p:cNvPicPr>
              <a:picLocks noChangeAspect="1" noChangeArrowheads="1"/>
            </p:cNvPicPr>
            <p:nvPr/>
          </p:nvPicPr>
          <p:blipFill>
            <a:blip r:embed="rId20" cstate="email"/>
            <a:srcRect/>
            <a:stretch>
              <a:fillRect/>
            </a:stretch>
          </p:blipFill>
          <p:spPr bwMode="auto">
            <a:xfrm>
              <a:off x="4343401" y="3581400"/>
              <a:ext cx="4267331" cy="2971800"/>
            </a:xfrm>
            <a:prstGeom prst="rect">
              <a:avLst/>
            </a:prstGeom>
            <a:ln>
              <a:noFill/>
            </a:ln>
            <a:effectLst>
              <a:outerShdw blurRad="292100" dist="139700" dir="2700000" algn="tl" rotWithShape="0">
                <a:srgbClr val="333333">
                  <a:alpha val="65000"/>
                </a:srgbClr>
              </a:outerShdw>
            </a:effectLst>
          </p:spPr>
        </p:pic>
        <p:pic>
          <p:nvPicPr>
            <p:cNvPr id="66" name="Picture 2" descr="Chester Creek"/>
            <p:cNvPicPr>
              <a:picLocks noChangeAspect="1" noChangeArrowheads="1"/>
            </p:cNvPicPr>
            <p:nvPr/>
          </p:nvPicPr>
          <p:blipFill>
            <a:blip r:embed="rId21" cstate="email"/>
            <a:srcRect/>
            <a:stretch>
              <a:fillRect/>
            </a:stretch>
          </p:blipFill>
          <p:spPr bwMode="auto">
            <a:xfrm>
              <a:off x="4387701" y="5530701"/>
              <a:ext cx="1752601" cy="1001486"/>
            </a:xfrm>
            <a:prstGeom prst="rect">
              <a:avLst/>
            </a:prstGeom>
            <a:ln>
              <a:noFill/>
            </a:ln>
            <a:effectLst>
              <a:outerShdw blurRad="292100" dist="139700" dir="2700000" algn="tl" rotWithShape="0">
                <a:srgbClr val="333333">
                  <a:alpha val="65000"/>
                </a:srgbClr>
              </a:outerShdw>
            </a:effectLst>
          </p:spPr>
        </p:pic>
      </p:grpSp>
      <p:sp>
        <p:nvSpPr>
          <p:cNvPr id="68" name="TextBox 67"/>
          <p:cNvSpPr txBox="1"/>
          <p:nvPr/>
        </p:nvSpPr>
        <p:spPr>
          <a:xfrm>
            <a:off x="5228833" y="5433501"/>
            <a:ext cx="1487661" cy="261610"/>
          </a:xfrm>
          <a:prstGeom prst="rect">
            <a:avLst/>
          </a:prstGeom>
          <a:noFill/>
          <a:ln>
            <a:noFill/>
          </a:ln>
        </p:spPr>
        <p:txBody>
          <a:bodyPr wrap="square" rtlCol="0">
            <a:spAutoFit/>
          </a:bodyPr>
          <a:lstStyle/>
          <a:p>
            <a:pPr algn="ctr" fontAlgn="base">
              <a:spcBef>
                <a:spcPct val="0"/>
              </a:spcBef>
              <a:spcAft>
                <a:spcPct val="0"/>
              </a:spcAft>
            </a:pPr>
            <a:r>
              <a:rPr lang="en-US" sz="1100" b="1" dirty="0" smtClean="0">
                <a:solidFill>
                  <a:srgbClr val="000000"/>
                </a:solidFill>
              </a:rPr>
              <a:t>Duluth, MN Flood</a:t>
            </a:r>
            <a:endParaRPr lang="en-US" sz="1100" b="1" dirty="0">
              <a:solidFill>
                <a:srgbClr val="000000"/>
              </a:solidFill>
            </a:endParaRPr>
          </a:p>
        </p:txBody>
      </p:sp>
      <p:pic>
        <p:nvPicPr>
          <p:cNvPr id="69" name="Picture 4" descr="A utility worker in Bethesda, Md., stabilized a power line Sunday that was damaged in a massive storm that swept through the region Friday. More storms struck on Sunday."/>
          <p:cNvPicPr>
            <a:picLocks noChangeAspect="1" noChangeArrowheads="1"/>
          </p:cNvPicPr>
          <p:nvPr/>
        </p:nvPicPr>
        <p:blipFill>
          <a:blip r:embed="rId22" cstate="email"/>
          <a:srcRect/>
          <a:stretch>
            <a:fillRect/>
          </a:stretch>
        </p:blipFill>
        <p:spPr bwMode="auto">
          <a:xfrm>
            <a:off x="2743201" y="2209800"/>
            <a:ext cx="1483995" cy="1041400"/>
          </a:xfrm>
          <a:prstGeom prst="rect">
            <a:avLst/>
          </a:prstGeom>
          <a:ln>
            <a:noFill/>
          </a:ln>
          <a:effectLst>
            <a:outerShdw blurRad="292100" dist="139700" dir="2700000" algn="tl" rotWithShape="0">
              <a:srgbClr val="333333">
                <a:alpha val="65000"/>
              </a:srgbClr>
            </a:outerShdw>
          </a:effectLst>
        </p:spPr>
      </p:pic>
      <p:sp>
        <p:nvSpPr>
          <p:cNvPr id="70" name="TextBox 69"/>
          <p:cNvSpPr txBox="1"/>
          <p:nvPr/>
        </p:nvSpPr>
        <p:spPr>
          <a:xfrm>
            <a:off x="2757949" y="2831692"/>
            <a:ext cx="1623412" cy="398207"/>
          </a:xfrm>
          <a:prstGeom prst="rect">
            <a:avLst/>
          </a:prstGeom>
          <a:noFill/>
          <a:ln>
            <a:noFill/>
          </a:ln>
        </p:spPr>
        <p:txBody>
          <a:bodyPr wrap="square" rtlCol="0">
            <a:noAutofit/>
          </a:bodyPr>
          <a:lstStyle/>
          <a:p>
            <a:pPr algn="ctr" fontAlgn="base">
              <a:spcBef>
                <a:spcPct val="0"/>
              </a:spcBef>
              <a:spcAft>
                <a:spcPct val="0"/>
              </a:spcAft>
            </a:pPr>
            <a:r>
              <a:rPr lang="en-US" sz="1200" b="1" dirty="0" err="1" smtClean="0">
                <a:solidFill>
                  <a:srgbClr val="FFFFFF"/>
                </a:solidFill>
              </a:rPr>
              <a:t>Derecho</a:t>
            </a:r>
            <a:r>
              <a:rPr lang="en-US" sz="1200" b="1" dirty="0" smtClean="0">
                <a:solidFill>
                  <a:srgbClr val="FFFFFF"/>
                </a:solidFill>
              </a:rPr>
              <a:t> Storms</a:t>
            </a:r>
          </a:p>
          <a:p>
            <a:pPr algn="ctr" fontAlgn="base">
              <a:spcBef>
                <a:spcPct val="0"/>
              </a:spcBef>
              <a:spcAft>
                <a:spcPct val="0"/>
              </a:spcAft>
            </a:pPr>
            <a:r>
              <a:rPr lang="en-US" sz="1200" b="1" dirty="0" smtClean="0">
                <a:solidFill>
                  <a:srgbClr val="FFFFFF"/>
                </a:solidFill>
              </a:rPr>
              <a:t>JUN-JUL 12</a:t>
            </a:r>
            <a:endParaRPr lang="en-US" sz="1200" b="1" dirty="0">
              <a:solidFill>
                <a:srgbClr val="FFFFFF"/>
              </a:solidFill>
            </a:endParaRPr>
          </a:p>
        </p:txBody>
      </p:sp>
      <p:pic>
        <p:nvPicPr>
          <p:cNvPr id="1026" name="Picture 2"/>
          <p:cNvPicPr>
            <a:picLocks noChangeAspect="1" noChangeArrowheads="1"/>
          </p:cNvPicPr>
          <p:nvPr/>
        </p:nvPicPr>
        <p:blipFill>
          <a:blip r:embed="rId23" cstate="email"/>
          <a:srcRect/>
          <a:stretch>
            <a:fillRect/>
          </a:stretch>
        </p:blipFill>
        <p:spPr bwMode="auto">
          <a:xfrm>
            <a:off x="6248400" y="2369741"/>
            <a:ext cx="1543164" cy="1821261"/>
          </a:xfrm>
          <a:prstGeom prst="rect">
            <a:avLst/>
          </a:prstGeom>
          <a:ln>
            <a:noFill/>
          </a:ln>
          <a:effectLst>
            <a:outerShdw blurRad="292100" dist="139700" dir="2700000" algn="tl" rotWithShape="0">
              <a:srgbClr val="333333">
                <a:alpha val="65000"/>
              </a:srgbClr>
            </a:outerShdw>
          </a:effectLst>
        </p:spPr>
      </p:pic>
      <p:sp>
        <p:nvSpPr>
          <p:cNvPr id="100" name="TextBox 99"/>
          <p:cNvSpPr txBox="1"/>
          <p:nvPr/>
        </p:nvSpPr>
        <p:spPr>
          <a:xfrm>
            <a:off x="6223819" y="2328520"/>
            <a:ext cx="1600200" cy="430887"/>
          </a:xfrm>
          <a:prstGeom prst="rect">
            <a:avLst/>
          </a:prstGeom>
          <a:solidFill>
            <a:schemeClr val="bg1">
              <a:lumMod val="95000"/>
              <a:alpha val="86000"/>
            </a:schemeClr>
          </a:solidFill>
          <a:ln>
            <a:noFill/>
          </a:ln>
        </p:spPr>
        <p:txBody>
          <a:bodyPr wrap="square" rtlCol="0">
            <a:spAutoFit/>
          </a:bodyPr>
          <a:lstStyle/>
          <a:p>
            <a:pPr algn="ctr"/>
            <a:r>
              <a:rPr lang="en-US" sz="1100" b="1" dirty="0" smtClean="0"/>
              <a:t>Kootenai River Basin</a:t>
            </a:r>
          </a:p>
          <a:p>
            <a:pPr algn="ctr"/>
            <a:r>
              <a:rPr lang="en-US" sz="1100" b="1" dirty="0" smtClean="0"/>
              <a:t>2012</a:t>
            </a:r>
            <a:endParaRPr lang="en-US" sz="12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535362"/>
          </a:xfrm>
        </p:spPr>
        <p:txBody>
          <a:bodyPr/>
          <a:lstStyle/>
          <a:p>
            <a:r>
              <a:rPr lang="en-US" b="1" dirty="0" smtClean="0"/>
              <a:t>Quick Review of Using Scenarios in Support of Climate Change Analyses With Emphasis on Sea-Level Change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0" y="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pitchFamily="34" charset="0"/>
              </a:rPr>
              <a:t>Changing Paradigms:   </a:t>
            </a:r>
            <a:br>
              <a:rPr lang="en-US" sz="3600" smtClean="0">
                <a:latin typeface="Arial" pitchFamily="34" charset="0"/>
              </a:rPr>
            </a:br>
            <a:r>
              <a:rPr lang="en-US" sz="3600" smtClean="0">
                <a:latin typeface="Arial" pitchFamily="34" charset="0"/>
              </a:rPr>
              <a:t>From Equilibrium to Dynamic</a:t>
            </a:r>
          </a:p>
        </p:txBody>
      </p:sp>
      <p:sp>
        <p:nvSpPr>
          <p:cNvPr id="3" name="Content Placeholder 2"/>
          <p:cNvSpPr>
            <a:spLocks noGrp="1"/>
          </p:cNvSpPr>
          <p:nvPr>
            <p:ph idx="1"/>
          </p:nvPr>
        </p:nvSpPr>
        <p:spPr>
          <a:xfrm>
            <a:off x="457200" y="1219200"/>
            <a:ext cx="4876800" cy="4906963"/>
          </a:xfrm>
        </p:spPr>
        <p:txBody>
          <a:bodyPr/>
          <a:lstStyle/>
          <a:p>
            <a:pPr>
              <a:defRPr/>
            </a:pPr>
            <a:r>
              <a:rPr lang="en-US" sz="2400" b="1" dirty="0" smtClean="0">
                <a:latin typeface="Arial" pitchFamily="34" charset="0"/>
                <a:cs typeface="Arial" pitchFamily="34" charset="0"/>
              </a:rPr>
              <a:t>Hurricane Katrina</a:t>
            </a:r>
          </a:p>
          <a:p>
            <a:pPr lvl="1">
              <a:defRPr/>
            </a:pPr>
            <a:r>
              <a:rPr lang="en-US" sz="2000" dirty="0" smtClean="0">
                <a:latin typeface="Arial" pitchFamily="34" charset="0"/>
                <a:cs typeface="Arial" pitchFamily="34" charset="0"/>
              </a:rPr>
              <a:t>Internal and external reviews following Hurricane Katrina (</a:t>
            </a:r>
            <a:r>
              <a:rPr lang="en-US" sz="2000" dirty="0" err="1" smtClean="0">
                <a:latin typeface="Arial" pitchFamily="34" charset="0"/>
                <a:cs typeface="Arial" pitchFamily="34" charset="0"/>
              </a:rPr>
              <a:t>IPET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HPDC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ASCE</a:t>
            </a:r>
            <a:r>
              <a:rPr lang="en-US" sz="2000" dirty="0" smtClean="0">
                <a:latin typeface="Arial" pitchFamily="34" charset="0"/>
                <a:cs typeface="Arial" pitchFamily="34" charset="0"/>
              </a:rPr>
              <a:t>, National Academies, and others) demonstrated that we need to incorporate new and changing conditions, both foreseen and surprise, into USACE projects and programs</a:t>
            </a:r>
          </a:p>
          <a:p>
            <a:pPr>
              <a:defRPr/>
            </a:pPr>
            <a:r>
              <a:rPr lang="en-US" sz="2400" b="1" kern="1200" dirty="0" err="1" smtClean="0">
                <a:latin typeface="Arial" pitchFamily="34" charset="0"/>
                <a:cs typeface="Arial" pitchFamily="34" charset="0"/>
              </a:rPr>
              <a:t>Stationarity</a:t>
            </a:r>
            <a:endParaRPr lang="en-US" sz="2400" b="1" kern="1200" dirty="0" smtClean="0">
              <a:latin typeface="Arial" pitchFamily="34" charset="0"/>
              <a:cs typeface="Arial" pitchFamily="34" charset="0"/>
            </a:endParaRPr>
          </a:p>
          <a:p>
            <a:pPr lvl="1">
              <a:defRPr/>
            </a:pPr>
            <a:r>
              <a:rPr lang="en-US" sz="2000" kern="1200" dirty="0" smtClean="0">
                <a:latin typeface="Arial" pitchFamily="34" charset="0"/>
                <a:cs typeface="Arial" pitchFamily="34" charset="0"/>
              </a:rPr>
              <a:t>Climate change undermines a basic assumption that  historically has facilitated management of water supplies, demands, and risks.’  </a:t>
            </a:r>
            <a:r>
              <a:rPr lang="en-US" sz="2000" kern="1200" dirty="0" err="1" smtClean="0">
                <a:latin typeface="Arial" pitchFamily="34" charset="0"/>
                <a:cs typeface="Arial" pitchFamily="34" charset="0"/>
              </a:rPr>
              <a:t>Milly</a:t>
            </a:r>
            <a:r>
              <a:rPr lang="en-US" sz="2000" kern="1200" dirty="0" smtClean="0">
                <a:latin typeface="Arial" pitchFamily="34" charset="0"/>
                <a:cs typeface="Arial" pitchFamily="34" charset="0"/>
              </a:rPr>
              <a:t> et al 2008</a:t>
            </a:r>
            <a:endParaRPr lang="en-US" sz="2000" dirty="0" smtClean="0">
              <a:latin typeface="Arial" pitchFamily="34" charset="0"/>
              <a:cs typeface="Arial" pitchFamily="34" charset="0"/>
            </a:endParaRPr>
          </a:p>
          <a:p>
            <a:pPr>
              <a:defRPr/>
            </a:pPr>
            <a:endParaRPr lang="en-US" sz="2400" dirty="0">
              <a:latin typeface="Arial" pitchFamily="34" charset="0"/>
              <a:cs typeface="Arial" pitchFamily="34" charset="0"/>
            </a:endParaRPr>
          </a:p>
        </p:txBody>
      </p:sp>
      <p:sp>
        <p:nvSpPr>
          <p:cNvPr id="7172" name="Slide Number Placeholder 3"/>
          <p:cNvSpPr>
            <a:spLocks noGrp="1"/>
          </p:cNvSpPr>
          <p:nvPr>
            <p:ph type="sldNum" sz="quarter" idx="10"/>
          </p:nvPr>
        </p:nvSpPr>
        <p:spPr>
          <a:noFill/>
        </p:spPr>
        <p:txBody>
          <a:bodyPr/>
          <a:lstStyle/>
          <a:p>
            <a:pPr fontAlgn="base">
              <a:spcBef>
                <a:spcPct val="0"/>
              </a:spcBef>
              <a:spcAft>
                <a:spcPct val="0"/>
              </a:spcAft>
            </a:pPr>
            <a:r>
              <a:rPr lang="en-US" dirty="0" smtClean="0">
                <a:latin typeface="Arial" pitchFamily="34" charset="0"/>
              </a:rPr>
              <a:t> </a:t>
            </a:r>
          </a:p>
        </p:txBody>
      </p:sp>
      <p:pic>
        <p:nvPicPr>
          <p:cNvPr id="5" name="Picture 22"/>
          <p:cNvPicPr>
            <a:picLocks noChangeAspect="1" noChangeArrowheads="1"/>
          </p:cNvPicPr>
          <p:nvPr/>
        </p:nvPicPr>
        <p:blipFill>
          <a:blip r:embed="rId3" cstate="print"/>
          <a:srcRect/>
          <a:stretch>
            <a:fillRect/>
          </a:stretch>
        </p:blipFill>
        <p:spPr bwMode="auto">
          <a:xfrm>
            <a:off x="5867400" y="1435100"/>
            <a:ext cx="1828800" cy="2366963"/>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pic>
        <p:nvPicPr>
          <p:cNvPr id="6" name="Picture 23"/>
          <p:cNvPicPr>
            <a:picLocks noChangeAspect="1" noChangeArrowheads="1"/>
          </p:cNvPicPr>
          <p:nvPr/>
        </p:nvPicPr>
        <p:blipFill>
          <a:blip r:embed="rId4" cstate="print"/>
          <a:srcRect/>
          <a:stretch>
            <a:fillRect/>
          </a:stretch>
        </p:blipFill>
        <p:spPr bwMode="auto">
          <a:xfrm>
            <a:off x="7391400" y="3035300"/>
            <a:ext cx="1524000" cy="22098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pic>
        <p:nvPicPr>
          <p:cNvPr id="7" name="Picture 6"/>
          <p:cNvPicPr>
            <a:picLocks noChangeAspect="1" noChangeArrowheads="1"/>
          </p:cNvPicPr>
          <p:nvPr/>
        </p:nvPicPr>
        <p:blipFill>
          <a:blip r:embed="rId5" cstate="print"/>
          <a:srcRect/>
          <a:stretch>
            <a:fillRect/>
          </a:stretch>
        </p:blipFill>
        <p:spPr bwMode="auto">
          <a:xfrm>
            <a:off x="5562600" y="3797300"/>
            <a:ext cx="1841500" cy="23749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0" y="2286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pitchFamily="34" charset="0"/>
              </a:rPr>
              <a:t>Fundamental Change in Approach to Future Conditions</a:t>
            </a:r>
          </a:p>
        </p:txBody>
      </p:sp>
      <p:sp>
        <p:nvSpPr>
          <p:cNvPr id="8195" name="Content Placeholder 2"/>
          <p:cNvSpPr>
            <a:spLocks noGrp="1"/>
          </p:cNvSpPr>
          <p:nvPr>
            <p:ph idx="1"/>
          </p:nvPr>
        </p:nvSpPr>
        <p:spPr bwMode="auto">
          <a:xfrm>
            <a:off x="304800" y="1524000"/>
            <a:ext cx="8686800" cy="4602163"/>
          </a:xfrm>
          <a:noFill/>
          <a:ln>
            <a:miter lim="800000"/>
            <a:headEnd/>
            <a:tailEnd/>
          </a:ln>
        </p:spPr>
        <p:txBody>
          <a:bodyPr vert="horz" wrap="square" lIns="91440" tIns="45720" rIns="91440" bIns="45720" numCol="1" anchor="t" anchorCtr="0" compatLnSpc="1">
            <a:prstTxWarp prst="textNoShape">
              <a:avLst/>
            </a:prstTxWarp>
          </a:bodyPr>
          <a:lstStyle/>
          <a:p>
            <a:r>
              <a:rPr lang="en-US" sz="2400" b="1" smtClean="0">
                <a:latin typeface="Arial" pitchFamily="34" charset="0"/>
                <a:cs typeface="Arial" pitchFamily="34" charset="0"/>
              </a:rPr>
              <a:t>Historically, we identified a single most likely future condition and based our without-project (baseline) analyses on this condition</a:t>
            </a:r>
          </a:p>
          <a:p>
            <a:r>
              <a:rPr lang="en-US" sz="2400" b="1" smtClean="0">
                <a:latin typeface="Arial" pitchFamily="34" charset="0"/>
                <a:cs typeface="Arial" pitchFamily="34" charset="0"/>
              </a:rPr>
              <a:t>Now, we understand that there can be multiple plausible futures, each representing a different combination of physical processes, social and political values, and economic conditions, among other factors</a:t>
            </a:r>
          </a:p>
          <a:p>
            <a:r>
              <a:rPr lang="en-US" sz="2400" b="1" smtClean="0">
                <a:latin typeface="Arial" pitchFamily="34" charset="0"/>
                <a:cs typeface="Arial" pitchFamily="34" charset="0"/>
              </a:rPr>
              <a:t>In particular, for hydrology, we can no longer rely on the assumption of stationarity, where statistical properties of hydrologic variables in future time periods are assumed to be similar to past time (i.e., future variation in the same range as in the past)</a:t>
            </a:r>
          </a:p>
          <a:p>
            <a:endParaRPr lang="en-US" sz="2400" b="1" smtClean="0">
              <a:latin typeface="Arial" pitchFamily="34" charset="0"/>
              <a:cs typeface="Arial" pitchFamily="34" charset="0"/>
            </a:endParaRPr>
          </a:p>
        </p:txBody>
      </p:sp>
      <p:sp>
        <p:nvSpPr>
          <p:cNvPr id="8196" name="Slide Number Placeholder 3"/>
          <p:cNvSpPr>
            <a:spLocks noGrp="1"/>
          </p:cNvSpPr>
          <p:nvPr>
            <p:ph type="sldNum" sz="quarter" idx="10"/>
          </p:nvPr>
        </p:nvSpPr>
        <p:spPr>
          <a:noFill/>
        </p:spPr>
        <p:txBody>
          <a:bodyPr/>
          <a:lstStyle/>
          <a:p>
            <a:pPr fontAlgn="base">
              <a:spcBef>
                <a:spcPct val="0"/>
              </a:spcBef>
              <a:spcAft>
                <a:spcPct val="0"/>
              </a:spcAft>
            </a:pPr>
            <a:r>
              <a:rPr lang="en-US" dirty="0" smtClean="0">
                <a:latin typeface="Arial"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pitchFamily="34" charset="0"/>
              </a:rPr>
              <a:t>Universe of Futures</a:t>
            </a:r>
          </a:p>
        </p:txBody>
      </p:sp>
      <p:sp>
        <p:nvSpPr>
          <p:cNvPr id="9219" name="Slide Number Placeholder 3"/>
          <p:cNvSpPr>
            <a:spLocks noGrp="1"/>
          </p:cNvSpPr>
          <p:nvPr>
            <p:ph type="sldNum" sz="quarter" idx="10"/>
          </p:nvPr>
        </p:nvSpPr>
        <p:spPr>
          <a:noFill/>
        </p:spPr>
        <p:txBody>
          <a:bodyPr/>
          <a:lstStyle/>
          <a:p>
            <a:pPr fontAlgn="base">
              <a:spcBef>
                <a:spcPct val="0"/>
              </a:spcBef>
              <a:spcAft>
                <a:spcPct val="0"/>
              </a:spcAft>
            </a:pPr>
            <a:endParaRPr lang="en-US" dirty="0" smtClean="0">
              <a:latin typeface="Arial" pitchFamily="34" charset="0"/>
            </a:endParaRPr>
          </a:p>
        </p:txBody>
      </p:sp>
      <p:pic>
        <p:nvPicPr>
          <p:cNvPr id="6149" name="Picture 2"/>
          <p:cNvPicPr>
            <a:picLocks noChangeAspect="1" noChangeArrowheads="1"/>
          </p:cNvPicPr>
          <p:nvPr/>
        </p:nvPicPr>
        <p:blipFill>
          <a:blip r:embed="rId3" cstate="print"/>
          <a:srcRect/>
          <a:stretch>
            <a:fillRect/>
          </a:stretch>
        </p:blipFill>
        <p:spPr bwMode="auto">
          <a:xfrm>
            <a:off x="914400" y="1143000"/>
            <a:ext cx="6991350" cy="45720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sp>
        <p:nvSpPr>
          <p:cNvPr id="9221" name="Rectangle 5"/>
          <p:cNvSpPr>
            <a:spLocks noChangeArrowheads="1"/>
          </p:cNvSpPr>
          <p:nvPr/>
        </p:nvSpPr>
        <p:spPr bwMode="auto">
          <a:xfrm>
            <a:off x="914400" y="5867400"/>
            <a:ext cx="6858000" cy="369888"/>
          </a:xfrm>
          <a:prstGeom prst="rect">
            <a:avLst/>
          </a:prstGeom>
          <a:noFill/>
          <a:ln w="9525">
            <a:noFill/>
            <a:miter lim="800000"/>
            <a:headEnd/>
            <a:tailEnd/>
          </a:ln>
        </p:spPr>
        <p:txBody>
          <a:bodyPr>
            <a:spAutoFit/>
          </a:bodyPr>
          <a:lstStyle/>
          <a:p>
            <a:r>
              <a:rPr lang="en-US"/>
              <a:t>Carter et al (2007)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pPr fontAlgn="base">
              <a:spcBef>
                <a:spcPct val="0"/>
              </a:spcBef>
              <a:spcAft>
                <a:spcPct val="0"/>
              </a:spcAft>
            </a:pPr>
            <a:r>
              <a:rPr lang="en-US" dirty="0" smtClean="0">
                <a:latin typeface="Arial" pitchFamily="34" charset="0"/>
              </a:rPr>
              <a:t> </a:t>
            </a:r>
          </a:p>
        </p:txBody>
      </p:sp>
      <p:pic>
        <p:nvPicPr>
          <p:cNvPr id="5123" name="Picture 2"/>
          <p:cNvPicPr>
            <a:picLocks noChangeAspect="1" noChangeArrowheads="1"/>
          </p:cNvPicPr>
          <p:nvPr/>
        </p:nvPicPr>
        <p:blipFill>
          <a:blip r:embed="rId3" cstate="print"/>
          <a:srcRect/>
          <a:stretch>
            <a:fillRect/>
          </a:stretch>
        </p:blipFill>
        <p:spPr bwMode="auto">
          <a:xfrm>
            <a:off x="4887892" y="228600"/>
            <a:ext cx="3978296" cy="5562600"/>
          </a:xfrm>
          <a:prstGeom prst="rect">
            <a:avLst/>
          </a:prstGeom>
          <a:noFill/>
          <a:ln w="9525">
            <a:solidFill>
              <a:schemeClr val="tx1"/>
            </a:solidFill>
            <a:miter lim="800000"/>
            <a:headEnd/>
            <a:tailEnd/>
          </a:ln>
          <a:effectLst>
            <a:outerShdw blurRad="215900" dist="101600" dir="19200000" algn="ctr" rotWithShape="0">
              <a:srgbClr val="000000">
                <a:alpha val="64000"/>
              </a:srgbClr>
            </a:outerShdw>
          </a:effectLst>
        </p:spPr>
      </p:pic>
      <p:sp>
        <p:nvSpPr>
          <p:cNvPr id="10244" name="TextBox 5"/>
          <p:cNvSpPr txBox="1">
            <a:spLocks noChangeArrowheads="1"/>
          </p:cNvSpPr>
          <p:nvPr/>
        </p:nvSpPr>
        <p:spPr bwMode="auto">
          <a:xfrm>
            <a:off x="304800" y="228601"/>
            <a:ext cx="4495800" cy="6370975"/>
          </a:xfrm>
          <a:prstGeom prst="rect">
            <a:avLst/>
          </a:prstGeom>
          <a:noFill/>
          <a:ln w="9525">
            <a:noFill/>
            <a:miter lim="800000"/>
            <a:headEnd/>
            <a:tailEnd/>
          </a:ln>
        </p:spPr>
        <p:txBody>
          <a:bodyPr wrap="square">
            <a:spAutoFit/>
          </a:bodyPr>
          <a:lstStyle/>
          <a:p>
            <a:r>
              <a:rPr lang="en-US" sz="2400" b="1"/>
              <a:t>“We need to research all the potential outcomes, not try to guess which is likeliest to occur.”</a:t>
            </a:r>
          </a:p>
          <a:p>
            <a:endParaRPr lang="en-US" sz="2400" b="1"/>
          </a:p>
          <a:p>
            <a:r>
              <a:rPr lang="en-US" sz="2400"/>
              <a:t>“Probability in the natural sciences is a statistical approach relying on repeated experiments and frequencies of measured outcomes, in which the system to be analysed can be viewed as a ‘black box’. </a:t>
            </a:r>
            <a:r>
              <a:rPr lang="en-US" sz="2400">
                <a:solidFill>
                  <a:srgbClr val="C00000"/>
                </a:solidFill>
              </a:rPr>
              <a:t>Scenarios</a:t>
            </a:r>
            <a:r>
              <a:rPr lang="en-US" sz="2400"/>
              <a:t> describing possible future developments in society, economy, technology, policy and so on, are radically different.”</a:t>
            </a:r>
            <a:endParaRPr lang="en-US" sz="24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0" y="2286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pitchFamily="34" charset="0"/>
              </a:rPr>
              <a:t>Why Scenarios?</a:t>
            </a:r>
          </a:p>
        </p:txBody>
      </p:sp>
      <p:sp>
        <p:nvSpPr>
          <p:cNvPr id="11267" name="Content Placeholder 2"/>
          <p:cNvSpPr>
            <a:spLocks noGrp="1"/>
          </p:cNvSpPr>
          <p:nvPr>
            <p:ph idx="1"/>
          </p:nvPr>
        </p:nvSpPr>
        <p:spPr bwMode="auto">
          <a:xfrm>
            <a:off x="228600" y="990600"/>
            <a:ext cx="8686800" cy="4906963"/>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Arial" pitchFamily="34" charset="0"/>
                <a:cs typeface="Arial" pitchFamily="34" charset="0"/>
              </a:rPr>
              <a:t>Scenarios are appropriate when uncertainties are large, the consequences are significant, and outcomes cannot be bounded</a:t>
            </a:r>
          </a:p>
          <a:p>
            <a:r>
              <a:rPr lang="en-US" sz="2400" b="1" dirty="0" smtClean="0">
                <a:latin typeface="Arial" pitchFamily="34" charset="0"/>
                <a:cs typeface="Arial" pitchFamily="34" charset="0"/>
              </a:rPr>
              <a:t>Scenarios are intended to illuminate potential vulnerabilities to the range of outcomes</a:t>
            </a:r>
          </a:p>
          <a:p>
            <a:r>
              <a:rPr lang="en-US" sz="2400" b="1" dirty="0" smtClean="0">
                <a:latin typeface="Arial" pitchFamily="34" charset="0"/>
                <a:cs typeface="Arial" pitchFamily="34" charset="0"/>
              </a:rPr>
              <a:t>Once we've identified how and where we are vulnerable, we can evaluate whether we are equipped to deal with the vulnerabilities</a:t>
            </a:r>
          </a:p>
          <a:p>
            <a:r>
              <a:rPr lang="en-US" sz="2400" b="1" dirty="0" smtClean="0">
                <a:latin typeface="Arial" pitchFamily="34" charset="0"/>
                <a:cs typeface="Arial" pitchFamily="34" charset="0"/>
              </a:rPr>
              <a:t>Next, we address trade-offs between costs and other effects under each option to address vulnerabilities</a:t>
            </a:r>
          </a:p>
          <a:p>
            <a:r>
              <a:rPr lang="en-US" sz="2400" b="1" dirty="0" smtClean="0">
                <a:latin typeface="Arial" pitchFamily="34" charset="0"/>
                <a:cs typeface="Arial" pitchFamily="34" charset="0"/>
              </a:rPr>
              <a:t>Probabilities simplify the math, but don't really help us to explore these kinds of issues – instead, probabilities make it easy for us to ignore these issues</a:t>
            </a:r>
          </a:p>
          <a:p>
            <a:endParaRPr lang="en-US" sz="2400" b="1" dirty="0" smtClean="0">
              <a:latin typeface="Arial" pitchFamily="34" charset="0"/>
              <a:cs typeface="Arial" pitchFamily="34" charset="0"/>
            </a:endParaRPr>
          </a:p>
        </p:txBody>
      </p:sp>
      <p:sp>
        <p:nvSpPr>
          <p:cNvPr id="11268" name="Slide Number Placeholder 3"/>
          <p:cNvSpPr>
            <a:spLocks noGrp="1"/>
          </p:cNvSpPr>
          <p:nvPr>
            <p:ph type="sldNum" sz="quarter" idx="10"/>
          </p:nvPr>
        </p:nvSpPr>
        <p:spPr>
          <a:noFill/>
        </p:spPr>
        <p:txBody>
          <a:bodyPr/>
          <a:lstStyle/>
          <a:p>
            <a:pPr fontAlgn="base">
              <a:spcBef>
                <a:spcPct val="0"/>
              </a:spcBef>
              <a:spcAft>
                <a:spcPct val="0"/>
              </a:spcAft>
            </a:pP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228600"/>
            <a:ext cx="9144000" cy="9144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pitchFamily="34" charset="0"/>
              </a:rPr>
              <a:t>Why Scenarios for Sea-Level Change?</a:t>
            </a:r>
          </a:p>
        </p:txBody>
      </p:sp>
      <p:sp>
        <p:nvSpPr>
          <p:cNvPr id="12291" name="Content Placeholder 2"/>
          <p:cNvSpPr>
            <a:spLocks noGrp="1"/>
          </p:cNvSpPr>
          <p:nvPr>
            <p:ph idx="1"/>
          </p:nvPr>
        </p:nvSpPr>
        <p:spPr bwMode="auto">
          <a:xfrm>
            <a:off x="457200" y="990600"/>
            <a:ext cx="8686800" cy="4906963"/>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Arial" pitchFamily="34" charset="0"/>
                <a:cs typeface="Arial" pitchFamily="34" charset="0"/>
              </a:rPr>
              <a:t>Remember, scenarios are appropriate when uncertainties are large, the consequences are significant, and outcomes cannot be bounded</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Sea level change (and more broadly, broader climate change) meets the first and last of these three conditions.  </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For the second condition, we use sensitivity testing to determine the potential consequence of sea-level change, and the sensitivity test guides our scope of study and the rigor of the scenario analysis</a:t>
            </a:r>
          </a:p>
        </p:txBody>
      </p:sp>
      <p:sp>
        <p:nvSpPr>
          <p:cNvPr id="12292" name="Slide Number Placeholder 3"/>
          <p:cNvSpPr>
            <a:spLocks noGrp="1"/>
          </p:cNvSpPr>
          <p:nvPr>
            <p:ph type="sldNum" sz="quarter" idx="10"/>
          </p:nvPr>
        </p:nvSpPr>
        <p:spPr>
          <a:noFill/>
        </p:spPr>
        <p:txBody>
          <a:bodyPr/>
          <a:lstStyle/>
          <a:p>
            <a:pPr fontAlgn="base">
              <a:spcBef>
                <a:spcPct val="0"/>
              </a:spcBef>
              <a:spcAft>
                <a:spcPct val="0"/>
              </a:spcAft>
            </a:pPr>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6200" y="0"/>
            <a:ext cx="9144000" cy="1195388"/>
          </a:xfrm>
          <a:noFill/>
          <a:ln>
            <a:miter lim="800000"/>
            <a:headEnd/>
            <a:tailEnd/>
          </a:ln>
        </p:spPr>
        <p:txBody>
          <a:bodyPr vert="horz" wrap="square" lIns="91440" tIns="45720" rIns="91440" bIns="45720" numCol="1" anchor="t" anchorCtr="0" compatLnSpc="1">
            <a:prstTxWarp prst="textNoShape">
              <a:avLst/>
            </a:prstTxWarp>
          </a:bodyPr>
          <a:lstStyle/>
          <a:p>
            <a:r>
              <a:rPr lang="en-US" sz="3000" smtClean="0">
                <a:latin typeface="Arial" pitchFamily="34" charset="0"/>
              </a:rPr>
              <a:t>EC 1165-2-211 Incorporating Sea Level Change </a:t>
            </a:r>
            <a:br>
              <a:rPr lang="en-US" sz="3000" smtClean="0">
                <a:latin typeface="Arial" pitchFamily="34" charset="0"/>
              </a:rPr>
            </a:br>
            <a:r>
              <a:rPr lang="en-US" sz="3000" smtClean="0">
                <a:latin typeface="Arial" pitchFamily="34" charset="0"/>
              </a:rPr>
              <a:t>Considerations in Civil Works Programs</a:t>
            </a:r>
            <a:br>
              <a:rPr lang="en-US" sz="3000" smtClean="0">
                <a:latin typeface="Arial" pitchFamily="34" charset="0"/>
              </a:rPr>
            </a:br>
            <a:r>
              <a:rPr lang="en-US" sz="3000" smtClean="0">
                <a:latin typeface="Arial" pitchFamily="34" charset="0"/>
              </a:rPr>
              <a:t>  </a:t>
            </a:r>
          </a:p>
        </p:txBody>
      </p:sp>
      <p:sp>
        <p:nvSpPr>
          <p:cNvPr id="13315" name="Rectangle 3"/>
          <p:cNvSpPr>
            <a:spLocks noGrp="1" noChangeArrowheads="1"/>
          </p:cNvSpPr>
          <p:nvPr>
            <p:ph type="body" idx="1"/>
          </p:nvPr>
        </p:nvSpPr>
        <p:spPr bwMode="auto">
          <a:xfrm>
            <a:off x="304800" y="1219200"/>
            <a:ext cx="8458200" cy="53022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000" b="1" smtClean="0">
                <a:latin typeface="Arial" pitchFamily="34" charset="0"/>
                <a:cs typeface="Arial" pitchFamily="34" charset="0"/>
              </a:rPr>
              <a:t>Three estimates of future SLC must be calculated for all Civil Works Projects within the extent of estimated tidal influence:</a:t>
            </a:r>
          </a:p>
          <a:p>
            <a:pPr lvl="1"/>
            <a:r>
              <a:rPr lang="en-US" sz="1800" b="1" smtClean="0">
                <a:latin typeface="Arial" pitchFamily="34" charset="0"/>
                <a:cs typeface="Arial" pitchFamily="34" charset="0"/>
              </a:rPr>
              <a:t>Extrapolated  trend</a:t>
            </a:r>
          </a:p>
          <a:p>
            <a:pPr lvl="1"/>
            <a:r>
              <a:rPr lang="en-US" sz="1800" b="1" smtClean="0">
                <a:latin typeface="Arial" pitchFamily="34" charset="0"/>
                <a:cs typeface="Arial" pitchFamily="34" charset="0"/>
              </a:rPr>
              <a:t>Modified NRC Curve 1</a:t>
            </a:r>
          </a:p>
          <a:p>
            <a:pPr lvl="1"/>
            <a:r>
              <a:rPr lang="en-US" sz="1800" b="1" smtClean="0">
                <a:latin typeface="Arial" pitchFamily="34" charset="0"/>
                <a:cs typeface="Arial" pitchFamily="34" charset="0"/>
              </a:rPr>
              <a:t>Modified NRC Curve III</a:t>
            </a:r>
          </a:p>
          <a:p>
            <a:pPr lvl="1"/>
            <a:endParaRPr lang="en-US" sz="1800" b="1" smtClean="0">
              <a:latin typeface="Arial" pitchFamily="34" charset="0"/>
              <a:cs typeface="Arial" pitchFamily="34" charset="0"/>
            </a:endParaRPr>
          </a:p>
          <a:p>
            <a:r>
              <a:rPr lang="en-US" sz="2000" b="1" smtClean="0">
                <a:latin typeface="Arial" pitchFamily="34" charset="0"/>
                <a:cs typeface="Arial" pitchFamily="34" charset="0"/>
              </a:rPr>
              <a:t>These curves are scenarios                                                                                   based on  different                                                                                                    assumptions about                                                         physical processes and causes                                                                             without specific                                                                                      attributions of likelihood    </a:t>
            </a:r>
          </a:p>
          <a:p>
            <a:pPr>
              <a:buFontTx/>
              <a:buNone/>
            </a:pPr>
            <a:r>
              <a:rPr lang="en-US" sz="2000" b="1" smtClean="0">
                <a:latin typeface="Arial" pitchFamily="34" charset="0"/>
                <a:cs typeface="Arial" pitchFamily="34" charset="0"/>
              </a:rPr>
              <a:t>                                                                                                            </a:t>
            </a:r>
          </a:p>
          <a:p>
            <a:r>
              <a:rPr lang="en-US" sz="2000" b="1" smtClean="0">
                <a:latin typeface="Arial" pitchFamily="34" charset="0"/>
                <a:cs typeface="Arial" pitchFamily="34" charset="0"/>
              </a:rPr>
              <a:t>As a result, the scenarios                                                                                used in the EC represent                                                                                                               multiple plausible futures</a:t>
            </a:r>
          </a:p>
          <a:p>
            <a:pPr>
              <a:buFont typeface="Wingdings" pitchFamily="2" charset="2"/>
              <a:buNone/>
            </a:pPr>
            <a:endParaRPr lang="en-US" sz="2000" b="1" smtClean="0">
              <a:latin typeface="Arial" pitchFamily="34" charset="0"/>
              <a:cs typeface="Arial"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4343400" y="2133600"/>
            <a:ext cx="4560888" cy="3581400"/>
          </a:xfrm>
          <a:prstGeom prst="rect">
            <a:avLst/>
          </a:prstGeom>
          <a:noFill/>
          <a:ln w="9525">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52400" y="0"/>
            <a:ext cx="9144000" cy="1195388"/>
          </a:xfrm>
          <a:noFill/>
          <a:ln>
            <a:miter lim="800000"/>
            <a:headEnd/>
            <a:tailEnd/>
          </a:ln>
        </p:spPr>
        <p:txBody>
          <a:bodyPr vert="horz" wrap="square" lIns="91440" tIns="45720" rIns="91440" bIns="45720" numCol="1" anchor="t" anchorCtr="0" compatLnSpc="1">
            <a:prstTxWarp prst="textNoShape">
              <a:avLst/>
            </a:prstTxWarp>
          </a:bodyPr>
          <a:lstStyle/>
          <a:p>
            <a:r>
              <a:rPr lang="en-US" sz="3200" smtClean="0">
                <a:latin typeface="Arial" pitchFamily="34" charset="0"/>
              </a:rPr>
              <a:t>Comparison of EC 1165-2-211,                           IPCC, and Other Recent Research</a:t>
            </a:r>
            <a:br>
              <a:rPr lang="en-US" sz="3200" smtClean="0">
                <a:latin typeface="Arial" pitchFamily="34" charset="0"/>
              </a:rPr>
            </a:br>
            <a:r>
              <a:rPr lang="en-US" sz="3200" smtClean="0">
                <a:latin typeface="Arial" pitchFamily="34" charset="0"/>
              </a:rPr>
              <a:t>  </a:t>
            </a:r>
          </a:p>
        </p:txBody>
      </p:sp>
      <p:pic>
        <p:nvPicPr>
          <p:cNvPr id="14339" name="Chart 2"/>
          <p:cNvPicPr>
            <a:picLocks noChangeArrowheads="1"/>
          </p:cNvPicPr>
          <p:nvPr/>
        </p:nvPicPr>
        <p:blipFill>
          <a:blip r:embed="rId3" cstate="print"/>
          <a:srcRect/>
          <a:stretch>
            <a:fillRect/>
          </a:stretch>
        </p:blipFill>
        <p:spPr bwMode="auto">
          <a:xfrm>
            <a:off x="533400" y="1219200"/>
            <a:ext cx="8305800" cy="5257800"/>
          </a:xfrm>
          <a:prstGeom prst="rect">
            <a:avLst/>
          </a:prstGeom>
          <a:noFill/>
          <a:ln w="9525">
            <a:noFill/>
            <a:miter lim="800000"/>
            <a:headEnd/>
            <a:tailEnd/>
          </a:ln>
        </p:spPr>
      </p:pic>
      <p:sp>
        <p:nvSpPr>
          <p:cNvPr id="14340" name="TextBox 7"/>
          <p:cNvSpPr txBox="1">
            <a:spLocks noChangeArrowheads="1"/>
          </p:cNvSpPr>
          <p:nvPr/>
        </p:nvSpPr>
        <p:spPr bwMode="auto">
          <a:xfrm>
            <a:off x="685800" y="5029200"/>
            <a:ext cx="646113" cy="338138"/>
          </a:xfrm>
          <a:prstGeom prst="rect">
            <a:avLst/>
          </a:prstGeom>
          <a:noFill/>
          <a:ln w="9525">
            <a:noFill/>
            <a:miter lim="800000"/>
            <a:headEnd/>
            <a:tailEnd/>
          </a:ln>
        </p:spPr>
        <p:txBody>
          <a:bodyPr wrap="none">
            <a:spAutoFit/>
          </a:bodyPr>
          <a:lstStyle/>
          <a:p>
            <a:r>
              <a:rPr lang="en-US" sz="1600" b="1"/>
              <a:t>~ EC</a:t>
            </a:r>
          </a:p>
        </p:txBody>
      </p:sp>
      <p:sp>
        <p:nvSpPr>
          <p:cNvPr id="14341" name="TextBox 9"/>
          <p:cNvSpPr txBox="1">
            <a:spLocks noChangeArrowheads="1"/>
          </p:cNvSpPr>
          <p:nvPr/>
        </p:nvSpPr>
        <p:spPr bwMode="auto">
          <a:xfrm>
            <a:off x="3962400" y="4114800"/>
            <a:ext cx="3048000" cy="990600"/>
          </a:xfrm>
          <a:prstGeom prst="rect">
            <a:avLst/>
          </a:prstGeom>
          <a:noFill/>
          <a:ln w="9525">
            <a:noFill/>
            <a:miter lim="800000"/>
            <a:headEnd/>
            <a:tailEnd/>
          </a:ln>
        </p:spPr>
        <p:txBody>
          <a:bodyPr>
            <a:spAutoFit/>
          </a:bodyPr>
          <a:lstStyle/>
          <a:p>
            <a:pPr>
              <a:lnSpc>
                <a:spcPts val="1400"/>
              </a:lnSpc>
            </a:pPr>
            <a:r>
              <a:rPr lang="en-US" sz="1600" b="1"/>
              <a:t>Does not include changes in sea level resulting from changes in the large ice sheets covering Greenland and Antarctica</a:t>
            </a:r>
          </a:p>
        </p:txBody>
      </p:sp>
      <p:sp>
        <p:nvSpPr>
          <p:cNvPr id="14342" name="Right Brace 10"/>
          <p:cNvSpPr>
            <a:spLocks/>
          </p:cNvSpPr>
          <p:nvPr/>
        </p:nvSpPr>
        <p:spPr bwMode="auto">
          <a:xfrm>
            <a:off x="3429000" y="4191000"/>
            <a:ext cx="381000" cy="685800"/>
          </a:xfrm>
          <a:prstGeom prst="rightBrace">
            <a:avLst>
              <a:gd name="adj1" fmla="val 8333"/>
              <a:gd name="adj2" fmla="val 50000"/>
            </a:avLst>
          </a:prstGeom>
          <a:solidFill>
            <a:srgbClr val="FFFFFF"/>
          </a:solidFill>
          <a:ln w="2857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latin typeface="Calibri" pitchFamily="34" charset="0"/>
                <a:cs typeface="Calibri" pitchFamily="34" charset="0"/>
              </a:rPr>
              <a:t>US Army Corps of Engineers Civil Works Missions: Water Resources Management</a:t>
            </a:r>
            <a:endParaRPr lang="en-US" sz="4000" dirty="0">
              <a:latin typeface="Calibri" pitchFamily="34" charset="0"/>
              <a:cs typeface="Calibri" pitchFamily="34" charset="0"/>
            </a:endParaRPr>
          </a:p>
        </p:txBody>
      </p:sp>
      <p:sp>
        <p:nvSpPr>
          <p:cNvPr id="4" name="Slide Number Placeholder 3"/>
          <p:cNvSpPr>
            <a:spLocks noGrp="1"/>
          </p:cNvSpPr>
          <p:nvPr>
            <p:ph type="sldNum" sz="quarter" idx="10"/>
          </p:nvPr>
        </p:nvSpPr>
        <p:spPr>
          <a:xfrm>
            <a:off x="7239000" y="6400800"/>
            <a:ext cx="1905000" cy="457200"/>
          </a:xfrm>
        </p:spPr>
        <p:txBody>
          <a:bodyPr/>
          <a:lstStyle/>
          <a:p>
            <a:pPr>
              <a:defRPr/>
            </a:pPr>
            <a:r>
              <a:rPr lang="en-US" dirty="0" smtClean="0">
                <a:solidFill>
                  <a:srgbClr val="000000"/>
                </a:solidFill>
              </a:rPr>
              <a:t> </a:t>
            </a:r>
            <a:fld id="{A79B0CE9-CE82-4BBC-AAB4-CC9C7C9847CF}" type="slidenum">
              <a:rPr lang="en-US" smtClean="0">
                <a:solidFill>
                  <a:srgbClr val="000000"/>
                </a:solidFill>
              </a:rPr>
              <a:pPr>
                <a:defRPr/>
              </a:pPr>
              <a:t>2</a:t>
            </a:fld>
            <a:endParaRPr lang="en-US" dirty="0">
              <a:solidFill>
                <a:srgbClr val="000000"/>
              </a:solidFill>
            </a:endParaRPr>
          </a:p>
        </p:txBody>
      </p:sp>
      <p:grpSp>
        <p:nvGrpSpPr>
          <p:cNvPr id="3" name="Group 6"/>
          <p:cNvGrpSpPr/>
          <p:nvPr/>
        </p:nvGrpSpPr>
        <p:grpSpPr>
          <a:xfrm>
            <a:off x="2057400" y="1981200"/>
            <a:ext cx="5257800" cy="5101439"/>
            <a:chOff x="2057400" y="1676400"/>
            <a:chExt cx="5257800" cy="5101439"/>
          </a:xfrm>
        </p:grpSpPr>
        <p:pic>
          <p:nvPicPr>
            <p:cNvPr id="5" name="Picture 1"/>
            <p:cNvPicPr>
              <a:picLocks noChangeAspect="1" noChangeArrowheads="1"/>
            </p:cNvPicPr>
            <p:nvPr/>
          </p:nvPicPr>
          <p:blipFill>
            <a:blip r:embed="rId3" cstate="print"/>
            <a:srcRect/>
            <a:stretch>
              <a:fillRect/>
            </a:stretch>
          </p:blipFill>
          <p:spPr bwMode="auto">
            <a:xfrm>
              <a:off x="2057400" y="1676400"/>
              <a:ext cx="5257800" cy="5101439"/>
            </a:xfrm>
            <a:prstGeom prst="rect">
              <a:avLst/>
            </a:prstGeom>
            <a:noFill/>
            <a:ln w="9525">
              <a:noFill/>
              <a:miter lim="800000"/>
              <a:headEnd/>
              <a:tailEnd/>
            </a:ln>
            <a:effectLst/>
          </p:spPr>
        </p:pic>
        <p:sp>
          <p:nvSpPr>
            <p:cNvPr id="6" name="TextBox 5"/>
            <p:cNvSpPr txBox="1"/>
            <p:nvPr/>
          </p:nvSpPr>
          <p:spPr>
            <a:xfrm>
              <a:off x="4038600" y="6019800"/>
              <a:ext cx="829073" cy="215444"/>
            </a:xfrm>
            <a:prstGeom prst="rect">
              <a:avLst/>
            </a:prstGeom>
            <a:solidFill>
              <a:schemeClr val="bg1"/>
            </a:solidFill>
          </p:spPr>
          <p:txBody>
            <a:bodyPr wrap="none" rtlCol="0">
              <a:spAutoFit/>
            </a:bodyPr>
            <a:lstStyle/>
            <a:p>
              <a:r>
                <a:rPr lang="en-US" sz="800" b="1" dirty="0">
                  <a:solidFill>
                    <a:srgbClr val="000000"/>
                  </a:solidFill>
                  <a:latin typeface="Arial" pitchFamily="34" charset="0"/>
                  <a:cs typeface="Arial" pitchFamily="34" charset="0"/>
                </a:rPr>
                <a:t>NAVIGATION</a:t>
              </a:r>
            </a:p>
          </p:txBody>
        </p:sp>
      </p:grpSp>
      <p:sp>
        <p:nvSpPr>
          <p:cNvPr id="8" name="TextBox 7"/>
          <p:cNvSpPr txBox="1"/>
          <p:nvPr/>
        </p:nvSpPr>
        <p:spPr>
          <a:xfrm>
            <a:off x="1981200" y="6019800"/>
            <a:ext cx="1558760" cy="461665"/>
          </a:xfrm>
          <a:prstGeom prst="rect">
            <a:avLst/>
          </a:prstGeom>
          <a:noFill/>
        </p:spPr>
        <p:txBody>
          <a:bodyPr wrap="none" rtlCol="0">
            <a:spAutoFit/>
          </a:bodyPr>
          <a:lstStyle/>
          <a:p>
            <a:r>
              <a:rPr lang="en-US" sz="2400" b="1" dirty="0">
                <a:solidFill>
                  <a:srgbClr val="000000"/>
                </a:solidFill>
                <a:latin typeface="Calibri" pitchFamily="34" charset="0"/>
                <a:cs typeface="Calibri" pitchFamily="34" charset="0"/>
              </a:rPr>
              <a:t>Navigation</a:t>
            </a:r>
          </a:p>
        </p:txBody>
      </p:sp>
      <p:sp>
        <p:nvSpPr>
          <p:cNvPr id="10" name="TextBox 9"/>
          <p:cNvSpPr txBox="1"/>
          <p:nvPr/>
        </p:nvSpPr>
        <p:spPr>
          <a:xfrm>
            <a:off x="0" y="4419600"/>
            <a:ext cx="1828800" cy="1327736"/>
          </a:xfrm>
          <a:prstGeom prst="rect">
            <a:avLst/>
          </a:prstGeom>
          <a:noFill/>
        </p:spPr>
        <p:txBody>
          <a:bodyPr wrap="square" rtlCol="0">
            <a:spAutoFit/>
          </a:bodyPr>
          <a:lstStyle/>
          <a:p>
            <a:pPr algn="r">
              <a:lnSpc>
                <a:spcPts val="2400"/>
              </a:lnSpc>
            </a:pPr>
            <a:r>
              <a:rPr lang="en-US" sz="2400" b="1" dirty="0">
                <a:solidFill>
                  <a:srgbClr val="000000"/>
                </a:solidFill>
                <a:latin typeface="Calibri" pitchFamily="34" charset="0"/>
                <a:cs typeface="Calibri" pitchFamily="34" charset="0"/>
              </a:rPr>
              <a:t>Flood and Coastal Storm Risk Reduction</a:t>
            </a:r>
          </a:p>
        </p:txBody>
      </p:sp>
      <p:sp>
        <p:nvSpPr>
          <p:cNvPr id="12" name="TextBox 11"/>
          <p:cNvSpPr txBox="1"/>
          <p:nvPr/>
        </p:nvSpPr>
        <p:spPr>
          <a:xfrm>
            <a:off x="0" y="3429000"/>
            <a:ext cx="1752600" cy="712183"/>
          </a:xfrm>
          <a:prstGeom prst="rect">
            <a:avLst/>
          </a:prstGeom>
          <a:noFill/>
        </p:spPr>
        <p:txBody>
          <a:bodyPr wrap="square" rtlCol="0">
            <a:spAutoFit/>
          </a:bodyPr>
          <a:lstStyle/>
          <a:p>
            <a:pPr algn="r">
              <a:lnSpc>
                <a:spcPts val="2400"/>
              </a:lnSpc>
            </a:pPr>
            <a:r>
              <a:rPr lang="en-US" sz="2400" b="1" dirty="0">
                <a:solidFill>
                  <a:srgbClr val="000000"/>
                </a:solidFill>
                <a:latin typeface="Calibri" pitchFamily="34" charset="0"/>
                <a:cs typeface="Calibri" pitchFamily="34" charset="0"/>
              </a:rPr>
              <a:t>Ecosystem Restoration</a:t>
            </a:r>
          </a:p>
        </p:txBody>
      </p:sp>
      <p:sp>
        <p:nvSpPr>
          <p:cNvPr id="13" name="TextBox 12"/>
          <p:cNvSpPr txBox="1"/>
          <p:nvPr/>
        </p:nvSpPr>
        <p:spPr>
          <a:xfrm>
            <a:off x="7162800" y="1447800"/>
            <a:ext cx="1828800" cy="461665"/>
          </a:xfrm>
          <a:prstGeom prst="rect">
            <a:avLst/>
          </a:prstGeom>
          <a:noFill/>
        </p:spPr>
        <p:txBody>
          <a:bodyPr wrap="square" rtlCol="0">
            <a:spAutoFit/>
          </a:bodyPr>
          <a:lstStyle/>
          <a:p>
            <a:r>
              <a:rPr lang="en-US" sz="2400" b="1" dirty="0">
                <a:solidFill>
                  <a:srgbClr val="000000"/>
                </a:solidFill>
                <a:latin typeface="Calibri" pitchFamily="34" charset="0"/>
                <a:cs typeface="Calibri" pitchFamily="34" charset="0"/>
              </a:rPr>
              <a:t>Hydropower</a:t>
            </a:r>
          </a:p>
        </p:txBody>
      </p:sp>
      <p:sp>
        <p:nvSpPr>
          <p:cNvPr id="14" name="TextBox 13"/>
          <p:cNvSpPr txBox="1"/>
          <p:nvPr/>
        </p:nvSpPr>
        <p:spPr>
          <a:xfrm>
            <a:off x="7391400" y="5105400"/>
            <a:ext cx="1752600" cy="712183"/>
          </a:xfrm>
          <a:prstGeom prst="rect">
            <a:avLst/>
          </a:prstGeom>
          <a:noFill/>
        </p:spPr>
        <p:txBody>
          <a:bodyPr wrap="square" rtlCol="0">
            <a:spAutoFit/>
          </a:bodyPr>
          <a:lstStyle/>
          <a:p>
            <a:pPr>
              <a:lnSpc>
                <a:spcPts val="2400"/>
              </a:lnSpc>
            </a:pPr>
            <a:r>
              <a:rPr lang="en-US" sz="2400" b="1" dirty="0">
                <a:solidFill>
                  <a:srgbClr val="000000"/>
                </a:solidFill>
                <a:latin typeface="Calibri" pitchFamily="34" charset="0"/>
                <a:cs typeface="Calibri" pitchFamily="34" charset="0"/>
              </a:rPr>
              <a:t>Water Supply</a:t>
            </a:r>
          </a:p>
        </p:txBody>
      </p:sp>
      <p:sp>
        <p:nvSpPr>
          <p:cNvPr id="15" name="TextBox 14"/>
          <p:cNvSpPr txBox="1"/>
          <p:nvPr/>
        </p:nvSpPr>
        <p:spPr>
          <a:xfrm>
            <a:off x="7391400" y="3867090"/>
            <a:ext cx="1752600" cy="461665"/>
          </a:xfrm>
          <a:prstGeom prst="rect">
            <a:avLst/>
          </a:prstGeom>
          <a:noFill/>
        </p:spPr>
        <p:txBody>
          <a:bodyPr wrap="square" rtlCol="0">
            <a:spAutoFit/>
          </a:bodyPr>
          <a:lstStyle/>
          <a:p>
            <a:r>
              <a:rPr lang="en-US" sz="2400" b="1" dirty="0">
                <a:solidFill>
                  <a:srgbClr val="000000"/>
                </a:solidFill>
                <a:latin typeface="Calibri" pitchFamily="34" charset="0"/>
                <a:cs typeface="Calibri" pitchFamily="34" charset="0"/>
              </a:rPr>
              <a:t>Recreation</a:t>
            </a:r>
          </a:p>
        </p:txBody>
      </p:sp>
      <p:cxnSp>
        <p:nvCxnSpPr>
          <p:cNvPr id="17" name="Straight Arrow Connector 16"/>
          <p:cNvCxnSpPr/>
          <p:nvPr/>
        </p:nvCxnSpPr>
        <p:spPr bwMode="auto">
          <a:xfrm flipV="1">
            <a:off x="1981200" y="5486400"/>
            <a:ext cx="1143000" cy="1268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V="1">
            <a:off x="3581400" y="6172201"/>
            <a:ext cx="685800" cy="7619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2" idx="3"/>
          </p:cNvCxnSpPr>
          <p:nvPr/>
        </p:nvCxnSpPr>
        <p:spPr bwMode="auto">
          <a:xfrm>
            <a:off x="1752600" y="3785092"/>
            <a:ext cx="457200" cy="93930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2" idx="3"/>
          </p:cNvCxnSpPr>
          <p:nvPr/>
        </p:nvCxnSpPr>
        <p:spPr bwMode="auto">
          <a:xfrm flipV="1">
            <a:off x="1752600" y="3352801"/>
            <a:ext cx="381000" cy="43229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bwMode="auto">
          <a:xfrm flipH="1">
            <a:off x="5181600" y="1600200"/>
            <a:ext cx="1981200" cy="6096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bwMode="auto">
          <a:xfrm flipH="1" flipV="1">
            <a:off x="5867400" y="4019490"/>
            <a:ext cx="1524000" cy="762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14" idx="1"/>
          </p:cNvCxnSpPr>
          <p:nvPr/>
        </p:nvCxnSpPr>
        <p:spPr bwMode="auto">
          <a:xfrm flipH="1">
            <a:off x="5867400" y="5461492"/>
            <a:ext cx="1524000" cy="63450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7239000" y="2209800"/>
            <a:ext cx="2057400" cy="707886"/>
          </a:xfrm>
          <a:prstGeom prst="rect">
            <a:avLst/>
          </a:prstGeom>
          <a:noFill/>
        </p:spPr>
        <p:txBody>
          <a:bodyPr wrap="square" rtlCol="0">
            <a:spAutoFit/>
          </a:bodyPr>
          <a:lstStyle/>
          <a:p>
            <a:pPr>
              <a:lnSpc>
                <a:spcPts val="2400"/>
              </a:lnSpc>
            </a:pPr>
            <a:r>
              <a:rPr lang="en-US" sz="2400" b="1" dirty="0">
                <a:solidFill>
                  <a:srgbClr val="000000"/>
                </a:solidFill>
                <a:latin typeface="Calibri" pitchFamily="34" charset="0"/>
                <a:cs typeface="Calibri" pitchFamily="34" charset="0"/>
              </a:rPr>
              <a:t>Emergency Management</a:t>
            </a:r>
          </a:p>
        </p:txBody>
      </p:sp>
      <p:cxnSp>
        <p:nvCxnSpPr>
          <p:cNvPr id="38" name="Straight Arrow Connector 37"/>
          <p:cNvCxnSpPr>
            <a:stCxn id="37" idx="1"/>
          </p:cNvCxnSpPr>
          <p:nvPr/>
        </p:nvCxnSpPr>
        <p:spPr bwMode="auto">
          <a:xfrm flipH="1">
            <a:off x="6553200" y="2563743"/>
            <a:ext cx="685800" cy="10325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7391400" y="4419600"/>
            <a:ext cx="1752600" cy="461665"/>
          </a:xfrm>
          <a:prstGeom prst="rect">
            <a:avLst/>
          </a:prstGeom>
          <a:noFill/>
        </p:spPr>
        <p:txBody>
          <a:bodyPr wrap="square" rtlCol="0">
            <a:spAutoFit/>
          </a:bodyPr>
          <a:lstStyle/>
          <a:p>
            <a:r>
              <a:rPr lang="en-US" sz="2400" b="1" dirty="0">
                <a:solidFill>
                  <a:srgbClr val="000000"/>
                </a:solidFill>
                <a:latin typeface="Calibri" pitchFamily="34" charset="0"/>
                <a:cs typeface="Calibri" pitchFamily="34" charset="0"/>
              </a:rPr>
              <a:t>Regulatory</a:t>
            </a:r>
          </a:p>
        </p:txBody>
      </p:sp>
      <p:cxnSp>
        <p:nvCxnSpPr>
          <p:cNvPr id="43" name="Straight Arrow Connector 42"/>
          <p:cNvCxnSpPr>
            <a:stCxn id="42" idx="1"/>
          </p:cNvCxnSpPr>
          <p:nvPr/>
        </p:nvCxnSpPr>
        <p:spPr bwMode="auto">
          <a:xfrm flipH="1" flipV="1">
            <a:off x="5867400" y="4572000"/>
            <a:ext cx="1524000" cy="7843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bwMode="auto">
          <a:xfrm flipH="1">
            <a:off x="5410200" y="4648200"/>
            <a:ext cx="1981200" cy="3810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Examples of Climate Change Adaptation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0" y="29718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p>
        </p:txBody>
      </p:sp>
      <p:pic>
        <p:nvPicPr>
          <p:cNvPr id="717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44564" y="1156610"/>
            <a:ext cx="7285036" cy="4820329"/>
          </a:xfrm>
          <a:prstGeom prst="rect">
            <a:avLst/>
          </a:prstGeom>
          <a:noFill/>
          <a:ln w="9525">
            <a:noFill/>
            <a:miter lim="800000"/>
            <a:headEnd/>
            <a:tailEnd/>
          </a:ln>
        </p:spPr>
      </p:pic>
      <p:sp>
        <p:nvSpPr>
          <p:cNvPr id="5" name="Rectangle 3"/>
          <p:cNvSpPr txBox="1">
            <a:spLocks noChangeArrowheads="1"/>
          </p:cNvSpPr>
          <p:nvPr/>
        </p:nvSpPr>
        <p:spPr>
          <a:xfrm>
            <a:off x="0" y="228600"/>
            <a:ext cx="9144000" cy="914400"/>
          </a:xfrm>
          <a:prstGeom prst="rect">
            <a:avLst/>
          </a:prstGeom>
        </p:spPr>
        <p:txBody>
          <a:bodyPr lIns="92064" tIns="46033" rIns="92064" bIns="46033"/>
          <a:lstStyle/>
          <a:p>
            <a:pPr algn="ctr">
              <a:defRPr/>
            </a:pPr>
            <a:r>
              <a:rPr lang="en-US" sz="3600" kern="0" dirty="0" smtClean="0">
                <a:solidFill>
                  <a:schemeClr val="tx2"/>
                </a:solidFill>
                <a:latin typeface="+mj-lt"/>
                <a:ea typeface="+mj-ea"/>
                <a:cs typeface="+mj-cs"/>
              </a:rPr>
              <a:t>Example: Mississippi Watershed Extremes</a:t>
            </a:r>
            <a:endParaRPr lang="en-US" sz="3600" kern="0" dirty="0">
              <a:solidFill>
                <a:schemeClr val="tx2"/>
              </a:solidFill>
              <a:latin typeface="+mj-lt"/>
              <a:ea typeface="+mj-ea"/>
              <a:cs typeface="+mj-cs"/>
            </a:endParaRPr>
          </a:p>
        </p:txBody>
      </p:sp>
      <p:graphicFrame>
        <p:nvGraphicFramePr>
          <p:cNvPr id="6" name="Chart 5"/>
          <p:cNvGraphicFramePr/>
          <p:nvPr/>
        </p:nvGraphicFramePr>
        <p:xfrm>
          <a:off x="-228600" y="3886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174" name="TextBox 6"/>
          <p:cNvSpPr txBox="1">
            <a:spLocks noChangeArrowheads="1"/>
          </p:cNvSpPr>
          <p:nvPr/>
        </p:nvSpPr>
        <p:spPr bwMode="auto">
          <a:xfrm>
            <a:off x="2098675" y="5468791"/>
            <a:ext cx="788976" cy="246209"/>
          </a:xfrm>
          <a:prstGeom prst="rect">
            <a:avLst/>
          </a:prstGeom>
          <a:noFill/>
          <a:ln w="9525">
            <a:noFill/>
            <a:miter lim="800000"/>
            <a:headEnd/>
            <a:tailEnd/>
          </a:ln>
        </p:spPr>
        <p:txBody>
          <a:bodyPr wrap="none" lIns="91429" tIns="45714" rIns="91429" bIns="45714">
            <a:spAutoFit/>
          </a:bodyPr>
          <a:lstStyle/>
          <a:p>
            <a:r>
              <a:rPr lang="en-US" sz="1000" dirty="0">
                <a:solidFill>
                  <a:schemeClr val="bg1"/>
                </a:solidFill>
              </a:rPr>
              <a:t>Ohio River</a:t>
            </a:r>
          </a:p>
        </p:txBody>
      </p:sp>
      <p:sp>
        <p:nvSpPr>
          <p:cNvPr id="7175" name="TextBox 7"/>
          <p:cNvSpPr txBox="1">
            <a:spLocks noChangeArrowheads="1"/>
          </p:cNvSpPr>
          <p:nvPr/>
        </p:nvSpPr>
        <p:spPr bwMode="auto">
          <a:xfrm>
            <a:off x="381000" y="4724400"/>
            <a:ext cx="1434986" cy="553986"/>
          </a:xfrm>
          <a:prstGeom prst="rect">
            <a:avLst/>
          </a:prstGeom>
          <a:noFill/>
          <a:ln w="9525">
            <a:noFill/>
            <a:miter lim="800000"/>
            <a:headEnd/>
            <a:tailEnd/>
          </a:ln>
        </p:spPr>
        <p:txBody>
          <a:bodyPr wrap="none" lIns="91429" tIns="45714" rIns="91429" bIns="45714">
            <a:spAutoFit/>
          </a:bodyPr>
          <a:lstStyle/>
          <a:p>
            <a:r>
              <a:rPr lang="en-US" sz="1000" dirty="0">
                <a:solidFill>
                  <a:schemeClr val="bg1"/>
                </a:solidFill>
              </a:rPr>
              <a:t>Upper Mississippi and</a:t>
            </a:r>
          </a:p>
          <a:p>
            <a:r>
              <a:rPr lang="en-US" sz="1000" dirty="0">
                <a:solidFill>
                  <a:schemeClr val="bg1"/>
                </a:solidFill>
              </a:rPr>
              <a:t>Missouri Rivers</a:t>
            </a:r>
          </a:p>
          <a:p>
            <a:r>
              <a:rPr lang="en-US" sz="1000" dirty="0">
                <a:solidFill>
                  <a:schemeClr val="bg1"/>
                </a:solidFill>
              </a:rPr>
              <a:t>Combined</a:t>
            </a:r>
          </a:p>
        </p:txBody>
      </p:sp>
      <p:sp>
        <p:nvSpPr>
          <p:cNvPr id="7176" name="TextBox 8"/>
          <p:cNvSpPr txBox="1">
            <a:spLocks noChangeArrowheads="1"/>
          </p:cNvSpPr>
          <p:nvPr/>
        </p:nvSpPr>
        <p:spPr bwMode="auto">
          <a:xfrm>
            <a:off x="3429000" y="6019800"/>
            <a:ext cx="3841895" cy="308028"/>
          </a:xfrm>
          <a:prstGeom prst="rect">
            <a:avLst/>
          </a:prstGeom>
          <a:noFill/>
          <a:ln w="9525">
            <a:noFill/>
            <a:miter lim="800000"/>
            <a:headEnd/>
            <a:tailEnd/>
          </a:ln>
        </p:spPr>
        <p:txBody>
          <a:bodyPr wrap="none" lIns="91429" tIns="45714" rIns="91429" bIns="45714">
            <a:spAutoFit/>
          </a:bodyPr>
          <a:lstStyle/>
          <a:p>
            <a:r>
              <a:rPr lang="en-US" sz="1400" dirty="0"/>
              <a:t>Flow Contribution to Lower Mississippi River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914400"/>
            <a:ext cx="8534400" cy="5029200"/>
          </a:xfrm>
          <a:prstGeom prst="rect">
            <a:avLst/>
          </a:prstGeom>
        </p:spPr>
        <p:txBody>
          <a:bodyPr lIns="82058" tIns="41029" rIns="82058" bIns="41029"/>
          <a:lstStyle/>
          <a:p>
            <a:pPr marL="342579" indent="-342579" defTabSz="820583" fontAlgn="base">
              <a:spcBef>
                <a:spcPct val="20000"/>
              </a:spcBef>
              <a:spcAft>
                <a:spcPct val="0"/>
              </a:spcAft>
              <a:buFontTx/>
              <a:buChar char="•"/>
              <a:defRPr/>
            </a:pPr>
            <a:r>
              <a:rPr lang="en-US" sz="2800" kern="0" dirty="0"/>
              <a:t>Flood of 2011 tested system</a:t>
            </a:r>
          </a:p>
          <a:p>
            <a:pPr marL="751851" lvl="1" indent="-342579">
              <a:spcBef>
                <a:spcPct val="20000"/>
              </a:spcBef>
              <a:buFontTx/>
              <a:buChar char="•"/>
            </a:pPr>
            <a:r>
              <a:rPr lang="en-US" sz="2400" kern="0" dirty="0"/>
              <a:t>Huge volume, long </a:t>
            </a:r>
            <a:r>
              <a:rPr lang="en-US" sz="2400" kern="0" dirty="0" smtClean="0"/>
              <a:t>duration, snowmelt </a:t>
            </a:r>
            <a:r>
              <a:rPr lang="en-US" sz="2400" kern="0" dirty="0"/>
              <a:t>and rainfall</a:t>
            </a:r>
          </a:p>
          <a:p>
            <a:pPr marL="751851" lvl="1" indent="-342579">
              <a:spcBef>
                <a:spcPct val="20000"/>
              </a:spcBef>
              <a:buFontTx/>
              <a:buChar char="•"/>
            </a:pPr>
            <a:r>
              <a:rPr lang="en-US" sz="2400" kern="0" dirty="0"/>
              <a:t>System performed as </a:t>
            </a:r>
            <a:r>
              <a:rPr lang="en-US" sz="2400" kern="0" dirty="0" smtClean="0"/>
              <a:t>designed</a:t>
            </a:r>
          </a:p>
          <a:p>
            <a:pPr marL="1209051" lvl="2" indent="-342579">
              <a:spcBef>
                <a:spcPct val="20000"/>
              </a:spcBef>
              <a:buFontTx/>
              <a:buChar char="•"/>
            </a:pPr>
            <a:r>
              <a:rPr lang="en-US" sz="2400" dirty="0" smtClean="0"/>
              <a:t>Flood risk reduction systems were operated at their maximum capacity, some for the first time ever</a:t>
            </a:r>
            <a:endParaRPr lang="en-US" sz="2400" kern="0" dirty="0"/>
          </a:p>
          <a:p>
            <a:pPr marL="1161121" lvl="2" indent="-342579">
              <a:spcBef>
                <a:spcPct val="20000"/>
              </a:spcBef>
              <a:buFontTx/>
              <a:buChar char="•"/>
            </a:pPr>
            <a:r>
              <a:rPr lang="en-US" sz="2400" kern="0" dirty="0" smtClean="0"/>
              <a:t>Design demonstrated </a:t>
            </a:r>
            <a:r>
              <a:rPr lang="en-US" sz="2400" kern="0" dirty="0"/>
              <a:t>incredible foresight</a:t>
            </a:r>
          </a:p>
          <a:p>
            <a:pPr marL="751851" lvl="1" indent="-342579">
              <a:spcBef>
                <a:spcPct val="20000"/>
              </a:spcBef>
              <a:buFontTx/>
              <a:buChar char="•"/>
            </a:pPr>
            <a:endParaRPr lang="en-US" sz="100" kern="0" dirty="0"/>
          </a:p>
          <a:p>
            <a:pPr marL="342579" indent="-342579">
              <a:spcBef>
                <a:spcPct val="20000"/>
              </a:spcBef>
              <a:buFontTx/>
              <a:buChar char="•"/>
            </a:pPr>
            <a:r>
              <a:rPr lang="en-US" sz="2800" kern="0" dirty="0"/>
              <a:t>Drought of 2012 tested system </a:t>
            </a:r>
            <a:r>
              <a:rPr lang="en-US" sz="2800" kern="0" dirty="0" smtClean="0"/>
              <a:t>again</a:t>
            </a:r>
          </a:p>
          <a:p>
            <a:pPr marL="799779" lvl="1" indent="-342579">
              <a:spcBef>
                <a:spcPct val="20000"/>
              </a:spcBef>
              <a:buFontTx/>
              <a:buChar char="•"/>
            </a:pPr>
            <a:r>
              <a:rPr lang="en-US" sz="2400" kern="0" dirty="0" smtClean="0"/>
              <a:t>Impacts to navigation, water supply, recreation, energy production </a:t>
            </a:r>
            <a:endParaRPr lang="en-US" sz="2400" kern="0" dirty="0"/>
          </a:p>
          <a:p>
            <a:pPr marL="294651" indent="-342579">
              <a:spcBef>
                <a:spcPct val="20000"/>
              </a:spcBef>
              <a:buFontTx/>
              <a:buChar char="•"/>
            </a:pPr>
            <a:r>
              <a:rPr lang="en-US" sz="2800" kern="0" dirty="0" smtClean="0"/>
              <a:t>2011 and 2012 highlighted resilience to extreme events</a:t>
            </a:r>
          </a:p>
          <a:p>
            <a:pPr marL="342579" indent="-342579" defTabSz="820583" fontAlgn="base">
              <a:spcBef>
                <a:spcPct val="20000"/>
              </a:spcBef>
              <a:spcAft>
                <a:spcPct val="0"/>
              </a:spcAft>
              <a:buFontTx/>
              <a:buChar char="•"/>
              <a:defRPr/>
            </a:pPr>
            <a:endParaRPr lang="en-US" sz="2800" kern="0" dirty="0"/>
          </a:p>
          <a:p>
            <a:pPr marL="342579" indent="-342579">
              <a:spcBef>
                <a:spcPct val="20000"/>
              </a:spcBef>
              <a:buFontTx/>
              <a:buChar char="•"/>
            </a:pPr>
            <a:endParaRPr lang="en-US" sz="2400" kern="0" dirty="0"/>
          </a:p>
        </p:txBody>
      </p:sp>
      <p:sp>
        <p:nvSpPr>
          <p:cNvPr id="6" name="Title 1"/>
          <p:cNvSpPr txBox="1">
            <a:spLocks/>
          </p:cNvSpPr>
          <p:nvPr/>
        </p:nvSpPr>
        <p:spPr>
          <a:xfrm>
            <a:off x="685800" y="0"/>
            <a:ext cx="7639792" cy="874059"/>
          </a:xfrm>
          <a:prstGeom prst="rect">
            <a:avLst/>
          </a:prstGeom>
        </p:spPr>
        <p:txBody>
          <a:bodyPr lIns="82058" tIns="41029" rIns="82058" bIns="41029"/>
          <a:lstStyle/>
          <a:p>
            <a:pPr algn="ctr" defTabSz="820583" fontAlgn="base">
              <a:spcBef>
                <a:spcPct val="0"/>
              </a:spcBef>
              <a:spcAft>
                <a:spcPct val="0"/>
              </a:spcAft>
              <a:defRPr/>
            </a:pPr>
            <a:r>
              <a:rPr lang="en-US" sz="4300" b="1" kern="0" dirty="0" smtClean="0">
                <a:latin typeface="+mj-lt"/>
                <a:ea typeface="+mj-ea"/>
                <a:cs typeface="+mj-cs"/>
              </a:rPr>
              <a:t>Mississippi </a:t>
            </a:r>
            <a:r>
              <a:rPr lang="en-US" sz="4300" b="1" kern="0" dirty="0">
                <a:latin typeface="+mj-lt"/>
                <a:ea typeface="+mj-ea"/>
                <a:cs typeface="+mj-cs"/>
              </a:rPr>
              <a:t>River </a:t>
            </a:r>
            <a:r>
              <a:rPr lang="en-US" sz="4300" b="1" kern="0" dirty="0" smtClean="0">
                <a:latin typeface="+mj-lt"/>
                <a:ea typeface="+mj-ea"/>
                <a:cs typeface="+mj-cs"/>
              </a:rPr>
              <a:t>Extremes</a:t>
            </a:r>
            <a:endParaRPr lang="en-US" sz="4300" b="1" kern="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fontScale="90000"/>
          </a:bodyPr>
          <a:lstStyle/>
          <a:p>
            <a:r>
              <a:rPr lang="en-US" dirty="0" smtClean="0"/>
              <a:t>Columbia</a:t>
            </a:r>
            <a:r>
              <a:rPr lang="en-US" baseline="0" dirty="0" smtClean="0"/>
              <a:t> River Treaty 2014/2024 </a:t>
            </a:r>
            <a:r>
              <a:rPr lang="en-US" dirty="0" smtClean="0"/>
              <a:t>Climate Change Impact Studies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9" descr="Fig3_ Salathe 28 Jan 09.png"/>
          <p:cNvPicPr>
            <a:picLocks noChangeAspect="1"/>
          </p:cNvPicPr>
          <p:nvPr/>
        </p:nvPicPr>
        <p:blipFill>
          <a:blip r:embed="rId3" cstate="email"/>
          <a:srcRect/>
          <a:stretch>
            <a:fillRect/>
          </a:stretch>
        </p:blipFill>
        <p:spPr bwMode="auto">
          <a:xfrm>
            <a:off x="685800" y="1219200"/>
            <a:ext cx="7924800" cy="4548146"/>
          </a:xfrm>
          <a:prstGeom prst="rect">
            <a:avLst/>
          </a:prstGeom>
          <a:noFill/>
          <a:ln w="9525">
            <a:noFill/>
            <a:miter lim="800000"/>
            <a:headEnd/>
            <a:tailEnd/>
          </a:ln>
        </p:spPr>
      </p:pic>
      <p:sp>
        <p:nvSpPr>
          <p:cNvPr id="163844" name="Text Box 1030"/>
          <p:cNvSpPr txBox="1">
            <a:spLocks noChangeArrowheads="1"/>
          </p:cNvSpPr>
          <p:nvPr/>
        </p:nvSpPr>
        <p:spPr bwMode="auto">
          <a:xfrm>
            <a:off x="4133850" y="2209800"/>
            <a:ext cx="681038" cy="338138"/>
          </a:xfrm>
          <a:prstGeom prst="rect">
            <a:avLst/>
          </a:prstGeom>
          <a:solidFill>
            <a:srgbClr val="FFE593"/>
          </a:solidFill>
          <a:ln w="9525">
            <a:noFill/>
            <a:miter lim="800000"/>
            <a:headEnd/>
            <a:tailEnd/>
          </a:ln>
        </p:spPr>
        <p:txBody>
          <a:bodyPr wrap="none">
            <a:spAutoFit/>
          </a:bodyPr>
          <a:lstStyle/>
          <a:p>
            <a:pPr algn="ctr"/>
            <a:r>
              <a:rPr lang="en-US" sz="1600">
                <a:latin typeface="Calibri" pitchFamily="34" charset="0"/>
              </a:rPr>
              <a:t>2020s</a:t>
            </a:r>
          </a:p>
        </p:txBody>
      </p:sp>
      <p:sp>
        <p:nvSpPr>
          <p:cNvPr id="163845" name="Text Box 1032"/>
          <p:cNvSpPr txBox="1">
            <a:spLocks noChangeArrowheads="1"/>
          </p:cNvSpPr>
          <p:nvPr/>
        </p:nvSpPr>
        <p:spPr bwMode="auto">
          <a:xfrm>
            <a:off x="5410200" y="1719263"/>
            <a:ext cx="681038" cy="338137"/>
          </a:xfrm>
          <a:prstGeom prst="rect">
            <a:avLst/>
          </a:prstGeom>
          <a:solidFill>
            <a:srgbClr val="FFE593"/>
          </a:solidFill>
          <a:ln w="9525">
            <a:noFill/>
            <a:miter lim="800000"/>
            <a:headEnd/>
            <a:tailEnd/>
          </a:ln>
        </p:spPr>
        <p:txBody>
          <a:bodyPr wrap="none">
            <a:spAutoFit/>
          </a:bodyPr>
          <a:lstStyle/>
          <a:p>
            <a:pPr algn="ctr"/>
            <a:r>
              <a:rPr lang="en-US" sz="1600">
                <a:latin typeface="Calibri" pitchFamily="34" charset="0"/>
              </a:rPr>
              <a:t>2040s</a:t>
            </a:r>
          </a:p>
        </p:txBody>
      </p:sp>
      <p:sp>
        <p:nvSpPr>
          <p:cNvPr id="163846" name="Text Box 1034"/>
          <p:cNvSpPr txBox="1">
            <a:spLocks noChangeArrowheads="1"/>
          </p:cNvSpPr>
          <p:nvPr/>
        </p:nvSpPr>
        <p:spPr bwMode="auto">
          <a:xfrm>
            <a:off x="6934200" y="609600"/>
            <a:ext cx="681038" cy="338138"/>
          </a:xfrm>
          <a:prstGeom prst="rect">
            <a:avLst/>
          </a:prstGeom>
          <a:solidFill>
            <a:srgbClr val="FFE593"/>
          </a:solidFill>
          <a:ln w="9525">
            <a:noFill/>
            <a:miter lim="800000"/>
            <a:headEnd/>
            <a:tailEnd/>
          </a:ln>
        </p:spPr>
        <p:txBody>
          <a:bodyPr wrap="none">
            <a:spAutoFit/>
          </a:bodyPr>
          <a:lstStyle/>
          <a:p>
            <a:pPr algn="ctr"/>
            <a:r>
              <a:rPr lang="en-US" sz="1600">
                <a:latin typeface="Calibri" pitchFamily="34" charset="0"/>
              </a:rPr>
              <a:t>2080s</a:t>
            </a:r>
          </a:p>
        </p:txBody>
      </p:sp>
      <p:sp>
        <p:nvSpPr>
          <p:cNvPr id="163847" name="Text Box 1040"/>
          <p:cNvSpPr txBox="1">
            <a:spLocks noChangeArrowheads="1"/>
          </p:cNvSpPr>
          <p:nvPr/>
        </p:nvSpPr>
        <p:spPr bwMode="auto">
          <a:xfrm>
            <a:off x="685800" y="3200400"/>
            <a:ext cx="468313" cy="457200"/>
          </a:xfrm>
          <a:prstGeom prst="rect">
            <a:avLst/>
          </a:prstGeom>
          <a:solidFill>
            <a:schemeClr val="bg1"/>
          </a:solidFill>
          <a:ln w="9525">
            <a:noFill/>
            <a:miter lim="800000"/>
            <a:headEnd/>
            <a:tailEnd/>
          </a:ln>
        </p:spPr>
        <p:txBody>
          <a:bodyPr wrap="none">
            <a:spAutoFit/>
          </a:bodyPr>
          <a:lstStyle/>
          <a:p>
            <a:r>
              <a:rPr lang="en-US" sz="2400" dirty="0">
                <a:latin typeface="Calibri" pitchFamily="34" charset="0"/>
                <a:cs typeface="Arial" charset="0"/>
              </a:rPr>
              <a:t>°</a:t>
            </a:r>
            <a:r>
              <a:rPr lang="en-US" sz="2400" dirty="0">
                <a:latin typeface="Calibri" pitchFamily="34" charset="0"/>
              </a:rPr>
              <a:t>C</a:t>
            </a:r>
          </a:p>
        </p:txBody>
      </p:sp>
      <p:sp>
        <p:nvSpPr>
          <p:cNvPr id="163848" name="Text Box 1044"/>
          <p:cNvSpPr txBox="1">
            <a:spLocks noChangeArrowheads="1"/>
          </p:cNvSpPr>
          <p:nvPr/>
        </p:nvSpPr>
        <p:spPr bwMode="auto">
          <a:xfrm>
            <a:off x="4379913" y="6381750"/>
            <a:ext cx="4002087" cy="396875"/>
          </a:xfrm>
          <a:prstGeom prst="rect">
            <a:avLst/>
          </a:prstGeom>
          <a:noFill/>
          <a:ln w="9525">
            <a:noFill/>
            <a:miter lim="800000"/>
            <a:headEnd/>
            <a:tailEnd/>
          </a:ln>
        </p:spPr>
        <p:txBody>
          <a:bodyPr wrap="none">
            <a:spAutoFit/>
          </a:bodyPr>
          <a:lstStyle/>
          <a:p>
            <a:pPr algn="r"/>
            <a:r>
              <a:rPr lang="en-US" sz="2000" b="0">
                <a:latin typeface="Calibri" pitchFamily="34" charset="0"/>
              </a:rPr>
              <a:t>* Compared with 1970-1999 average</a:t>
            </a:r>
          </a:p>
        </p:txBody>
      </p:sp>
      <p:sp>
        <p:nvSpPr>
          <p:cNvPr id="163849" name="Text Box 19"/>
          <p:cNvSpPr txBox="1">
            <a:spLocks noChangeArrowheads="1"/>
          </p:cNvSpPr>
          <p:nvPr/>
        </p:nvSpPr>
        <p:spPr bwMode="auto">
          <a:xfrm>
            <a:off x="152400" y="6400800"/>
            <a:ext cx="7848600" cy="304800"/>
          </a:xfrm>
          <a:prstGeom prst="rect">
            <a:avLst/>
          </a:prstGeom>
          <a:noFill/>
          <a:ln w="9525">
            <a:noFill/>
            <a:miter lim="800000"/>
            <a:headEnd/>
            <a:tailEnd/>
          </a:ln>
        </p:spPr>
        <p:txBody>
          <a:bodyPr>
            <a:spAutoFit/>
          </a:bodyPr>
          <a:lstStyle/>
          <a:p>
            <a:r>
              <a:rPr lang="en-US" sz="1400" b="0">
                <a:latin typeface="Calibri" pitchFamily="34" charset="0"/>
              </a:rPr>
              <a:t>Mote and Salath</a:t>
            </a:r>
            <a:r>
              <a:rPr lang="en-US" sz="1400" b="0">
                <a:latin typeface="Calibri" pitchFamily="34" charset="0"/>
                <a:cs typeface="Arial" charset="0"/>
              </a:rPr>
              <a:t>é,</a:t>
            </a:r>
            <a:r>
              <a:rPr lang="en-US" sz="1400" b="0">
                <a:latin typeface="Calibri" pitchFamily="34" charset="0"/>
              </a:rPr>
              <a:t> 2010</a:t>
            </a:r>
          </a:p>
        </p:txBody>
      </p:sp>
      <p:sp>
        <p:nvSpPr>
          <p:cNvPr id="163850" name="Rectangle 21"/>
          <p:cNvSpPr>
            <a:spLocks noChangeArrowheads="1"/>
          </p:cNvSpPr>
          <p:nvPr/>
        </p:nvSpPr>
        <p:spPr bwMode="auto">
          <a:xfrm>
            <a:off x="5029200" y="3429000"/>
            <a:ext cx="304800" cy="1295400"/>
          </a:xfrm>
          <a:prstGeom prst="rect">
            <a:avLst/>
          </a:prstGeom>
          <a:solidFill>
            <a:srgbClr val="FFC000">
              <a:alpha val="30196"/>
            </a:srgbClr>
          </a:solidFill>
          <a:ln w="9525">
            <a:solidFill>
              <a:schemeClr val="tx1"/>
            </a:solidFill>
            <a:round/>
            <a:headEnd/>
            <a:tailEnd/>
          </a:ln>
        </p:spPr>
        <p:txBody>
          <a:bodyPr lIns="92307" tIns="46153" rIns="92307" bIns="46153"/>
          <a:lstStyle/>
          <a:p>
            <a:endParaRPr lang="en-US">
              <a:latin typeface="Calibri" pitchFamily="34" charset="0"/>
            </a:endParaRPr>
          </a:p>
        </p:txBody>
      </p:sp>
      <p:sp>
        <p:nvSpPr>
          <p:cNvPr id="163851" name="Rectangle 22"/>
          <p:cNvSpPr>
            <a:spLocks noChangeArrowheads="1"/>
          </p:cNvSpPr>
          <p:nvPr/>
        </p:nvSpPr>
        <p:spPr bwMode="auto">
          <a:xfrm>
            <a:off x="5715000" y="3048000"/>
            <a:ext cx="304800" cy="1447800"/>
          </a:xfrm>
          <a:prstGeom prst="rect">
            <a:avLst/>
          </a:prstGeom>
          <a:solidFill>
            <a:srgbClr val="FFC000">
              <a:alpha val="30196"/>
            </a:srgbClr>
          </a:solidFill>
          <a:ln w="9525">
            <a:solidFill>
              <a:schemeClr val="tx1"/>
            </a:solidFill>
            <a:round/>
            <a:headEnd/>
            <a:tailEnd/>
          </a:ln>
        </p:spPr>
        <p:txBody>
          <a:bodyPr lIns="92307" tIns="46153" rIns="92307" bIns="46153"/>
          <a:lstStyle/>
          <a:p>
            <a:endParaRPr lang="en-US">
              <a:latin typeface="Calibri" pitchFamily="34" charset="0"/>
            </a:endParaRPr>
          </a:p>
        </p:txBody>
      </p:sp>
      <p:sp>
        <p:nvSpPr>
          <p:cNvPr id="163852" name="Rectangle 23"/>
          <p:cNvSpPr>
            <a:spLocks noChangeArrowheads="1"/>
          </p:cNvSpPr>
          <p:nvPr/>
        </p:nvSpPr>
        <p:spPr bwMode="auto">
          <a:xfrm>
            <a:off x="7086600" y="1981200"/>
            <a:ext cx="304800" cy="2286000"/>
          </a:xfrm>
          <a:prstGeom prst="rect">
            <a:avLst/>
          </a:prstGeom>
          <a:solidFill>
            <a:srgbClr val="FFC000">
              <a:alpha val="30196"/>
            </a:srgbClr>
          </a:solidFill>
          <a:ln w="9525">
            <a:solidFill>
              <a:schemeClr val="tx1"/>
            </a:solidFill>
            <a:round/>
            <a:headEnd/>
            <a:tailEnd/>
          </a:ln>
        </p:spPr>
        <p:txBody>
          <a:bodyPr lIns="92307" tIns="46153" rIns="92307" bIns="46153"/>
          <a:lstStyle/>
          <a:p>
            <a:endParaRPr lang="en-US">
              <a:latin typeface="Calibri" pitchFamily="34" charset="0"/>
            </a:endParaRPr>
          </a:p>
        </p:txBody>
      </p:sp>
      <p:sp>
        <p:nvSpPr>
          <p:cNvPr id="163853" name="Rectangle 9"/>
          <p:cNvSpPr>
            <a:spLocks noChangeArrowheads="1"/>
          </p:cNvSpPr>
          <p:nvPr/>
        </p:nvSpPr>
        <p:spPr bwMode="auto">
          <a:xfrm>
            <a:off x="3810000" y="2590800"/>
            <a:ext cx="1295400" cy="555625"/>
          </a:xfrm>
          <a:prstGeom prst="rect">
            <a:avLst/>
          </a:prstGeom>
          <a:noFill/>
          <a:ln w="9525">
            <a:noFill/>
            <a:miter lim="800000"/>
            <a:headEnd/>
            <a:tailEnd/>
          </a:ln>
        </p:spPr>
        <p:txBody>
          <a:bodyPr lIns="92307" tIns="46153" rIns="92307" bIns="46153">
            <a:spAutoFit/>
          </a:bodyPr>
          <a:lstStyle/>
          <a:p>
            <a:pPr algn="ctr" fontAlgn="t"/>
            <a:r>
              <a:rPr lang="en-US" sz="1600"/>
              <a:t>+2.0ºF </a:t>
            </a:r>
            <a:r>
              <a:rPr lang="en-US" sz="1400"/>
              <a:t/>
            </a:r>
            <a:br>
              <a:rPr lang="en-US" sz="1400"/>
            </a:br>
            <a:r>
              <a:rPr lang="en-US" sz="1400" i="1">
                <a:solidFill>
                  <a:srgbClr val="632523"/>
                </a:solidFill>
              </a:rPr>
              <a:t>(1.1-3.4ºF)</a:t>
            </a:r>
          </a:p>
        </p:txBody>
      </p:sp>
      <p:sp>
        <p:nvSpPr>
          <p:cNvPr id="163854" name="Rectangle 10"/>
          <p:cNvSpPr>
            <a:spLocks noChangeArrowheads="1"/>
          </p:cNvSpPr>
          <p:nvPr/>
        </p:nvSpPr>
        <p:spPr bwMode="auto">
          <a:xfrm>
            <a:off x="5257800" y="2057400"/>
            <a:ext cx="1036638" cy="555625"/>
          </a:xfrm>
          <a:prstGeom prst="rect">
            <a:avLst/>
          </a:prstGeom>
          <a:noFill/>
          <a:ln w="9525">
            <a:noFill/>
            <a:miter lim="800000"/>
            <a:headEnd/>
            <a:tailEnd/>
          </a:ln>
        </p:spPr>
        <p:txBody>
          <a:bodyPr wrap="none" lIns="92307" tIns="46153" rIns="92307" bIns="46153">
            <a:spAutoFit/>
          </a:bodyPr>
          <a:lstStyle/>
          <a:p>
            <a:pPr algn="ctr" fontAlgn="t"/>
            <a:r>
              <a:rPr lang="en-US" sz="1600"/>
              <a:t>+3.2ºF </a:t>
            </a:r>
            <a:r>
              <a:rPr lang="en-US" sz="1400"/>
              <a:t/>
            </a:r>
            <a:br>
              <a:rPr lang="en-US" sz="1400"/>
            </a:br>
            <a:r>
              <a:rPr lang="en-US" sz="1400" i="1">
                <a:solidFill>
                  <a:srgbClr val="632523"/>
                </a:solidFill>
              </a:rPr>
              <a:t>(1.6-5.2ºF)</a:t>
            </a:r>
          </a:p>
        </p:txBody>
      </p:sp>
      <p:sp>
        <p:nvSpPr>
          <p:cNvPr id="163855" name="Rectangle 10"/>
          <p:cNvSpPr>
            <a:spLocks noChangeArrowheads="1"/>
          </p:cNvSpPr>
          <p:nvPr/>
        </p:nvSpPr>
        <p:spPr bwMode="auto">
          <a:xfrm>
            <a:off x="6781800" y="968375"/>
            <a:ext cx="1036638" cy="555625"/>
          </a:xfrm>
          <a:prstGeom prst="rect">
            <a:avLst/>
          </a:prstGeom>
          <a:solidFill>
            <a:schemeClr val="bg1"/>
          </a:solidFill>
          <a:ln w="9525">
            <a:noFill/>
            <a:miter lim="800000"/>
            <a:headEnd/>
            <a:tailEnd/>
          </a:ln>
        </p:spPr>
        <p:txBody>
          <a:bodyPr wrap="none" lIns="92307" tIns="46153" rIns="92307" bIns="46153">
            <a:spAutoFit/>
          </a:bodyPr>
          <a:lstStyle/>
          <a:p>
            <a:pPr algn="ctr" fontAlgn="t"/>
            <a:r>
              <a:rPr lang="en-US" sz="1600" dirty="0"/>
              <a:t>+5.3ºF </a:t>
            </a:r>
            <a:r>
              <a:rPr lang="en-US" sz="1400" dirty="0"/>
              <a:t/>
            </a:r>
            <a:br>
              <a:rPr lang="en-US" sz="1400" dirty="0"/>
            </a:br>
            <a:r>
              <a:rPr lang="en-US" sz="1400" i="1" dirty="0">
                <a:solidFill>
                  <a:srgbClr val="632523"/>
                </a:solidFill>
              </a:rPr>
              <a:t>(2.8-9.7ºF)</a:t>
            </a:r>
          </a:p>
        </p:txBody>
      </p:sp>
      <p:cxnSp>
        <p:nvCxnSpPr>
          <p:cNvPr id="29" name="Straight Connector 28"/>
          <p:cNvCxnSpPr>
            <a:endCxn id="163850" idx="0"/>
          </p:cNvCxnSpPr>
          <p:nvPr/>
        </p:nvCxnSpPr>
        <p:spPr>
          <a:xfrm rot="16200000" flipH="1">
            <a:off x="4686300" y="2933700"/>
            <a:ext cx="685800" cy="304800"/>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3851" idx="0"/>
          </p:cNvCxnSpPr>
          <p:nvPr/>
        </p:nvCxnSpPr>
        <p:spPr>
          <a:xfrm rot="5400000">
            <a:off x="5638801" y="2819400"/>
            <a:ext cx="457200" cy="3175"/>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3855" idx="2"/>
            <a:endCxn id="163852" idx="0"/>
          </p:cNvCxnSpPr>
          <p:nvPr/>
        </p:nvCxnSpPr>
        <p:spPr>
          <a:xfrm rot="5400000">
            <a:off x="7041357" y="1721643"/>
            <a:ext cx="457200" cy="61913"/>
          </a:xfrm>
          <a:prstGeom prst="line">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153400" y="2590800"/>
            <a:ext cx="457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a typeface="ＭＳ Ｐゴシック" pitchFamily="-107" charset="-128"/>
              <a:cs typeface="ＭＳ Ｐゴシック" pitchFamily="-107" charset="-128"/>
            </a:endParaRPr>
          </a:p>
        </p:txBody>
      </p:sp>
      <p:cxnSp>
        <p:nvCxnSpPr>
          <p:cNvPr id="37" name="Straight Connector 36"/>
          <p:cNvCxnSpPr/>
          <p:nvPr/>
        </p:nvCxnSpPr>
        <p:spPr>
          <a:xfrm>
            <a:off x="762000" y="4745038"/>
            <a:ext cx="7315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61" name="Text Box 1040"/>
          <p:cNvSpPr txBox="1">
            <a:spLocks noChangeArrowheads="1"/>
          </p:cNvSpPr>
          <p:nvPr/>
        </p:nvSpPr>
        <p:spPr bwMode="auto">
          <a:xfrm>
            <a:off x="8442325" y="3429000"/>
            <a:ext cx="446088" cy="457200"/>
          </a:xfrm>
          <a:prstGeom prst="rect">
            <a:avLst/>
          </a:prstGeom>
          <a:solidFill>
            <a:schemeClr val="bg1"/>
          </a:solidFill>
          <a:ln w="9525">
            <a:noFill/>
            <a:miter lim="800000"/>
            <a:headEnd/>
            <a:tailEnd/>
          </a:ln>
        </p:spPr>
        <p:txBody>
          <a:bodyPr wrap="none">
            <a:spAutoFit/>
          </a:bodyPr>
          <a:lstStyle/>
          <a:p>
            <a:r>
              <a:rPr lang="en-US" sz="2400">
                <a:latin typeface="Calibri" pitchFamily="34" charset="0"/>
                <a:cs typeface="Arial" charset="0"/>
              </a:rPr>
              <a:t>°F</a:t>
            </a:r>
            <a:endParaRPr lang="en-US" sz="2400">
              <a:latin typeface="Calibri" pitchFamily="34" charset="0"/>
            </a:endParaRPr>
          </a:p>
        </p:txBody>
      </p:sp>
      <p:sp>
        <p:nvSpPr>
          <p:cNvPr id="25" name="Left Brace 24"/>
          <p:cNvSpPr>
            <a:spLocks/>
          </p:cNvSpPr>
          <p:nvPr/>
        </p:nvSpPr>
        <p:spPr bwMode="auto">
          <a:xfrm rot="16200000">
            <a:off x="6438900" y="3771900"/>
            <a:ext cx="228600" cy="2438400"/>
          </a:xfrm>
          <a:prstGeom prst="leftBrace">
            <a:avLst>
              <a:gd name="adj1" fmla="val 10123"/>
              <a:gd name="adj2" fmla="val 50000"/>
            </a:avLst>
          </a:prstGeom>
          <a:noFill/>
          <a:ln w="9525" algn="ctr">
            <a:solidFill>
              <a:schemeClr val="tx1"/>
            </a:solidFill>
            <a:round/>
            <a:headEnd/>
            <a:tailEnd/>
          </a:ln>
        </p:spPr>
        <p:txBody>
          <a:bodyPr vert="eaVert" anchor="ctr"/>
          <a:lstStyle/>
          <a:p>
            <a:pPr>
              <a:defRPr/>
            </a:pPr>
            <a:endParaRPr lang="en-US" b="0">
              <a:latin typeface="+mn-lt"/>
              <a:ea typeface="+mn-ea"/>
            </a:endParaRPr>
          </a:p>
        </p:txBody>
      </p:sp>
      <p:sp>
        <p:nvSpPr>
          <p:cNvPr id="26" name="TextBox 25"/>
          <p:cNvSpPr txBox="1"/>
          <p:nvPr/>
        </p:nvSpPr>
        <p:spPr>
          <a:xfrm>
            <a:off x="4953000" y="5105400"/>
            <a:ext cx="2895600" cy="517525"/>
          </a:xfrm>
          <a:prstGeom prst="rect">
            <a:avLst/>
          </a:prstGeom>
          <a:solidFill>
            <a:schemeClr val="accent4">
              <a:lumMod val="40000"/>
              <a:lumOff val="60000"/>
            </a:schemeClr>
          </a:solidFill>
        </p:spPr>
        <p:txBody>
          <a:bodyPr>
            <a:spAutoFit/>
          </a:bodyPr>
          <a:lstStyle/>
          <a:p>
            <a:pPr>
              <a:defRPr/>
            </a:pPr>
            <a:r>
              <a:rPr lang="en-US" sz="1400" i="1" dirty="0">
                <a:solidFill>
                  <a:schemeClr val="bg2">
                    <a:lumMod val="25000"/>
                  </a:schemeClr>
                </a:solidFill>
                <a:ea typeface="+mn-ea"/>
              </a:rPr>
              <a:t>Choice of emissions scenario matter more after 2040s</a:t>
            </a:r>
          </a:p>
        </p:txBody>
      </p:sp>
      <p:sp>
        <p:nvSpPr>
          <p:cNvPr id="24" name="Title 23"/>
          <p:cNvSpPr>
            <a:spLocks noGrp="1"/>
          </p:cNvSpPr>
          <p:nvPr>
            <p:ph type="title" idx="4294967295"/>
          </p:nvPr>
        </p:nvSpPr>
        <p:spPr>
          <a:xfrm>
            <a:off x="0" y="228600"/>
            <a:ext cx="8839200" cy="715963"/>
          </a:xfrm>
        </p:spPr>
        <p:txBody>
          <a:bodyPr>
            <a:noAutofit/>
          </a:bodyPr>
          <a:lstStyle/>
          <a:p>
            <a:r>
              <a:rPr lang="en-US" dirty="0" smtClean="0"/>
              <a:t>Projected Increases in Annual Temperature</a:t>
            </a:r>
          </a:p>
        </p:txBody>
      </p:sp>
      <p:sp>
        <p:nvSpPr>
          <p:cNvPr id="28" name="Rectangle 27"/>
          <p:cNvSpPr/>
          <p:nvPr/>
        </p:nvSpPr>
        <p:spPr>
          <a:xfrm>
            <a:off x="8498332" y="381000"/>
            <a:ext cx="466795" cy="276999"/>
          </a:xfrm>
          <a:prstGeom prst="rect">
            <a:avLst/>
          </a:prstGeom>
          <a:noFill/>
        </p:spPr>
        <p:txBody>
          <a:bodyPr wrap="none" lIns="91440" tIns="45720" rIns="91440" bIns="45720">
            <a:spAutoFit/>
          </a:bodyPr>
          <a:lstStyle/>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HH</a:t>
            </a: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7" descr="scenarios_Fig7.png"/>
          <p:cNvPicPr>
            <a:picLocks noChangeAspect="1"/>
          </p:cNvPicPr>
          <p:nvPr/>
        </p:nvPicPr>
        <p:blipFill>
          <a:blip r:embed="rId3" cstate="email"/>
          <a:srcRect/>
          <a:stretch>
            <a:fillRect/>
          </a:stretch>
        </p:blipFill>
        <p:spPr bwMode="auto">
          <a:xfrm>
            <a:off x="990600" y="990600"/>
            <a:ext cx="7254875" cy="4029711"/>
          </a:xfrm>
          <a:prstGeom prst="rect">
            <a:avLst/>
          </a:prstGeom>
          <a:noFill/>
          <a:ln w="9525">
            <a:noFill/>
            <a:miter lim="800000"/>
            <a:headEnd/>
            <a:tailEnd/>
          </a:ln>
        </p:spPr>
      </p:pic>
      <p:sp>
        <p:nvSpPr>
          <p:cNvPr id="178179" name="Rectangle 5"/>
          <p:cNvSpPr>
            <a:spLocks noChangeArrowheads="1"/>
          </p:cNvSpPr>
          <p:nvPr/>
        </p:nvSpPr>
        <p:spPr bwMode="auto">
          <a:xfrm>
            <a:off x="381000" y="76200"/>
            <a:ext cx="8686800" cy="685800"/>
          </a:xfrm>
          <a:prstGeom prst="rect">
            <a:avLst/>
          </a:prstGeom>
          <a:noFill/>
          <a:ln w="25400">
            <a:noFill/>
            <a:miter lim="800000"/>
            <a:headEnd/>
            <a:tailEnd/>
          </a:ln>
        </p:spPr>
        <p:txBody>
          <a:bodyPr anchor="ctr"/>
          <a:lstStyle/>
          <a:p>
            <a:pPr algn="ctr"/>
            <a:endParaRPr lang="en-US" sz="3200" dirty="0">
              <a:latin typeface="Calibri" pitchFamily="34" charset="0"/>
            </a:endParaRPr>
          </a:p>
        </p:txBody>
      </p:sp>
      <p:sp>
        <p:nvSpPr>
          <p:cNvPr id="178180" name="Text Box 1029"/>
          <p:cNvSpPr txBox="1">
            <a:spLocks noChangeArrowheads="1"/>
          </p:cNvSpPr>
          <p:nvPr/>
        </p:nvSpPr>
        <p:spPr bwMode="auto">
          <a:xfrm>
            <a:off x="2743200" y="4953000"/>
            <a:ext cx="4002088" cy="396875"/>
          </a:xfrm>
          <a:prstGeom prst="rect">
            <a:avLst/>
          </a:prstGeom>
          <a:noFill/>
          <a:ln w="9525">
            <a:noFill/>
            <a:miter lim="800000"/>
            <a:headEnd/>
            <a:tailEnd/>
          </a:ln>
        </p:spPr>
        <p:txBody>
          <a:bodyPr wrap="none">
            <a:spAutoFit/>
          </a:bodyPr>
          <a:lstStyle/>
          <a:p>
            <a:r>
              <a:rPr lang="en-US" sz="2000" b="0" dirty="0">
                <a:latin typeface="Calibri" pitchFamily="34" charset="0"/>
              </a:rPr>
              <a:t>* Compared with 1970-1999 average</a:t>
            </a:r>
          </a:p>
        </p:txBody>
      </p:sp>
      <p:sp>
        <p:nvSpPr>
          <p:cNvPr id="178181" name="Rectangle 8"/>
          <p:cNvSpPr>
            <a:spLocks noChangeArrowheads="1"/>
          </p:cNvSpPr>
          <p:nvPr/>
        </p:nvSpPr>
        <p:spPr bwMode="auto">
          <a:xfrm>
            <a:off x="1905000" y="5348555"/>
            <a:ext cx="6172200" cy="1323439"/>
          </a:xfrm>
          <a:prstGeom prst="rect">
            <a:avLst/>
          </a:prstGeom>
          <a:noFill/>
          <a:ln w="9525">
            <a:noFill/>
            <a:miter lim="800000"/>
            <a:headEnd/>
            <a:tailEnd/>
          </a:ln>
        </p:spPr>
        <p:txBody>
          <a:bodyPr wrap="square" anchor="ctr">
            <a:spAutoFit/>
          </a:bodyPr>
          <a:lstStyle/>
          <a:p>
            <a:pPr marL="57150" indent="-57150">
              <a:spcBef>
                <a:spcPct val="100000"/>
              </a:spcBef>
            </a:pPr>
            <a:r>
              <a:rPr lang="en-US" sz="2000" b="0" dirty="0">
                <a:latin typeface="Calibri" pitchFamily="34" charset="0"/>
              </a:rPr>
              <a:t>Changes in annual precipitation averaged over all models are small but some models show large seasonal changes, especially toward </a:t>
            </a:r>
            <a:r>
              <a:rPr lang="en-US" sz="2000" i="1" dirty="0">
                <a:latin typeface="Calibri" pitchFamily="34" charset="0"/>
              </a:rPr>
              <a:t>wetter autumns</a:t>
            </a:r>
            <a:r>
              <a:rPr lang="en-US" sz="2000" b="0" dirty="0">
                <a:latin typeface="Calibri" pitchFamily="34" charset="0"/>
              </a:rPr>
              <a:t> </a:t>
            </a:r>
            <a:r>
              <a:rPr lang="en-US" sz="2000" i="1" dirty="0">
                <a:latin typeface="Calibri" pitchFamily="34" charset="0"/>
              </a:rPr>
              <a:t>and winters</a:t>
            </a:r>
            <a:r>
              <a:rPr lang="en-US" sz="2000" b="0" dirty="0">
                <a:latin typeface="Calibri" pitchFamily="34" charset="0"/>
              </a:rPr>
              <a:t> and </a:t>
            </a:r>
            <a:r>
              <a:rPr lang="en-US" sz="2000" i="1" dirty="0">
                <a:latin typeface="Calibri" pitchFamily="34" charset="0"/>
              </a:rPr>
              <a:t>drier summers</a:t>
            </a:r>
            <a:r>
              <a:rPr lang="en-US" sz="2000" dirty="0">
                <a:latin typeface="Calibri" pitchFamily="34" charset="0"/>
              </a:rPr>
              <a:t>.</a:t>
            </a:r>
          </a:p>
        </p:txBody>
      </p:sp>
      <p:sp>
        <p:nvSpPr>
          <p:cNvPr id="178182" name="Text Box 6"/>
          <p:cNvSpPr txBox="1">
            <a:spLocks noChangeArrowheads="1"/>
          </p:cNvSpPr>
          <p:nvPr/>
        </p:nvSpPr>
        <p:spPr bwMode="auto">
          <a:xfrm>
            <a:off x="0" y="6553200"/>
            <a:ext cx="7848600" cy="304800"/>
          </a:xfrm>
          <a:prstGeom prst="rect">
            <a:avLst/>
          </a:prstGeom>
          <a:noFill/>
          <a:ln w="9525">
            <a:noFill/>
            <a:miter lim="800000"/>
            <a:headEnd/>
            <a:tailEnd/>
          </a:ln>
        </p:spPr>
        <p:txBody>
          <a:bodyPr>
            <a:spAutoFit/>
          </a:bodyPr>
          <a:lstStyle/>
          <a:p>
            <a:r>
              <a:rPr lang="en-US" sz="1400" b="0">
                <a:latin typeface="Calibri" pitchFamily="34" charset="0"/>
              </a:rPr>
              <a:t>Mote and Salath</a:t>
            </a:r>
            <a:r>
              <a:rPr lang="en-US" sz="1400" b="0">
                <a:latin typeface="Calibri" pitchFamily="34" charset="0"/>
                <a:cs typeface="Arial" charset="0"/>
              </a:rPr>
              <a:t>é,</a:t>
            </a:r>
            <a:r>
              <a:rPr lang="en-US" sz="1400" b="0">
                <a:latin typeface="Calibri" pitchFamily="34" charset="0"/>
              </a:rPr>
              <a:t> 2010</a:t>
            </a:r>
          </a:p>
        </p:txBody>
      </p:sp>
      <p:sp>
        <p:nvSpPr>
          <p:cNvPr id="7" name="Title 6"/>
          <p:cNvSpPr>
            <a:spLocks noGrp="1"/>
          </p:cNvSpPr>
          <p:nvPr>
            <p:ph type="title" idx="4294967295"/>
          </p:nvPr>
        </p:nvSpPr>
        <p:spPr>
          <a:xfrm>
            <a:off x="304800" y="228600"/>
            <a:ext cx="8229600" cy="715963"/>
          </a:xfrm>
        </p:spPr>
        <p:txBody>
          <a:bodyPr>
            <a:normAutofit fontScale="90000"/>
          </a:bodyPr>
          <a:lstStyle/>
          <a:p>
            <a:r>
              <a:rPr lang="en-US" dirty="0" smtClean="0"/>
              <a:t>Projected Changes in Annual Precipitation</a:t>
            </a:r>
          </a:p>
        </p:txBody>
      </p:sp>
      <p:sp>
        <p:nvSpPr>
          <p:cNvPr id="9" name="Rectangle 8"/>
          <p:cNvSpPr/>
          <p:nvPr/>
        </p:nvSpPr>
        <p:spPr>
          <a:xfrm>
            <a:off x="8498332" y="381000"/>
            <a:ext cx="466795" cy="276999"/>
          </a:xfrm>
          <a:prstGeom prst="rect">
            <a:avLst/>
          </a:prstGeom>
          <a:noFill/>
        </p:spPr>
        <p:txBody>
          <a:bodyPr wrap="none" lIns="91440" tIns="45720" rIns="91440" bIns="45720">
            <a:spAutoFit/>
          </a:bodyPr>
          <a:lstStyle/>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HH</a:t>
            </a: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email"/>
          <a:srcRect/>
          <a:stretch>
            <a:fillRect/>
          </a:stretch>
        </p:blipFill>
        <p:spPr bwMode="auto">
          <a:xfrm>
            <a:off x="0" y="0"/>
            <a:ext cx="4836695" cy="6858000"/>
          </a:xfrm>
          <a:prstGeom prst="rect">
            <a:avLst/>
          </a:prstGeom>
          <a:noFill/>
        </p:spPr>
      </p:pic>
      <p:sp>
        <p:nvSpPr>
          <p:cNvPr id="111619" name="Rectangle 3"/>
          <p:cNvSpPr>
            <a:spLocks noChangeArrowheads="1"/>
          </p:cNvSpPr>
          <p:nvPr/>
        </p:nvSpPr>
        <p:spPr bwMode="auto">
          <a:xfrm>
            <a:off x="5513388" y="1989415"/>
            <a:ext cx="2716212" cy="3877985"/>
          </a:xfrm>
          <a:prstGeom prst="rect">
            <a:avLst/>
          </a:prstGeom>
          <a:noFill/>
          <a:ln w="9525">
            <a:noFill/>
            <a:miter lim="800000"/>
            <a:headEnd/>
            <a:tailEnd/>
          </a:ln>
          <a:effectLst/>
        </p:spPr>
        <p:txBody>
          <a:bodyPr>
            <a:spAutoFit/>
          </a:bodyPr>
          <a:lstStyle/>
          <a:p>
            <a:pPr algn="l" eaLnBrk="0" hangingPunct="0"/>
            <a:r>
              <a:rPr lang="en-US" sz="2400" dirty="0">
                <a:latin typeface="Times" pitchFamily="18" charset="0"/>
              </a:rPr>
              <a:t>As the West warms,</a:t>
            </a:r>
          </a:p>
          <a:p>
            <a:pPr algn="l" eaLnBrk="0" hangingPunct="0"/>
            <a:r>
              <a:rPr lang="en-US" sz="2400" dirty="0">
                <a:latin typeface="Times" pitchFamily="18" charset="0"/>
              </a:rPr>
              <a:t>spring flows rise and summer flows drop</a:t>
            </a:r>
          </a:p>
          <a:p>
            <a:pPr algn="l" eaLnBrk="0" hangingPunct="0"/>
            <a:endParaRPr lang="en-US" sz="2400" dirty="0">
              <a:latin typeface="Times" pitchFamily="18" charset="0"/>
            </a:endParaRPr>
          </a:p>
          <a:p>
            <a:pPr algn="l" eaLnBrk="0" hangingPunct="0"/>
            <a:r>
              <a:rPr lang="en-US" dirty="0">
                <a:latin typeface="Times" pitchFamily="18" charset="0"/>
              </a:rPr>
              <a:t>Stewart IT, </a:t>
            </a:r>
            <a:r>
              <a:rPr lang="en-US" dirty="0" err="1">
                <a:latin typeface="Times" pitchFamily="18" charset="0"/>
              </a:rPr>
              <a:t>Cayan</a:t>
            </a:r>
            <a:r>
              <a:rPr lang="en-US" dirty="0">
                <a:latin typeface="Times" pitchFamily="18" charset="0"/>
              </a:rPr>
              <a:t> DR, </a:t>
            </a:r>
            <a:r>
              <a:rPr lang="en-US" dirty="0" err="1">
                <a:latin typeface="Times" pitchFamily="18" charset="0"/>
              </a:rPr>
              <a:t>Dettinger</a:t>
            </a:r>
            <a:r>
              <a:rPr lang="en-US" dirty="0">
                <a:latin typeface="Times" pitchFamily="18" charset="0"/>
              </a:rPr>
              <a:t> MD, 2005: Changes toward earlier </a:t>
            </a:r>
            <a:r>
              <a:rPr lang="en-US" dirty="0" err="1">
                <a:latin typeface="Times" pitchFamily="18" charset="0"/>
              </a:rPr>
              <a:t>streamflow</a:t>
            </a:r>
            <a:r>
              <a:rPr lang="en-US" dirty="0">
                <a:latin typeface="Times" pitchFamily="18" charset="0"/>
              </a:rPr>
              <a:t> timing across western North America, J. Climate, 18 (8): 1136-1155</a:t>
            </a:r>
          </a:p>
          <a:p>
            <a:pPr algn="l" eaLnBrk="0" hangingPunct="0"/>
            <a:endParaRPr lang="en-US" dirty="0">
              <a:latin typeface="Times" pitchFamily="18" charset="0"/>
            </a:endParaRPr>
          </a:p>
        </p:txBody>
      </p:sp>
      <p:sp>
        <p:nvSpPr>
          <p:cNvPr id="4" name="Title 3"/>
          <p:cNvSpPr>
            <a:spLocks noGrp="1"/>
          </p:cNvSpPr>
          <p:nvPr>
            <p:ph type="title" idx="4294967295"/>
          </p:nvPr>
        </p:nvSpPr>
        <p:spPr>
          <a:xfrm>
            <a:off x="5257800" y="152400"/>
            <a:ext cx="3886200" cy="1676400"/>
          </a:xfrm>
        </p:spPr>
        <p:txBody>
          <a:bodyPr>
            <a:normAutofit fontScale="90000"/>
          </a:bodyPr>
          <a:lstStyle/>
          <a:p>
            <a:r>
              <a:rPr lang="en-US" dirty="0" smtClean="0"/>
              <a:t>Trends in Fractional</a:t>
            </a:r>
            <a:r>
              <a:rPr lang="en-US" baseline="0" dirty="0" smtClean="0"/>
              <a:t> </a:t>
            </a:r>
            <a:r>
              <a:rPr lang="en-US" baseline="0" dirty="0" err="1" smtClean="0"/>
              <a:t>Streamflow</a:t>
            </a:r>
            <a:endParaRPr lang="en-US" dirty="0"/>
          </a:p>
        </p:txBody>
      </p:sp>
      <p:sp>
        <p:nvSpPr>
          <p:cNvPr id="6" name="Rectangle 5"/>
          <p:cNvSpPr/>
          <p:nvPr/>
        </p:nvSpPr>
        <p:spPr>
          <a:xfrm>
            <a:off x="8498332" y="381000"/>
            <a:ext cx="466795" cy="276999"/>
          </a:xfrm>
          <a:prstGeom prst="rect">
            <a:avLst/>
          </a:prstGeom>
          <a:noFill/>
        </p:spPr>
        <p:txBody>
          <a:bodyPr wrap="none" lIns="91440" tIns="45720" rIns="91440" bIns="45720">
            <a:spAutoFit/>
          </a:bodyPr>
          <a:lstStyle/>
          <a:p>
            <a:pPr algn="ctr"/>
            <a:r>
              <a:rPr lang="en-US" sz="1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HH</a:t>
            </a:r>
            <a:endParaRPr lang="en-US" sz="1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email"/>
          <a:srcRect t="8081" b="15152"/>
          <a:stretch>
            <a:fillRect/>
          </a:stretch>
        </p:blipFill>
        <p:spPr bwMode="auto">
          <a:xfrm>
            <a:off x="2895600" y="2963863"/>
            <a:ext cx="3414713" cy="3392487"/>
          </a:xfrm>
          <a:prstGeom prst="rect">
            <a:avLst/>
          </a:prstGeom>
          <a:noFill/>
          <a:ln w="9525">
            <a:noFill/>
            <a:miter lim="800000"/>
            <a:headEnd/>
            <a:tailEnd/>
          </a:ln>
          <a:effectLst/>
        </p:spPr>
      </p:pic>
      <p:pic>
        <p:nvPicPr>
          <p:cNvPr id="113667" name="Picture 3"/>
          <p:cNvPicPr>
            <a:picLocks noChangeAspect="1" noChangeArrowheads="1"/>
          </p:cNvPicPr>
          <p:nvPr/>
        </p:nvPicPr>
        <p:blipFill>
          <a:blip r:embed="rId3" cstate="email"/>
          <a:srcRect l="3922" t="8081" r="11111" b="14142"/>
          <a:stretch>
            <a:fillRect/>
          </a:stretch>
        </p:blipFill>
        <p:spPr bwMode="auto">
          <a:xfrm>
            <a:off x="76200" y="2963863"/>
            <a:ext cx="2900363" cy="3436937"/>
          </a:xfrm>
          <a:prstGeom prst="rect">
            <a:avLst/>
          </a:prstGeom>
          <a:noFill/>
          <a:ln w="9525">
            <a:noFill/>
            <a:miter lim="800000"/>
            <a:headEnd/>
            <a:tailEnd/>
          </a:ln>
          <a:effectLst/>
        </p:spPr>
      </p:pic>
      <p:pic>
        <p:nvPicPr>
          <p:cNvPr id="113668" name="Picture 4"/>
          <p:cNvPicPr>
            <a:picLocks noChangeAspect="1" noChangeArrowheads="1"/>
          </p:cNvPicPr>
          <p:nvPr/>
        </p:nvPicPr>
        <p:blipFill>
          <a:blip r:embed="rId4" cstate="email"/>
          <a:srcRect l="3922" t="8081" r="9804" b="15152"/>
          <a:stretch>
            <a:fillRect/>
          </a:stretch>
        </p:blipFill>
        <p:spPr bwMode="auto">
          <a:xfrm>
            <a:off x="6019800" y="2963863"/>
            <a:ext cx="2944813" cy="3392487"/>
          </a:xfrm>
          <a:prstGeom prst="rect">
            <a:avLst/>
          </a:prstGeom>
          <a:noFill/>
          <a:ln w="9525">
            <a:noFill/>
            <a:miter lim="800000"/>
            <a:headEnd/>
            <a:tailEnd/>
          </a:ln>
          <a:effectLst/>
        </p:spPr>
      </p:pic>
      <p:sp>
        <p:nvSpPr>
          <p:cNvPr id="113669" name="Rectangle 5"/>
          <p:cNvSpPr>
            <a:spLocks noChangeArrowheads="1"/>
          </p:cNvSpPr>
          <p:nvPr/>
        </p:nvSpPr>
        <p:spPr bwMode="auto">
          <a:xfrm>
            <a:off x="609600" y="3505200"/>
            <a:ext cx="1219200" cy="914400"/>
          </a:xfrm>
          <a:prstGeom prst="rect">
            <a:avLst/>
          </a:prstGeom>
          <a:noFill/>
          <a:ln w="25400">
            <a:solidFill>
              <a:schemeClr val="tx1"/>
            </a:solidFill>
            <a:miter lim="800000"/>
            <a:headEnd/>
            <a:tailEnd/>
          </a:ln>
          <a:effectLst/>
        </p:spPr>
        <p:txBody>
          <a:bodyPr wrap="none" anchor="ctr"/>
          <a:lstStyle/>
          <a:p>
            <a:endParaRPr lang="en-US"/>
          </a:p>
        </p:txBody>
      </p:sp>
      <p:sp>
        <p:nvSpPr>
          <p:cNvPr id="113670" name="Rectangle 6"/>
          <p:cNvSpPr>
            <a:spLocks noChangeArrowheads="1"/>
          </p:cNvSpPr>
          <p:nvPr/>
        </p:nvSpPr>
        <p:spPr bwMode="auto">
          <a:xfrm>
            <a:off x="609600" y="4419600"/>
            <a:ext cx="1676400" cy="1295400"/>
          </a:xfrm>
          <a:prstGeom prst="rect">
            <a:avLst/>
          </a:prstGeom>
          <a:noFill/>
          <a:ln w="25400">
            <a:solidFill>
              <a:schemeClr val="tx1"/>
            </a:solidFill>
            <a:miter lim="800000"/>
            <a:headEnd/>
            <a:tailEnd/>
          </a:ln>
          <a:effectLst/>
        </p:spPr>
        <p:txBody>
          <a:bodyPr wrap="none" anchor="ctr"/>
          <a:lstStyle/>
          <a:p>
            <a:endParaRPr lang="en-US"/>
          </a:p>
        </p:txBody>
      </p:sp>
      <p:sp>
        <p:nvSpPr>
          <p:cNvPr id="113675" name="Text Box 11"/>
          <p:cNvSpPr txBox="1">
            <a:spLocks noChangeArrowheads="1"/>
          </p:cNvSpPr>
          <p:nvPr/>
        </p:nvSpPr>
        <p:spPr bwMode="auto">
          <a:xfrm>
            <a:off x="3505200" y="6415088"/>
            <a:ext cx="1832489" cy="369332"/>
          </a:xfrm>
          <a:prstGeom prst="rect">
            <a:avLst/>
          </a:prstGeom>
          <a:noFill/>
          <a:ln w="9525">
            <a:noFill/>
            <a:miter lim="800000"/>
            <a:headEnd/>
            <a:tailEnd/>
          </a:ln>
          <a:effectLst/>
        </p:spPr>
        <p:txBody>
          <a:bodyPr wrap="none">
            <a:spAutoFit/>
          </a:bodyPr>
          <a:lstStyle/>
          <a:p>
            <a:pPr algn="l"/>
            <a:r>
              <a:rPr lang="en-US"/>
              <a:t>April 1 SWE (mm)</a:t>
            </a:r>
          </a:p>
        </p:txBody>
      </p:sp>
      <p:sp>
        <p:nvSpPr>
          <p:cNvPr id="113676" name="Text Box 12"/>
          <p:cNvSpPr txBox="1">
            <a:spLocks noChangeArrowheads="1"/>
          </p:cNvSpPr>
          <p:nvPr/>
        </p:nvSpPr>
        <p:spPr bwMode="auto">
          <a:xfrm>
            <a:off x="400050" y="2597150"/>
            <a:ext cx="2110706" cy="369332"/>
          </a:xfrm>
          <a:prstGeom prst="rect">
            <a:avLst/>
          </a:prstGeom>
          <a:noFill/>
          <a:ln w="9525">
            <a:noFill/>
            <a:miter lim="800000"/>
            <a:headEnd/>
            <a:tailEnd/>
          </a:ln>
          <a:effectLst/>
        </p:spPr>
        <p:txBody>
          <a:bodyPr wrap="none">
            <a:spAutoFit/>
          </a:bodyPr>
          <a:lstStyle/>
          <a:p>
            <a:pPr algn="l"/>
            <a:r>
              <a:rPr lang="en-US" dirty="0"/>
              <a:t>20</a:t>
            </a:r>
            <a:r>
              <a:rPr lang="en-US" baseline="30000" dirty="0"/>
              <a:t>th</a:t>
            </a:r>
            <a:r>
              <a:rPr lang="en-US" dirty="0"/>
              <a:t> Century Climate</a:t>
            </a:r>
          </a:p>
        </p:txBody>
      </p:sp>
      <p:sp>
        <p:nvSpPr>
          <p:cNvPr id="113677" name="Text Box 13"/>
          <p:cNvSpPr txBox="1">
            <a:spLocks noChangeArrowheads="1"/>
          </p:cNvSpPr>
          <p:nvPr/>
        </p:nvSpPr>
        <p:spPr bwMode="auto">
          <a:xfrm>
            <a:off x="3581400" y="2597150"/>
            <a:ext cx="1712328" cy="369332"/>
          </a:xfrm>
          <a:prstGeom prst="rect">
            <a:avLst/>
          </a:prstGeom>
          <a:noFill/>
          <a:ln w="9525">
            <a:noFill/>
            <a:miter lim="800000"/>
            <a:headEnd/>
            <a:tailEnd/>
          </a:ln>
          <a:effectLst/>
        </p:spPr>
        <p:txBody>
          <a:bodyPr wrap="none">
            <a:spAutoFit/>
          </a:bodyPr>
          <a:lstStyle/>
          <a:p>
            <a:pPr algn="l"/>
            <a:r>
              <a:rPr lang="en-US" dirty="0"/>
              <a:t>“2020s” (+1.7 C)</a:t>
            </a:r>
          </a:p>
        </p:txBody>
      </p:sp>
      <p:sp>
        <p:nvSpPr>
          <p:cNvPr id="113678" name="Text Box 14"/>
          <p:cNvSpPr txBox="1">
            <a:spLocks noChangeArrowheads="1"/>
          </p:cNvSpPr>
          <p:nvPr/>
        </p:nvSpPr>
        <p:spPr bwMode="auto">
          <a:xfrm>
            <a:off x="6553200" y="2597150"/>
            <a:ext cx="1882247" cy="369332"/>
          </a:xfrm>
          <a:prstGeom prst="rect">
            <a:avLst/>
          </a:prstGeom>
          <a:noFill/>
          <a:ln w="9525">
            <a:noFill/>
            <a:miter lim="800000"/>
            <a:headEnd/>
            <a:tailEnd/>
          </a:ln>
          <a:effectLst/>
        </p:spPr>
        <p:txBody>
          <a:bodyPr wrap="none">
            <a:spAutoFit/>
          </a:bodyPr>
          <a:lstStyle/>
          <a:p>
            <a:pPr algn="l"/>
            <a:r>
              <a:rPr lang="en-US" dirty="0"/>
              <a:t>“2040s” (+ 2.25 C)</a:t>
            </a:r>
          </a:p>
        </p:txBody>
      </p:sp>
      <p:sp>
        <p:nvSpPr>
          <p:cNvPr id="113679" name="Text Box 15"/>
          <p:cNvSpPr txBox="1">
            <a:spLocks noChangeArrowheads="1"/>
          </p:cNvSpPr>
          <p:nvPr/>
        </p:nvSpPr>
        <p:spPr bwMode="auto">
          <a:xfrm>
            <a:off x="3886200" y="3505200"/>
            <a:ext cx="896399" cy="461665"/>
          </a:xfrm>
          <a:prstGeom prst="rect">
            <a:avLst/>
          </a:prstGeom>
          <a:noFill/>
          <a:ln w="9525">
            <a:noFill/>
            <a:miter lim="800000"/>
            <a:headEnd/>
            <a:tailEnd/>
          </a:ln>
          <a:effectLst/>
        </p:spPr>
        <p:txBody>
          <a:bodyPr wrap="none">
            <a:spAutoFit/>
          </a:bodyPr>
          <a:lstStyle/>
          <a:p>
            <a:pPr algn="l"/>
            <a:r>
              <a:rPr lang="en-US" sz="2400" b="1" dirty="0"/>
              <a:t>-3.6%</a:t>
            </a:r>
          </a:p>
        </p:txBody>
      </p:sp>
      <p:sp>
        <p:nvSpPr>
          <p:cNvPr id="113680" name="Text Box 16"/>
          <p:cNvSpPr txBox="1">
            <a:spLocks noChangeArrowheads="1"/>
          </p:cNvSpPr>
          <p:nvPr/>
        </p:nvSpPr>
        <p:spPr bwMode="auto">
          <a:xfrm>
            <a:off x="6697663" y="3505200"/>
            <a:ext cx="1051891" cy="461665"/>
          </a:xfrm>
          <a:prstGeom prst="rect">
            <a:avLst/>
          </a:prstGeom>
          <a:noFill/>
          <a:ln w="9525">
            <a:noFill/>
            <a:miter lim="800000"/>
            <a:headEnd/>
            <a:tailEnd/>
          </a:ln>
          <a:effectLst/>
        </p:spPr>
        <p:txBody>
          <a:bodyPr wrap="none">
            <a:spAutoFit/>
          </a:bodyPr>
          <a:lstStyle/>
          <a:p>
            <a:pPr algn="l"/>
            <a:r>
              <a:rPr lang="en-US" sz="2400" b="1" dirty="0"/>
              <a:t>-11.5%</a:t>
            </a:r>
          </a:p>
        </p:txBody>
      </p:sp>
      <p:sp>
        <p:nvSpPr>
          <p:cNvPr id="113722" name="Rectangle 58"/>
          <p:cNvSpPr>
            <a:spLocks noChangeArrowheads="1"/>
          </p:cNvSpPr>
          <p:nvPr/>
        </p:nvSpPr>
        <p:spPr bwMode="auto">
          <a:xfrm>
            <a:off x="3581400" y="3505200"/>
            <a:ext cx="1219200" cy="914400"/>
          </a:xfrm>
          <a:prstGeom prst="rect">
            <a:avLst/>
          </a:prstGeom>
          <a:noFill/>
          <a:ln w="25400">
            <a:solidFill>
              <a:schemeClr val="tx1"/>
            </a:solidFill>
            <a:miter lim="800000"/>
            <a:headEnd/>
            <a:tailEnd/>
          </a:ln>
          <a:effectLst/>
        </p:spPr>
        <p:txBody>
          <a:bodyPr wrap="none" anchor="ctr"/>
          <a:lstStyle/>
          <a:p>
            <a:endParaRPr lang="en-US"/>
          </a:p>
        </p:txBody>
      </p:sp>
      <p:sp>
        <p:nvSpPr>
          <p:cNvPr id="113723" name="Rectangle 59"/>
          <p:cNvSpPr>
            <a:spLocks noChangeArrowheads="1"/>
          </p:cNvSpPr>
          <p:nvPr/>
        </p:nvSpPr>
        <p:spPr bwMode="auto">
          <a:xfrm>
            <a:off x="3581400" y="4419600"/>
            <a:ext cx="1676400" cy="1295400"/>
          </a:xfrm>
          <a:prstGeom prst="rect">
            <a:avLst/>
          </a:prstGeom>
          <a:noFill/>
          <a:ln w="25400">
            <a:solidFill>
              <a:schemeClr val="tx1"/>
            </a:solidFill>
            <a:miter lim="800000"/>
            <a:headEnd/>
            <a:tailEnd/>
          </a:ln>
          <a:effectLst/>
        </p:spPr>
        <p:txBody>
          <a:bodyPr wrap="none" anchor="ctr"/>
          <a:lstStyle/>
          <a:p>
            <a:endParaRPr lang="en-US"/>
          </a:p>
        </p:txBody>
      </p:sp>
      <p:sp>
        <p:nvSpPr>
          <p:cNvPr id="113724" name="Rectangle 60"/>
          <p:cNvSpPr>
            <a:spLocks noChangeArrowheads="1"/>
          </p:cNvSpPr>
          <p:nvPr/>
        </p:nvSpPr>
        <p:spPr bwMode="auto">
          <a:xfrm>
            <a:off x="6553200" y="3505200"/>
            <a:ext cx="1219200" cy="914400"/>
          </a:xfrm>
          <a:prstGeom prst="rect">
            <a:avLst/>
          </a:prstGeom>
          <a:noFill/>
          <a:ln w="25400">
            <a:solidFill>
              <a:schemeClr val="tx1"/>
            </a:solidFill>
            <a:miter lim="800000"/>
            <a:headEnd/>
            <a:tailEnd/>
          </a:ln>
          <a:effectLst/>
        </p:spPr>
        <p:txBody>
          <a:bodyPr wrap="none" anchor="ctr"/>
          <a:lstStyle/>
          <a:p>
            <a:endParaRPr lang="en-US"/>
          </a:p>
        </p:txBody>
      </p:sp>
      <p:sp>
        <p:nvSpPr>
          <p:cNvPr id="113725" name="Rectangle 61"/>
          <p:cNvSpPr>
            <a:spLocks noChangeArrowheads="1"/>
          </p:cNvSpPr>
          <p:nvPr/>
        </p:nvSpPr>
        <p:spPr bwMode="auto">
          <a:xfrm>
            <a:off x="6553200" y="4419600"/>
            <a:ext cx="1676400" cy="1295400"/>
          </a:xfrm>
          <a:prstGeom prst="rect">
            <a:avLst/>
          </a:prstGeom>
          <a:noFill/>
          <a:ln w="25400">
            <a:solidFill>
              <a:schemeClr val="tx1"/>
            </a:solidFill>
            <a:miter lim="800000"/>
            <a:headEnd/>
            <a:tailEnd/>
          </a:ln>
          <a:effectLst/>
        </p:spPr>
        <p:txBody>
          <a:bodyPr wrap="none" anchor="ctr"/>
          <a:lstStyle/>
          <a:p>
            <a:endParaRPr lang="en-US"/>
          </a:p>
        </p:txBody>
      </p:sp>
      <p:sp>
        <p:nvSpPr>
          <p:cNvPr id="113726" name="Text Box 62"/>
          <p:cNvSpPr txBox="1">
            <a:spLocks noChangeArrowheads="1"/>
          </p:cNvSpPr>
          <p:nvPr/>
        </p:nvSpPr>
        <p:spPr bwMode="auto">
          <a:xfrm>
            <a:off x="3581400" y="5334000"/>
            <a:ext cx="1051891" cy="461665"/>
          </a:xfrm>
          <a:prstGeom prst="rect">
            <a:avLst/>
          </a:prstGeom>
          <a:noFill/>
          <a:ln w="9525">
            <a:noFill/>
            <a:miter lim="800000"/>
            <a:headEnd/>
            <a:tailEnd/>
          </a:ln>
          <a:effectLst/>
        </p:spPr>
        <p:txBody>
          <a:bodyPr wrap="none">
            <a:spAutoFit/>
          </a:bodyPr>
          <a:lstStyle/>
          <a:p>
            <a:pPr algn="l"/>
            <a:r>
              <a:rPr lang="en-US" sz="2400" b="1"/>
              <a:t>-21.4%</a:t>
            </a:r>
          </a:p>
        </p:txBody>
      </p:sp>
      <p:sp>
        <p:nvSpPr>
          <p:cNvPr id="113727" name="Text Box 63"/>
          <p:cNvSpPr txBox="1">
            <a:spLocks noChangeArrowheads="1"/>
          </p:cNvSpPr>
          <p:nvPr/>
        </p:nvSpPr>
        <p:spPr bwMode="auto">
          <a:xfrm>
            <a:off x="6553200" y="5334000"/>
            <a:ext cx="1051891" cy="461665"/>
          </a:xfrm>
          <a:prstGeom prst="rect">
            <a:avLst/>
          </a:prstGeom>
          <a:noFill/>
          <a:ln w="9525">
            <a:noFill/>
            <a:miter lim="800000"/>
            <a:headEnd/>
            <a:tailEnd/>
          </a:ln>
          <a:effectLst/>
        </p:spPr>
        <p:txBody>
          <a:bodyPr wrap="none">
            <a:spAutoFit/>
          </a:bodyPr>
          <a:lstStyle/>
          <a:p>
            <a:pPr algn="l"/>
            <a:r>
              <a:rPr lang="en-US" sz="2400" b="1" dirty="0"/>
              <a:t>-34.8%</a:t>
            </a:r>
          </a:p>
        </p:txBody>
      </p:sp>
      <p:sp>
        <p:nvSpPr>
          <p:cNvPr id="20" name="Title 19"/>
          <p:cNvSpPr>
            <a:spLocks noGrp="1"/>
          </p:cNvSpPr>
          <p:nvPr>
            <p:ph type="title" idx="4294967295"/>
          </p:nvPr>
        </p:nvSpPr>
        <p:spPr>
          <a:xfrm>
            <a:off x="457200" y="228600"/>
            <a:ext cx="8229600" cy="944563"/>
          </a:xfrm>
        </p:spPr>
        <p:txBody>
          <a:bodyPr>
            <a:noAutofit/>
          </a:bodyPr>
          <a:lstStyle/>
          <a:p>
            <a:r>
              <a:rPr lang="en-US" dirty="0" smtClean="0"/>
              <a:t>Changes in Simulated April 1 Snowpack </a:t>
            </a:r>
            <a:endParaRPr lang="en-US" dirty="0"/>
          </a:p>
        </p:txBody>
      </p:sp>
      <p:sp>
        <p:nvSpPr>
          <p:cNvPr id="21" name="Text Placeholder 20"/>
          <p:cNvSpPr>
            <a:spLocks noGrp="1"/>
          </p:cNvSpPr>
          <p:nvPr>
            <p:ph type="body" idx="4294967295"/>
          </p:nvPr>
        </p:nvSpPr>
        <p:spPr>
          <a:xfrm>
            <a:off x="457200" y="1295400"/>
            <a:ext cx="8229600" cy="990600"/>
          </a:xfrm>
        </p:spPr>
        <p:txBody>
          <a:bodyPr>
            <a:normAutofit/>
          </a:bodyPr>
          <a:lstStyle/>
          <a:p>
            <a:pPr algn="ctr" rtl="0" eaLnBrk="1" latinLnBrk="0" hangingPunct="1">
              <a:buNone/>
            </a:pPr>
            <a:r>
              <a:rPr lang="en-US" sz="2400" kern="1200" dirty="0" smtClean="0">
                <a:solidFill>
                  <a:schemeClr val="tx1"/>
                </a:solidFill>
                <a:latin typeface="+mn-lt"/>
                <a:ea typeface="+mn-ea"/>
                <a:cs typeface="+mn-cs"/>
              </a:rPr>
              <a:t>Canadian and U.S. portions of the Columbia River basin</a:t>
            </a:r>
            <a:endParaRPr lang="en-US" sz="2400" dirty="0" smtClean="0"/>
          </a:p>
          <a:p>
            <a:pPr algn="ctr" rtl="0" eaLnBrk="1" latinLnBrk="0" hangingPunct="1">
              <a:buNone/>
            </a:pPr>
            <a:r>
              <a:rPr lang="en-US" sz="2400" kern="1200" dirty="0" smtClean="0">
                <a:solidFill>
                  <a:schemeClr val="tx1"/>
                </a:solidFill>
                <a:latin typeface="+mn-lt"/>
                <a:ea typeface="+mn-ea"/>
                <a:cs typeface="+mn-cs"/>
              </a:rPr>
              <a:t>(% change relative to current climate)</a:t>
            </a:r>
            <a:endParaRPr lang="en-US" sz="2400" dirty="0" smtClean="0"/>
          </a:p>
          <a:p>
            <a:pPr algn="ct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additive="base">
                                        <p:cTn id="7" dur="500" fill="hold"/>
                                        <p:tgtEl>
                                          <p:spTgt spid="113669"/>
                                        </p:tgtEl>
                                        <p:attrNameLst>
                                          <p:attrName>ppt_x</p:attrName>
                                        </p:attrNameLst>
                                      </p:cBhvr>
                                      <p:tavLst>
                                        <p:tav tm="0">
                                          <p:val>
                                            <p:strVal val="#ppt_x"/>
                                          </p:val>
                                        </p:tav>
                                        <p:tav tm="100000">
                                          <p:val>
                                            <p:strVal val="#ppt_x"/>
                                          </p:val>
                                        </p:tav>
                                      </p:tavLst>
                                    </p:anim>
                                    <p:anim calcmode="lin" valueType="num">
                                      <p:cBhvr additive="base">
                                        <p:cTn id="8" dur="500" fill="hold"/>
                                        <p:tgtEl>
                                          <p:spTgt spid="1136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670"/>
                                        </p:tgtEl>
                                        <p:attrNameLst>
                                          <p:attrName>style.visibility</p:attrName>
                                        </p:attrNameLst>
                                      </p:cBhvr>
                                      <p:to>
                                        <p:strVal val="visible"/>
                                      </p:to>
                                    </p:set>
                                    <p:anim calcmode="lin" valueType="num">
                                      <p:cBhvr additive="base">
                                        <p:cTn id="11" dur="500" fill="hold"/>
                                        <p:tgtEl>
                                          <p:spTgt spid="113670"/>
                                        </p:tgtEl>
                                        <p:attrNameLst>
                                          <p:attrName>ppt_x</p:attrName>
                                        </p:attrNameLst>
                                      </p:cBhvr>
                                      <p:tavLst>
                                        <p:tav tm="0">
                                          <p:val>
                                            <p:strVal val="#ppt_x"/>
                                          </p:val>
                                        </p:tav>
                                        <p:tav tm="100000">
                                          <p:val>
                                            <p:strVal val="#ppt_x"/>
                                          </p:val>
                                        </p:tav>
                                      </p:tavLst>
                                    </p:anim>
                                    <p:anim calcmode="lin" valueType="num">
                                      <p:cBhvr additive="base">
                                        <p:cTn id="12" dur="500" fill="hold"/>
                                        <p:tgtEl>
                                          <p:spTgt spid="1136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3679"/>
                                        </p:tgtEl>
                                        <p:attrNameLst>
                                          <p:attrName>style.visibility</p:attrName>
                                        </p:attrNameLst>
                                      </p:cBhvr>
                                      <p:to>
                                        <p:strVal val="visible"/>
                                      </p:to>
                                    </p:set>
                                    <p:anim calcmode="lin" valueType="num">
                                      <p:cBhvr additive="base">
                                        <p:cTn id="15" dur="500" fill="hold"/>
                                        <p:tgtEl>
                                          <p:spTgt spid="113679"/>
                                        </p:tgtEl>
                                        <p:attrNameLst>
                                          <p:attrName>ppt_x</p:attrName>
                                        </p:attrNameLst>
                                      </p:cBhvr>
                                      <p:tavLst>
                                        <p:tav tm="0">
                                          <p:val>
                                            <p:strVal val="#ppt_x"/>
                                          </p:val>
                                        </p:tav>
                                        <p:tav tm="100000">
                                          <p:val>
                                            <p:strVal val="#ppt_x"/>
                                          </p:val>
                                        </p:tav>
                                      </p:tavLst>
                                    </p:anim>
                                    <p:anim calcmode="lin" valueType="num">
                                      <p:cBhvr additive="base">
                                        <p:cTn id="16" dur="500" fill="hold"/>
                                        <p:tgtEl>
                                          <p:spTgt spid="1136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3680"/>
                                        </p:tgtEl>
                                        <p:attrNameLst>
                                          <p:attrName>style.visibility</p:attrName>
                                        </p:attrNameLst>
                                      </p:cBhvr>
                                      <p:to>
                                        <p:strVal val="visible"/>
                                      </p:to>
                                    </p:set>
                                    <p:anim calcmode="lin" valueType="num">
                                      <p:cBhvr additive="base">
                                        <p:cTn id="19" dur="500" fill="hold"/>
                                        <p:tgtEl>
                                          <p:spTgt spid="113680"/>
                                        </p:tgtEl>
                                        <p:attrNameLst>
                                          <p:attrName>ppt_x</p:attrName>
                                        </p:attrNameLst>
                                      </p:cBhvr>
                                      <p:tavLst>
                                        <p:tav tm="0">
                                          <p:val>
                                            <p:strVal val="#ppt_x"/>
                                          </p:val>
                                        </p:tav>
                                        <p:tav tm="100000">
                                          <p:val>
                                            <p:strVal val="#ppt_x"/>
                                          </p:val>
                                        </p:tav>
                                      </p:tavLst>
                                    </p:anim>
                                    <p:anim calcmode="lin" valueType="num">
                                      <p:cBhvr additive="base">
                                        <p:cTn id="20" dur="500" fill="hold"/>
                                        <p:tgtEl>
                                          <p:spTgt spid="11368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3722"/>
                                        </p:tgtEl>
                                        <p:attrNameLst>
                                          <p:attrName>style.visibility</p:attrName>
                                        </p:attrNameLst>
                                      </p:cBhvr>
                                      <p:to>
                                        <p:strVal val="visible"/>
                                      </p:to>
                                    </p:set>
                                    <p:anim calcmode="lin" valueType="num">
                                      <p:cBhvr additive="base">
                                        <p:cTn id="23" dur="500" fill="hold"/>
                                        <p:tgtEl>
                                          <p:spTgt spid="113722"/>
                                        </p:tgtEl>
                                        <p:attrNameLst>
                                          <p:attrName>ppt_x</p:attrName>
                                        </p:attrNameLst>
                                      </p:cBhvr>
                                      <p:tavLst>
                                        <p:tav tm="0">
                                          <p:val>
                                            <p:strVal val="#ppt_x"/>
                                          </p:val>
                                        </p:tav>
                                        <p:tav tm="100000">
                                          <p:val>
                                            <p:strVal val="#ppt_x"/>
                                          </p:val>
                                        </p:tav>
                                      </p:tavLst>
                                    </p:anim>
                                    <p:anim calcmode="lin" valueType="num">
                                      <p:cBhvr additive="base">
                                        <p:cTn id="24" dur="500" fill="hold"/>
                                        <p:tgtEl>
                                          <p:spTgt spid="1137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3723"/>
                                        </p:tgtEl>
                                        <p:attrNameLst>
                                          <p:attrName>style.visibility</p:attrName>
                                        </p:attrNameLst>
                                      </p:cBhvr>
                                      <p:to>
                                        <p:strVal val="visible"/>
                                      </p:to>
                                    </p:set>
                                    <p:anim calcmode="lin" valueType="num">
                                      <p:cBhvr additive="base">
                                        <p:cTn id="27" dur="500" fill="hold"/>
                                        <p:tgtEl>
                                          <p:spTgt spid="113723"/>
                                        </p:tgtEl>
                                        <p:attrNameLst>
                                          <p:attrName>ppt_x</p:attrName>
                                        </p:attrNameLst>
                                      </p:cBhvr>
                                      <p:tavLst>
                                        <p:tav tm="0">
                                          <p:val>
                                            <p:strVal val="#ppt_x"/>
                                          </p:val>
                                        </p:tav>
                                        <p:tav tm="100000">
                                          <p:val>
                                            <p:strVal val="#ppt_x"/>
                                          </p:val>
                                        </p:tav>
                                      </p:tavLst>
                                    </p:anim>
                                    <p:anim calcmode="lin" valueType="num">
                                      <p:cBhvr additive="base">
                                        <p:cTn id="28" dur="500" fill="hold"/>
                                        <p:tgtEl>
                                          <p:spTgt spid="1137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724"/>
                                        </p:tgtEl>
                                        <p:attrNameLst>
                                          <p:attrName>style.visibility</p:attrName>
                                        </p:attrNameLst>
                                      </p:cBhvr>
                                      <p:to>
                                        <p:strVal val="visible"/>
                                      </p:to>
                                    </p:set>
                                    <p:anim calcmode="lin" valueType="num">
                                      <p:cBhvr additive="base">
                                        <p:cTn id="31" dur="500" fill="hold"/>
                                        <p:tgtEl>
                                          <p:spTgt spid="113724"/>
                                        </p:tgtEl>
                                        <p:attrNameLst>
                                          <p:attrName>ppt_x</p:attrName>
                                        </p:attrNameLst>
                                      </p:cBhvr>
                                      <p:tavLst>
                                        <p:tav tm="0">
                                          <p:val>
                                            <p:strVal val="#ppt_x"/>
                                          </p:val>
                                        </p:tav>
                                        <p:tav tm="100000">
                                          <p:val>
                                            <p:strVal val="#ppt_x"/>
                                          </p:val>
                                        </p:tav>
                                      </p:tavLst>
                                    </p:anim>
                                    <p:anim calcmode="lin" valueType="num">
                                      <p:cBhvr additive="base">
                                        <p:cTn id="32" dur="500" fill="hold"/>
                                        <p:tgtEl>
                                          <p:spTgt spid="1137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3725"/>
                                        </p:tgtEl>
                                        <p:attrNameLst>
                                          <p:attrName>style.visibility</p:attrName>
                                        </p:attrNameLst>
                                      </p:cBhvr>
                                      <p:to>
                                        <p:strVal val="visible"/>
                                      </p:to>
                                    </p:set>
                                    <p:anim calcmode="lin" valueType="num">
                                      <p:cBhvr additive="base">
                                        <p:cTn id="35" dur="500" fill="hold"/>
                                        <p:tgtEl>
                                          <p:spTgt spid="113725"/>
                                        </p:tgtEl>
                                        <p:attrNameLst>
                                          <p:attrName>ppt_x</p:attrName>
                                        </p:attrNameLst>
                                      </p:cBhvr>
                                      <p:tavLst>
                                        <p:tav tm="0">
                                          <p:val>
                                            <p:strVal val="#ppt_x"/>
                                          </p:val>
                                        </p:tav>
                                        <p:tav tm="100000">
                                          <p:val>
                                            <p:strVal val="#ppt_x"/>
                                          </p:val>
                                        </p:tav>
                                      </p:tavLst>
                                    </p:anim>
                                    <p:anim calcmode="lin" valueType="num">
                                      <p:cBhvr additive="base">
                                        <p:cTn id="36" dur="500" fill="hold"/>
                                        <p:tgtEl>
                                          <p:spTgt spid="1137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3726"/>
                                        </p:tgtEl>
                                        <p:attrNameLst>
                                          <p:attrName>style.visibility</p:attrName>
                                        </p:attrNameLst>
                                      </p:cBhvr>
                                      <p:to>
                                        <p:strVal val="visible"/>
                                      </p:to>
                                    </p:set>
                                    <p:anim calcmode="lin" valueType="num">
                                      <p:cBhvr additive="base">
                                        <p:cTn id="39" dur="500" fill="hold"/>
                                        <p:tgtEl>
                                          <p:spTgt spid="113726"/>
                                        </p:tgtEl>
                                        <p:attrNameLst>
                                          <p:attrName>ppt_x</p:attrName>
                                        </p:attrNameLst>
                                      </p:cBhvr>
                                      <p:tavLst>
                                        <p:tav tm="0">
                                          <p:val>
                                            <p:strVal val="#ppt_x"/>
                                          </p:val>
                                        </p:tav>
                                        <p:tav tm="100000">
                                          <p:val>
                                            <p:strVal val="#ppt_x"/>
                                          </p:val>
                                        </p:tav>
                                      </p:tavLst>
                                    </p:anim>
                                    <p:anim calcmode="lin" valueType="num">
                                      <p:cBhvr additive="base">
                                        <p:cTn id="40" dur="500" fill="hold"/>
                                        <p:tgtEl>
                                          <p:spTgt spid="1137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3727"/>
                                        </p:tgtEl>
                                        <p:attrNameLst>
                                          <p:attrName>style.visibility</p:attrName>
                                        </p:attrNameLst>
                                      </p:cBhvr>
                                      <p:to>
                                        <p:strVal val="visible"/>
                                      </p:to>
                                    </p:set>
                                    <p:anim calcmode="lin" valueType="num">
                                      <p:cBhvr additive="base">
                                        <p:cTn id="43" dur="500" fill="hold"/>
                                        <p:tgtEl>
                                          <p:spTgt spid="113727"/>
                                        </p:tgtEl>
                                        <p:attrNameLst>
                                          <p:attrName>ppt_x</p:attrName>
                                        </p:attrNameLst>
                                      </p:cBhvr>
                                      <p:tavLst>
                                        <p:tav tm="0">
                                          <p:val>
                                            <p:strVal val="#ppt_x"/>
                                          </p:val>
                                        </p:tav>
                                        <p:tav tm="100000">
                                          <p:val>
                                            <p:strVal val="#ppt_x"/>
                                          </p:val>
                                        </p:tav>
                                      </p:tavLst>
                                    </p:anim>
                                    <p:anim calcmode="lin" valueType="num">
                                      <p:cBhvr additive="base">
                                        <p:cTn id="44" dur="500" fill="hold"/>
                                        <p:tgtEl>
                                          <p:spTgt spid="113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0" grpId="0" animBg="1"/>
      <p:bldP spid="113679" grpId="0"/>
      <p:bldP spid="113680" grpId="0"/>
      <p:bldP spid="113722" grpId="0" animBg="1"/>
      <p:bldP spid="113723" grpId="0" animBg="1"/>
      <p:bldP spid="113724" grpId="0" animBg="1"/>
      <p:bldP spid="113725" grpId="0" animBg="1"/>
      <p:bldP spid="113726" grpId="0"/>
      <p:bldP spid="1137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email"/>
          <a:srcRect/>
          <a:stretch>
            <a:fillRect/>
          </a:stretch>
        </p:blipFill>
        <p:spPr bwMode="auto">
          <a:xfrm>
            <a:off x="2057400" y="3048000"/>
            <a:ext cx="5943600" cy="3395662"/>
          </a:xfrm>
          <a:prstGeom prst="rect">
            <a:avLst/>
          </a:prstGeom>
          <a:noFill/>
          <a:ln w="9525">
            <a:noFill/>
            <a:miter lim="800000"/>
            <a:headEnd/>
            <a:tailEnd/>
          </a:ln>
          <a:effectLst/>
        </p:spPr>
      </p:pic>
      <p:sp>
        <p:nvSpPr>
          <p:cNvPr id="130051" name="Rectangle 3"/>
          <p:cNvSpPr>
            <a:spLocks noChangeArrowheads="1"/>
          </p:cNvSpPr>
          <p:nvPr/>
        </p:nvSpPr>
        <p:spPr bwMode="auto">
          <a:xfrm>
            <a:off x="457200" y="277813"/>
            <a:ext cx="8229600" cy="1139825"/>
          </a:xfrm>
          <a:prstGeom prst="rect">
            <a:avLst/>
          </a:prstGeom>
          <a:noFill/>
          <a:ln w="9525">
            <a:noFill/>
            <a:miter lim="800000"/>
            <a:headEnd/>
            <a:tailEnd/>
          </a:ln>
          <a:effectLst/>
        </p:spPr>
        <p:txBody>
          <a:bodyPr/>
          <a:lstStyle/>
          <a:p>
            <a:endParaRPr lang="en-US" sz="3600" dirty="0"/>
          </a:p>
        </p:txBody>
      </p:sp>
      <p:sp>
        <p:nvSpPr>
          <p:cNvPr id="130052" name="Text Box 4"/>
          <p:cNvSpPr txBox="1">
            <a:spLocks noChangeArrowheads="1"/>
          </p:cNvSpPr>
          <p:nvPr/>
        </p:nvSpPr>
        <p:spPr bwMode="auto">
          <a:xfrm>
            <a:off x="4648200" y="3810000"/>
            <a:ext cx="955675" cy="366713"/>
          </a:xfrm>
          <a:prstGeom prst="rect">
            <a:avLst/>
          </a:prstGeom>
          <a:noFill/>
          <a:ln w="9525">
            <a:noFill/>
            <a:miter lim="800000"/>
            <a:headEnd/>
            <a:tailEnd/>
          </a:ln>
          <a:effectLst/>
        </p:spPr>
        <p:txBody>
          <a:bodyPr wrap="none">
            <a:spAutoFit/>
          </a:bodyPr>
          <a:lstStyle/>
          <a:p>
            <a:pPr algn="l"/>
            <a:r>
              <a:rPr lang="en-US" b="1">
                <a:effectLst>
                  <a:outerShdw blurRad="38100" dist="38100" dir="2700000" algn="tl">
                    <a:srgbClr val="C0C0C0"/>
                  </a:outerShdw>
                </a:effectLst>
              </a:rPr>
              <a:t>+1.7 °C</a:t>
            </a:r>
          </a:p>
        </p:txBody>
      </p:sp>
      <p:sp>
        <p:nvSpPr>
          <p:cNvPr id="130053" name="Text Box 5"/>
          <p:cNvSpPr txBox="1">
            <a:spLocks noChangeArrowheads="1"/>
          </p:cNvSpPr>
          <p:nvPr/>
        </p:nvSpPr>
        <p:spPr bwMode="auto">
          <a:xfrm>
            <a:off x="6553200" y="3810000"/>
            <a:ext cx="955675" cy="366713"/>
          </a:xfrm>
          <a:prstGeom prst="rect">
            <a:avLst/>
          </a:prstGeom>
          <a:noFill/>
          <a:ln w="9525">
            <a:noFill/>
            <a:miter lim="800000"/>
            <a:headEnd/>
            <a:tailEnd/>
          </a:ln>
          <a:effectLst/>
        </p:spPr>
        <p:txBody>
          <a:bodyPr wrap="none">
            <a:spAutoFit/>
          </a:bodyPr>
          <a:lstStyle/>
          <a:p>
            <a:pPr algn="l"/>
            <a:r>
              <a:rPr lang="en-US" b="1">
                <a:effectLst>
                  <a:outerShdw blurRad="38100" dist="38100" dir="2700000" algn="tl">
                    <a:srgbClr val="C0C0C0"/>
                  </a:outerShdw>
                </a:effectLst>
              </a:rPr>
              <a:t>+2.3 °C</a:t>
            </a:r>
          </a:p>
        </p:txBody>
      </p:sp>
      <p:sp>
        <p:nvSpPr>
          <p:cNvPr id="130054" name="Rectangle 6"/>
          <p:cNvSpPr>
            <a:spLocks noChangeArrowheads="1"/>
          </p:cNvSpPr>
          <p:nvPr/>
        </p:nvSpPr>
        <p:spPr bwMode="auto">
          <a:xfrm>
            <a:off x="304800" y="1585913"/>
            <a:ext cx="8610600" cy="4205287"/>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n-US" sz="2200" b="1" dirty="0">
                <a:solidFill>
                  <a:srgbClr val="FF0000"/>
                </a:solidFill>
              </a:rPr>
              <a:t>Warming temperatures will increasingly stress coldwater fish in the warmest parts of our region</a:t>
            </a:r>
          </a:p>
          <a:p>
            <a:pPr marL="669925" lvl="1" indent="-325438" algn="l">
              <a:lnSpc>
                <a:spcPct val="90000"/>
              </a:lnSpc>
              <a:spcBef>
                <a:spcPct val="20000"/>
              </a:spcBef>
              <a:buFontTx/>
              <a:buChar char="–"/>
            </a:pPr>
            <a:r>
              <a:rPr lang="en-US" dirty="0"/>
              <a:t>A monthly average air temperature of 68ºF (20ºC) has been used as an upper limit for resident cold water fish habitat, and is known to stress Pacific salmon during periods of freshwater migration, spawning, and rearing </a:t>
            </a:r>
          </a:p>
          <a:p>
            <a:pPr marL="669925" lvl="1" indent="-325438" algn="l">
              <a:lnSpc>
                <a:spcPct val="90000"/>
              </a:lnSpc>
              <a:spcBef>
                <a:spcPct val="20000"/>
              </a:spcBef>
              <a:buFontTx/>
              <a:buChar char="–"/>
            </a:pPr>
            <a:endParaRPr lang="en-US" i="1" dirty="0"/>
          </a:p>
        </p:txBody>
      </p:sp>
      <p:sp>
        <p:nvSpPr>
          <p:cNvPr id="7" name="Title 6"/>
          <p:cNvSpPr>
            <a:spLocks noGrp="1"/>
          </p:cNvSpPr>
          <p:nvPr>
            <p:ph type="title"/>
          </p:nvPr>
        </p:nvSpPr>
        <p:spPr>
          <a:xfrm>
            <a:off x="152400" y="228600"/>
            <a:ext cx="8839200" cy="914400"/>
          </a:xfrm>
        </p:spPr>
        <p:txBody>
          <a:bodyPr>
            <a:noAutofit/>
          </a:bodyPr>
          <a:lstStyle/>
          <a:p>
            <a:r>
              <a:rPr lang="en-US" dirty="0" smtClean="0"/>
              <a:t>Temperature thresholds for coldwater fish in freshwater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1"/>
          <p:cNvSpPr>
            <a:spLocks noGrp="1"/>
          </p:cNvSpPr>
          <p:nvPr>
            <p:ph type="title" idx="4294967295"/>
          </p:nvPr>
        </p:nvSpPr>
        <p:spPr>
          <a:xfrm>
            <a:off x="228600" y="685800"/>
            <a:ext cx="8686800" cy="990600"/>
          </a:xfrm>
        </p:spPr>
        <p:txBody>
          <a:bodyPr anchor="b"/>
          <a:lstStyle/>
          <a:p>
            <a:r>
              <a:rPr lang="en-US" sz="3200" dirty="0" smtClean="0">
                <a:solidFill>
                  <a:srgbClr val="800000"/>
                </a:solidFill>
              </a:rPr>
              <a:t>The Dalles Regulated, </a:t>
            </a:r>
            <a:br>
              <a:rPr lang="en-US" sz="3200" dirty="0" smtClean="0">
                <a:solidFill>
                  <a:srgbClr val="800000"/>
                </a:solidFill>
              </a:rPr>
            </a:br>
            <a:r>
              <a:rPr lang="en-US" sz="3200" dirty="0" smtClean="0">
                <a:solidFill>
                  <a:srgbClr val="800000"/>
                </a:solidFill>
              </a:rPr>
              <a:t>Median year at The Dalles</a:t>
            </a:r>
          </a:p>
        </p:txBody>
      </p:sp>
      <p:pic>
        <p:nvPicPr>
          <p:cNvPr id="8" name="Picture 7" descr="1981 TDA.png"/>
          <p:cNvPicPr>
            <a:picLocks noChangeAspect="1"/>
          </p:cNvPicPr>
          <p:nvPr/>
        </p:nvPicPr>
        <p:blipFill>
          <a:blip r:embed="rId2" cstate="print"/>
          <a:srcRect l="8591" t="10830" r="8591" b="10994"/>
          <a:stretch>
            <a:fillRect/>
          </a:stretch>
        </p:blipFill>
        <p:spPr>
          <a:xfrm>
            <a:off x="457200" y="1905000"/>
            <a:ext cx="6477000" cy="4724400"/>
          </a:xfrm>
          <a:prstGeom prst="rect">
            <a:avLst/>
          </a:prstGeom>
        </p:spPr>
      </p:pic>
      <p:sp>
        <p:nvSpPr>
          <p:cNvPr id="6" name="TextBox 5"/>
          <p:cNvSpPr txBox="1"/>
          <p:nvPr/>
        </p:nvSpPr>
        <p:spPr>
          <a:xfrm>
            <a:off x="1371600" y="2057400"/>
            <a:ext cx="1447800" cy="877163"/>
          </a:xfrm>
          <a:prstGeom prst="rect">
            <a:avLst/>
          </a:prstGeom>
          <a:solidFill>
            <a:schemeClr val="bg1"/>
          </a:solidFill>
        </p:spPr>
        <p:txBody>
          <a:bodyPr wrap="square" rtlCol="0">
            <a:spAutoFit/>
          </a:bodyPr>
          <a:lstStyle/>
          <a:p>
            <a:r>
              <a:rPr lang="en-US" sz="2000" dirty="0" smtClean="0"/>
              <a:t>Wet has more volume Nov-May</a:t>
            </a:r>
            <a:endParaRPr lang="en-US" sz="2000" dirty="0"/>
          </a:p>
        </p:txBody>
      </p:sp>
      <p:cxnSp>
        <p:nvCxnSpPr>
          <p:cNvPr id="9" name="Straight Arrow Connector 8"/>
          <p:cNvCxnSpPr>
            <a:stCxn id="6" idx="3"/>
          </p:cNvCxnSpPr>
          <p:nvPr/>
        </p:nvCxnSpPr>
        <p:spPr>
          <a:xfrm>
            <a:off x="2819400" y="2495982"/>
            <a:ext cx="228600" cy="948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0400" y="2057400"/>
            <a:ext cx="1600200" cy="877163"/>
          </a:xfrm>
          <a:prstGeom prst="rect">
            <a:avLst/>
          </a:prstGeom>
          <a:solidFill>
            <a:schemeClr val="bg1"/>
          </a:solidFill>
        </p:spPr>
        <p:txBody>
          <a:bodyPr wrap="square" rtlCol="0">
            <a:spAutoFit/>
          </a:bodyPr>
          <a:lstStyle/>
          <a:p>
            <a:r>
              <a:rPr lang="en-US" sz="2000" dirty="0" smtClean="0"/>
              <a:t>Peak is slightly earlier, but similar</a:t>
            </a:r>
            <a:endParaRPr lang="en-US" sz="2000" dirty="0"/>
          </a:p>
        </p:txBody>
      </p:sp>
      <p:cxnSp>
        <p:nvCxnSpPr>
          <p:cNvPr id="15" name="Straight Arrow Connector 14"/>
          <p:cNvCxnSpPr/>
          <p:nvPr/>
        </p:nvCxnSpPr>
        <p:spPr>
          <a:xfrm flipV="1">
            <a:off x="4495800" y="2133602"/>
            <a:ext cx="457200" cy="152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4200" y="3581400"/>
            <a:ext cx="1676400" cy="1034129"/>
          </a:xfrm>
          <a:prstGeom prst="rect">
            <a:avLst/>
          </a:prstGeom>
          <a:solidFill>
            <a:schemeClr val="bg1"/>
          </a:solidFill>
        </p:spPr>
        <p:txBody>
          <a:bodyPr wrap="square" rtlCol="0">
            <a:spAutoFit/>
          </a:bodyPr>
          <a:lstStyle/>
          <a:p>
            <a:r>
              <a:rPr lang="en-US" dirty="0" smtClean="0">
                <a:latin typeface="Arial" pitchFamily="34" charset="0"/>
                <a:ea typeface="MS PGothic" pitchFamily="34" charset="-128"/>
              </a:rPr>
              <a:t>Base has noticeable more volume in Jul-Sep</a:t>
            </a:r>
            <a:endParaRPr lang="en-US" dirty="0"/>
          </a:p>
        </p:txBody>
      </p:sp>
      <p:cxnSp>
        <p:nvCxnSpPr>
          <p:cNvPr id="21" name="Straight Arrow Connector 20"/>
          <p:cNvCxnSpPr>
            <a:stCxn id="20" idx="1"/>
          </p:cNvCxnSpPr>
          <p:nvPr/>
        </p:nvCxnSpPr>
        <p:spPr>
          <a:xfrm flipH="1">
            <a:off x="6019800" y="4098465"/>
            <a:ext cx="914400" cy="244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6259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endParaRPr lang="en-US" dirty="0"/>
          </a:p>
        </p:txBody>
      </p:sp>
      <p:pic>
        <p:nvPicPr>
          <p:cNvPr id="121858" name="Picture 2"/>
          <p:cNvPicPr>
            <a:picLocks noChangeAspect="1" noChangeArrowheads="1"/>
          </p:cNvPicPr>
          <p:nvPr/>
        </p:nvPicPr>
        <p:blipFill>
          <a:blip r:embed="rId3" cstate="print"/>
          <a:srcRect/>
          <a:stretch>
            <a:fillRect/>
          </a:stretch>
        </p:blipFill>
        <p:spPr bwMode="auto">
          <a:xfrm>
            <a:off x="381000" y="1447800"/>
            <a:ext cx="4300537" cy="3216883"/>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4" cstate="print"/>
          <a:srcRect/>
          <a:stretch>
            <a:fillRect/>
          </a:stretch>
        </p:blipFill>
        <p:spPr bwMode="auto">
          <a:xfrm>
            <a:off x="5334000" y="685800"/>
            <a:ext cx="3454399" cy="2590800"/>
          </a:xfrm>
          <a:prstGeom prst="rect">
            <a:avLst/>
          </a:prstGeom>
          <a:ln>
            <a:noFill/>
          </a:ln>
          <a:effectLst>
            <a:outerShdw blurRad="292100" dist="139700" dir="2700000" algn="tl" rotWithShape="0">
              <a:srgbClr val="333333">
                <a:alpha val="65000"/>
              </a:srgbClr>
            </a:outerShdw>
          </a:effectLst>
        </p:spPr>
      </p:pic>
      <p:pic>
        <p:nvPicPr>
          <p:cNvPr id="16" name="Picture 3"/>
          <p:cNvPicPr>
            <a:picLocks noChangeAspect="1" noChangeArrowheads="1"/>
          </p:cNvPicPr>
          <p:nvPr/>
        </p:nvPicPr>
        <p:blipFill>
          <a:blip r:embed="rId5" cstate="print"/>
          <a:srcRect/>
          <a:stretch>
            <a:fillRect/>
          </a:stretch>
        </p:blipFill>
        <p:spPr bwMode="auto">
          <a:xfrm>
            <a:off x="5334000" y="3429000"/>
            <a:ext cx="3429000" cy="2522107"/>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5105399" y="6088559"/>
            <a:ext cx="4038601" cy="769441"/>
          </a:xfrm>
          <a:prstGeom prst="rect">
            <a:avLst/>
          </a:prstGeom>
          <a:noFill/>
        </p:spPr>
        <p:txBody>
          <a:bodyPr lIns="91407" tIns="45704" rIns="91407" bIns="45704">
            <a:spAutoFit/>
          </a:bodyPr>
          <a:lstStyle/>
          <a:p>
            <a:pPr algn="ctr">
              <a:defRPr/>
            </a:pPr>
            <a:r>
              <a:rPr lang="en-US" sz="4400" b="1" cap="all" dirty="0">
                <a:ln w="9000" cmpd="sng">
                  <a:solidFill>
                    <a:srgbClr val="0000FF"/>
                  </a:solidFill>
                  <a:prstDash val="solid"/>
                </a:ln>
                <a:solidFill>
                  <a:srgbClr val="0000CC"/>
                </a:solidFill>
                <a:effectLst>
                  <a:reflection blurRad="12700" stA="28000" endPos="45000" dist="1000" dir="5400000" sy="-100000" algn="bl" rotWithShape="0"/>
                </a:effectLst>
                <a:latin typeface="Arial" charset="0"/>
                <a:cs typeface="Arial" charset="0"/>
              </a:rPr>
              <a:t>Water</a:t>
            </a:r>
            <a:endParaRPr lang="en-US" sz="4400" b="1" dirty="0">
              <a:ln w="9000" cmpd="sng">
                <a:solidFill>
                  <a:srgbClr val="0000FF"/>
                </a:solidFill>
                <a:prstDash val="solid"/>
              </a:ln>
              <a:solidFill>
                <a:srgbClr val="0000CC"/>
              </a:solidFill>
              <a:effectLst>
                <a:outerShdw blurRad="50800" algn="tl" rotWithShape="0">
                  <a:srgbClr val="000000"/>
                </a:outerShdw>
              </a:effectLst>
              <a:latin typeface="Arial" charset="0"/>
              <a:cs typeface="Arial" charset="0"/>
            </a:endParaRPr>
          </a:p>
        </p:txBody>
      </p:sp>
      <p:sp>
        <p:nvSpPr>
          <p:cNvPr id="19" name="Rectangle 18"/>
          <p:cNvSpPr/>
          <p:nvPr/>
        </p:nvSpPr>
        <p:spPr>
          <a:xfrm>
            <a:off x="5105403" y="5"/>
            <a:ext cx="4038601" cy="769441"/>
          </a:xfrm>
          <a:prstGeom prst="rect">
            <a:avLst/>
          </a:prstGeom>
          <a:noFill/>
        </p:spPr>
        <p:txBody>
          <a:bodyPr lIns="91407" tIns="45704" rIns="91407" bIns="45704">
            <a:spAutoFit/>
          </a:bodyPr>
          <a:lstStyle/>
          <a:p>
            <a:pPr algn="ct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Carbon</a:t>
            </a:r>
          </a:p>
        </p:txBody>
      </p:sp>
      <p:sp>
        <p:nvSpPr>
          <p:cNvPr id="20" name="TextBox 8"/>
          <p:cNvSpPr txBox="1">
            <a:spLocks noChangeArrowheads="1"/>
          </p:cNvSpPr>
          <p:nvPr/>
        </p:nvSpPr>
        <p:spPr bwMode="auto">
          <a:xfrm>
            <a:off x="1676400" y="265094"/>
            <a:ext cx="3581400" cy="954107"/>
          </a:xfrm>
          <a:prstGeom prst="rect">
            <a:avLst/>
          </a:prstGeom>
          <a:noFill/>
          <a:ln w="9525">
            <a:noFill/>
            <a:miter lim="800000"/>
            <a:headEnd/>
            <a:tailEnd/>
          </a:ln>
        </p:spPr>
        <p:txBody>
          <a:bodyPr lIns="91407" tIns="45704" rIns="91407" bIns="45704">
            <a:spAutoFit/>
          </a:bodyPr>
          <a:lstStyle/>
          <a:p>
            <a:pPr algn="ctr"/>
            <a:r>
              <a:rPr lang="en-US" sz="2800" b="1" dirty="0">
                <a:latin typeface="Century Gothic" pitchFamily="34" charset="0"/>
              </a:rPr>
              <a:t>Climate change mitigation is about</a:t>
            </a:r>
          </a:p>
        </p:txBody>
      </p:sp>
      <p:sp>
        <p:nvSpPr>
          <p:cNvPr id="21" name="TextBox 8"/>
          <p:cNvSpPr txBox="1">
            <a:spLocks noChangeArrowheads="1"/>
          </p:cNvSpPr>
          <p:nvPr/>
        </p:nvSpPr>
        <p:spPr bwMode="auto">
          <a:xfrm>
            <a:off x="1447800" y="4876800"/>
            <a:ext cx="3581400" cy="954075"/>
          </a:xfrm>
          <a:prstGeom prst="rect">
            <a:avLst/>
          </a:prstGeom>
          <a:noFill/>
          <a:ln w="9525">
            <a:noFill/>
            <a:miter lim="800000"/>
            <a:headEnd/>
            <a:tailEnd/>
          </a:ln>
        </p:spPr>
        <p:txBody>
          <a:bodyPr lIns="91407" tIns="45704" rIns="91407" bIns="45704">
            <a:spAutoFit/>
          </a:bodyPr>
          <a:lstStyle/>
          <a:p>
            <a:pPr algn="ctr"/>
            <a:r>
              <a:rPr lang="en-US" sz="2800" b="1" dirty="0">
                <a:latin typeface="Century Gothic" pitchFamily="34" charset="0"/>
              </a:rPr>
              <a:t>Climate change </a:t>
            </a:r>
            <a:r>
              <a:rPr lang="en-US" sz="2800" b="1" dirty="0" smtClean="0">
                <a:latin typeface="Century Gothic" pitchFamily="34" charset="0"/>
              </a:rPr>
              <a:t>adaptation </a:t>
            </a:r>
            <a:r>
              <a:rPr lang="en-US" sz="2800" b="1" dirty="0">
                <a:latin typeface="Century Gothic" pitchFamily="34" charset="0"/>
              </a:rPr>
              <a:t>is about</a:t>
            </a:r>
          </a:p>
        </p:txBody>
      </p:sp>
      <p:sp>
        <p:nvSpPr>
          <p:cNvPr id="22" name="Oval 21"/>
          <p:cNvSpPr/>
          <p:nvPr/>
        </p:nvSpPr>
        <p:spPr bwMode="auto">
          <a:xfrm>
            <a:off x="5029200" y="3352800"/>
            <a:ext cx="3886200" cy="2590800"/>
          </a:xfrm>
          <a:prstGeom prst="ellipse">
            <a:avLst/>
          </a:prstGeom>
          <a:noFill/>
          <a:ln w="57150">
            <a:solidFill>
              <a:srgbClr val="FF006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07" tIns="45704" rIns="91407" bIns="45704" numCol="1" rtlCol="0" anchor="t" anchorCtr="0" compatLnSpc="1">
            <a:prstTxWarp prst="textNoShape">
              <a:avLst/>
            </a:prstTxWarp>
          </a:bodyPr>
          <a:lstStyle/>
          <a:p>
            <a:pPr algn="ctr" eaLnBrk="0" fontAlgn="base" hangingPunct="0">
              <a:spcBef>
                <a:spcPct val="0"/>
              </a:spcBef>
              <a:spcAft>
                <a:spcPct val="0"/>
              </a:spcAft>
            </a:pPr>
            <a:endParaRPr lang="en-US" sz="1600" dirty="0" smtClean="0">
              <a:solidFill>
                <a:schemeClr val="tx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457200" y="838200"/>
            <a:ext cx="8229600" cy="66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lnSpc>
                <a:spcPct val="85000"/>
              </a:lnSpc>
              <a:spcAft>
                <a:spcPct val="50000"/>
              </a:spcAft>
              <a:buFont typeface="Arial" pitchFamily="34" charset="0"/>
              <a:buChar char="•"/>
              <a:defRPr>
                <a:solidFill>
                  <a:schemeClr val="tx1"/>
                </a:solidFill>
                <a:latin typeface="Arial Narrow" pitchFamily="34" charset="0"/>
              </a:defRPr>
            </a:lvl1pPr>
            <a:lvl2pPr marL="742950" indent="-285750" eaLnBrk="0" hangingPunct="0">
              <a:lnSpc>
                <a:spcPct val="85000"/>
              </a:lnSpc>
              <a:spcAft>
                <a:spcPct val="50000"/>
              </a:spcAft>
              <a:buFont typeface="Arial" pitchFamily="34" charset="0"/>
              <a:buChar char="•"/>
              <a:defRPr>
                <a:solidFill>
                  <a:schemeClr val="tx1"/>
                </a:solidFill>
                <a:latin typeface="Arial Narrow" pitchFamily="34" charset="0"/>
              </a:defRPr>
            </a:lvl2pPr>
            <a:lvl3pPr marL="1143000" indent="-228600" eaLnBrk="0" hangingPunct="0">
              <a:lnSpc>
                <a:spcPct val="85000"/>
              </a:lnSpc>
              <a:spcAft>
                <a:spcPct val="50000"/>
              </a:spcAft>
              <a:buFont typeface="Arial" pitchFamily="34" charset="0"/>
              <a:buChar char="•"/>
              <a:defRPr>
                <a:solidFill>
                  <a:schemeClr val="tx1"/>
                </a:solidFill>
                <a:latin typeface="Arial Narrow" pitchFamily="34" charset="0"/>
              </a:defRPr>
            </a:lvl3pPr>
            <a:lvl4pPr marL="1600200" indent="-228600" eaLnBrk="0" hangingPunct="0">
              <a:lnSpc>
                <a:spcPct val="85000"/>
              </a:lnSpc>
              <a:spcAft>
                <a:spcPct val="50000"/>
              </a:spcAft>
              <a:buFont typeface="Arial" pitchFamily="34" charset="0"/>
              <a:buChar char="•"/>
              <a:defRPr>
                <a:solidFill>
                  <a:schemeClr val="tx1"/>
                </a:solidFill>
                <a:latin typeface="Arial Narrow" pitchFamily="34" charset="0"/>
              </a:defRPr>
            </a:lvl4pPr>
            <a:lvl5pPr marL="2057400" indent="-228600" eaLnBrk="0" hangingPunct="0">
              <a:lnSpc>
                <a:spcPct val="85000"/>
              </a:lnSpc>
              <a:spcAft>
                <a:spcPct val="50000"/>
              </a:spcAft>
              <a:buFont typeface="Arial" pitchFamily="34" charset="0"/>
              <a:buChar char="•"/>
              <a:defRPr>
                <a:solidFill>
                  <a:schemeClr val="tx1"/>
                </a:solidFill>
                <a:latin typeface="Arial Narrow" pitchFamily="34" charset="0"/>
              </a:defRPr>
            </a:lvl5pPr>
            <a:lvl6pPr marL="25146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6pPr>
            <a:lvl7pPr marL="29718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7pPr>
            <a:lvl8pPr marL="34290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8pPr>
            <a:lvl9pPr marL="3886200" indent="-228600" eaLnBrk="0" fontAlgn="base" hangingPunct="0">
              <a:lnSpc>
                <a:spcPct val="85000"/>
              </a:lnSpc>
              <a:spcBef>
                <a:spcPct val="0"/>
              </a:spcBef>
              <a:spcAft>
                <a:spcPct val="50000"/>
              </a:spcAft>
              <a:buFont typeface="Arial" pitchFamily="34" charset="0"/>
              <a:buChar char="•"/>
              <a:defRPr>
                <a:solidFill>
                  <a:schemeClr val="tx1"/>
                </a:solidFill>
                <a:latin typeface="Arial Narrow" pitchFamily="34" charset="0"/>
              </a:defRPr>
            </a:lvl9pPr>
          </a:lstStyle>
          <a:p>
            <a:pPr>
              <a:spcBef>
                <a:spcPct val="50000"/>
              </a:spcBef>
              <a:buFont typeface="Arial" pitchFamily="34" charset="0"/>
              <a:buNone/>
            </a:pPr>
            <a:r>
              <a:rPr lang="en-US" sz="4400" dirty="0" smtClean="0">
                <a:solidFill>
                  <a:srgbClr val="800000"/>
                </a:solidFill>
              </a:rPr>
              <a:t>Average HydSim Outflows at the Dalles</a:t>
            </a:r>
            <a:endParaRPr lang="en-US" sz="4400" dirty="0">
              <a:solidFill>
                <a:srgbClr val="8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828800"/>
            <a:ext cx="7333681" cy="4519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Arrow Connector 3"/>
          <p:cNvCxnSpPr/>
          <p:nvPr/>
        </p:nvCxnSpPr>
        <p:spPr>
          <a:xfrm>
            <a:off x="4700162" y="2690812"/>
            <a:ext cx="195120" cy="7365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24082" y="3437240"/>
            <a:ext cx="1221179" cy="406265"/>
          </a:xfrm>
          <a:prstGeom prst="rect">
            <a:avLst/>
          </a:prstGeom>
          <a:noFill/>
        </p:spPr>
        <p:txBody>
          <a:bodyPr wrap="square" rtlCol="0">
            <a:spAutoFit/>
          </a:bodyPr>
          <a:lstStyle/>
          <a:p>
            <a:pPr algn="ctr">
              <a:buNone/>
            </a:pPr>
            <a:r>
              <a:rPr lang="en-US" sz="1200" dirty="0" smtClean="0"/>
              <a:t>Note reduced summer flows</a:t>
            </a:r>
            <a:endParaRPr lang="en-US" sz="1200" dirty="0"/>
          </a:p>
        </p:txBody>
      </p:sp>
      <p:sp>
        <p:nvSpPr>
          <p:cNvPr id="2" name="TextBox 1"/>
          <p:cNvSpPr txBox="1"/>
          <p:nvPr/>
        </p:nvSpPr>
        <p:spPr>
          <a:xfrm>
            <a:off x="2685482" y="2309812"/>
            <a:ext cx="2514600" cy="563231"/>
          </a:xfrm>
          <a:prstGeom prst="rect">
            <a:avLst/>
          </a:prstGeom>
          <a:noFill/>
        </p:spPr>
        <p:txBody>
          <a:bodyPr wrap="square" rtlCol="0">
            <a:spAutoFit/>
          </a:bodyPr>
          <a:lstStyle/>
          <a:p>
            <a:pPr>
              <a:buNone/>
            </a:pPr>
            <a:r>
              <a:rPr lang="en-US" sz="1200" dirty="0" smtClean="0"/>
              <a:t>Early April drop attributed to reduction in Arrow outflows as defined by Treaty operations</a:t>
            </a:r>
            <a:endParaRPr lang="en-US" sz="1200" dirty="0"/>
          </a:p>
        </p:txBody>
      </p:sp>
      <p:sp>
        <p:nvSpPr>
          <p:cNvPr id="8" name="TextBox 7"/>
          <p:cNvSpPr txBox="1"/>
          <p:nvPr/>
        </p:nvSpPr>
        <p:spPr>
          <a:xfrm>
            <a:off x="3218882" y="3427344"/>
            <a:ext cx="1524000" cy="406265"/>
          </a:xfrm>
          <a:prstGeom prst="rect">
            <a:avLst/>
          </a:prstGeom>
          <a:noFill/>
        </p:spPr>
        <p:txBody>
          <a:bodyPr wrap="square" rtlCol="0">
            <a:spAutoFit/>
          </a:bodyPr>
          <a:lstStyle/>
          <a:p>
            <a:pPr algn="ctr">
              <a:buNone/>
            </a:pPr>
            <a:r>
              <a:rPr lang="en-US" sz="1200" dirty="0" smtClean="0"/>
              <a:t>Note significant increase in winter flows</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136525" y="6284913"/>
            <a:ext cx="184150" cy="366712"/>
          </a:xfrm>
          <a:prstGeom prst="rect">
            <a:avLst/>
          </a:prstGeom>
          <a:noFill/>
          <a:ln w="9525">
            <a:noFill/>
            <a:miter lim="800000"/>
            <a:headEnd/>
            <a:tailEnd/>
          </a:ln>
          <a:effectLst/>
        </p:spPr>
        <p:txBody>
          <a:bodyPr wrap="none">
            <a:spAutoFit/>
          </a:bodyPr>
          <a:lstStyle/>
          <a:p>
            <a:endParaRPr lang="en-US"/>
          </a:p>
        </p:txBody>
      </p:sp>
      <p:sp>
        <p:nvSpPr>
          <p:cNvPr id="99333" name="Text Box 5"/>
          <p:cNvSpPr txBox="1">
            <a:spLocks noChangeArrowheads="1"/>
          </p:cNvSpPr>
          <p:nvPr/>
        </p:nvSpPr>
        <p:spPr bwMode="auto">
          <a:xfrm>
            <a:off x="1905000" y="5638800"/>
            <a:ext cx="6248400" cy="738664"/>
          </a:xfrm>
          <a:prstGeom prst="rect">
            <a:avLst/>
          </a:prstGeom>
          <a:noFill/>
          <a:ln w="9525">
            <a:noFill/>
            <a:miter lim="800000"/>
            <a:headEnd/>
            <a:tailEnd/>
          </a:ln>
          <a:effectLst/>
        </p:spPr>
        <p:txBody>
          <a:bodyPr wrap="square">
            <a:spAutoFit/>
          </a:bodyPr>
          <a:lstStyle/>
          <a:p>
            <a:pPr algn="l"/>
            <a:r>
              <a:rPr lang="en-US" sz="1400" dirty="0"/>
              <a:t>Payne, J.T., A.W. Wood, A.F. Hamlet, R.N. Palmer, and D.P. </a:t>
            </a:r>
            <a:r>
              <a:rPr lang="en-US" sz="1400" dirty="0" err="1"/>
              <a:t>Lettenmaier</a:t>
            </a:r>
            <a:r>
              <a:rPr lang="en-US" sz="1400" dirty="0"/>
              <a:t>, 2004, Mitigating the effects of climate change on the water resources of the Columbia River basin, Climatic Change, Vol. 62, Issue 1-3, 233-256</a:t>
            </a:r>
          </a:p>
        </p:txBody>
      </p:sp>
      <p:sp>
        <p:nvSpPr>
          <p:cNvPr id="6" name="Title 5"/>
          <p:cNvSpPr>
            <a:spLocks noGrp="1"/>
          </p:cNvSpPr>
          <p:nvPr>
            <p:ph type="title"/>
          </p:nvPr>
        </p:nvSpPr>
        <p:spPr>
          <a:xfrm>
            <a:off x="457200" y="0"/>
            <a:ext cx="8229600" cy="1143000"/>
          </a:xfrm>
        </p:spPr>
        <p:txBody>
          <a:bodyPr>
            <a:normAutofit/>
          </a:bodyPr>
          <a:lstStyle/>
          <a:p>
            <a:r>
              <a:rPr lang="en-US" dirty="0" smtClean="0"/>
              <a:t>Flood Control vs. Refill</a:t>
            </a:r>
          </a:p>
        </p:txBody>
      </p:sp>
      <p:sp>
        <p:nvSpPr>
          <p:cNvPr id="7" name="Text Placeholder 6"/>
          <p:cNvSpPr>
            <a:spLocks noGrp="1"/>
          </p:cNvSpPr>
          <p:nvPr>
            <p:ph sz="quarter" idx="1"/>
          </p:nvPr>
        </p:nvSpPr>
        <p:spPr>
          <a:xfrm>
            <a:off x="457200" y="1143000"/>
            <a:ext cx="8229600" cy="3886200"/>
          </a:xfrm>
        </p:spPr>
        <p:txBody>
          <a:bodyPr>
            <a:noAutofit/>
          </a:bodyPr>
          <a:lstStyle/>
          <a:p>
            <a:pPr rtl="0" eaLnBrk="1" latinLnBrk="0" hangingPunct="1"/>
            <a:r>
              <a:rPr lang="en-US" sz="2400" b="1" kern="1200" dirty="0" smtClean="0">
                <a:solidFill>
                  <a:srgbClr val="FF0000"/>
                </a:solidFill>
                <a:latin typeface="+mn-lt"/>
                <a:ea typeface="+mn-ea"/>
                <a:cs typeface="+mn-cs"/>
              </a:rPr>
              <a:t>Balance </a:t>
            </a:r>
            <a:r>
              <a:rPr lang="en-US" sz="2400" kern="1200" dirty="0" smtClean="0">
                <a:solidFill>
                  <a:schemeClr val="tx1"/>
                </a:solidFill>
                <a:latin typeface="+mn-lt"/>
                <a:ea typeface="+mn-ea"/>
                <a:cs typeface="+mn-cs"/>
              </a:rPr>
              <a:t>between flood protection and reliability of refill is crucial in the Columbia Basin.</a:t>
            </a:r>
            <a:endParaRPr lang="en-US" sz="2400" dirty="0" smtClean="0"/>
          </a:p>
          <a:p>
            <a:pPr rtl="0" eaLnBrk="1" latinLnBrk="0" hangingPunct="1"/>
            <a:r>
              <a:rPr lang="en-US" sz="2400" kern="1200" dirty="0" smtClean="0">
                <a:solidFill>
                  <a:schemeClr val="tx1"/>
                </a:solidFill>
                <a:latin typeface="+mn-lt"/>
                <a:ea typeface="+mn-ea"/>
                <a:cs typeface="+mn-cs"/>
              </a:rPr>
              <a:t>As </a:t>
            </a:r>
            <a:r>
              <a:rPr lang="en-US" sz="2400" b="1" kern="1200" dirty="0" smtClean="0">
                <a:solidFill>
                  <a:srgbClr val="FF0000"/>
                </a:solidFill>
                <a:latin typeface="+mn-lt"/>
                <a:ea typeface="+mn-ea"/>
                <a:cs typeface="+mn-cs"/>
              </a:rPr>
              <a:t>peak flows move earlier in the year</a:t>
            </a:r>
          </a:p>
          <a:p>
            <a:pPr lvl="1"/>
            <a:r>
              <a:rPr lang="en-US" sz="2400" kern="1200" dirty="0" smtClean="0">
                <a:solidFill>
                  <a:schemeClr val="tx1"/>
                </a:solidFill>
                <a:latin typeface="+mn-lt"/>
                <a:ea typeface="+mn-ea"/>
                <a:cs typeface="+mn-cs"/>
              </a:rPr>
              <a:t>flood evacuation schedules may need to be revised </a:t>
            </a:r>
          </a:p>
          <a:p>
            <a:pPr lvl="2"/>
            <a:r>
              <a:rPr lang="en-US" kern="1200" dirty="0" smtClean="0">
                <a:solidFill>
                  <a:schemeClr val="tx1"/>
                </a:solidFill>
                <a:latin typeface="+mn-lt"/>
                <a:ea typeface="+mn-ea"/>
                <a:cs typeface="+mn-cs"/>
              </a:rPr>
              <a:t>To protect against early season flooding </a:t>
            </a:r>
          </a:p>
          <a:p>
            <a:pPr lvl="2"/>
            <a:r>
              <a:rPr lang="en-US" kern="1200" dirty="0" smtClean="0">
                <a:solidFill>
                  <a:schemeClr val="tx1"/>
                </a:solidFill>
                <a:latin typeface="+mn-lt"/>
                <a:ea typeface="+mn-ea"/>
                <a:cs typeface="+mn-cs"/>
              </a:rPr>
              <a:t>To begin refill earlier to capture the (smaller) spring freshet.</a:t>
            </a:r>
            <a:endParaRPr lang="en-US" dirty="0" smtClean="0"/>
          </a:p>
          <a:p>
            <a:pPr rtl="0" eaLnBrk="1" latinLnBrk="0" hangingPunct="1"/>
            <a:r>
              <a:rPr lang="en-US" sz="2400" kern="1200" dirty="0" smtClean="0">
                <a:solidFill>
                  <a:schemeClr val="tx1"/>
                </a:solidFill>
                <a:latin typeface="+mn-lt"/>
                <a:ea typeface="+mn-ea"/>
                <a:cs typeface="+mn-cs"/>
              </a:rPr>
              <a:t>Model experiments (see Payne et al. 2004) have shown that </a:t>
            </a:r>
            <a:r>
              <a:rPr lang="en-US" sz="2400" b="1" kern="1200" dirty="0" smtClean="0">
                <a:solidFill>
                  <a:srgbClr val="FF0000"/>
                </a:solidFill>
                <a:latin typeface="+mn-lt"/>
                <a:ea typeface="+mn-ea"/>
                <a:cs typeface="+mn-cs"/>
              </a:rPr>
              <a:t>moving flood evacuation </a:t>
            </a:r>
            <a:r>
              <a:rPr lang="en-US" sz="2400" kern="1200" dirty="0" smtClean="0">
                <a:solidFill>
                  <a:schemeClr val="tx1"/>
                </a:solidFill>
                <a:latin typeface="+mn-lt"/>
                <a:ea typeface="+mn-ea"/>
                <a:cs typeface="+mn-cs"/>
              </a:rPr>
              <a:t>two weeks to one month earlier in the year </a:t>
            </a:r>
            <a:r>
              <a:rPr lang="en-US" sz="2400" b="1" kern="1200" dirty="0" smtClean="0">
                <a:solidFill>
                  <a:srgbClr val="FF0000"/>
                </a:solidFill>
                <a:latin typeface="+mn-lt"/>
                <a:ea typeface="+mn-ea"/>
                <a:cs typeface="+mn-cs"/>
              </a:rPr>
              <a:t>helps mitigate reductions in refill reliability</a:t>
            </a:r>
            <a:r>
              <a:rPr lang="en-US" sz="2400" kern="1200" dirty="0" smtClean="0">
                <a:solidFill>
                  <a:schemeClr val="tx1"/>
                </a:solidFill>
                <a:latin typeface="+mn-lt"/>
                <a:ea typeface="+mn-ea"/>
                <a:cs typeface="+mn-cs"/>
              </a:rPr>
              <a:t> associated with streamflow timing shifts.</a:t>
            </a: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r>
              <a:rPr lang="en-US" sz="3600" dirty="0" smtClean="0"/>
              <a:t>Implications for Transboundary Agreements</a:t>
            </a:r>
          </a:p>
        </p:txBody>
      </p:sp>
      <p:sp>
        <p:nvSpPr>
          <p:cNvPr id="5" name="Text Placeholder 4"/>
          <p:cNvSpPr>
            <a:spLocks noGrp="1"/>
          </p:cNvSpPr>
          <p:nvPr>
            <p:ph sz="quarter" idx="1"/>
          </p:nvPr>
        </p:nvSpPr>
        <p:spPr>
          <a:xfrm>
            <a:off x="533400" y="914400"/>
            <a:ext cx="8229600" cy="4876800"/>
          </a:xfrm>
        </p:spPr>
        <p:txBody>
          <a:bodyPr>
            <a:noAutofit/>
          </a:bodyPr>
          <a:lstStyle/>
          <a:p>
            <a:pPr rtl="0" eaLnBrk="0" latinLnBrk="0" hangingPunct="0"/>
            <a:r>
              <a:rPr lang="en-US" sz="2200" b="1" kern="1200" dirty="0" smtClean="0">
                <a:solidFill>
                  <a:srgbClr val="FF0000"/>
                </a:solidFill>
                <a:latin typeface="+mn-lt"/>
                <a:ea typeface="+mn-ea"/>
                <a:cs typeface="+mn-cs"/>
              </a:rPr>
              <a:t>Canadian Snowpack is less sensitive to warming </a:t>
            </a:r>
            <a:r>
              <a:rPr lang="en-US" sz="2200" kern="1200" dirty="0" smtClean="0">
                <a:solidFill>
                  <a:schemeClr val="tx1"/>
                </a:solidFill>
                <a:latin typeface="+mn-lt"/>
                <a:ea typeface="+mn-ea"/>
                <a:cs typeface="+mn-cs"/>
              </a:rPr>
              <a:t>then in U.S. portion of Columbia basin</a:t>
            </a:r>
          </a:p>
          <a:p>
            <a:pPr lvl="1"/>
            <a:r>
              <a:rPr lang="en-US" sz="2200" kern="1200" dirty="0" smtClean="0">
                <a:solidFill>
                  <a:schemeClr val="tx1"/>
                </a:solidFill>
                <a:latin typeface="+mn-lt"/>
                <a:ea typeface="+mn-ea"/>
                <a:cs typeface="+mn-cs"/>
              </a:rPr>
              <a:t>Streamflow timing shifts will also be smaller in Canada.</a:t>
            </a:r>
            <a:endParaRPr lang="en-US" sz="2200" dirty="0" smtClean="0"/>
          </a:p>
          <a:p>
            <a:pPr rtl="0" eaLnBrk="0" latinLnBrk="0" hangingPunct="0"/>
            <a:r>
              <a:rPr lang="en-US" sz="2200" kern="1200" dirty="0" smtClean="0">
                <a:solidFill>
                  <a:schemeClr val="tx1"/>
                </a:solidFill>
                <a:latin typeface="+mn-lt"/>
                <a:ea typeface="+mn-ea"/>
                <a:cs typeface="+mn-cs"/>
              </a:rPr>
              <a:t>Over the next 50 years or so, </a:t>
            </a:r>
            <a:r>
              <a:rPr lang="en-US" sz="2200" b="1" kern="1200" dirty="0" smtClean="0">
                <a:solidFill>
                  <a:srgbClr val="FF0000"/>
                </a:solidFill>
                <a:latin typeface="+mn-lt"/>
                <a:ea typeface="+mn-ea"/>
                <a:cs typeface="+mn-cs"/>
              </a:rPr>
              <a:t>Canada will have an increasing fraction of the snowpack contributing to summer streamflow </a:t>
            </a:r>
            <a:r>
              <a:rPr lang="en-US" sz="2200" kern="1200" dirty="0" smtClean="0">
                <a:solidFill>
                  <a:schemeClr val="tx1"/>
                </a:solidFill>
                <a:latin typeface="+mn-lt"/>
                <a:ea typeface="+mn-ea"/>
                <a:cs typeface="+mn-cs"/>
              </a:rPr>
              <a:t>volumes in the Columbia basin.</a:t>
            </a:r>
            <a:endParaRPr lang="en-US" sz="2200" dirty="0" smtClean="0"/>
          </a:p>
          <a:p>
            <a:pPr rtl="0" eaLnBrk="0" latinLnBrk="0" hangingPunct="0"/>
            <a:r>
              <a:rPr lang="en-US" sz="2200" kern="1200" dirty="0" smtClean="0">
                <a:solidFill>
                  <a:schemeClr val="tx1"/>
                </a:solidFill>
                <a:latin typeface="+mn-lt"/>
                <a:ea typeface="+mn-ea"/>
                <a:cs typeface="+mn-cs"/>
              </a:rPr>
              <a:t>These differing impacts in the two countries have the </a:t>
            </a:r>
            <a:r>
              <a:rPr lang="en-US" sz="2200" b="1" kern="1200" dirty="0" smtClean="0">
                <a:solidFill>
                  <a:srgbClr val="FF0000"/>
                </a:solidFill>
                <a:latin typeface="+mn-lt"/>
                <a:ea typeface="+mn-ea"/>
                <a:cs typeface="+mn-cs"/>
              </a:rPr>
              <a:t>potential to “unbalance” the current coordination agreements</a:t>
            </a:r>
            <a:r>
              <a:rPr lang="en-US" sz="2200" kern="1200" dirty="0" smtClean="0">
                <a:solidFill>
                  <a:schemeClr val="tx1"/>
                </a:solidFill>
                <a:latin typeface="+mn-lt"/>
                <a:ea typeface="+mn-ea"/>
                <a:cs typeface="+mn-cs"/>
              </a:rPr>
              <a:t>, and will present serious </a:t>
            </a:r>
            <a:r>
              <a:rPr lang="en-US" sz="2200" b="1" kern="1200" dirty="0" smtClean="0">
                <a:solidFill>
                  <a:srgbClr val="FF0000"/>
                </a:solidFill>
                <a:latin typeface="+mn-lt"/>
                <a:ea typeface="+mn-ea"/>
                <a:cs typeface="+mn-cs"/>
              </a:rPr>
              <a:t>challenges to meeting instream flows </a:t>
            </a:r>
            <a:r>
              <a:rPr lang="en-US" sz="2200" kern="1200" dirty="0" smtClean="0">
                <a:solidFill>
                  <a:schemeClr val="tx1"/>
                </a:solidFill>
                <a:latin typeface="+mn-lt"/>
                <a:ea typeface="+mn-ea"/>
                <a:cs typeface="+mn-cs"/>
              </a:rPr>
              <a:t>on the U.S. side.</a:t>
            </a:r>
            <a:endParaRPr lang="en-US" sz="2200" dirty="0" smtClean="0"/>
          </a:p>
          <a:p>
            <a:pPr rtl="0" eaLnBrk="0" latinLnBrk="0" hangingPunct="0"/>
            <a:r>
              <a:rPr lang="en-US" sz="2200" b="1" kern="1200" dirty="0" smtClean="0">
                <a:solidFill>
                  <a:srgbClr val="FF0000"/>
                </a:solidFill>
                <a:latin typeface="+mn-lt"/>
                <a:ea typeface="+mn-ea"/>
                <a:cs typeface="+mn-cs"/>
              </a:rPr>
              <a:t>Changes</a:t>
            </a:r>
            <a:r>
              <a:rPr lang="en-US" sz="2200" kern="1200" dirty="0" smtClean="0">
                <a:solidFill>
                  <a:schemeClr val="tx1"/>
                </a:solidFill>
                <a:latin typeface="+mn-lt"/>
                <a:ea typeface="+mn-ea"/>
                <a:cs typeface="+mn-cs"/>
              </a:rPr>
              <a:t> in flood control, hydropower production, and instream flow augmentation will all be needed.  </a:t>
            </a:r>
            <a:endParaRPr lang="en-US" sz="2200" dirty="0" smtClean="0"/>
          </a:p>
          <a:p>
            <a:pPr rtl="0" eaLnBrk="0" latinLnBrk="0" hangingPunct="0"/>
            <a:r>
              <a:rPr lang="en-US" sz="2200" kern="1200" dirty="0" smtClean="0">
                <a:solidFill>
                  <a:schemeClr val="tx1"/>
                </a:solidFill>
                <a:latin typeface="+mn-lt"/>
                <a:ea typeface="+mn-ea"/>
                <a:cs typeface="+mn-cs"/>
              </a:rPr>
              <a:t>Long-range planning is needed to address these issues.</a:t>
            </a:r>
            <a:endParaRPr lang="en-US" sz="2200" dirty="0" smtClean="0"/>
          </a:p>
          <a:p>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Implications of Climate Change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333256" y="3351982"/>
            <a:ext cx="3810744" cy="0"/>
          </a:xfrm>
          <a:prstGeom prst="line">
            <a:avLst/>
          </a:prstGeom>
          <a:noFill/>
          <a:ln w="90311">
            <a:solidFill>
              <a:srgbClr val="FFFFFF"/>
            </a:solidFill>
            <a:round/>
            <a:headEnd/>
            <a:tailEnd/>
          </a:ln>
        </p:spPr>
        <p:txBody>
          <a:bodyPr lIns="64291" tIns="32146" rIns="64291" bIns="32146"/>
          <a:lstStyle/>
          <a:p>
            <a:endParaRPr lang="en-US"/>
          </a:p>
        </p:txBody>
      </p:sp>
      <p:pic>
        <p:nvPicPr>
          <p:cNvPr id="7171" name="Picture 2" descr="image1.png"/>
          <p:cNvPicPr>
            <a:picLocks noChangeAspect="1"/>
          </p:cNvPicPr>
          <p:nvPr/>
        </p:nvPicPr>
        <p:blipFill>
          <a:blip r:embed="rId2" cstate="print"/>
          <a:srcRect/>
          <a:stretch>
            <a:fillRect/>
          </a:stretch>
        </p:blipFill>
        <p:spPr bwMode="auto">
          <a:xfrm>
            <a:off x="0" y="1"/>
            <a:ext cx="9144000" cy="6860232"/>
          </a:xfrm>
          <a:prstGeom prst="rect">
            <a:avLst/>
          </a:prstGeom>
          <a:noFill/>
          <a:ln w="12700">
            <a:noFill/>
            <a:miter lim="0"/>
            <a:headEnd/>
            <a:tailEnd/>
          </a:ln>
        </p:spPr>
      </p:pic>
      <p:sp>
        <p:nvSpPr>
          <p:cNvPr id="7172" name="Rectangle 3"/>
          <p:cNvSpPr>
            <a:spLocks noGrp="1" noChangeArrowheads="1"/>
          </p:cNvSpPr>
          <p:nvPr>
            <p:ph type="title"/>
          </p:nvPr>
        </p:nvSpPr>
        <p:spPr>
          <a:xfrm>
            <a:off x="685354" y="75903"/>
            <a:ext cx="7696275" cy="944314"/>
          </a:xfrm>
        </p:spPr>
        <p:txBody>
          <a:bodyPr lIns="88896" tIns="50798" rIns="88896" bIns="50798" anchor="t"/>
          <a:lstStyle/>
          <a:p>
            <a:pPr defTabSz="914145"/>
            <a:r>
              <a:rPr lang="en-US" b="1" dirty="0" smtClean="0">
                <a:latin typeface="Arial" pitchFamily="34" charset="0"/>
                <a:cs typeface="Arial" pitchFamily="34" charset="0"/>
                <a:sym typeface="Arial" pitchFamily="34" charset="0"/>
              </a:rPr>
              <a:t>Bulletin 17B Revision</a:t>
            </a:r>
            <a:endParaRPr lang="en-US" dirty="0" smtClean="0"/>
          </a:p>
        </p:txBody>
      </p:sp>
      <p:sp>
        <p:nvSpPr>
          <p:cNvPr id="7173" name="Rectangle 4"/>
          <p:cNvSpPr>
            <a:spLocks noGrp="1" noChangeArrowheads="1"/>
          </p:cNvSpPr>
          <p:nvPr>
            <p:ph type="body" idx="1"/>
          </p:nvPr>
        </p:nvSpPr>
        <p:spPr>
          <a:xfrm>
            <a:off x="456531" y="1218902"/>
            <a:ext cx="5563195" cy="5028531"/>
          </a:xfrm>
        </p:spPr>
        <p:txBody>
          <a:bodyPr lIns="88896" tIns="50798" rIns="88896" bIns="50798" anchor="t"/>
          <a:lstStyle/>
          <a:p>
            <a:pPr marL="299134" indent="-299134" defTabSz="914145">
              <a:spcBef>
                <a:spcPts val="492"/>
              </a:spcBef>
              <a:buClr>
                <a:srgbClr val="000000"/>
              </a:buClr>
              <a:buFont typeface="TimesNewRomanPSMT" charset="0"/>
              <a:buChar char="•"/>
            </a:pPr>
            <a:r>
              <a:rPr lang="en-US" sz="2700" dirty="0" smtClean="0">
                <a:latin typeface="Times New Roman" pitchFamily="18" charset="0"/>
                <a:cs typeface="Times New Roman" pitchFamily="18" charset="0"/>
                <a:sym typeface="Times New Roman" pitchFamily="18" charset="0"/>
              </a:rPr>
              <a:t>Previous Wording for “Climatic Trends:”</a:t>
            </a:r>
            <a:endParaRPr lang="en-US" dirty="0" smtClean="0">
              <a:latin typeface="Times New Roman" pitchFamily="18" charset="0"/>
              <a:cs typeface="Times New Roman" pitchFamily="18" charset="0"/>
              <a:sym typeface="Times New Roman" pitchFamily="18" charset="0"/>
            </a:endParaRPr>
          </a:p>
          <a:p>
            <a:pPr marL="321457" lvl="1" indent="0" defTabSz="914145">
              <a:spcBef>
                <a:spcPts val="422"/>
              </a:spcBef>
            </a:pPr>
            <a:r>
              <a:rPr lang="en-US" sz="2400" dirty="0" smtClean="0">
                <a:latin typeface="Times New Roman" pitchFamily="18" charset="0"/>
                <a:cs typeface="Times New Roman" pitchFamily="18" charset="0"/>
                <a:sym typeface="Times New Roman" pitchFamily="18" charset="0"/>
              </a:rPr>
              <a:t>	“There is much speculation about climatic changes. Available evidence indicates that </a:t>
            </a:r>
            <a:r>
              <a:rPr lang="en-US" sz="2400" b="1" i="1" dirty="0" smtClean="0">
                <a:solidFill>
                  <a:srgbClr val="FF0000"/>
                </a:solidFill>
                <a:latin typeface="Times New Roman" pitchFamily="18" charset="0"/>
                <a:cs typeface="Times New Roman" pitchFamily="18" charset="0"/>
                <a:sym typeface="Times New Roman" pitchFamily="18" charset="0"/>
              </a:rPr>
              <a:t>major changes occur in time scales involving thousands of years</a:t>
            </a:r>
            <a:r>
              <a:rPr lang="en-US" sz="2400" dirty="0" smtClean="0">
                <a:latin typeface="Times New Roman" pitchFamily="18" charset="0"/>
                <a:cs typeface="Times New Roman" pitchFamily="18" charset="0"/>
                <a:sym typeface="Times New Roman" pitchFamily="18" charset="0"/>
              </a:rPr>
              <a:t>. In hydrologic analysis it is conventional to assume flood flows are not affected by climatic trends or cycles.  Climatic time invariance was assumed when developing this guide.”</a:t>
            </a:r>
            <a:endParaRPr lang="en-US" dirty="0" smtClean="0"/>
          </a:p>
        </p:txBody>
      </p:sp>
      <p:pic>
        <p:nvPicPr>
          <p:cNvPr id="7174" name="Picture 5" descr="image9.png"/>
          <p:cNvPicPr>
            <a:picLocks noChangeAspect="1"/>
          </p:cNvPicPr>
          <p:nvPr/>
        </p:nvPicPr>
        <p:blipFill>
          <a:blip r:embed="rId3" cstate="print"/>
          <a:srcRect l="2919" b="2222"/>
          <a:stretch>
            <a:fillRect/>
          </a:stretch>
        </p:blipFill>
        <p:spPr bwMode="auto">
          <a:xfrm>
            <a:off x="6247433" y="1447726"/>
            <a:ext cx="2736949" cy="3620988"/>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
          <p:cNvSpPr>
            <a:spLocks noChangeShapeType="1"/>
          </p:cNvSpPr>
          <p:nvPr/>
        </p:nvSpPr>
        <p:spPr bwMode="auto">
          <a:xfrm>
            <a:off x="5333256" y="3351982"/>
            <a:ext cx="3810744" cy="0"/>
          </a:xfrm>
          <a:prstGeom prst="line">
            <a:avLst/>
          </a:prstGeom>
          <a:noFill/>
          <a:ln w="90311">
            <a:solidFill>
              <a:srgbClr val="FFFFFF"/>
            </a:solidFill>
            <a:round/>
            <a:headEnd/>
            <a:tailEnd/>
          </a:ln>
        </p:spPr>
        <p:txBody>
          <a:bodyPr lIns="64291" tIns="32146" rIns="64291" bIns="32146"/>
          <a:lstStyle/>
          <a:p>
            <a:endParaRPr lang="en-US"/>
          </a:p>
        </p:txBody>
      </p:sp>
      <p:pic>
        <p:nvPicPr>
          <p:cNvPr id="8195" name="Picture 2" descr="image1.png"/>
          <p:cNvPicPr>
            <a:picLocks noChangeAspect="1"/>
          </p:cNvPicPr>
          <p:nvPr/>
        </p:nvPicPr>
        <p:blipFill>
          <a:blip r:embed="rId2" cstate="print"/>
          <a:srcRect/>
          <a:stretch>
            <a:fillRect/>
          </a:stretch>
        </p:blipFill>
        <p:spPr bwMode="auto">
          <a:xfrm>
            <a:off x="0" y="1"/>
            <a:ext cx="9144000" cy="6860232"/>
          </a:xfrm>
          <a:prstGeom prst="rect">
            <a:avLst/>
          </a:prstGeom>
          <a:noFill/>
          <a:ln w="12700">
            <a:noFill/>
            <a:miter lim="0"/>
            <a:headEnd/>
            <a:tailEnd/>
          </a:ln>
        </p:spPr>
      </p:pic>
      <p:sp>
        <p:nvSpPr>
          <p:cNvPr id="8196" name="Rectangle 3"/>
          <p:cNvSpPr>
            <a:spLocks noGrp="1" noChangeArrowheads="1"/>
          </p:cNvSpPr>
          <p:nvPr>
            <p:ph type="title"/>
          </p:nvPr>
        </p:nvSpPr>
        <p:spPr>
          <a:xfrm>
            <a:off x="685354" y="75903"/>
            <a:ext cx="7696275" cy="944314"/>
          </a:xfrm>
        </p:spPr>
        <p:txBody>
          <a:bodyPr lIns="88896" tIns="50798" rIns="88896" bIns="50798" anchor="t"/>
          <a:lstStyle/>
          <a:p>
            <a:pPr defTabSz="914145"/>
            <a:r>
              <a:rPr lang="en-US" b="1" dirty="0" smtClean="0">
                <a:latin typeface="Arial" pitchFamily="34" charset="0"/>
                <a:cs typeface="Arial" pitchFamily="34" charset="0"/>
                <a:sym typeface="Arial" pitchFamily="34" charset="0"/>
              </a:rPr>
              <a:t>Bulletin 17B Revision</a:t>
            </a:r>
            <a:endParaRPr lang="en-US" dirty="0" smtClean="0"/>
          </a:p>
        </p:txBody>
      </p:sp>
      <p:sp>
        <p:nvSpPr>
          <p:cNvPr id="8197" name="Rectangle 4"/>
          <p:cNvSpPr>
            <a:spLocks noGrp="1" noChangeArrowheads="1"/>
          </p:cNvSpPr>
          <p:nvPr>
            <p:ph type="body" idx="1"/>
          </p:nvPr>
        </p:nvSpPr>
        <p:spPr>
          <a:xfrm>
            <a:off x="380628" y="1143000"/>
            <a:ext cx="8245450" cy="4952628"/>
          </a:xfrm>
        </p:spPr>
        <p:txBody>
          <a:bodyPr lIns="88896" tIns="50798" rIns="88896" bIns="50798" anchor="t"/>
          <a:lstStyle/>
          <a:p>
            <a:pPr marL="299134" indent="-299134" defTabSz="914145">
              <a:spcBef>
                <a:spcPts val="492"/>
              </a:spcBef>
              <a:buClr>
                <a:srgbClr val="000000"/>
              </a:buClr>
              <a:buFont typeface="TimesNewRomanPSMT" charset="0"/>
              <a:buChar char="•"/>
            </a:pPr>
            <a:r>
              <a:rPr lang="en-US" sz="2700" dirty="0" smtClean="0">
                <a:latin typeface="Times New Roman" pitchFamily="18" charset="0"/>
                <a:cs typeface="Times New Roman" pitchFamily="18" charset="0"/>
                <a:sym typeface="Times New Roman" pitchFamily="18" charset="0"/>
              </a:rPr>
              <a:t>Revised Wording for Climate Paragraph:</a:t>
            </a:r>
            <a:endParaRPr lang="en-US" dirty="0" smtClean="0">
              <a:latin typeface="Times New Roman" pitchFamily="18" charset="0"/>
              <a:cs typeface="Times New Roman" pitchFamily="18" charset="0"/>
              <a:sym typeface="Times New Roman" pitchFamily="18" charset="0"/>
            </a:endParaRPr>
          </a:p>
          <a:p>
            <a:pPr marL="321457" lvl="1" indent="0" defTabSz="914145">
              <a:spcBef>
                <a:spcPts val="422"/>
              </a:spcBef>
            </a:pPr>
            <a:r>
              <a:rPr lang="en-US" sz="2400" dirty="0" smtClean="0">
                <a:latin typeface="Times New Roman" pitchFamily="18" charset="0"/>
                <a:cs typeface="Times New Roman" pitchFamily="18" charset="0"/>
                <a:sym typeface="Times New Roman" pitchFamily="18" charset="0"/>
              </a:rPr>
              <a:t>	“There is much speculation about changes in flood risk over time. Available evidence indicates that </a:t>
            </a:r>
            <a:r>
              <a:rPr lang="en-US" sz="2400" b="1" i="1" dirty="0" smtClean="0">
                <a:solidFill>
                  <a:srgbClr val="FF0000"/>
                </a:solidFill>
                <a:latin typeface="Times New Roman" pitchFamily="18" charset="0"/>
                <a:cs typeface="Times New Roman" pitchFamily="18" charset="0"/>
                <a:sym typeface="Times New Roman" pitchFamily="18" charset="0"/>
              </a:rPr>
              <a:t>major changes may be occurring over decades or centuries</a:t>
            </a:r>
            <a:r>
              <a:rPr lang="en-US" sz="2400" dirty="0" smtClean="0">
                <a:latin typeface="Times New Roman" pitchFamily="18" charset="0"/>
                <a:cs typeface="Times New Roman" pitchFamily="18" charset="0"/>
                <a:sym typeface="Times New Roman" pitchFamily="18" charset="0"/>
              </a:rPr>
              <a:t>. While time invariance was assumed when developing this guide, where </a:t>
            </a:r>
            <a:r>
              <a:rPr lang="en-US" sz="2400" b="1" i="1" dirty="0" smtClean="0">
                <a:solidFill>
                  <a:srgbClr val="FF0000"/>
                </a:solidFill>
                <a:latin typeface="Times New Roman" pitchFamily="18" charset="0"/>
                <a:cs typeface="Times New Roman" pitchFamily="18" charset="0"/>
                <a:sym typeface="Times New Roman" pitchFamily="18" charset="0"/>
              </a:rPr>
              <a:t>changes in climate and flood risk over time can be accurately quantified, the impacts of such changes should be incorporated in frequency analysis by employing time-varying LP3 parameters or using other appropriate and statistically justified techniques</a:t>
            </a:r>
            <a:r>
              <a:rPr lang="en-US" sz="2400" dirty="0" smtClean="0">
                <a:latin typeface="Times New Roman" pitchFamily="18" charset="0"/>
                <a:cs typeface="Times New Roman" pitchFamily="18" charset="0"/>
                <a:sym typeface="Times New Roman" pitchFamily="18" charset="0"/>
              </a:rPr>
              <a:t>. All such methods need to be thoroughly documented and justified.”</a:t>
            </a:r>
            <a:endParaRPr lang="en-US" dirty="0" smtClean="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image1.png"/>
          <p:cNvPicPr>
            <a:picLocks noChangeAspect="1"/>
          </p:cNvPicPr>
          <p:nvPr/>
        </p:nvPicPr>
        <p:blipFill>
          <a:blip r:embed="rId2" cstate="print"/>
          <a:srcRect/>
          <a:stretch>
            <a:fillRect/>
          </a:stretch>
        </p:blipFill>
        <p:spPr bwMode="auto">
          <a:xfrm>
            <a:off x="0" y="1"/>
            <a:ext cx="9144000" cy="6860232"/>
          </a:xfrm>
          <a:prstGeom prst="rect">
            <a:avLst/>
          </a:prstGeom>
          <a:noFill/>
          <a:ln w="12700">
            <a:noFill/>
            <a:miter lim="0"/>
            <a:headEnd/>
            <a:tailEnd/>
          </a:ln>
        </p:spPr>
      </p:pic>
      <p:sp>
        <p:nvSpPr>
          <p:cNvPr id="19459" name="Rectangle 2"/>
          <p:cNvSpPr>
            <a:spLocks noGrp="1" noChangeArrowheads="1"/>
          </p:cNvSpPr>
          <p:nvPr>
            <p:ph type="title"/>
          </p:nvPr>
        </p:nvSpPr>
        <p:spPr>
          <a:xfrm>
            <a:off x="381000" y="228600"/>
            <a:ext cx="8229600" cy="1143000"/>
          </a:xfrm>
        </p:spPr>
        <p:txBody>
          <a:bodyPr/>
          <a:lstStyle/>
          <a:p>
            <a:pPr eaLnBrk="1"/>
            <a:r>
              <a:rPr lang="en-US" sz="4000" dirty="0" smtClean="0"/>
              <a:t>Dam Safety Implications</a:t>
            </a:r>
          </a:p>
        </p:txBody>
      </p:sp>
      <p:sp>
        <p:nvSpPr>
          <p:cNvPr id="19460" name="Rectangle 3"/>
          <p:cNvSpPr>
            <a:spLocks noGrp="1" noChangeArrowheads="1"/>
          </p:cNvSpPr>
          <p:nvPr>
            <p:ph type="body" idx="1"/>
          </p:nvPr>
        </p:nvSpPr>
        <p:spPr>
          <a:xfrm>
            <a:off x="5014912" y="1393031"/>
            <a:ext cx="4129088" cy="5464969"/>
          </a:xfrm>
        </p:spPr>
        <p:txBody>
          <a:bodyPr/>
          <a:lstStyle/>
          <a:p>
            <a:pPr eaLnBrk="1"/>
            <a:r>
              <a:rPr lang="en-US" sz="3000" dirty="0" smtClean="0"/>
              <a:t>Changes to storm types and magnitudes</a:t>
            </a:r>
          </a:p>
          <a:p>
            <a:pPr eaLnBrk="1"/>
            <a:r>
              <a:rPr lang="en-US" sz="3000" dirty="0" smtClean="0"/>
              <a:t>Changes to runoff characteristics</a:t>
            </a:r>
          </a:p>
          <a:p>
            <a:pPr eaLnBrk="1"/>
            <a:r>
              <a:rPr lang="en-US" sz="3000" dirty="0" smtClean="0"/>
              <a:t>Changes to calculations of Probable Maximum Precipitations – Dew Point alterations</a:t>
            </a:r>
          </a:p>
        </p:txBody>
      </p:sp>
      <p:pic>
        <p:nvPicPr>
          <p:cNvPr id="19461" name="Picture 4" descr="image13.pdf"/>
          <p:cNvPicPr>
            <a:picLocks noChangeAspect="1"/>
          </p:cNvPicPr>
          <p:nvPr/>
        </p:nvPicPr>
        <p:blipFill>
          <a:blip r:embed="rId3" cstate="print"/>
          <a:srcRect/>
          <a:stretch>
            <a:fillRect/>
          </a:stretch>
        </p:blipFill>
        <p:spPr bwMode="auto">
          <a:xfrm>
            <a:off x="228600" y="1143000"/>
            <a:ext cx="5108518" cy="5105400"/>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4" name="Text Box 8"/>
          <p:cNvSpPr txBox="1">
            <a:spLocks noChangeArrowheads="1"/>
          </p:cNvSpPr>
          <p:nvPr/>
        </p:nvSpPr>
        <p:spPr bwMode="auto">
          <a:xfrm>
            <a:off x="4360863" y="6503988"/>
            <a:ext cx="290464" cy="276999"/>
          </a:xfrm>
          <a:prstGeom prst="rect">
            <a:avLst/>
          </a:prstGeom>
          <a:noFill/>
          <a:ln w="9525">
            <a:noFill/>
            <a:miter lim="800000"/>
            <a:headEnd/>
            <a:tailEnd/>
          </a:ln>
          <a:effectLst/>
        </p:spPr>
        <p:txBody>
          <a:bodyPr wrap="none">
            <a:spAutoFit/>
          </a:bodyPr>
          <a:lstStyle/>
          <a:p>
            <a:r>
              <a:rPr lang="en-US" sz="1200" b="1" dirty="0" smtClean="0">
                <a:latin typeface="Papyrus" pitchFamily="66" charset="0"/>
              </a:rPr>
              <a:t>--</a:t>
            </a:r>
            <a:endParaRPr lang="en-US" sz="1200" b="1" dirty="0">
              <a:latin typeface="Papyrus" pitchFamily="66" charset="0"/>
            </a:endParaRPr>
          </a:p>
        </p:txBody>
      </p:sp>
      <p:sp>
        <p:nvSpPr>
          <p:cNvPr id="13" name="Title 1"/>
          <p:cNvSpPr>
            <a:spLocks noGrp="1"/>
          </p:cNvSpPr>
          <p:nvPr>
            <p:ph type="title"/>
          </p:nvPr>
        </p:nvSpPr>
        <p:spPr>
          <a:xfrm>
            <a:off x="457200" y="228600"/>
            <a:ext cx="8229600" cy="609600"/>
          </a:xfrm>
        </p:spPr>
        <p:txBody>
          <a:bodyPr>
            <a:noAutofit/>
          </a:bodyPr>
          <a:lstStyle/>
          <a:p>
            <a:r>
              <a:rPr lang="en-US" sz="3200" b="1" dirty="0" smtClean="0">
                <a:latin typeface="Arial" pitchFamily="34" charset="0"/>
                <a:cs typeface="Arial" pitchFamily="34" charset="0"/>
              </a:rPr>
              <a:t>Example Effects from Regional Precipitation Shifts </a:t>
            </a:r>
            <a:endParaRPr lang="en-US" sz="3200" b="1" dirty="0">
              <a:latin typeface="Arial" pitchFamily="34" charset="0"/>
              <a:cs typeface="Arial" pitchFamily="34" charset="0"/>
            </a:endParaRPr>
          </a:p>
        </p:txBody>
      </p:sp>
      <p:sp>
        <p:nvSpPr>
          <p:cNvPr id="14" name="Content Placeholder 2"/>
          <p:cNvSpPr>
            <a:spLocks noGrp="1"/>
          </p:cNvSpPr>
          <p:nvPr>
            <p:ph idx="1"/>
          </p:nvPr>
        </p:nvSpPr>
        <p:spPr>
          <a:xfrm>
            <a:off x="76199" y="1508582"/>
            <a:ext cx="4054011" cy="3679861"/>
          </a:xfrm>
        </p:spPr>
        <p:txBody>
          <a:bodyPr/>
          <a:lstStyle/>
          <a:p>
            <a:pPr>
              <a:lnSpc>
                <a:spcPts val="2200"/>
              </a:lnSpc>
              <a:buNone/>
            </a:pPr>
            <a:r>
              <a:rPr lang="en-US" sz="2400" b="1" dirty="0" smtClean="0">
                <a:solidFill>
                  <a:srgbClr val="0000CC"/>
                </a:solidFill>
                <a:latin typeface="Arial" pitchFamily="34" charset="0"/>
                <a:cs typeface="Arial" pitchFamily="34" charset="0"/>
              </a:rPr>
              <a:t>IPCC AR4 model CCSM3</a:t>
            </a:r>
          </a:p>
          <a:p>
            <a:pPr>
              <a:lnSpc>
                <a:spcPts val="1100"/>
              </a:lnSpc>
              <a:buNone/>
            </a:pPr>
            <a:endParaRPr lang="en-US" sz="2400" dirty="0" smtClean="0">
              <a:solidFill>
                <a:schemeClr val="tx2"/>
              </a:solidFill>
              <a:latin typeface="Arial" pitchFamily="34" charset="0"/>
              <a:cs typeface="Arial" pitchFamily="34" charset="0"/>
            </a:endParaRPr>
          </a:p>
          <a:p>
            <a:pPr lvl="1">
              <a:lnSpc>
                <a:spcPts val="2200"/>
              </a:lnSpc>
            </a:pPr>
            <a:r>
              <a:rPr lang="en-US" sz="2400" dirty="0" smtClean="0">
                <a:solidFill>
                  <a:srgbClr val="C00000"/>
                </a:solidFill>
                <a:latin typeface="Arial" pitchFamily="34" charset="0"/>
                <a:cs typeface="Arial" pitchFamily="34" charset="0"/>
              </a:rPr>
              <a:t>South regions drier during growing seasons, reducing agricultural productivity</a:t>
            </a:r>
          </a:p>
          <a:p>
            <a:pPr lvl="0">
              <a:lnSpc>
                <a:spcPts val="1100"/>
              </a:lnSpc>
              <a:defRPr/>
            </a:pPr>
            <a:endParaRPr lang="en-US" sz="2400" b="1" dirty="0" smtClean="0">
              <a:solidFill>
                <a:srgbClr val="0000CC"/>
              </a:solidFill>
              <a:latin typeface="Arial" pitchFamily="34" charset="0"/>
              <a:cs typeface="Arial" pitchFamily="34" charset="0"/>
            </a:endParaRPr>
          </a:p>
          <a:p>
            <a:pPr lvl="1">
              <a:lnSpc>
                <a:spcPts val="2200"/>
              </a:lnSpc>
            </a:pPr>
            <a:r>
              <a:rPr lang="en-US" sz="2400" dirty="0" smtClean="0">
                <a:solidFill>
                  <a:srgbClr val="0000CC"/>
                </a:solidFill>
                <a:latin typeface="Arial" pitchFamily="34" charset="0"/>
                <a:cs typeface="Arial" pitchFamily="34" charset="0"/>
              </a:rPr>
              <a:t>Extreme storms affect Central America and the Caribbean more than elsewhere</a:t>
            </a:r>
          </a:p>
          <a:p>
            <a:pPr lvl="0">
              <a:lnSpc>
                <a:spcPts val="1100"/>
              </a:lnSpc>
              <a:defRPr/>
            </a:pPr>
            <a:endParaRPr lang="en-US" sz="2400" b="1" dirty="0" smtClean="0">
              <a:solidFill>
                <a:srgbClr val="0000CC"/>
              </a:solidFill>
              <a:latin typeface="Arial" pitchFamily="34" charset="0"/>
              <a:cs typeface="Arial" pitchFamily="34" charset="0"/>
            </a:endParaRPr>
          </a:p>
          <a:p>
            <a:pPr lvl="1">
              <a:lnSpc>
                <a:spcPts val="2200"/>
              </a:lnSpc>
            </a:pPr>
            <a:r>
              <a:rPr lang="en-US" sz="2400" dirty="0" smtClean="0">
                <a:solidFill>
                  <a:srgbClr val="C00000"/>
                </a:solidFill>
                <a:latin typeface="Arial" pitchFamily="34" charset="0"/>
                <a:cs typeface="Arial" pitchFamily="34" charset="0"/>
              </a:rPr>
              <a:t>Shifts in wet/dry seasonality</a:t>
            </a:r>
          </a:p>
        </p:txBody>
      </p:sp>
      <p:sp>
        <p:nvSpPr>
          <p:cNvPr id="21" name="TextBox 20"/>
          <p:cNvSpPr txBox="1"/>
          <p:nvPr/>
        </p:nvSpPr>
        <p:spPr>
          <a:xfrm>
            <a:off x="4448706" y="5677613"/>
            <a:ext cx="4613096" cy="415498"/>
          </a:xfrm>
          <a:prstGeom prst="rect">
            <a:avLst/>
          </a:prstGeom>
          <a:noFill/>
        </p:spPr>
        <p:txBody>
          <a:bodyPr wrap="square" rtlCol="0">
            <a:spAutoFit/>
          </a:bodyPr>
          <a:lstStyle/>
          <a:p>
            <a:r>
              <a:rPr lang="en-US" sz="1050" i="1" dirty="0" smtClean="0">
                <a:solidFill>
                  <a:schemeClr val="tx2"/>
                </a:solidFill>
                <a:latin typeface="Arial" pitchFamily="34" charset="0"/>
              </a:rPr>
              <a:t>Graphic from </a:t>
            </a:r>
            <a:r>
              <a:rPr lang="en-US" sz="1050" i="1" dirty="0" err="1" smtClean="0">
                <a:solidFill>
                  <a:schemeClr val="tx2"/>
                </a:solidFill>
                <a:latin typeface="Arial" pitchFamily="34" charset="0"/>
              </a:rPr>
              <a:t>Ganguly</a:t>
            </a:r>
            <a:r>
              <a:rPr lang="en-US" sz="1050" i="1" dirty="0" smtClean="0">
                <a:solidFill>
                  <a:schemeClr val="tx2"/>
                </a:solidFill>
                <a:latin typeface="Arial" pitchFamily="34" charset="0"/>
              </a:rPr>
              <a:t> et al., (ORNL) produced for backing the QRD 2009.</a:t>
            </a:r>
          </a:p>
          <a:p>
            <a:r>
              <a:rPr lang="en-US" sz="1050" i="1" dirty="0" smtClean="0">
                <a:solidFill>
                  <a:schemeClr val="tx2"/>
                </a:solidFill>
                <a:latin typeface="Arial" pitchFamily="34" charset="0"/>
              </a:rPr>
              <a:t>    http://www.ornl.gov/knowledgediscovery/QDR/</a:t>
            </a:r>
          </a:p>
        </p:txBody>
      </p:sp>
      <p:grpSp>
        <p:nvGrpSpPr>
          <p:cNvPr id="4" name="Group 25"/>
          <p:cNvGrpSpPr/>
          <p:nvPr/>
        </p:nvGrpSpPr>
        <p:grpSpPr>
          <a:xfrm>
            <a:off x="4192286" y="1383277"/>
            <a:ext cx="4762500" cy="4279780"/>
            <a:chOff x="4192286" y="1487452"/>
            <a:chExt cx="4762500" cy="4279780"/>
          </a:xfrm>
        </p:grpSpPr>
        <p:pic>
          <p:nvPicPr>
            <p:cNvPr id="23" name="Picture 7" descr="spi_a1fi.10yr2040.southcom.png"/>
            <p:cNvPicPr>
              <a:picLocks noChangeAspect="1"/>
            </p:cNvPicPr>
            <p:nvPr/>
          </p:nvPicPr>
          <p:blipFill>
            <a:blip r:embed="rId3" cstate="print"/>
            <a:srcRect/>
            <a:stretch>
              <a:fillRect/>
            </a:stretch>
          </p:blipFill>
          <p:spPr bwMode="auto">
            <a:xfrm>
              <a:off x="4192286" y="1652433"/>
              <a:ext cx="4762500" cy="4114799"/>
            </a:xfrm>
            <a:prstGeom prst="rect">
              <a:avLst/>
            </a:prstGeom>
            <a:noFill/>
            <a:ln w="9525">
              <a:noFill/>
              <a:miter lim="800000"/>
              <a:headEnd/>
              <a:tailEnd/>
            </a:ln>
            <a:scene3d>
              <a:camera prst="orthographicFront"/>
              <a:lightRig rig="threePt" dir="t"/>
            </a:scene3d>
            <a:sp3d>
              <a:bevelT w="114300" h="114300"/>
            </a:sp3d>
          </p:spPr>
        </p:pic>
        <p:sp>
          <p:nvSpPr>
            <p:cNvPr id="24" name="Rectangle 23"/>
            <p:cNvSpPr/>
            <p:nvPr/>
          </p:nvSpPr>
          <p:spPr>
            <a:xfrm>
              <a:off x="4725034" y="1487452"/>
              <a:ext cx="3042229" cy="646331"/>
            </a:xfrm>
            <a:prstGeom prst="rect">
              <a:avLst/>
            </a:prstGeom>
            <a:solidFill>
              <a:schemeClr val="accent1"/>
            </a:solidFill>
            <a:scene3d>
              <a:camera prst="orthographicFront"/>
              <a:lightRig rig="threePt" dir="t"/>
            </a:scene3d>
            <a:sp3d>
              <a:bevelT w="114300" h="114300"/>
            </a:sp3d>
          </p:spPr>
          <p:txBody>
            <a:bodyPr wrap="square">
              <a:spAutoFit/>
            </a:bodyPr>
            <a:lstStyle/>
            <a:p>
              <a:r>
                <a:rPr lang="en-US" b="1" dirty="0" smtClean="0">
                  <a:solidFill>
                    <a:srgbClr val="0000CC"/>
                  </a:solidFill>
                  <a:latin typeface="Arial" pitchFamily="34" charset="0"/>
                  <a:cs typeface="Arial" pitchFamily="34" charset="0"/>
                </a:rPr>
                <a:t>2050  A1FI  Drought  Index  </a:t>
              </a:r>
              <a:endParaRPr lang="en-US" dirty="0">
                <a:latin typeface="Arial" pitchFamily="34" charset="0"/>
                <a:cs typeface="Arial" pitchFamily="34" charset="0"/>
              </a:endParaRPr>
            </a:p>
          </p:txBody>
        </p:sp>
      </p:grpSp>
    </p:spTree>
    <p:extLst>
      <p:ext uri="{BB962C8B-B14F-4D97-AF65-F5344CB8AC3E}">
        <p14:creationId xmlns:p14="http://schemas.microsoft.com/office/powerpoint/2010/main" xmlns="" val="36319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pPr algn="ctr" eaLnBrk="1" hangingPunct="1">
              <a:defRPr/>
            </a:pPr>
            <a:r>
              <a:rPr lang="en-US" smtClean="0">
                <a:solidFill>
                  <a:srgbClr val="FFFF00"/>
                </a:solidFill>
              </a:rPr>
              <a:t>LEARNING OBJECTIVES</a:t>
            </a:r>
          </a:p>
        </p:txBody>
      </p:sp>
      <p:sp>
        <p:nvSpPr>
          <p:cNvPr id="865283" name="Rectangle 3"/>
          <p:cNvSpPr>
            <a:spLocks noGrp="1" noChangeArrowheads="1"/>
          </p:cNvSpPr>
          <p:nvPr>
            <p:ph idx="1"/>
          </p:nvPr>
        </p:nvSpPr>
        <p:spPr/>
        <p:txBody>
          <a:bodyPr/>
          <a:lstStyle/>
          <a:p>
            <a:pPr eaLnBrk="1" hangingPunct="1">
              <a:lnSpc>
                <a:spcPct val="90000"/>
              </a:lnSpc>
              <a:defRPr/>
            </a:pPr>
            <a:r>
              <a:rPr lang="en-US" sz="2800" smtClean="0"/>
              <a:t>Using the course manual, references and lecture notes, the student will be able to understand hydrologic and hydraulic aspects of dam safety program. After this presentation, the student will be familiar with concepts, terminology and inter-relationships between hydrologic, hydraulic and water management considerations essential in the engineering analysis associated with the administration of the USACE Dam Safety program.</a:t>
            </a:r>
          </a:p>
        </p:txBody>
      </p:sp>
      <p:pic>
        <p:nvPicPr>
          <p:cNvPr id="4" name="Content Placeholder 4" descr="IMG_7406.jp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a:effectLst/>
        </p:spPr>
      </p:pic>
      <p:sp>
        <p:nvSpPr>
          <p:cNvPr id="5" name="Text Box 3"/>
          <p:cNvSpPr txBox="1">
            <a:spLocks noChangeArrowheads="1"/>
          </p:cNvSpPr>
          <p:nvPr/>
        </p:nvSpPr>
        <p:spPr bwMode="auto">
          <a:xfrm>
            <a:off x="2362200" y="2133600"/>
            <a:ext cx="4933950" cy="1098550"/>
          </a:xfrm>
          <a:prstGeom prst="rect">
            <a:avLst/>
          </a:prstGeom>
          <a:noFill/>
          <a:ln w="9525">
            <a:noFill/>
            <a:miter lim="800000"/>
            <a:headEnd/>
            <a:tailEnd/>
          </a:ln>
        </p:spPr>
        <p:txBody>
          <a:bodyPr wrap="none">
            <a:spAutoFit/>
          </a:bodyPr>
          <a:lstStyle/>
          <a:p>
            <a:pPr algn="l"/>
            <a:r>
              <a:rPr lang="en-US" sz="6600" i="1" dirty="0">
                <a:latin typeface="Times New Roman" pitchFamily="18"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IPLchick"/>
          <p:cNvPicPr>
            <a:picLocks noChangeAspect="1" noChangeArrowheads="1"/>
          </p:cNvPicPr>
          <p:nvPr/>
        </p:nvPicPr>
        <p:blipFill>
          <a:blip r:embed="rId3" cstate="print"/>
          <a:srcRect l="15648" t="212" r="28967" b="5223"/>
          <a:stretch>
            <a:fillRect/>
          </a:stretch>
        </p:blipFill>
        <p:spPr bwMode="auto">
          <a:xfrm>
            <a:off x="304800" y="3515757"/>
            <a:ext cx="1474880" cy="1818247"/>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1752600" y="1570042"/>
            <a:ext cx="5486400" cy="4602163"/>
          </a:xfrm>
        </p:spPr>
        <p:txBody>
          <a:bodyPr/>
          <a:lstStyle/>
          <a:p>
            <a:pPr marL="0" indent="0" algn="ctr">
              <a:buNone/>
            </a:pPr>
            <a:endParaRPr lang="en-US" dirty="0" smtClean="0">
              <a:latin typeface="Century Gothic" pitchFamily="34" charset="0"/>
            </a:endParaRPr>
          </a:p>
          <a:p>
            <a:pPr marL="0" indent="0" algn="ctr">
              <a:buNone/>
            </a:pPr>
            <a:r>
              <a:rPr lang="en-US" sz="2800" b="1" dirty="0" smtClean="0"/>
              <a:t>USACE Climate  Adaptation Mission:</a:t>
            </a:r>
          </a:p>
          <a:p>
            <a:pPr marL="0" indent="0" algn="ctr">
              <a:lnSpc>
                <a:spcPts val="3739"/>
              </a:lnSpc>
              <a:spcBef>
                <a:spcPts val="0"/>
              </a:spcBef>
              <a:buNone/>
            </a:pPr>
            <a:r>
              <a:rPr lang="en-US" sz="2800" dirty="0" smtClean="0"/>
              <a:t>To improve resilience and decrease vulnerability to the effects of climate change </a:t>
            </a:r>
          </a:p>
          <a:p>
            <a:pPr marL="0" indent="0" algn="ctr">
              <a:lnSpc>
                <a:spcPts val="3739"/>
              </a:lnSpc>
              <a:spcBef>
                <a:spcPts val="0"/>
              </a:spcBef>
              <a:buNone/>
            </a:pPr>
            <a:r>
              <a:rPr lang="en-US" sz="2800" dirty="0" smtClean="0"/>
              <a:t>and variability </a:t>
            </a:r>
          </a:p>
        </p:txBody>
      </p:sp>
      <p:pic>
        <p:nvPicPr>
          <p:cNvPr id="1030" name="Picture 6" descr="https://encrypted-tbn3.google.com/images?q=tbn:ANd9GcQb8PLAncvNVTOW_MvTQj-0GjdaI2oF9DOlhAsXSdn2I8X23lsV"/>
          <p:cNvPicPr>
            <a:picLocks noChangeAspect="1" noChangeArrowheads="1"/>
          </p:cNvPicPr>
          <p:nvPr/>
        </p:nvPicPr>
        <p:blipFill>
          <a:blip r:embed="rId4" cstate="print"/>
          <a:srcRect/>
          <a:stretch>
            <a:fillRect/>
          </a:stretch>
        </p:blipFill>
        <p:spPr bwMode="auto">
          <a:xfrm>
            <a:off x="5334001" y="381000"/>
            <a:ext cx="2628900" cy="1743076"/>
          </a:xfrm>
          <a:prstGeom prst="rect">
            <a:avLst/>
          </a:prstGeom>
          <a:ln>
            <a:noFill/>
          </a:ln>
          <a:effectLst>
            <a:outerShdw blurRad="292100" dist="139700" dir="2700000" algn="tl" rotWithShape="0">
              <a:srgbClr val="333333">
                <a:alpha val="65000"/>
              </a:srgbClr>
            </a:outerShdw>
          </a:effectLst>
        </p:spPr>
      </p:pic>
      <p:pic>
        <p:nvPicPr>
          <p:cNvPr id="1036" name="Picture 12" descr="https://encrypted-tbn1.google.com/images?q=tbn:ANd9GcTCqzdDC2BjbtX5V9KyCncz_y3-_9zf2WyzbuH61h_QKPAK5Tvf"/>
          <p:cNvPicPr>
            <a:picLocks noChangeAspect="1" noChangeArrowheads="1"/>
          </p:cNvPicPr>
          <p:nvPr/>
        </p:nvPicPr>
        <p:blipFill>
          <a:blip r:embed="rId5" cstate="print"/>
          <a:srcRect/>
          <a:stretch>
            <a:fillRect/>
          </a:stretch>
        </p:blipFill>
        <p:spPr bwMode="auto">
          <a:xfrm>
            <a:off x="7315201" y="914405"/>
            <a:ext cx="1487380" cy="1857375"/>
          </a:xfrm>
          <a:prstGeom prst="rect">
            <a:avLst/>
          </a:prstGeom>
          <a:ln>
            <a:noFill/>
          </a:ln>
          <a:effectLst>
            <a:outerShdw blurRad="292100" dist="139700" dir="2700000" algn="tl" rotWithShape="0">
              <a:srgbClr val="333333">
                <a:alpha val="65000"/>
              </a:srgbClr>
            </a:outerShdw>
          </a:effectLst>
        </p:spPr>
      </p:pic>
      <p:pic>
        <p:nvPicPr>
          <p:cNvPr id="1038" name="Picture 14" descr="https://encrypted-tbn1.google.com/images?q=tbn:ANd9GcQ9eOM_RZ_6WRBzv0SDmogWruAujxtug81OZ2nT0Ttz2DCZepYG0w"/>
          <p:cNvPicPr>
            <a:picLocks noChangeAspect="1" noChangeArrowheads="1"/>
          </p:cNvPicPr>
          <p:nvPr/>
        </p:nvPicPr>
        <p:blipFill>
          <a:blip r:embed="rId6" cstate="print"/>
          <a:srcRect/>
          <a:stretch>
            <a:fillRect/>
          </a:stretch>
        </p:blipFill>
        <p:spPr bwMode="auto">
          <a:xfrm>
            <a:off x="4953000" y="5105400"/>
            <a:ext cx="2153183" cy="1371600"/>
          </a:xfrm>
          <a:prstGeom prst="rect">
            <a:avLst/>
          </a:prstGeom>
          <a:ln>
            <a:noFill/>
          </a:ln>
          <a:effectLst>
            <a:outerShdw blurRad="292100" dist="139700" dir="2700000" algn="tl" rotWithShape="0">
              <a:srgbClr val="333333">
                <a:alpha val="65000"/>
              </a:srgbClr>
            </a:outerShdw>
          </a:effectLst>
        </p:spPr>
      </p:pic>
      <p:sp>
        <p:nvSpPr>
          <p:cNvPr id="14" name="Text Box 3"/>
          <p:cNvSpPr txBox="1">
            <a:spLocks noChangeArrowheads="1"/>
          </p:cNvSpPr>
          <p:nvPr/>
        </p:nvSpPr>
        <p:spPr bwMode="auto">
          <a:xfrm>
            <a:off x="990600" y="4859928"/>
            <a:ext cx="795564" cy="169245"/>
          </a:xfrm>
          <a:prstGeom prst="rect">
            <a:avLst/>
          </a:prstGeom>
          <a:noFill/>
          <a:ln w="9525">
            <a:noFill/>
            <a:miter lim="800000"/>
            <a:headEnd/>
            <a:tailEnd/>
          </a:ln>
        </p:spPr>
        <p:txBody>
          <a:bodyPr wrap="square" lIns="91407" tIns="45704" rIns="91407" bIns="45704">
            <a:spAutoFit/>
          </a:bodyPr>
          <a:lstStyle/>
          <a:p>
            <a:pPr algn="ctr">
              <a:spcBef>
                <a:spcPct val="50000"/>
              </a:spcBef>
            </a:pPr>
            <a:r>
              <a:rPr lang="en-US" sz="500" b="1" dirty="0">
                <a:solidFill>
                  <a:schemeClr val="bg1"/>
                </a:solidFill>
              </a:rPr>
              <a:t>Bill Byrne, MA F&amp;W</a:t>
            </a:r>
          </a:p>
        </p:txBody>
      </p:sp>
      <p:pic>
        <p:nvPicPr>
          <p:cNvPr id="1040" name="Picture 16" descr="https://encrypted-tbn1.google.com/images?q=tbn:ANd9GcTyxyyX4Lor-xWnqS4Heh5dVbAphJMbx1tu1eLGitcghiDcKNPmtMdyXH6Lyw"/>
          <p:cNvPicPr>
            <a:picLocks noChangeAspect="1" noChangeArrowheads="1"/>
          </p:cNvPicPr>
          <p:nvPr/>
        </p:nvPicPr>
        <p:blipFill>
          <a:blip r:embed="rId7" cstate="print"/>
          <a:srcRect/>
          <a:stretch>
            <a:fillRect/>
          </a:stretch>
        </p:blipFill>
        <p:spPr bwMode="auto">
          <a:xfrm>
            <a:off x="152400" y="5105400"/>
            <a:ext cx="2298489" cy="1524000"/>
          </a:xfrm>
          <a:prstGeom prst="rect">
            <a:avLst/>
          </a:prstGeom>
          <a:ln>
            <a:noFill/>
          </a:ln>
          <a:effectLst>
            <a:outerShdw blurRad="292100" dist="139700" dir="2700000" algn="tl" rotWithShape="0">
              <a:srgbClr val="333333">
                <a:alpha val="65000"/>
              </a:srgbClr>
            </a:outerShdw>
          </a:effectLst>
        </p:spPr>
      </p:pic>
      <p:pic>
        <p:nvPicPr>
          <p:cNvPr id="15" name="Picture 2" descr="http://t2.gstatic.com/images?q=tbn:ZcPuumRLJ6LJkM:http://crypticbedfellows.files.wordpress.com/2009/11/12.jpg">
            <a:hlinkClick r:id="rId8"/>
          </p:cNvPr>
          <p:cNvPicPr>
            <a:picLocks noChangeAspect="1" noChangeArrowheads="1"/>
          </p:cNvPicPr>
          <p:nvPr/>
        </p:nvPicPr>
        <p:blipFill>
          <a:blip r:embed="rId9" cstate="print"/>
          <a:srcRect/>
          <a:stretch>
            <a:fillRect/>
          </a:stretch>
        </p:blipFill>
        <p:spPr bwMode="auto">
          <a:xfrm>
            <a:off x="7391400" y="2590800"/>
            <a:ext cx="1371600" cy="1714500"/>
          </a:xfrm>
          <a:prstGeom prst="rect">
            <a:avLst/>
          </a:prstGeom>
          <a:ln>
            <a:noFill/>
          </a:ln>
          <a:effectLst>
            <a:outerShdw blurRad="292100" dist="139700" dir="2700000" algn="tl" rotWithShape="0">
              <a:srgbClr val="333333">
                <a:alpha val="65000"/>
              </a:srgbClr>
            </a:outerShdw>
          </a:effectLst>
        </p:spPr>
      </p:pic>
      <p:pic>
        <p:nvPicPr>
          <p:cNvPr id="16" name="Picture 4" descr="STLFloodwall1993-1"/>
          <p:cNvPicPr>
            <a:picLocks noChangeAspect="1" noChangeArrowheads="1"/>
          </p:cNvPicPr>
          <p:nvPr/>
        </p:nvPicPr>
        <p:blipFill>
          <a:blip r:embed="rId10" cstate="print"/>
          <a:srcRect/>
          <a:stretch>
            <a:fillRect/>
          </a:stretch>
        </p:blipFill>
        <p:spPr bwMode="auto">
          <a:xfrm>
            <a:off x="228600" y="1676400"/>
            <a:ext cx="1676400" cy="1989138"/>
          </a:xfrm>
          <a:prstGeom prst="rect">
            <a:avLst/>
          </a:prstGeom>
          <a:ln>
            <a:no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11" cstate="print"/>
          <a:srcRect/>
          <a:stretch>
            <a:fillRect/>
          </a:stretch>
        </p:blipFill>
        <p:spPr bwMode="auto">
          <a:xfrm>
            <a:off x="2438400" y="4953000"/>
            <a:ext cx="2568805" cy="1702536"/>
          </a:xfrm>
          <a:prstGeom prst="rect">
            <a:avLst/>
          </a:prstGeom>
          <a:ln>
            <a:noFill/>
          </a:ln>
          <a:effectLst>
            <a:outerShdw blurRad="292100" dist="139700" dir="2700000" algn="tl" rotWithShape="0">
              <a:srgbClr val="333333">
                <a:alpha val="65000"/>
              </a:srgbClr>
            </a:outerShdw>
          </a:effectLst>
        </p:spPr>
      </p:pic>
      <p:pic>
        <p:nvPicPr>
          <p:cNvPr id="1028" name="Picture 4" descr="http://www.radiofiji.com.fj/news_images/20885KBT4j.jpg"/>
          <p:cNvPicPr>
            <a:picLocks noChangeAspect="1" noChangeArrowheads="1"/>
          </p:cNvPicPr>
          <p:nvPr/>
        </p:nvPicPr>
        <p:blipFill>
          <a:blip r:embed="rId12" cstate="print"/>
          <a:srcRect/>
          <a:stretch>
            <a:fillRect/>
          </a:stretch>
        </p:blipFill>
        <p:spPr bwMode="auto">
          <a:xfrm>
            <a:off x="685801" y="406604"/>
            <a:ext cx="2295525" cy="1533430"/>
          </a:xfrm>
          <a:prstGeom prst="rect">
            <a:avLst/>
          </a:prstGeom>
          <a:ln>
            <a:noFill/>
          </a:ln>
          <a:effectLst>
            <a:outerShdw blurRad="292100" dist="139700" dir="2700000" algn="tl" rotWithShape="0">
              <a:srgbClr val="333333">
                <a:alpha val="65000"/>
              </a:srgbClr>
            </a:outerShdw>
          </a:effectLst>
        </p:spPr>
      </p:pic>
      <p:pic>
        <p:nvPicPr>
          <p:cNvPr id="12" name="Picture 4" descr="Aerial view of Chief Joseph Dam, WA"/>
          <p:cNvPicPr>
            <a:picLocks noChangeAspect="1" noChangeArrowheads="1"/>
          </p:cNvPicPr>
          <p:nvPr/>
        </p:nvPicPr>
        <p:blipFill>
          <a:blip r:embed="rId13" cstate="print"/>
          <a:srcRect/>
          <a:stretch>
            <a:fillRect/>
          </a:stretch>
        </p:blipFill>
        <p:spPr bwMode="auto">
          <a:xfrm>
            <a:off x="2819400" y="228605"/>
            <a:ext cx="2514600" cy="1632811"/>
          </a:xfrm>
          <a:prstGeom prst="rect">
            <a:avLst/>
          </a:prstGeom>
          <a:ln>
            <a:noFill/>
          </a:ln>
          <a:effectLst>
            <a:outerShdw blurRad="292100" dist="139700" dir="2700000" algn="tl" rotWithShape="0">
              <a:srgbClr val="333333">
                <a:alpha val="65000"/>
              </a:srgbClr>
            </a:outerShdw>
          </a:effectLst>
        </p:spPr>
      </p:pic>
      <p:pic>
        <p:nvPicPr>
          <p:cNvPr id="1034" name="Picture 10" descr="https://encrypted-tbn3.google.com/images?q=tbn:ANd9GcSVrVHjDhhmZ6ofhe0i_6tVyWYVEsrmszMhtT9BS7eIDCrEsSDr"/>
          <p:cNvPicPr>
            <a:picLocks noChangeAspect="1" noChangeArrowheads="1"/>
          </p:cNvPicPr>
          <p:nvPr/>
        </p:nvPicPr>
        <p:blipFill>
          <a:blip r:embed="rId14" cstate="print"/>
          <a:srcRect/>
          <a:stretch>
            <a:fillRect/>
          </a:stretch>
        </p:blipFill>
        <p:spPr bwMode="auto">
          <a:xfrm>
            <a:off x="7086601" y="4191005"/>
            <a:ext cx="1856982" cy="13909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200" dirty="0" smtClean="0">
                <a:solidFill>
                  <a:schemeClr val="tx1"/>
                </a:solidFill>
                <a:latin typeface="Century Gothic" pitchFamily="34" charset="0"/>
                <a:ea typeface="+mn-ea"/>
                <a:cs typeface="+mn-cs"/>
              </a:rPr>
              <a:t>USACE Climate Adaptation Policy  </a:t>
            </a:r>
            <a:br>
              <a:rPr lang="en-US" sz="3200" dirty="0" smtClean="0">
                <a:solidFill>
                  <a:schemeClr val="tx1"/>
                </a:solidFill>
                <a:latin typeface="Century Gothic" pitchFamily="34" charset="0"/>
                <a:ea typeface="+mn-ea"/>
                <a:cs typeface="+mn-cs"/>
              </a:rPr>
            </a:br>
            <a:r>
              <a:rPr lang="en-US" sz="3200" dirty="0" smtClean="0">
                <a:solidFill>
                  <a:schemeClr val="tx1"/>
                </a:solidFill>
                <a:latin typeface="Century Gothic" pitchFamily="34" charset="0"/>
                <a:ea typeface="+mn-ea"/>
                <a:cs typeface="+mn-cs"/>
              </a:rPr>
              <a:t>June 2011</a:t>
            </a:r>
            <a:endParaRPr lang="en-US" sz="3200" dirty="0">
              <a:solidFill>
                <a:schemeClr val="tx1"/>
              </a:solidFill>
              <a:latin typeface="Century Gothic" pitchFamily="34" charset="0"/>
              <a:ea typeface="+mn-ea"/>
              <a:cs typeface="+mn-cs"/>
            </a:endParaRPr>
          </a:p>
        </p:txBody>
      </p:sp>
      <p:sp>
        <p:nvSpPr>
          <p:cNvPr id="8" name="Content Placeholder 2"/>
          <p:cNvSpPr>
            <a:spLocks noGrp="1"/>
          </p:cNvSpPr>
          <p:nvPr>
            <p:ph sz="half" idx="1"/>
          </p:nvPr>
        </p:nvSpPr>
        <p:spPr/>
        <p:txBody>
          <a:bodyPr/>
          <a:lstStyle/>
          <a:p>
            <a:pPr marL="0" indent="0">
              <a:buNone/>
              <a:defRPr/>
            </a:pPr>
            <a:endParaRPr lang="en-US" sz="1400" dirty="0" smtClean="0">
              <a:latin typeface="Georgia" pitchFamily="18" charset="0"/>
            </a:endParaRPr>
          </a:p>
          <a:p>
            <a:pPr marL="0" indent="0">
              <a:buNone/>
              <a:defRPr/>
            </a:pPr>
            <a:endParaRPr lang="en-US" sz="1400" dirty="0" smtClean="0">
              <a:latin typeface="Georgia" pitchFamily="18" charset="0"/>
            </a:endParaRPr>
          </a:p>
          <a:p>
            <a:pPr marL="0" indent="0">
              <a:buNone/>
              <a:defRPr/>
            </a:pPr>
            <a:endParaRPr lang="en-US" sz="1400" dirty="0" smtClean="0">
              <a:latin typeface="Georgia" pitchFamily="18" charset="0"/>
            </a:endParaRPr>
          </a:p>
          <a:p>
            <a:pPr marL="0" indent="0">
              <a:buNone/>
              <a:defRPr/>
            </a:pPr>
            <a:endParaRPr lang="en-US" sz="1400" dirty="0" smtClean="0">
              <a:latin typeface="Georgia" pitchFamily="18" charset="0"/>
            </a:endParaRPr>
          </a:p>
          <a:p>
            <a:pPr marL="0" indent="0">
              <a:buNone/>
              <a:defRPr/>
            </a:pPr>
            <a:endParaRPr lang="en-US" sz="1400" dirty="0" smtClean="0">
              <a:latin typeface="Georgia" pitchFamily="18" charset="0"/>
            </a:endParaRPr>
          </a:p>
        </p:txBody>
      </p:sp>
      <p:sp>
        <p:nvSpPr>
          <p:cNvPr id="10" name="Content Placeholder 9"/>
          <p:cNvSpPr>
            <a:spLocks noGrp="1"/>
          </p:cNvSpPr>
          <p:nvPr>
            <p:ph sz="half" idx="2"/>
          </p:nvPr>
        </p:nvSpPr>
        <p:spPr>
          <a:xfrm>
            <a:off x="3581400" y="1219201"/>
            <a:ext cx="5486400" cy="4525963"/>
          </a:xfrm>
        </p:spPr>
        <p:txBody>
          <a:bodyPr/>
          <a:lstStyle/>
          <a:p>
            <a:r>
              <a:rPr lang="en-US" sz="2400" b="1" i="1" dirty="0" smtClean="0">
                <a:latin typeface="Century Gothic" pitchFamily="34" charset="0"/>
              </a:rPr>
              <a:t>Integrate</a:t>
            </a:r>
            <a:r>
              <a:rPr lang="en-US" sz="2400" dirty="0" smtClean="0">
                <a:latin typeface="Century Gothic" pitchFamily="34" charset="0"/>
              </a:rPr>
              <a:t> climate change adaptation planning and actions into USACE missions, operations, programs, and projects</a:t>
            </a:r>
          </a:p>
          <a:p>
            <a:r>
              <a:rPr lang="en-US" sz="2400" dirty="0" smtClean="0">
                <a:latin typeface="Century Gothic" pitchFamily="34" charset="0"/>
              </a:rPr>
              <a:t>Use the </a:t>
            </a:r>
            <a:r>
              <a:rPr lang="en-US" sz="2400" b="1" i="1" dirty="0" smtClean="0">
                <a:latin typeface="Century Gothic" pitchFamily="34" charset="0"/>
              </a:rPr>
              <a:t>best available and actionable climate science </a:t>
            </a:r>
            <a:r>
              <a:rPr lang="en-US" sz="2400" dirty="0" smtClean="0">
                <a:latin typeface="Century Gothic" pitchFamily="34" charset="0"/>
              </a:rPr>
              <a:t>and climate change information at appropriate level of analysis</a:t>
            </a:r>
          </a:p>
          <a:p>
            <a:r>
              <a:rPr lang="en-US" sz="2400" dirty="0" smtClean="0">
                <a:latin typeface="Century Gothic" pitchFamily="34" charset="0"/>
              </a:rPr>
              <a:t>Consider climate change impacts when undertaking </a:t>
            </a:r>
            <a:r>
              <a:rPr lang="en-US" sz="2400" b="1" i="1" dirty="0" smtClean="0">
                <a:latin typeface="Century Gothic" pitchFamily="34" charset="0"/>
              </a:rPr>
              <a:t>long-term planning, setting priorities, and making decisions </a:t>
            </a:r>
          </a:p>
        </p:txBody>
      </p:sp>
      <p:pic>
        <p:nvPicPr>
          <p:cNvPr id="2049" name="Picture 1"/>
          <p:cNvPicPr>
            <a:picLocks noChangeAspect="1" noChangeArrowheads="1"/>
          </p:cNvPicPr>
          <p:nvPr/>
        </p:nvPicPr>
        <p:blipFill>
          <a:blip r:embed="rId3" cstate="print"/>
          <a:srcRect/>
          <a:stretch>
            <a:fillRect/>
          </a:stretch>
        </p:blipFill>
        <p:spPr bwMode="auto">
          <a:xfrm>
            <a:off x="304800" y="990600"/>
            <a:ext cx="2590800" cy="3492222"/>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cstate="print"/>
          <a:srcRect l="3113" r="6615"/>
          <a:stretch>
            <a:fillRect/>
          </a:stretch>
        </p:blipFill>
        <p:spPr bwMode="auto">
          <a:xfrm>
            <a:off x="914400" y="2362200"/>
            <a:ext cx="2443649" cy="31850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057400" y="5867400"/>
            <a:ext cx="5860900" cy="369332"/>
          </a:xfrm>
          <a:prstGeom prst="rect">
            <a:avLst/>
          </a:prstGeom>
          <a:noFill/>
        </p:spPr>
        <p:txBody>
          <a:bodyPr wrap="none" rtlCol="0">
            <a:spAutoFit/>
          </a:bodyPr>
          <a:lstStyle/>
          <a:p>
            <a:pPr>
              <a:buNone/>
            </a:pPr>
            <a:r>
              <a:rPr lang="en-US" dirty="0" smtClean="0">
                <a:latin typeface="Century Gothic" pitchFamily="34" charset="0"/>
                <a:hlinkClick r:id="rId5"/>
              </a:rPr>
              <a:t>http://www.corpsclimate.us/adaptationpolicy.cfm</a:t>
            </a:r>
            <a:endParaRPr lang="en-US" dirty="0" smtClean="0">
              <a:latin typeface="Century Gothic"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pPr algn="l"/>
            <a:r>
              <a:rPr lang="en-US" sz="4000" dirty="0" smtClean="0">
                <a:latin typeface="Calibri" pitchFamily="34" charset="0"/>
                <a:cs typeface="Calibri" pitchFamily="34" charset="0"/>
              </a:rPr>
              <a:t>Climate Change, Extreme Events and Water Infrastructure</a:t>
            </a:r>
            <a:endParaRPr lang="en-US" sz="4000" dirty="0">
              <a:latin typeface="Calibri" pitchFamily="34" charset="0"/>
              <a:cs typeface="Calibri" pitchFamily="34" charset="0"/>
            </a:endParaRPr>
          </a:p>
        </p:txBody>
      </p:sp>
      <p:sp>
        <p:nvSpPr>
          <p:cNvPr id="4" name="Content Placeholder 3"/>
          <p:cNvSpPr>
            <a:spLocks noGrp="1"/>
          </p:cNvSpPr>
          <p:nvPr>
            <p:ph idx="1"/>
          </p:nvPr>
        </p:nvSpPr>
        <p:spPr>
          <a:xfrm>
            <a:off x="304800" y="1447800"/>
            <a:ext cx="4724400" cy="4525963"/>
          </a:xfrm>
        </p:spPr>
        <p:txBody>
          <a:bodyPr/>
          <a:lstStyle/>
          <a:p>
            <a:r>
              <a:rPr lang="en-US" dirty="0" smtClean="0">
                <a:latin typeface="Calibri" pitchFamily="34" charset="0"/>
                <a:ea typeface="Batang" pitchFamily="18" charset="-127"/>
                <a:cs typeface="Calibri" pitchFamily="34" charset="0"/>
              </a:rPr>
              <a:t>Extreme events and increasing variability </a:t>
            </a:r>
            <a:r>
              <a:rPr lang="en-US" b="1" dirty="0" smtClean="0">
                <a:solidFill>
                  <a:srgbClr val="0033CC"/>
                </a:solidFill>
                <a:latin typeface="Calibri" pitchFamily="34" charset="0"/>
                <a:ea typeface="Batang" pitchFamily="18" charset="-127"/>
                <a:cs typeface="Calibri" pitchFamily="34" charset="0"/>
              </a:rPr>
              <a:t>increase water resources vulnerability</a:t>
            </a:r>
          </a:p>
          <a:p>
            <a:pPr lvl="1"/>
            <a:r>
              <a:rPr lang="en-US" dirty="0" smtClean="0">
                <a:latin typeface="Calibri" pitchFamily="34" charset="0"/>
                <a:ea typeface="Batang" pitchFamily="18" charset="-127"/>
                <a:cs typeface="Calibri" pitchFamily="34" charset="0"/>
              </a:rPr>
              <a:t>Public health and safety</a:t>
            </a:r>
          </a:p>
          <a:p>
            <a:pPr lvl="1"/>
            <a:r>
              <a:rPr lang="en-US" dirty="0" smtClean="0">
                <a:latin typeface="Calibri" pitchFamily="34" charset="0"/>
                <a:ea typeface="Batang" pitchFamily="18" charset="-127"/>
                <a:cs typeface="Calibri" pitchFamily="34" charset="0"/>
              </a:rPr>
              <a:t>Economic development</a:t>
            </a:r>
          </a:p>
          <a:p>
            <a:pPr lvl="1"/>
            <a:r>
              <a:rPr lang="en-US" dirty="0" smtClean="0">
                <a:latin typeface="Calibri" pitchFamily="34" charset="0"/>
                <a:ea typeface="Batang" pitchFamily="18" charset="-127"/>
                <a:cs typeface="Calibri" pitchFamily="34" charset="0"/>
              </a:rPr>
              <a:t>Environmental sustainability</a:t>
            </a:r>
          </a:p>
        </p:txBody>
      </p:sp>
      <p:grpSp>
        <p:nvGrpSpPr>
          <p:cNvPr id="5" name="Group 7"/>
          <p:cNvGrpSpPr/>
          <p:nvPr/>
        </p:nvGrpSpPr>
        <p:grpSpPr>
          <a:xfrm>
            <a:off x="5017088" y="1143000"/>
            <a:ext cx="2983912" cy="1981200"/>
            <a:chOff x="5245688" y="1449948"/>
            <a:chExt cx="2983912" cy="1981200"/>
          </a:xfrm>
        </p:grpSpPr>
        <p:pic>
          <p:nvPicPr>
            <p:cNvPr id="75780" name="Picture 4" descr="http://news.nationalgeographic.com/news/bigphotos/images/070405-us-drought_big.jpg"/>
            <p:cNvPicPr>
              <a:picLocks noChangeAspect="1" noChangeArrowheads="1"/>
            </p:cNvPicPr>
            <p:nvPr/>
          </p:nvPicPr>
          <p:blipFill>
            <a:blip r:embed="rId3" cstate="print"/>
            <a:srcRect/>
            <a:stretch>
              <a:fillRect/>
            </a:stretch>
          </p:blipFill>
          <p:spPr bwMode="auto">
            <a:xfrm>
              <a:off x="5257800" y="1449948"/>
              <a:ext cx="2971800" cy="197905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245688" y="3177232"/>
              <a:ext cx="1383712" cy="253916"/>
            </a:xfrm>
            <a:prstGeom prst="rect">
              <a:avLst/>
            </a:prstGeom>
            <a:noFill/>
          </p:spPr>
          <p:txBody>
            <a:bodyPr wrap="none" rtlCol="0">
              <a:spAutoFit/>
            </a:bodyPr>
            <a:lstStyle/>
            <a:p>
              <a:r>
                <a:rPr lang="en-US" sz="1050" b="1" dirty="0" smtClean="0">
                  <a:solidFill>
                    <a:schemeClr val="bg1"/>
                  </a:solidFill>
                </a:rPr>
                <a:t>National Geographic</a:t>
              </a:r>
              <a:endParaRPr lang="en-US" sz="1050" b="1" dirty="0">
                <a:solidFill>
                  <a:schemeClr val="bg1"/>
                </a:solidFill>
              </a:endParaRPr>
            </a:p>
          </p:txBody>
        </p:sp>
      </p:grpSp>
      <p:pic>
        <p:nvPicPr>
          <p:cNvPr id="75778" name="Picture 2" descr="http://img.ehowcdn.com/article-new/ehow/images/a05/7d/1g/ways-prevent-coastal-erosion-800x800.jpg"/>
          <p:cNvPicPr>
            <a:picLocks noChangeAspect="1" noChangeArrowheads="1"/>
          </p:cNvPicPr>
          <p:nvPr/>
        </p:nvPicPr>
        <p:blipFill>
          <a:blip r:embed="rId4" cstate="print"/>
          <a:srcRect/>
          <a:stretch>
            <a:fillRect/>
          </a:stretch>
        </p:blipFill>
        <p:spPr bwMode="auto">
          <a:xfrm>
            <a:off x="6324600" y="2819400"/>
            <a:ext cx="2667000" cy="2000250"/>
          </a:xfrm>
          <a:prstGeom prst="rect">
            <a:avLst/>
          </a:prstGeom>
          <a:ln>
            <a:noFill/>
          </a:ln>
          <a:effectLst>
            <a:outerShdw blurRad="292100" dist="139700" dir="2700000" algn="tl" rotWithShape="0">
              <a:srgbClr val="333333">
                <a:alpha val="65000"/>
              </a:srgbClr>
            </a:outerShdw>
          </a:effectLst>
        </p:spPr>
      </p:pic>
      <p:pic>
        <p:nvPicPr>
          <p:cNvPr id="75782" name="Picture 6" descr="http://www.sott.net/image/image/s3/71331/full/578314d46fa641a9940e57967a65d6.jpg"/>
          <p:cNvPicPr>
            <a:picLocks noChangeAspect="1" noChangeArrowheads="1"/>
          </p:cNvPicPr>
          <p:nvPr/>
        </p:nvPicPr>
        <p:blipFill>
          <a:blip r:embed="rId5" cstate="print"/>
          <a:srcRect/>
          <a:stretch>
            <a:fillRect/>
          </a:stretch>
        </p:blipFill>
        <p:spPr bwMode="auto">
          <a:xfrm>
            <a:off x="4953000" y="4495800"/>
            <a:ext cx="3253740" cy="2133600"/>
          </a:xfrm>
          <a:prstGeom prst="rect">
            <a:avLst/>
          </a:prstGeom>
          <a:ln>
            <a:noFill/>
          </a:ln>
          <a:effectLst>
            <a:outerShdw blurRad="292100" dist="139700" dir="2700000" algn="tl" rotWithShape="0">
              <a:srgbClr val="333333">
                <a:alpha val="65000"/>
              </a:srgbClr>
            </a:outerShdw>
          </a:effectLst>
        </p:spPr>
      </p:pic>
      <p:pic>
        <p:nvPicPr>
          <p:cNvPr id="75783" name="Picture 7"/>
          <p:cNvPicPr>
            <a:picLocks noChangeAspect="1" noChangeArrowheads="1"/>
          </p:cNvPicPr>
          <p:nvPr/>
        </p:nvPicPr>
        <p:blipFill>
          <a:blip r:embed="rId6" cstate="print"/>
          <a:srcRect/>
          <a:stretch>
            <a:fillRect/>
          </a:stretch>
        </p:blipFill>
        <p:spPr bwMode="auto">
          <a:xfrm>
            <a:off x="5410200" y="6400800"/>
            <a:ext cx="1247775" cy="145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latin typeface="Calibri" pitchFamily="34" charset="0"/>
                <a:cs typeface="Calibri" pitchFamily="34" charset="0"/>
              </a:rPr>
              <a:t>Extremes and Surprises Add Complexity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457200" y="1295400"/>
            <a:ext cx="8229600" cy="4525963"/>
          </a:xfrm>
        </p:spPr>
        <p:txBody>
          <a:bodyPr/>
          <a:lstStyle/>
          <a:p>
            <a:pPr>
              <a:lnSpc>
                <a:spcPts val="3400"/>
              </a:lnSpc>
            </a:pPr>
            <a:r>
              <a:rPr lang="en-US" sz="2800" dirty="0" smtClean="0">
                <a:latin typeface="Calibri" pitchFamily="34" charset="0"/>
                <a:cs typeface="Calibri" pitchFamily="34" charset="0"/>
              </a:rPr>
              <a:t>“… the biggest issue is </a:t>
            </a:r>
            <a:r>
              <a:rPr lang="en-US" sz="2800" b="1" dirty="0" smtClean="0">
                <a:solidFill>
                  <a:srgbClr val="0033CC"/>
                </a:solidFill>
                <a:latin typeface="Calibri" pitchFamily="34" charset="0"/>
                <a:cs typeface="Calibri" pitchFamily="34" charset="0"/>
              </a:rPr>
              <a:t>not a failure to envision </a:t>
            </a:r>
            <a:r>
              <a:rPr lang="en-US" sz="2800" dirty="0" smtClean="0">
                <a:latin typeface="Calibri" pitchFamily="34" charset="0"/>
                <a:cs typeface="Calibri" pitchFamily="34" charset="0"/>
              </a:rPr>
              <a:t>events that may be surprising.”</a:t>
            </a:r>
          </a:p>
          <a:p>
            <a:endParaRPr lang="en-US" sz="800" dirty="0" smtClean="0">
              <a:latin typeface="Calibri" pitchFamily="34" charset="0"/>
              <a:cs typeface="Calibri" pitchFamily="34" charset="0"/>
            </a:endParaRPr>
          </a:p>
          <a:p>
            <a:pPr>
              <a:lnSpc>
                <a:spcPts val="3400"/>
              </a:lnSpc>
            </a:pPr>
            <a:r>
              <a:rPr lang="en-US" sz="2800" dirty="0" smtClean="0">
                <a:latin typeface="Calibri" pitchFamily="34" charset="0"/>
                <a:cs typeface="Calibri" pitchFamily="34" charset="0"/>
              </a:rPr>
              <a:t>“It is a </a:t>
            </a:r>
            <a:r>
              <a:rPr lang="en-US" sz="2800" b="1" dirty="0" smtClean="0">
                <a:solidFill>
                  <a:srgbClr val="0033CC"/>
                </a:solidFill>
                <a:latin typeface="Calibri" pitchFamily="34" charset="0"/>
                <a:cs typeface="Calibri" pitchFamily="34" charset="0"/>
              </a:rPr>
              <a:t>failure to decide which ones to act upon</a:t>
            </a:r>
            <a:r>
              <a:rPr lang="en-US" sz="2800" dirty="0" smtClean="0">
                <a:latin typeface="Calibri" pitchFamily="34" charset="0"/>
                <a:cs typeface="Calibri" pitchFamily="34" charset="0"/>
              </a:rPr>
              <a:t>, and to what degree.” </a:t>
            </a:r>
          </a:p>
          <a:p>
            <a:endParaRPr lang="en-US" sz="700" dirty="0" smtClean="0">
              <a:latin typeface="Calibri" pitchFamily="34" charset="0"/>
              <a:cs typeface="Calibri" pitchFamily="34" charset="0"/>
            </a:endParaRPr>
          </a:p>
          <a:p>
            <a:pPr>
              <a:lnSpc>
                <a:spcPts val="3400"/>
              </a:lnSpc>
            </a:pPr>
            <a:r>
              <a:rPr lang="en-US" sz="2800" dirty="0" smtClean="0">
                <a:latin typeface="Calibri" pitchFamily="34" charset="0"/>
                <a:cs typeface="Calibri" pitchFamily="34" charset="0"/>
              </a:rPr>
              <a:t>“That failure results, at least partially, from the fact that </a:t>
            </a:r>
            <a:r>
              <a:rPr lang="en-US" sz="2800" b="1" dirty="0" smtClean="0">
                <a:solidFill>
                  <a:srgbClr val="0033CC"/>
                </a:solidFill>
                <a:latin typeface="Calibri" pitchFamily="34" charset="0"/>
                <a:cs typeface="Calibri" pitchFamily="34" charset="0"/>
              </a:rPr>
              <a:t>there is no systematic mechanism in place</a:t>
            </a:r>
            <a:r>
              <a:rPr lang="en-US" sz="2800" dirty="0" smtClean="0">
                <a:latin typeface="Calibri" pitchFamily="34" charset="0"/>
                <a:cs typeface="Calibri" pitchFamily="34" charset="0"/>
              </a:rPr>
              <a:t>…. to help decide which events to act upon aggressively, which to treat to a lesser degree, and which to ignore, for the time being.”</a:t>
            </a:r>
          </a:p>
          <a:p>
            <a:pPr>
              <a:lnSpc>
                <a:spcPts val="3400"/>
              </a:lnSpc>
            </a:pPr>
            <a:endParaRPr lang="en-US" dirty="0" smtClean="0">
              <a:latin typeface="Calibri" pitchFamily="34" charset="0"/>
              <a:cs typeface="Calibri" pitchFamily="34" charset="0"/>
            </a:endParaRPr>
          </a:p>
          <a:p>
            <a:pPr>
              <a:lnSpc>
                <a:spcPts val="3400"/>
              </a:lnSpc>
            </a:pPr>
            <a:endParaRPr lang="en-US" dirty="0" smtClean="0">
              <a:latin typeface="Calibri" pitchFamily="34" charset="0"/>
              <a:cs typeface="Calibri" pitchFamily="34" charset="0"/>
            </a:endParaRPr>
          </a:p>
        </p:txBody>
      </p:sp>
      <p:sp>
        <p:nvSpPr>
          <p:cNvPr id="4" name="Rectangle 3"/>
          <p:cNvSpPr/>
          <p:nvPr/>
        </p:nvSpPr>
        <p:spPr>
          <a:xfrm>
            <a:off x="762000" y="6172200"/>
            <a:ext cx="3331361" cy="338554"/>
          </a:xfrm>
          <a:prstGeom prst="rect">
            <a:avLst/>
          </a:prstGeom>
        </p:spPr>
        <p:txBody>
          <a:bodyPr wrap="none">
            <a:spAutoFit/>
          </a:bodyPr>
          <a:lstStyle/>
          <a:p>
            <a:r>
              <a:rPr lang="en-US" sz="1600" b="1" baseline="30000" dirty="0" smtClean="0">
                <a:solidFill>
                  <a:srgbClr val="000000"/>
                </a:solidFill>
              </a:rPr>
              <a:t>US </a:t>
            </a:r>
            <a:r>
              <a:rPr lang="en-US" sz="1600" b="1" baseline="30000" dirty="0" err="1" smtClean="0">
                <a:solidFill>
                  <a:srgbClr val="000000"/>
                </a:solidFill>
              </a:rPr>
              <a:t>DoD</a:t>
            </a:r>
            <a:r>
              <a:rPr lang="en-US" sz="1600" b="1" baseline="30000" dirty="0" smtClean="0">
                <a:solidFill>
                  <a:srgbClr val="000000"/>
                </a:solidFill>
              </a:rPr>
              <a:t> Defense Science Board: Capability Surprises </a:t>
            </a:r>
            <a:endParaRPr lang="en-US" dirty="0">
              <a:solidFill>
                <a:srgbClr val="000000"/>
              </a:solidFill>
            </a:endParaRPr>
          </a:p>
        </p:txBody>
      </p:sp>
      <p:sp>
        <p:nvSpPr>
          <p:cNvPr id="6" name="Slide Number Placeholder 3"/>
          <p:cNvSpPr>
            <a:spLocks noGrp="1"/>
          </p:cNvSpPr>
          <p:nvPr>
            <p:ph type="sldNum" sz="quarter" idx="10"/>
          </p:nvPr>
        </p:nvSpPr>
        <p:spPr>
          <a:xfrm>
            <a:off x="7239000" y="6400800"/>
            <a:ext cx="1905000" cy="457200"/>
          </a:xfrm>
        </p:spPr>
        <p:txBody>
          <a:bodyPr/>
          <a:lstStyle/>
          <a:p>
            <a:pPr>
              <a:defRPr/>
            </a:pPr>
            <a:r>
              <a:rPr lang="en-US" dirty="0" smtClean="0">
                <a:solidFill>
                  <a:srgbClr val="000000"/>
                </a:solidFill>
              </a:rPr>
              <a:t> </a:t>
            </a:r>
            <a:fld id="{A79B0CE9-CE82-4BBC-AAB4-CC9C7C9847CF}" type="slidenum">
              <a:rPr lang="en-US" smtClean="0">
                <a:solidFill>
                  <a:srgbClr val="000000"/>
                </a:solidFill>
              </a:rPr>
              <a:pPr>
                <a:defRPr/>
              </a:pPr>
              <a:t>7</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152400" y="1916666"/>
            <a:ext cx="8991600" cy="4103134"/>
            <a:chOff x="0" y="2667000"/>
            <a:chExt cx="8706230" cy="3341134"/>
          </a:xfrm>
        </p:grpSpPr>
        <p:grpSp>
          <p:nvGrpSpPr>
            <p:cNvPr id="3" name="Group 39"/>
            <p:cNvGrpSpPr/>
            <p:nvPr/>
          </p:nvGrpSpPr>
          <p:grpSpPr>
            <a:xfrm>
              <a:off x="0" y="2667000"/>
              <a:ext cx="8706230" cy="3341134"/>
              <a:chOff x="0" y="2667000"/>
              <a:chExt cx="8706230" cy="3341134"/>
            </a:xfrm>
          </p:grpSpPr>
          <p:grpSp>
            <p:nvGrpSpPr>
              <p:cNvPr id="4" name="Group 22"/>
              <p:cNvGrpSpPr/>
              <p:nvPr/>
            </p:nvGrpSpPr>
            <p:grpSpPr>
              <a:xfrm>
                <a:off x="0" y="5105400"/>
                <a:ext cx="8706230" cy="902734"/>
                <a:chOff x="228600" y="3733798"/>
                <a:chExt cx="8706230" cy="902734"/>
              </a:xfrm>
              <a:gradFill>
                <a:gsLst>
                  <a:gs pos="0">
                    <a:schemeClr val="tx2">
                      <a:lumMod val="65000"/>
                      <a:lumOff val="35000"/>
                    </a:schemeClr>
                  </a:gs>
                  <a:gs pos="50000">
                    <a:srgbClr val="FFFFFF">
                      <a:shade val="67500"/>
                      <a:satMod val="115000"/>
                    </a:srgbClr>
                  </a:gs>
                  <a:gs pos="100000">
                    <a:srgbClr val="FFFFFF">
                      <a:shade val="100000"/>
                      <a:satMod val="115000"/>
                    </a:srgbClr>
                  </a:gs>
                </a:gsLst>
                <a:lin ang="10800000" scaled="1"/>
              </a:gradFill>
            </p:grpSpPr>
            <p:grpSp>
              <p:nvGrpSpPr>
                <p:cNvPr id="5" name="Group 30"/>
                <p:cNvGrpSpPr/>
                <p:nvPr/>
              </p:nvGrpSpPr>
              <p:grpSpPr>
                <a:xfrm>
                  <a:off x="228600" y="3733798"/>
                  <a:ext cx="8706230" cy="518375"/>
                  <a:chOff x="-150041" y="3429000"/>
                  <a:chExt cx="9586802" cy="439320"/>
                </a:xfrm>
                <a:grpFill/>
              </p:grpSpPr>
              <p:cxnSp>
                <p:nvCxnSpPr>
                  <p:cNvPr id="7" name="Straight Connector 6"/>
                  <p:cNvCxnSpPr/>
                  <p:nvPr/>
                </p:nvCxnSpPr>
                <p:spPr bwMode="auto">
                  <a:xfrm>
                    <a:off x="0" y="3581400"/>
                    <a:ext cx="9144000" cy="0"/>
                  </a:xfrm>
                  <a:prstGeom prst="line">
                    <a:avLst/>
                  </a:prstGeom>
                  <a:grpFill/>
                  <a:ln w="28575" cap="flat" cmpd="sng" algn="ctr">
                    <a:solidFill>
                      <a:srgbClr val="000000"/>
                    </a:solidFill>
                    <a:prstDash val="solid"/>
                    <a:round/>
                    <a:headEnd type="none" w="med" len="med"/>
                    <a:tailEnd type="none" w="med" len="med"/>
                  </a:ln>
                  <a:effectLst/>
                </p:spPr>
              </p:cxnSp>
              <p:cxnSp>
                <p:nvCxnSpPr>
                  <p:cNvPr id="10" name="Straight Connector 9"/>
                  <p:cNvCxnSpPr/>
                  <p:nvPr/>
                </p:nvCxnSpPr>
                <p:spPr bwMode="auto">
                  <a:xfrm>
                    <a:off x="9144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2" name="Straight Connector 11"/>
                  <p:cNvCxnSpPr/>
                  <p:nvPr/>
                </p:nvCxnSpPr>
                <p:spPr bwMode="auto">
                  <a:xfrm>
                    <a:off x="64008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3" name="Straight Connector 12"/>
                  <p:cNvCxnSpPr/>
                  <p:nvPr/>
                </p:nvCxnSpPr>
                <p:spPr bwMode="auto">
                  <a:xfrm>
                    <a:off x="27432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4" name="Straight Connector 13"/>
                  <p:cNvCxnSpPr/>
                  <p:nvPr/>
                </p:nvCxnSpPr>
                <p:spPr bwMode="auto">
                  <a:xfrm>
                    <a:off x="45720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a:off x="82296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a:off x="18288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19" name="Straight Connector 18"/>
                  <p:cNvCxnSpPr/>
                  <p:nvPr/>
                </p:nvCxnSpPr>
                <p:spPr bwMode="auto">
                  <a:xfrm>
                    <a:off x="73152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0" name="Straight Connector 19"/>
                  <p:cNvCxnSpPr/>
                  <p:nvPr/>
                </p:nvCxnSpPr>
                <p:spPr bwMode="auto">
                  <a:xfrm>
                    <a:off x="54864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a:off x="365760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5" name="Straight Connector 24"/>
                  <p:cNvCxnSpPr/>
                  <p:nvPr/>
                </p:nvCxnSpPr>
                <p:spPr bwMode="auto">
                  <a:xfrm>
                    <a:off x="0" y="3429000"/>
                    <a:ext cx="0" cy="228600"/>
                  </a:xfrm>
                  <a:prstGeom prst="line">
                    <a:avLst/>
                  </a:prstGeom>
                  <a:grpFill/>
                  <a:ln w="28575"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a:off x="9144000" y="3429000"/>
                    <a:ext cx="0" cy="228600"/>
                  </a:xfrm>
                  <a:prstGeom prst="line">
                    <a:avLst/>
                  </a:prstGeom>
                  <a:grpFill/>
                  <a:ln w="28575" cap="flat" cmpd="sng" algn="ctr">
                    <a:solidFill>
                      <a:srgbClr val="000000"/>
                    </a:solidFill>
                    <a:prstDash val="solid"/>
                    <a:round/>
                    <a:headEnd type="none" w="med" len="med"/>
                    <a:tailEnd type="none" w="med" len="med"/>
                  </a:ln>
                  <a:effectLst/>
                </p:spPr>
              </p:cxnSp>
              <p:sp>
                <p:nvSpPr>
                  <p:cNvPr id="30" name="TextBox 29"/>
                  <p:cNvSpPr txBox="1"/>
                  <p:nvPr/>
                </p:nvSpPr>
                <p:spPr>
                  <a:xfrm>
                    <a:off x="-150041" y="3581398"/>
                    <a:ext cx="9586802" cy="286922"/>
                  </a:xfrm>
                  <a:prstGeom prst="rect">
                    <a:avLst/>
                  </a:prstGeom>
                  <a:noFill/>
                </p:spPr>
                <p:txBody>
                  <a:bodyPr wrap="none" rtlCol="0">
                    <a:spAutoFit/>
                  </a:bodyPr>
                  <a:lstStyle/>
                  <a:p>
                    <a:r>
                      <a:rPr lang="en-US" sz="1600" b="1" dirty="0">
                        <a:solidFill>
                          <a:srgbClr val="000000"/>
                        </a:solidFill>
                        <a:latin typeface="Calibri" pitchFamily="34" charset="0"/>
                        <a:cs typeface="Calibri" pitchFamily="34" charset="0"/>
                      </a:rPr>
                      <a:t>0              10              20              30             40             50              60             70              80             90            100</a:t>
                    </a:r>
                  </a:p>
                </p:txBody>
              </p:sp>
            </p:grpSp>
            <p:sp>
              <p:nvSpPr>
                <p:cNvPr id="21" name="TextBox 20"/>
                <p:cNvSpPr txBox="1"/>
                <p:nvPr/>
              </p:nvSpPr>
              <p:spPr>
                <a:xfrm>
                  <a:off x="4114643" y="4267200"/>
                  <a:ext cx="685957" cy="369332"/>
                </a:xfrm>
                <a:prstGeom prst="rect">
                  <a:avLst/>
                </a:prstGeom>
                <a:noFill/>
              </p:spPr>
              <p:txBody>
                <a:bodyPr wrap="none" rtlCol="0">
                  <a:spAutoFit/>
                </a:bodyPr>
                <a:lstStyle/>
                <a:p>
                  <a:r>
                    <a:rPr lang="en-US" b="1" dirty="0">
                      <a:solidFill>
                        <a:srgbClr val="000000"/>
                      </a:solidFill>
                      <a:latin typeface="Calibri" pitchFamily="34" charset="0"/>
                      <a:cs typeface="Calibri" pitchFamily="34" charset="0"/>
                    </a:rPr>
                    <a:t>Years</a:t>
                  </a:r>
                </a:p>
              </p:txBody>
            </p:sp>
          </p:grpSp>
          <p:sp>
            <p:nvSpPr>
              <p:cNvPr id="26" name="Rectangle 25"/>
              <p:cNvSpPr/>
              <p:nvPr/>
            </p:nvSpPr>
            <p:spPr bwMode="auto">
              <a:xfrm rot="10800000">
                <a:off x="152400" y="2667000"/>
                <a:ext cx="8305800" cy="2590800"/>
              </a:xfrm>
              <a:prstGeom prst="rect">
                <a:avLst/>
              </a:prstGeom>
              <a:gradFill flip="none" rotWithShape="1">
                <a:gsLst>
                  <a:gs pos="0">
                    <a:srgbClr val="FFF200">
                      <a:alpha val="99000"/>
                    </a:srgbClr>
                  </a:gs>
                  <a:gs pos="18000">
                    <a:srgbClr val="FF7A00"/>
                  </a:gs>
                  <a:gs pos="58000">
                    <a:srgbClr val="FF0300"/>
                  </a:gs>
                  <a:gs pos="100000">
                    <a:srgbClr val="4D0808"/>
                  </a:gs>
                </a:gsLst>
                <a:lin ang="10800000" scaled="0"/>
                <a:tileRect/>
              </a:gra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grpSp>
        <p:grpSp>
          <p:nvGrpSpPr>
            <p:cNvPr id="6" name="Group 38"/>
            <p:cNvGrpSpPr/>
            <p:nvPr/>
          </p:nvGrpSpPr>
          <p:grpSpPr>
            <a:xfrm>
              <a:off x="152400" y="3657600"/>
              <a:ext cx="8229600" cy="609600"/>
              <a:chOff x="1905000" y="533400"/>
              <a:chExt cx="6934200" cy="609600"/>
            </a:xfrm>
          </p:grpSpPr>
          <p:sp>
            <p:nvSpPr>
              <p:cNvPr id="34" name="Rectangle 33"/>
              <p:cNvSpPr/>
              <p:nvPr/>
            </p:nvSpPr>
            <p:spPr bwMode="auto">
              <a:xfrm>
                <a:off x="2209800" y="685800"/>
                <a:ext cx="3048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35" name="Rectangle 34"/>
              <p:cNvSpPr/>
              <p:nvPr/>
            </p:nvSpPr>
            <p:spPr bwMode="auto">
              <a:xfrm>
                <a:off x="1905000" y="685800"/>
                <a:ext cx="304800" cy="304800"/>
              </a:xfrm>
              <a:prstGeom prst="rect">
                <a:avLst/>
              </a:prstGeom>
              <a:solidFill>
                <a:srgbClr val="A0DA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36" name="Rectangle 35"/>
              <p:cNvSpPr/>
              <p:nvPr/>
            </p:nvSpPr>
            <p:spPr bwMode="auto">
              <a:xfrm>
                <a:off x="2514600" y="685800"/>
                <a:ext cx="762000" cy="304800"/>
              </a:xfrm>
              <a:prstGeom prst="rect">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38" name="Right Arrow 37"/>
              <p:cNvSpPr/>
              <p:nvPr/>
            </p:nvSpPr>
            <p:spPr bwMode="auto">
              <a:xfrm>
                <a:off x="3276600" y="533400"/>
                <a:ext cx="5562600" cy="609600"/>
              </a:xfrm>
              <a:prstGeom prst="rightArrow">
                <a:avLst/>
              </a:prstGeom>
              <a:solidFill>
                <a:srgbClr val="0033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grpSp>
        <p:sp>
          <p:nvSpPr>
            <p:cNvPr id="41" name="TextBox 40"/>
            <p:cNvSpPr txBox="1"/>
            <p:nvPr/>
          </p:nvSpPr>
          <p:spPr>
            <a:xfrm>
              <a:off x="304799" y="2819400"/>
              <a:ext cx="8106303" cy="375928"/>
            </a:xfrm>
            <a:prstGeom prst="rect">
              <a:avLst/>
            </a:prstGeom>
            <a:noFill/>
          </p:spPr>
          <p:txBody>
            <a:bodyPr wrap="square" rtlCol="0">
              <a:spAutoFit/>
            </a:bodyPr>
            <a:lstStyle/>
            <a:p>
              <a:pPr algn="r"/>
              <a:r>
                <a:rPr lang="en-US" sz="24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Increasing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Severity of Climate Impacts</a:t>
              </a:r>
            </a:p>
          </p:txBody>
        </p:sp>
        <p:sp>
          <p:nvSpPr>
            <p:cNvPr id="17413" name="TextBox 4"/>
            <p:cNvSpPr txBox="1">
              <a:spLocks noChangeArrowheads="1"/>
            </p:cNvSpPr>
            <p:nvPr/>
          </p:nvSpPr>
          <p:spPr bwMode="auto">
            <a:xfrm>
              <a:off x="457200" y="4673025"/>
              <a:ext cx="7696200" cy="584775"/>
            </a:xfrm>
            <a:prstGeom prst="rect">
              <a:avLst/>
            </a:prstGeom>
            <a:noFill/>
            <a:ln w="9525">
              <a:noFill/>
              <a:miter lim="800000"/>
              <a:headEnd/>
              <a:tailEnd/>
            </a:ln>
          </p:spPr>
          <p:txBody>
            <a:bodyPr wrap="square">
              <a:spAutoFit/>
            </a:bodyPr>
            <a:lstStyle/>
            <a:p>
              <a:r>
                <a:rPr lang="en-US" sz="1600" b="1" dirty="0">
                  <a:solidFill>
                    <a:srgbClr val="000000"/>
                  </a:solidFill>
                  <a:latin typeface="Calibri" pitchFamily="34" charset="0"/>
                  <a:cs typeface="Calibri" pitchFamily="34" charset="0"/>
                </a:rPr>
                <a:t>Infrastructure planned and built with past climate and weather in mind may not be adequate for future resilience and operation.</a:t>
              </a:r>
            </a:p>
          </p:txBody>
        </p:sp>
        <p:sp>
          <p:nvSpPr>
            <p:cNvPr id="42" name="TextBox 41"/>
            <p:cNvSpPr txBox="1"/>
            <p:nvPr/>
          </p:nvSpPr>
          <p:spPr>
            <a:xfrm>
              <a:off x="304800" y="4267200"/>
              <a:ext cx="1135247" cy="369332"/>
            </a:xfrm>
            <a:prstGeom prst="rect">
              <a:avLst/>
            </a:prstGeom>
            <a:noFill/>
          </p:spPr>
          <p:txBody>
            <a:bodyPr wrap="none" rtlCol="0">
              <a:spAutoFit/>
            </a:bodyPr>
            <a:lstStyle/>
            <a:p>
              <a:r>
                <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Planning  </a:t>
              </a:r>
            </a:p>
          </p:txBody>
        </p:sp>
        <p:sp>
          <p:nvSpPr>
            <p:cNvPr id="43" name="TextBox 42"/>
            <p:cNvSpPr txBox="1"/>
            <p:nvPr/>
          </p:nvSpPr>
          <p:spPr>
            <a:xfrm>
              <a:off x="838200" y="3276600"/>
              <a:ext cx="2554354" cy="369332"/>
            </a:xfrm>
            <a:prstGeom prst="rect">
              <a:avLst/>
            </a:prstGeom>
            <a:noFill/>
          </p:spPr>
          <p:txBody>
            <a:bodyPr wrap="none" rtlCol="0">
              <a:spAutoFit/>
            </a:bodyPr>
            <a:lstStyle/>
            <a:p>
              <a:r>
                <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Engineering and Design  </a:t>
              </a:r>
            </a:p>
          </p:txBody>
        </p:sp>
        <p:sp>
          <p:nvSpPr>
            <p:cNvPr id="44" name="TextBox 43"/>
            <p:cNvSpPr txBox="1"/>
            <p:nvPr/>
          </p:nvSpPr>
          <p:spPr>
            <a:xfrm>
              <a:off x="1524000" y="4267200"/>
              <a:ext cx="1395447" cy="369332"/>
            </a:xfrm>
            <a:prstGeom prst="rect">
              <a:avLst/>
            </a:prstGeom>
            <a:noFill/>
          </p:spPr>
          <p:txBody>
            <a:bodyPr wrap="none" rtlCol="0">
              <a:spAutoFit/>
            </a:bodyPr>
            <a:lstStyle/>
            <a:p>
              <a:r>
                <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Construction</a:t>
              </a:r>
            </a:p>
          </p:txBody>
        </p:sp>
        <p:sp>
          <p:nvSpPr>
            <p:cNvPr id="45" name="TextBox 44"/>
            <p:cNvSpPr txBox="1"/>
            <p:nvPr/>
          </p:nvSpPr>
          <p:spPr>
            <a:xfrm>
              <a:off x="3352800" y="3810000"/>
              <a:ext cx="2547167" cy="300743"/>
            </a:xfrm>
            <a:prstGeom prst="rect">
              <a:avLst/>
            </a:prstGeom>
            <a:noFill/>
          </p:spPr>
          <p:txBody>
            <a:bodyPr wrap="none" rtlCol="0">
              <a:spAutoFit/>
            </a:bodyPr>
            <a:lstStyle/>
            <a:p>
              <a:r>
                <a:rPr lang="en-US" b="1" i="1">
                  <a:solidFill>
                    <a:srgbClr val="FFFFFF"/>
                  </a:solidFill>
                  <a:effectLst>
                    <a:outerShdw blurRad="38100" dist="38100" dir="2700000" algn="tl">
                      <a:srgbClr val="000000">
                        <a:alpha val="43137"/>
                      </a:srgbClr>
                    </a:outerShdw>
                  </a:effectLst>
                  <a:latin typeface="Calibri" pitchFamily="34" charset="0"/>
                  <a:cs typeface="Calibri" pitchFamily="34" charset="0"/>
                </a:rPr>
                <a:t>Infrastructure </a:t>
              </a:r>
              <a:r>
                <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Service Life</a:t>
              </a:r>
            </a:p>
          </p:txBody>
        </p:sp>
        <p:cxnSp>
          <p:nvCxnSpPr>
            <p:cNvPr id="47" name="Straight Arrow Connector 46"/>
            <p:cNvCxnSpPr>
              <a:stCxn id="43" idx="1"/>
            </p:cNvCxnSpPr>
            <p:nvPr/>
          </p:nvCxnSpPr>
          <p:spPr bwMode="auto">
            <a:xfrm flipH="1">
              <a:off x="685800" y="3461266"/>
              <a:ext cx="152400" cy="272534"/>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44" idx="1"/>
            </p:cNvCxnSpPr>
            <p:nvPr/>
          </p:nvCxnSpPr>
          <p:spPr bwMode="auto">
            <a:xfrm flipH="1" flipV="1">
              <a:off x="1371600" y="4191000"/>
              <a:ext cx="152400" cy="260866"/>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p:nvPr/>
          </p:nvCxnSpPr>
          <p:spPr bwMode="auto">
            <a:xfrm flipH="1" flipV="1">
              <a:off x="304800" y="4114800"/>
              <a:ext cx="152400" cy="260866"/>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51" name="TextBox 50"/>
            <p:cNvSpPr txBox="1"/>
            <p:nvPr/>
          </p:nvSpPr>
          <p:spPr>
            <a:xfrm>
              <a:off x="5943600" y="4191000"/>
              <a:ext cx="1097160" cy="369332"/>
            </a:xfrm>
            <a:prstGeom prst="rect">
              <a:avLst/>
            </a:prstGeom>
            <a:noFill/>
          </p:spPr>
          <p:txBody>
            <a:bodyPr wrap="none" rtlCol="0">
              <a:spAutoFit/>
            </a:bodyPr>
            <a:lstStyle/>
            <a:p>
              <a:r>
                <a:rPr lang="en-US"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In Service</a:t>
              </a:r>
            </a:p>
          </p:txBody>
        </p:sp>
        <p:cxnSp>
          <p:nvCxnSpPr>
            <p:cNvPr id="57" name="Straight Arrow Connector 56"/>
            <p:cNvCxnSpPr/>
            <p:nvPr/>
          </p:nvCxnSpPr>
          <p:spPr bwMode="auto">
            <a:xfrm flipH="1" flipV="1">
              <a:off x="5791200" y="4114800"/>
              <a:ext cx="152400" cy="22860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grpSp>
      <p:sp>
        <p:nvSpPr>
          <p:cNvPr id="60" name="TextBox 1"/>
          <p:cNvSpPr txBox="1">
            <a:spLocks noChangeArrowheads="1"/>
          </p:cNvSpPr>
          <p:nvPr/>
        </p:nvSpPr>
        <p:spPr bwMode="auto">
          <a:xfrm>
            <a:off x="0" y="6581775"/>
            <a:ext cx="8402638" cy="276225"/>
          </a:xfrm>
          <a:prstGeom prst="rect">
            <a:avLst/>
          </a:prstGeom>
          <a:noFill/>
          <a:ln w="9525">
            <a:noFill/>
            <a:miter lim="800000"/>
            <a:headEnd/>
            <a:tailEnd/>
          </a:ln>
        </p:spPr>
        <p:txBody>
          <a:bodyPr>
            <a:spAutoFit/>
          </a:bodyPr>
          <a:lstStyle/>
          <a:p>
            <a:r>
              <a:rPr lang="en-US" sz="1200" dirty="0">
                <a:solidFill>
                  <a:srgbClr val="000000"/>
                </a:solidFill>
              </a:rPr>
              <a:t>After United States Ports:  Addressing the Adaptation Challenge, Mr. Mike Savonis</a:t>
            </a:r>
          </a:p>
        </p:txBody>
      </p:sp>
      <p:sp>
        <p:nvSpPr>
          <p:cNvPr id="61" name="Title 60"/>
          <p:cNvSpPr>
            <a:spLocks noGrp="1"/>
          </p:cNvSpPr>
          <p:nvPr>
            <p:ph type="title"/>
          </p:nvPr>
        </p:nvSpPr>
        <p:spPr>
          <a:xfrm>
            <a:off x="0" y="274638"/>
            <a:ext cx="9144000" cy="1143000"/>
          </a:xfrm>
        </p:spPr>
        <p:txBody>
          <a:bodyPr/>
          <a:lstStyle/>
          <a:p>
            <a:r>
              <a:rPr lang="en-US" sz="3600" dirty="0" smtClean="0"/>
              <a:t>Water Resources Infrastructure Long Service Life and Long Lead Time</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1524000"/>
            <a:ext cx="9144000" cy="3267519"/>
            <a:chOff x="0" y="1104900"/>
            <a:chExt cx="8810625" cy="3267519"/>
          </a:xfrm>
        </p:grpSpPr>
        <p:sp>
          <p:nvSpPr>
            <p:cNvPr id="12" name="Right Arrow 11"/>
            <p:cNvSpPr/>
            <p:nvPr/>
          </p:nvSpPr>
          <p:spPr>
            <a:xfrm>
              <a:off x="0" y="2886075"/>
              <a:ext cx="8810625" cy="161925"/>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05104" y="1104900"/>
              <a:ext cx="184731" cy="369332"/>
            </a:xfrm>
            <a:prstGeom prst="rect">
              <a:avLst/>
            </a:prstGeom>
            <a:noFill/>
          </p:spPr>
          <p:txBody>
            <a:bodyPr wrap="none" rtlCol="0">
              <a:spAutoFit/>
            </a:bodyPr>
            <a:lstStyle/>
            <a:p>
              <a:endParaRPr lang="en-US" dirty="0">
                <a:latin typeface="Arial Black" pitchFamily="34" charset="0"/>
              </a:endParaRPr>
            </a:p>
          </p:txBody>
        </p:sp>
        <p:pic>
          <p:nvPicPr>
            <p:cNvPr id="21" name="Picture 2"/>
            <p:cNvPicPr>
              <a:picLocks noChangeAspect="1" noChangeArrowheads="1"/>
            </p:cNvPicPr>
            <p:nvPr/>
          </p:nvPicPr>
          <p:blipFill>
            <a:blip r:embed="rId3" cstate="print"/>
            <a:srcRect l="22477" t="8504" r="56116" b="2396"/>
            <a:stretch>
              <a:fillRect/>
            </a:stretch>
          </p:blipFill>
          <p:spPr bwMode="auto">
            <a:xfrm rot="5400000">
              <a:off x="3581401" y="-2286000"/>
              <a:ext cx="1524000" cy="8686801"/>
            </a:xfrm>
            <a:prstGeom prst="rect">
              <a:avLst/>
            </a:prstGeom>
            <a:noFill/>
            <a:ln w="9525">
              <a:noFill/>
              <a:miter lim="800000"/>
              <a:headEnd/>
              <a:tailEnd/>
            </a:ln>
          </p:spPr>
        </p:pic>
        <p:sp>
          <p:nvSpPr>
            <p:cNvPr id="16" name="TextBox 15"/>
            <p:cNvSpPr txBox="1"/>
            <p:nvPr/>
          </p:nvSpPr>
          <p:spPr>
            <a:xfrm rot="16200000">
              <a:off x="929992" y="3333615"/>
              <a:ext cx="1769830" cy="307777"/>
            </a:xfrm>
            <a:prstGeom prst="rect">
              <a:avLst/>
            </a:prstGeom>
            <a:solidFill>
              <a:srgbClr val="911C0A"/>
            </a:solidFill>
          </p:spPr>
          <p:txBody>
            <a:bodyPr wrap="square" rtlCol="0">
              <a:spAutoFit/>
            </a:bodyPr>
            <a:lstStyle/>
            <a:p>
              <a:r>
                <a:rPr lang="en-US" sz="1400" dirty="0" smtClean="0">
                  <a:solidFill>
                    <a:schemeClr val="bg1"/>
                  </a:solidFill>
                  <a:latin typeface="Arial Black" pitchFamily="34" charset="0"/>
                </a:rPr>
                <a:t>DISASTER</a:t>
              </a:r>
              <a:endParaRPr lang="en-US" sz="1400" dirty="0">
                <a:solidFill>
                  <a:schemeClr val="bg1"/>
                </a:solidFill>
                <a:latin typeface="Arial Black" pitchFamily="34" charset="0"/>
              </a:endParaRPr>
            </a:p>
          </p:txBody>
        </p:sp>
      </p:grpSp>
      <p:sp>
        <p:nvSpPr>
          <p:cNvPr id="13" name="Slide Number Placeholder 3"/>
          <p:cNvSpPr>
            <a:spLocks noGrp="1"/>
          </p:cNvSpPr>
          <p:nvPr>
            <p:ph type="sldNum" sz="quarter" idx="10"/>
          </p:nvPr>
        </p:nvSpPr>
        <p:spPr>
          <a:xfrm>
            <a:off x="3529263" y="6553200"/>
            <a:ext cx="2133600" cy="304800"/>
          </a:xfrm>
        </p:spPr>
        <p:txBody>
          <a:bodyPr/>
          <a:lstStyle/>
          <a:p>
            <a:endParaRPr lang="en-US" dirty="0">
              <a:solidFill>
                <a:srgbClr val="000000"/>
              </a:solidFill>
            </a:endParaRPr>
          </a:p>
        </p:txBody>
      </p:sp>
      <p:sp>
        <p:nvSpPr>
          <p:cNvPr id="17" name="Title 16"/>
          <p:cNvSpPr>
            <a:spLocks noGrp="1"/>
          </p:cNvSpPr>
          <p:nvPr>
            <p:ph type="title"/>
          </p:nvPr>
        </p:nvSpPr>
        <p:spPr>
          <a:xfrm>
            <a:off x="0" y="274638"/>
            <a:ext cx="9144000" cy="1143000"/>
          </a:xfrm>
        </p:spPr>
        <p:txBody>
          <a:bodyPr/>
          <a:lstStyle/>
          <a:p>
            <a:r>
              <a:rPr lang="en-US" sz="4000" dirty="0" smtClean="0"/>
              <a:t>Adaptation to Climate Change and Extreme Events is a Continuum</a:t>
            </a:r>
            <a:endParaRPr lang="en-US" sz="4000" dirty="0"/>
          </a:p>
        </p:txBody>
      </p:sp>
      <p:graphicFrame>
        <p:nvGraphicFramePr>
          <p:cNvPr id="15" name="Diagram 14"/>
          <p:cNvGraphicFramePr/>
          <p:nvPr/>
        </p:nvGraphicFramePr>
        <p:xfrm>
          <a:off x="1828800" y="3581400"/>
          <a:ext cx="6477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6517</TotalTime>
  <Words>6222</Words>
  <Application>Microsoft Office PowerPoint</Application>
  <PresentationFormat>On-screen Show (4:3)</PresentationFormat>
  <Paragraphs>492</Paragraphs>
  <Slides>38</Slides>
  <Notes>24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Title Master</vt:lpstr>
      <vt:lpstr>Slide Master</vt:lpstr>
      <vt:lpstr>Climate Change / Adaptation</vt:lpstr>
      <vt:lpstr>US Army Corps of Engineers Civil Works Missions: Water Resources Management</vt:lpstr>
      <vt:lpstr>Slide 3</vt:lpstr>
      <vt:lpstr>Slide 4</vt:lpstr>
      <vt:lpstr>USACE Climate Adaptation Policy   June 2011</vt:lpstr>
      <vt:lpstr>Climate Change, Extreme Events and Water Infrastructure</vt:lpstr>
      <vt:lpstr>Extremes and Surprises Add Complexity</vt:lpstr>
      <vt:lpstr>Water Resources Infrastructure Long Service Life and Long Lead Time</vt:lpstr>
      <vt:lpstr>Adaptation to Climate Change and Extreme Events is a Continuum</vt:lpstr>
      <vt:lpstr>Key 2011/2012 Responses</vt:lpstr>
      <vt:lpstr>Quick Review of Using Scenarios in Support of Climate Change Analyses With Emphasis on Sea-Level Change</vt:lpstr>
      <vt:lpstr>Changing Paradigms:    From Equilibrium to Dynamic</vt:lpstr>
      <vt:lpstr>Fundamental Change in Approach to Future Conditions</vt:lpstr>
      <vt:lpstr>Universe of Futures</vt:lpstr>
      <vt:lpstr>Slide 15</vt:lpstr>
      <vt:lpstr>Why Scenarios?</vt:lpstr>
      <vt:lpstr>Why Scenarios for Sea-Level Change?</vt:lpstr>
      <vt:lpstr>EC 1165-2-211 Incorporating Sea Level Change  Considerations in Civil Works Programs   </vt:lpstr>
      <vt:lpstr>Comparison of EC 1165-2-211,                           IPCC, and Other Recent Research   </vt:lpstr>
      <vt:lpstr>Examples of Climate Change Adaptation</vt:lpstr>
      <vt:lpstr>Slide 21</vt:lpstr>
      <vt:lpstr>Slide 22</vt:lpstr>
      <vt:lpstr>Columbia River Treaty 2014/2024 Climate Change Impact Studies</vt:lpstr>
      <vt:lpstr>Projected Increases in Annual Temperature</vt:lpstr>
      <vt:lpstr>Projected Changes in Annual Precipitation</vt:lpstr>
      <vt:lpstr>Trends in Fractional Streamflow</vt:lpstr>
      <vt:lpstr>Changes in Simulated April 1 Snowpack </vt:lpstr>
      <vt:lpstr>Temperature thresholds for coldwater fish in freshwater</vt:lpstr>
      <vt:lpstr>The Dalles Regulated,  Median year at The Dalles</vt:lpstr>
      <vt:lpstr>Slide 30</vt:lpstr>
      <vt:lpstr>Flood Control vs. Refill</vt:lpstr>
      <vt:lpstr>Implications for Transboundary Agreements</vt:lpstr>
      <vt:lpstr>Other Implications of Climate Change </vt:lpstr>
      <vt:lpstr>Bulletin 17B Revision</vt:lpstr>
      <vt:lpstr>Bulletin 17B Revision</vt:lpstr>
      <vt:lpstr>Dam Safety Implications</vt:lpstr>
      <vt:lpstr>Example Effects from Regional Precipitation Shifts </vt:lpstr>
      <vt:lpstr>LEARNING OBJECTIVES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39</cp:revision>
  <dcterms:created xsi:type="dcterms:W3CDTF">2009-05-21T17:19:18Z</dcterms:created>
  <dcterms:modified xsi:type="dcterms:W3CDTF">2013-04-30T11:00:36Z</dcterms:modified>
</cp:coreProperties>
</file>