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bin" ContentType="audio/unknown"/>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4" r:id="rId1"/>
  </p:sldMasterIdLst>
  <p:notesMasterIdLst>
    <p:notesMasterId r:id="rId52"/>
  </p:notesMasterIdLst>
  <p:sldIdLst>
    <p:sldId id="256" r:id="rId2"/>
    <p:sldId id="257" r:id="rId3"/>
    <p:sldId id="285" r:id="rId4"/>
    <p:sldId id="311" r:id="rId5"/>
    <p:sldId id="259" r:id="rId6"/>
    <p:sldId id="260" r:id="rId7"/>
    <p:sldId id="261" r:id="rId8"/>
    <p:sldId id="313" r:id="rId9"/>
    <p:sldId id="312" r:id="rId10"/>
    <p:sldId id="262" r:id="rId11"/>
    <p:sldId id="263" r:id="rId12"/>
    <p:sldId id="264" r:id="rId13"/>
    <p:sldId id="265" r:id="rId14"/>
    <p:sldId id="266" r:id="rId15"/>
    <p:sldId id="286" r:id="rId16"/>
    <p:sldId id="315" r:id="rId17"/>
    <p:sldId id="317" r:id="rId18"/>
    <p:sldId id="318" r:id="rId19"/>
    <p:sldId id="319" r:id="rId20"/>
    <p:sldId id="320" r:id="rId21"/>
    <p:sldId id="321" r:id="rId22"/>
    <p:sldId id="329" r:id="rId23"/>
    <p:sldId id="330" r:id="rId24"/>
    <p:sldId id="331" r:id="rId25"/>
    <p:sldId id="333" r:id="rId26"/>
    <p:sldId id="334" r:id="rId27"/>
    <p:sldId id="335" r:id="rId28"/>
    <p:sldId id="336" r:id="rId29"/>
    <p:sldId id="341" r:id="rId30"/>
    <p:sldId id="314" r:id="rId31"/>
    <p:sldId id="287" r:id="rId32"/>
    <p:sldId id="288" r:id="rId33"/>
    <p:sldId id="270" r:id="rId34"/>
    <p:sldId id="342" r:id="rId35"/>
    <p:sldId id="343" r:id="rId36"/>
    <p:sldId id="344" r:id="rId37"/>
    <p:sldId id="339" r:id="rId38"/>
    <p:sldId id="345" r:id="rId39"/>
    <p:sldId id="346" r:id="rId40"/>
    <p:sldId id="347" r:id="rId41"/>
    <p:sldId id="348" r:id="rId42"/>
    <p:sldId id="349" r:id="rId43"/>
    <p:sldId id="350" r:id="rId44"/>
    <p:sldId id="351" r:id="rId45"/>
    <p:sldId id="352" r:id="rId46"/>
    <p:sldId id="353" r:id="rId47"/>
    <p:sldId id="354" r:id="rId48"/>
    <p:sldId id="355" r:id="rId49"/>
    <p:sldId id="356" r:id="rId50"/>
    <p:sldId id="310" r:id="rId51"/>
  </p:sldIdLst>
  <p:sldSz cx="9144000" cy="6858000" type="screen4x3"/>
  <p:notesSz cx="6858000" cy="9144000"/>
  <p:defaultTextStyle>
    <a:defPPr>
      <a:defRPr lang="en-US"/>
    </a:defPPr>
    <a:lvl1pPr algn="ctr" rtl="0" fontAlgn="base">
      <a:spcBef>
        <a:spcPct val="0"/>
      </a:spcBef>
      <a:spcAft>
        <a:spcPct val="0"/>
      </a:spcAft>
      <a:defRPr kumimoji="1" sz="2400" kern="1200">
        <a:solidFill>
          <a:schemeClr val="tx1"/>
        </a:solidFill>
        <a:latin typeface="Times New Roman" pitchFamily="18" charset="0"/>
        <a:ea typeface="+mn-ea"/>
        <a:cs typeface="+mn-cs"/>
      </a:defRPr>
    </a:lvl1pPr>
    <a:lvl2pPr marL="457200" algn="ctr" rtl="0" fontAlgn="base">
      <a:spcBef>
        <a:spcPct val="0"/>
      </a:spcBef>
      <a:spcAft>
        <a:spcPct val="0"/>
      </a:spcAft>
      <a:defRPr kumimoji="1" sz="2400" kern="1200">
        <a:solidFill>
          <a:schemeClr val="tx1"/>
        </a:solidFill>
        <a:latin typeface="Times New Roman" pitchFamily="18" charset="0"/>
        <a:ea typeface="+mn-ea"/>
        <a:cs typeface="+mn-cs"/>
      </a:defRPr>
    </a:lvl2pPr>
    <a:lvl3pPr marL="914400" algn="ctr" rtl="0" fontAlgn="base">
      <a:spcBef>
        <a:spcPct val="0"/>
      </a:spcBef>
      <a:spcAft>
        <a:spcPct val="0"/>
      </a:spcAft>
      <a:defRPr kumimoji="1" sz="2400" kern="1200">
        <a:solidFill>
          <a:schemeClr val="tx1"/>
        </a:solidFill>
        <a:latin typeface="Times New Roman" pitchFamily="18" charset="0"/>
        <a:ea typeface="+mn-ea"/>
        <a:cs typeface="+mn-cs"/>
      </a:defRPr>
    </a:lvl3pPr>
    <a:lvl4pPr marL="1371600" algn="ctr" rtl="0" fontAlgn="base">
      <a:spcBef>
        <a:spcPct val="0"/>
      </a:spcBef>
      <a:spcAft>
        <a:spcPct val="0"/>
      </a:spcAft>
      <a:defRPr kumimoji="1" sz="2400" kern="1200">
        <a:solidFill>
          <a:schemeClr val="tx1"/>
        </a:solidFill>
        <a:latin typeface="Times New Roman" pitchFamily="18" charset="0"/>
        <a:ea typeface="+mn-ea"/>
        <a:cs typeface="+mn-cs"/>
      </a:defRPr>
    </a:lvl4pPr>
    <a:lvl5pPr marL="1828800" algn="ctr" rtl="0" fontAlgn="base">
      <a:spcBef>
        <a:spcPct val="0"/>
      </a:spcBef>
      <a:spcAft>
        <a:spcPct val="0"/>
      </a:spcAft>
      <a:defRPr kumimoji="1" sz="2400" kern="1200">
        <a:solidFill>
          <a:schemeClr val="tx1"/>
        </a:solidFill>
        <a:latin typeface="Times New Roman" pitchFamily="18" charset="0"/>
        <a:ea typeface="+mn-ea"/>
        <a:cs typeface="+mn-cs"/>
      </a:defRPr>
    </a:lvl5pPr>
    <a:lvl6pPr marL="2286000" algn="l" defTabSz="914400" rtl="0" eaLnBrk="1" latinLnBrk="0" hangingPunct="1">
      <a:defRPr kumimoji="1" sz="2400" kern="1200">
        <a:solidFill>
          <a:schemeClr val="tx1"/>
        </a:solidFill>
        <a:latin typeface="Times New Roman" pitchFamily="18" charset="0"/>
        <a:ea typeface="+mn-ea"/>
        <a:cs typeface="+mn-cs"/>
      </a:defRPr>
    </a:lvl6pPr>
    <a:lvl7pPr marL="2743200" algn="l" defTabSz="914400" rtl="0" eaLnBrk="1" latinLnBrk="0" hangingPunct="1">
      <a:defRPr kumimoji="1" sz="2400" kern="1200">
        <a:solidFill>
          <a:schemeClr val="tx1"/>
        </a:solidFill>
        <a:latin typeface="Times New Roman" pitchFamily="18" charset="0"/>
        <a:ea typeface="+mn-ea"/>
        <a:cs typeface="+mn-cs"/>
      </a:defRPr>
    </a:lvl7pPr>
    <a:lvl8pPr marL="3200400" algn="l" defTabSz="914400" rtl="0" eaLnBrk="1" latinLnBrk="0" hangingPunct="1">
      <a:defRPr kumimoji="1" sz="2400" kern="1200">
        <a:solidFill>
          <a:schemeClr val="tx1"/>
        </a:solidFill>
        <a:latin typeface="Times New Roman" pitchFamily="18" charset="0"/>
        <a:ea typeface="+mn-ea"/>
        <a:cs typeface="+mn-cs"/>
      </a:defRPr>
    </a:lvl8pPr>
    <a:lvl9pPr marL="3657600" algn="l" defTabSz="914400" rtl="0" eaLnBrk="1" latinLnBrk="0" hangingPunct="1">
      <a:defRPr kumimoji="1"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000000"/>
    <a:srgbClr val="666699"/>
    <a:srgbClr val="A50021"/>
    <a:srgbClr val="F0EFE0"/>
    <a:srgbClr val="1F4081"/>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7880" autoAdjust="0"/>
    <p:restoredTop sz="90929"/>
  </p:normalViewPr>
  <p:slideViewPr>
    <p:cSldViewPr>
      <p:cViewPr>
        <p:scale>
          <a:sx n="63" d="100"/>
          <a:sy n="63" d="100"/>
        </p:scale>
        <p:origin x="-1090" y="-1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56"/>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D108F0EA-0887-4B26-945C-C8C70678ADE3}" type="datetimeFigureOut">
              <a:rPr lang="pt-BR"/>
              <a:pPr>
                <a:defRPr/>
              </a:pPr>
              <a:t>24/05/2010</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pt-BR" noProof="0" smtClean="0"/>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647507EF-DDAE-436A-8A13-A710BDF7D258}" type="slidenum">
              <a:rPr lang="pt-BR"/>
              <a:pPr>
                <a:defRPr/>
              </a:pPr>
              <a:t>‹nº›</a:t>
            </a:fld>
            <a:endParaRPr lang="pt-B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54275"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BR" smtClean="0"/>
          </a:p>
        </p:txBody>
      </p:sp>
      <p:sp>
        <p:nvSpPr>
          <p:cNvPr id="54276" name="Espaço Reservado para Número de Slid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FA9ECA5-495E-4B5D-A006-B41A18C89BE4}" type="slidenum">
              <a:rPr lang="pt-BR"/>
              <a:pPr/>
              <a:t>9</a:t>
            </a:fld>
            <a:endParaRPr lang="pt-B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63491"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BR" smtClean="0"/>
          </a:p>
        </p:txBody>
      </p:sp>
      <p:sp>
        <p:nvSpPr>
          <p:cNvPr id="63492" name="Espaço Reservado para Número de Slid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670539E-86A7-433B-863B-8F173800D19A}" type="slidenum">
              <a:rPr lang="pt-BR"/>
              <a:pPr/>
              <a:t>40</a:t>
            </a:fld>
            <a:endParaRPr lang="pt-B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55299"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BR" smtClean="0"/>
          </a:p>
        </p:txBody>
      </p:sp>
      <p:sp>
        <p:nvSpPr>
          <p:cNvPr id="55300" name="Espaço Reservado para Número de Slid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EA48473-8930-4272-A3D2-4386E02E4111}" type="slidenum">
              <a:rPr lang="pt-BR"/>
              <a:pPr/>
              <a:t>15</a:t>
            </a:fld>
            <a:endParaRPr lang="pt-B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56323"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BR" sz="2000" smtClean="0"/>
          </a:p>
        </p:txBody>
      </p:sp>
      <p:sp>
        <p:nvSpPr>
          <p:cNvPr id="56324" name="Espaço Reservado para Número de Slid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52BADC0-7E54-4031-9EFC-4C702D3CDC60}" type="slidenum">
              <a:rPr lang="pt-BR"/>
              <a:pPr/>
              <a:t>17</a:t>
            </a:fld>
            <a:endParaRPr lang="pt-B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57347"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BR" smtClean="0"/>
          </a:p>
        </p:txBody>
      </p:sp>
      <p:sp>
        <p:nvSpPr>
          <p:cNvPr id="57348" name="Espaço Reservado para Número de Slid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1129EAA-8A46-4754-8118-5E049B02C08E}" type="slidenum">
              <a:rPr lang="pt-BR"/>
              <a:pPr/>
              <a:t>23</a:t>
            </a:fld>
            <a:endParaRPr lang="pt-B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58371"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s-ES_tradnl" smtClean="0"/>
              <a:t>El desarrollo, regulación, promoción y control de las actividades económicas, en los espacios acuáticos, insulares y portuarios; </a:t>
            </a:r>
            <a:endParaRPr lang="pt-BR" smtClean="0"/>
          </a:p>
          <a:p>
            <a:pPr>
              <a:spcBef>
                <a:spcPct val="0"/>
              </a:spcBef>
            </a:pPr>
            <a:r>
              <a:rPr lang="es-ES_tradnl" smtClean="0"/>
              <a:t>	La justa y equitativa participación en los servicios públicos, de carácter estratégico que se presten en los espacios acuáticos, insulares y portuarios, a través de empresas de propiedad social directa, empresas mixtas y unidades de producción social. </a:t>
            </a:r>
            <a:endParaRPr lang="pt-BR" smtClean="0"/>
          </a:p>
          <a:p>
            <a:pPr>
              <a:spcBef>
                <a:spcPct val="0"/>
              </a:spcBef>
            </a:pPr>
            <a:r>
              <a:rPr lang="es-ES_tradnl" smtClean="0"/>
              <a:t>La seguridad de la vida humana y la prestación de auxilio en los espacios acuáticos. </a:t>
            </a:r>
            <a:endParaRPr lang="pt-BR" smtClean="0"/>
          </a:p>
          <a:p>
            <a:pPr>
              <a:spcBef>
                <a:spcPct val="0"/>
              </a:spcBef>
            </a:pPr>
            <a:r>
              <a:rPr lang="es-ES_tradnl" smtClean="0"/>
              <a:t>El poblamiento armónico del territorio insular, costas marítimas, ejes fluviales y espacio lacustre. </a:t>
            </a:r>
            <a:endParaRPr lang="pt-BR" smtClean="0"/>
          </a:p>
          <a:p>
            <a:pPr>
              <a:spcBef>
                <a:spcPct val="0"/>
              </a:spcBef>
            </a:pPr>
            <a:r>
              <a:rPr lang="es-ES_tradnl" smtClean="0"/>
              <a:t>La exploración y explotación sostenible, de los recursos naturales en el Gran Caribe y los océanos, en especial en el Atlántico y el Pacífico. </a:t>
            </a:r>
            <a:endParaRPr lang="pt-BR" smtClean="0"/>
          </a:p>
          <a:p>
            <a:pPr>
              <a:spcBef>
                <a:spcPct val="0"/>
              </a:spcBef>
            </a:pPr>
            <a:r>
              <a:rPr lang="es-ES_tradnl" smtClean="0"/>
              <a:t>La participación, conjuntamente con la comunidad internacional, en la exploración y aprovechamiento de los recursos naturales, en la distribución equitativa de los beneficios que se obtengan y el control de la producción de la zona internacional de los fondos marinos y la alta mar. </a:t>
            </a:r>
            <a:endParaRPr lang="pt-BR" smtClean="0"/>
          </a:p>
          <a:p>
            <a:pPr>
              <a:spcBef>
                <a:spcPct val="0"/>
              </a:spcBef>
            </a:pPr>
            <a:r>
              <a:rPr lang="es-ES_tradnl" smtClean="0"/>
              <a:t>La protección, conservación, exploración y explotación, de manera sostenible, de las fuentes de energía, así como de los recursos naturales, los recursos genéticos, los de las especies migratorias y sus productos derivados. </a:t>
            </a:r>
            <a:endParaRPr lang="pt-BR" smtClean="0"/>
          </a:p>
          <a:p>
            <a:pPr>
              <a:spcBef>
                <a:spcPct val="0"/>
              </a:spcBef>
            </a:pPr>
            <a:r>
              <a:rPr lang="es-ES_tradnl" smtClean="0"/>
              <a:t>La preservación de las fuentes de agua dulce. </a:t>
            </a:r>
            <a:endParaRPr lang="pt-BR" smtClean="0"/>
          </a:p>
          <a:p>
            <a:pPr>
              <a:spcBef>
                <a:spcPct val="0"/>
              </a:spcBef>
            </a:pPr>
            <a:r>
              <a:rPr lang="es-ES_tradnl" smtClean="0"/>
              <a:t>La preservación del ambiente marino contra los riesgos y daños de contaminación. </a:t>
            </a:r>
            <a:endParaRPr lang="pt-BR" smtClean="0"/>
          </a:p>
          <a:p>
            <a:pPr>
              <a:spcBef>
                <a:spcPct val="0"/>
              </a:spcBef>
            </a:pPr>
            <a:r>
              <a:rPr lang="es-ES_tradnl" smtClean="0"/>
              <a:t>La protección, conservación y uso sostenible de los cuerpos de agua. </a:t>
            </a:r>
            <a:endParaRPr lang="pt-BR" smtClean="0"/>
          </a:p>
        </p:txBody>
      </p:sp>
      <p:sp>
        <p:nvSpPr>
          <p:cNvPr id="58372" name="Espaço Reservado para Número de Slid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8C6D8E7-8D88-4757-B369-BA531DF8D247}" type="slidenum">
              <a:rPr lang="pt-BR"/>
              <a:pPr/>
              <a:t>31</a:t>
            </a:fld>
            <a:endParaRPr lang="pt-B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59395"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BR" smtClean="0"/>
          </a:p>
        </p:txBody>
      </p:sp>
      <p:sp>
        <p:nvSpPr>
          <p:cNvPr id="59396" name="Espaço Reservado para Número de Slid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7705880-AA00-4752-B7A1-D8D08C2F2A85}" type="slidenum">
              <a:rPr lang="pt-BR"/>
              <a:pPr/>
              <a:t>32</a:t>
            </a:fld>
            <a:endParaRPr lang="pt-B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60419"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BR" smtClean="0"/>
          </a:p>
        </p:txBody>
      </p:sp>
      <p:sp>
        <p:nvSpPr>
          <p:cNvPr id="60420" name="Espaço Reservado para Número de Slid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8B0F9BE-A533-44AE-8BAA-997CE9DF45FD}" type="slidenum">
              <a:rPr lang="pt-BR"/>
              <a:pPr/>
              <a:t>36</a:t>
            </a:fld>
            <a:endParaRPr lang="pt-B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61443"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BR" sz="2000" smtClean="0"/>
          </a:p>
        </p:txBody>
      </p:sp>
      <p:sp>
        <p:nvSpPr>
          <p:cNvPr id="61444" name="Espaço Reservado para Número de Slid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F50A91C-3FA5-45D2-9CF0-B1258A643B3C}" type="slidenum">
              <a:rPr lang="pt-BR"/>
              <a:pPr/>
              <a:t>37</a:t>
            </a:fld>
            <a:endParaRPr lang="pt-B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62467"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BR" smtClean="0"/>
          </a:p>
        </p:txBody>
      </p:sp>
      <p:sp>
        <p:nvSpPr>
          <p:cNvPr id="62468" name="Espaço Reservado para Número de Slid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7173AEE-B63E-4CF3-83C7-77694CB9F15C}" type="slidenum">
              <a:rPr lang="pt-BR"/>
              <a:pPr/>
              <a:t>39</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0" name="Triângulo retângulo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ítulo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t-BR" smtClean="0"/>
              <a:t>Clique para editar o estilo do título mestre</a:t>
            </a:r>
            <a:endParaRPr kumimoji="0" lang="en-US"/>
          </a:p>
        </p:txBody>
      </p:sp>
      <p:sp>
        <p:nvSpPr>
          <p:cNvPr id="17" name="Subtítu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BR" smtClean="0"/>
              <a:t>Clique para editar o estilo do subtítulo mestre</a:t>
            </a:r>
            <a:endParaRPr kumimoji="0" lang="en-US"/>
          </a:p>
        </p:txBody>
      </p:sp>
      <p:grpSp>
        <p:nvGrpSpPr>
          <p:cNvPr id="2" name="Grupo 1"/>
          <p:cNvGrpSpPr/>
          <p:nvPr/>
        </p:nvGrpSpPr>
        <p:grpSpPr>
          <a:xfrm>
            <a:off x="-3765" y="4953000"/>
            <a:ext cx="9147765" cy="1912088"/>
            <a:chOff x="-3765" y="4832896"/>
            <a:chExt cx="9147765" cy="2032192"/>
          </a:xfrm>
        </p:grpSpPr>
        <p:sp>
          <p:nvSpPr>
            <p:cNvPr id="7" name="Forma liv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a liv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a liv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ector reto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ço Reservado para Data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9" name="Espaço Reservado para Rodapé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Espaço Reservado para Número de Slide 26"/>
          <p:cNvSpPr>
            <a:spLocks noGrp="1"/>
          </p:cNvSpPr>
          <p:nvPr>
            <p:ph type="sldNum" sz="quarter" idx="12"/>
          </p:nvPr>
        </p:nvSpPr>
        <p:spPr/>
        <p:txBody>
          <a:bodyPr/>
          <a:lstStyle>
            <a:lvl1pPr>
              <a:defRPr>
                <a:solidFill>
                  <a:srgbClr val="FFFFFF"/>
                </a:solidFill>
              </a:defRPr>
            </a:lvl1pPr>
            <a:extLst/>
          </a:lstStyle>
          <a:p>
            <a:pPr>
              <a:defRPr/>
            </a:pPr>
            <a:fld id="{0EA9AA9D-EC72-476F-9B34-EE04B525D746}" type="slidenum">
              <a:rPr lang="en-US" smtClean="0"/>
              <a:pPr>
                <a:defRPr/>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pPr>
              <a:defRPr/>
            </a:pPr>
            <a:endParaRPr lang="en-US"/>
          </a:p>
        </p:txBody>
      </p:sp>
      <p:sp>
        <p:nvSpPr>
          <p:cNvPr id="5" name="Espaço Reservado para Rodapé 4"/>
          <p:cNvSpPr>
            <a:spLocks noGrp="1"/>
          </p:cNvSpPr>
          <p:nvPr>
            <p:ph type="ftr" sz="quarter" idx="11"/>
          </p:nvPr>
        </p:nvSpPr>
        <p:spPr/>
        <p:txBody>
          <a:bodyPr/>
          <a:lstStyle>
            <a:extLst/>
          </a:lstStyle>
          <a:p>
            <a:pPr>
              <a:defRPr/>
            </a:pPr>
            <a:endParaRPr lang="en-US"/>
          </a:p>
        </p:txBody>
      </p:sp>
      <p:sp>
        <p:nvSpPr>
          <p:cNvPr id="6" name="Espaço Reservado para Número de Slide 5"/>
          <p:cNvSpPr>
            <a:spLocks noGrp="1"/>
          </p:cNvSpPr>
          <p:nvPr>
            <p:ph type="sldNum" sz="quarter" idx="12"/>
          </p:nvPr>
        </p:nvSpPr>
        <p:spPr/>
        <p:txBody>
          <a:bodyPr/>
          <a:lstStyle>
            <a:extLst/>
          </a:lstStyle>
          <a:p>
            <a:pPr>
              <a:defRPr/>
            </a:pPr>
            <a:fld id="{81CEC57B-3F94-4A66-92B0-27B0C42C6614}" type="slidenum">
              <a:rPr lang="en-US" smtClean="0"/>
              <a:pPr>
                <a:defRPr/>
              </a:pPr>
              <a:t>‹nº›</a:t>
            </a:fld>
            <a:endParaRPr lang="en-US" sz="140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44013" y="274640"/>
            <a:ext cx="1777470" cy="5592761"/>
          </a:xfrm>
        </p:spPr>
        <p:txBody>
          <a:bodyPr vert="eaVert"/>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pPr>
              <a:defRPr/>
            </a:pPr>
            <a:endParaRPr lang="en-US"/>
          </a:p>
        </p:txBody>
      </p:sp>
      <p:sp>
        <p:nvSpPr>
          <p:cNvPr id="5" name="Espaço Reservado para Rodapé 4"/>
          <p:cNvSpPr>
            <a:spLocks noGrp="1"/>
          </p:cNvSpPr>
          <p:nvPr>
            <p:ph type="ftr" sz="quarter" idx="11"/>
          </p:nvPr>
        </p:nvSpPr>
        <p:spPr/>
        <p:txBody>
          <a:bodyPr/>
          <a:lstStyle>
            <a:extLst/>
          </a:lstStyle>
          <a:p>
            <a:pPr>
              <a:defRPr/>
            </a:pPr>
            <a:endParaRPr lang="en-US"/>
          </a:p>
        </p:txBody>
      </p:sp>
      <p:sp>
        <p:nvSpPr>
          <p:cNvPr id="6" name="Espaço Reservado para Número de Slide 5"/>
          <p:cNvSpPr>
            <a:spLocks noGrp="1"/>
          </p:cNvSpPr>
          <p:nvPr>
            <p:ph type="sldNum" sz="quarter" idx="12"/>
          </p:nvPr>
        </p:nvSpPr>
        <p:spPr/>
        <p:txBody>
          <a:bodyPr/>
          <a:lstStyle>
            <a:extLst/>
          </a:lstStyle>
          <a:p>
            <a:pPr>
              <a:defRPr/>
            </a:pPr>
            <a:fld id="{FCEBE97C-2CD3-4E94-873D-BB7D1D9D1655}" type="slidenum">
              <a:rPr lang="en-US" smtClean="0"/>
              <a:pPr>
                <a:defRPr/>
              </a:pPr>
              <a:t>‹nº›</a:t>
            </a:fld>
            <a:endParaRPr lang="en-US" sz="14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pPr>
              <a:defRPr/>
            </a:pPr>
            <a:endParaRPr lang="en-US"/>
          </a:p>
        </p:txBody>
      </p:sp>
      <p:sp>
        <p:nvSpPr>
          <p:cNvPr id="5" name="Espaço Reservado para Rodapé 4"/>
          <p:cNvSpPr>
            <a:spLocks noGrp="1"/>
          </p:cNvSpPr>
          <p:nvPr>
            <p:ph type="ftr" sz="quarter" idx="11"/>
          </p:nvPr>
        </p:nvSpPr>
        <p:spPr/>
        <p:txBody>
          <a:bodyPr/>
          <a:lstStyle>
            <a:extLst/>
          </a:lstStyle>
          <a:p>
            <a:pPr>
              <a:defRPr/>
            </a:pPr>
            <a:endParaRPr lang="en-US"/>
          </a:p>
        </p:txBody>
      </p:sp>
      <p:sp>
        <p:nvSpPr>
          <p:cNvPr id="6" name="Espaço Reservado para Número de Slide 5"/>
          <p:cNvSpPr>
            <a:spLocks noGrp="1"/>
          </p:cNvSpPr>
          <p:nvPr>
            <p:ph type="sldNum" sz="quarter" idx="12"/>
          </p:nvPr>
        </p:nvSpPr>
        <p:spPr/>
        <p:txBody>
          <a:bodyPr/>
          <a:lstStyle>
            <a:extLst/>
          </a:lstStyle>
          <a:p>
            <a:pPr>
              <a:defRPr/>
            </a:pPr>
            <a:fld id="{C31FF2BF-E087-479D-9CAA-13CDBFF47034}" type="slidenum">
              <a:rPr lang="en-US" smtClean="0"/>
              <a:pPr>
                <a:defRPr/>
              </a:pPr>
              <a:t>‹nº›</a:t>
            </a:fld>
            <a:endParaRPr lang="en-US" sz="1400"/>
          </a:p>
        </p:txBody>
      </p:sp>
      <p:sp>
        <p:nvSpPr>
          <p:cNvPr id="7" name="Título 6"/>
          <p:cNvSpPr>
            <a:spLocks noGrp="1"/>
          </p:cNvSpPr>
          <p:nvPr>
            <p:ph type="title"/>
          </p:nvPr>
        </p:nvSpPr>
        <p:spPr/>
        <p:txBody>
          <a:bodyPr rtlCol="0"/>
          <a:lstStyle>
            <a:extLst/>
          </a:lstStyle>
          <a:p>
            <a:r>
              <a:rPr kumimoji="0" lang="pt-BR" smtClean="0"/>
              <a:t>Clique para editar o estilo do título mestre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extLst/>
          </a:lstStyle>
          <a:p>
            <a:pPr>
              <a:defRPr/>
            </a:pPr>
            <a:endParaRPr lang="en-US"/>
          </a:p>
        </p:txBody>
      </p:sp>
      <p:sp>
        <p:nvSpPr>
          <p:cNvPr id="5" name="Espaço Reservado para Rodapé 4"/>
          <p:cNvSpPr>
            <a:spLocks noGrp="1"/>
          </p:cNvSpPr>
          <p:nvPr>
            <p:ph type="ftr" sz="quarter" idx="11"/>
          </p:nvPr>
        </p:nvSpPr>
        <p:spPr/>
        <p:txBody>
          <a:bodyPr/>
          <a:lstStyle>
            <a:extLst/>
          </a:lstStyle>
          <a:p>
            <a:pPr>
              <a:defRPr/>
            </a:pPr>
            <a:endParaRPr lang="en-US"/>
          </a:p>
        </p:txBody>
      </p:sp>
      <p:sp>
        <p:nvSpPr>
          <p:cNvPr id="6" name="Espaço Reservado para Número de Slide 5"/>
          <p:cNvSpPr>
            <a:spLocks noGrp="1"/>
          </p:cNvSpPr>
          <p:nvPr>
            <p:ph type="sldNum" sz="quarter" idx="12"/>
          </p:nvPr>
        </p:nvSpPr>
        <p:spPr/>
        <p:txBody>
          <a:bodyPr/>
          <a:lstStyle>
            <a:extLst/>
          </a:lstStyle>
          <a:p>
            <a:pPr>
              <a:defRPr/>
            </a:pPr>
            <a:fld id="{6E659E45-6EC6-4451-86C5-247938940D83}" type="slidenum">
              <a:rPr lang="en-US" smtClean="0"/>
              <a:pPr>
                <a:defRPr/>
              </a:pPr>
              <a:t>‹nº›</a:t>
            </a:fld>
            <a:endParaRPr lang="en-US" sz="1400"/>
          </a:p>
        </p:txBody>
      </p:sp>
      <p:sp>
        <p:nvSpPr>
          <p:cNvPr id="7" name="Divisa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Divisa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bg>
      <p:bgRef idx="1002">
        <a:schemeClr val="bg1"/>
      </p:bgRef>
    </p:bg>
    <p:spTree>
      <p:nvGrpSpPr>
        <p:cNvPr id="1" name=""/>
        <p:cNvGrpSpPr/>
        <p:nvPr/>
      </p:nvGrpSpPr>
      <p:grpSpPr>
        <a:xfrm>
          <a:off x="0" y="0"/>
          <a:ext cx="0" cy="0"/>
          <a:chOff x="0" y="0"/>
          <a:chExt cx="0" cy="0"/>
        </a:xfrm>
      </p:grpSpPr>
      <p:sp>
        <p:nvSpPr>
          <p:cNvPr id="3" name="Espaço Reservado para Conteúd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pPr>
              <a:defRPr/>
            </a:pPr>
            <a:endParaRPr lang="en-US"/>
          </a:p>
        </p:txBody>
      </p:sp>
      <p:sp>
        <p:nvSpPr>
          <p:cNvPr id="6" name="Espaço Reservado para Rodapé 5"/>
          <p:cNvSpPr>
            <a:spLocks noGrp="1"/>
          </p:cNvSpPr>
          <p:nvPr>
            <p:ph type="ftr" sz="quarter" idx="11"/>
          </p:nvPr>
        </p:nvSpPr>
        <p:spPr/>
        <p:txBody>
          <a:bodyPr/>
          <a:lstStyle>
            <a:extLst/>
          </a:lstStyle>
          <a:p>
            <a:pPr>
              <a:defRPr/>
            </a:pPr>
            <a:endParaRPr lang="en-US"/>
          </a:p>
        </p:txBody>
      </p:sp>
      <p:sp>
        <p:nvSpPr>
          <p:cNvPr id="7" name="Espaço Reservado para Número de Slide 6"/>
          <p:cNvSpPr>
            <a:spLocks noGrp="1"/>
          </p:cNvSpPr>
          <p:nvPr>
            <p:ph type="sldNum" sz="quarter" idx="12"/>
          </p:nvPr>
        </p:nvSpPr>
        <p:spPr/>
        <p:txBody>
          <a:bodyPr/>
          <a:lstStyle>
            <a:extLst/>
          </a:lstStyle>
          <a:p>
            <a:pPr>
              <a:defRPr/>
            </a:pPr>
            <a:fld id="{49073E21-25D4-47FE-A57E-F9800504740C}" type="slidenum">
              <a:rPr lang="en-US" smtClean="0"/>
              <a:pPr>
                <a:defRPr/>
              </a:pPr>
              <a:t>‹nº›</a:t>
            </a:fld>
            <a:endParaRPr lang="en-US" sz="1400"/>
          </a:p>
        </p:txBody>
      </p:sp>
      <p:sp>
        <p:nvSpPr>
          <p:cNvPr id="8" name="Título 7"/>
          <p:cNvSpPr>
            <a:spLocks noGrp="1"/>
          </p:cNvSpPr>
          <p:nvPr>
            <p:ph type="title"/>
          </p:nvPr>
        </p:nvSpPr>
        <p:spPr/>
        <p:txBody>
          <a:bodyPr rtlCol="0"/>
          <a:lstStyle>
            <a:extLst/>
          </a:lstStyle>
          <a:p>
            <a:r>
              <a:rPr kumimoji="0" lang="pt-BR" smtClean="0"/>
              <a:t>Clique para editar o estilo do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8229600" cy="1143000"/>
          </a:xfrm>
        </p:spPr>
        <p:txBody>
          <a:bodyPr anchor="ctr"/>
          <a:lstStyle>
            <a:lvl1pPr>
              <a:defRPr/>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extLst/>
          </a:lstStyle>
          <a:p>
            <a:pPr>
              <a:defRPr/>
            </a:pPr>
            <a:endParaRPr lang="en-US"/>
          </a:p>
        </p:txBody>
      </p:sp>
      <p:sp>
        <p:nvSpPr>
          <p:cNvPr id="8" name="Espaço Reservado para Rodapé 7"/>
          <p:cNvSpPr>
            <a:spLocks noGrp="1"/>
          </p:cNvSpPr>
          <p:nvPr>
            <p:ph type="ftr" sz="quarter" idx="11"/>
          </p:nvPr>
        </p:nvSpPr>
        <p:spPr/>
        <p:txBody>
          <a:bodyPr/>
          <a:lstStyle>
            <a:extLst/>
          </a:lstStyle>
          <a:p>
            <a:pPr>
              <a:defRPr/>
            </a:pPr>
            <a:endParaRPr lang="en-US"/>
          </a:p>
        </p:txBody>
      </p:sp>
      <p:sp>
        <p:nvSpPr>
          <p:cNvPr id="9" name="Espaço Reservado para Número de Slide 8"/>
          <p:cNvSpPr>
            <a:spLocks noGrp="1"/>
          </p:cNvSpPr>
          <p:nvPr>
            <p:ph type="sldNum" sz="quarter" idx="12"/>
          </p:nvPr>
        </p:nvSpPr>
        <p:spPr/>
        <p:txBody>
          <a:bodyPr/>
          <a:lstStyle>
            <a:extLst/>
          </a:lstStyle>
          <a:p>
            <a:pPr>
              <a:defRPr/>
            </a:pPr>
            <a:fld id="{20F8AE30-B60A-46FD-AD61-646364BF8769}" type="slidenum">
              <a:rPr lang="en-US" smtClean="0"/>
              <a:pPr>
                <a:defRPr/>
              </a:pPr>
              <a:t>‹nº›</a:t>
            </a:fld>
            <a:endParaRPr lang="en-US" sz="140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bg>
      <p:bgRef idx="1002">
        <a:schemeClr val="bg1"/>
      </p:bgRef>
    </p:bg>
    <p:spTree>
      <p:nvGrpSpPr>
        <p:cNvPr id="1" name=""/>
        <p:cNvGrpSpPr/>
        <p:nvPr/>
      </p:nvGrpSpPr>
      <p:grpSpPr>
        <a:xfrm>
          <a:off x="0" y="0"/>
          <a:ext cx="0" cy="0"/>
          <a:chOff x="0" y="0"/>
          <a:chExt cx="0" cy="0"/>
        </a:xfrm>
      </p:grpSpPr>
      <p:sp>
        <p:nvSpPr>
          <p:cNvPr id="3" name="Espaço Reservado para Data 2"/>
          <p:cNvSpPr>
            <a:spLocks noGrp="1"/>
          </p:cNvSpPr>
          <p:nvPr>
            <p:ph type="dt" sz="half" idx="10"/>
          </p:nvPr>
        </p:nvSpPr>
        <p:spPr/>
        <p:txBody>
          <a:bodyPr/>
          <a:lstStyle>
            <a:extLst/>
          </a:lstStyle>
          <a:p>
            <a:pPr>
              <a:defRPr/>
            </a:pPr>
            <a:endParaRPr lang="en-US"/>
          </a:p>
        </p:txBody>
      </p:sp>
      <p:sp>
        <p:nvSpPr>
          <p:cNvPr id="4" name="Espaço Reservado para Rodapé 3"/>
          <p:cNvSpPr>
            <a:spLocks noGrp="1"/>
          </p:cNvSpPr>
          <p:nvPr>
            <p:ph type="ftr" sz="quarter" idx="11"/>
          </p:nvPr>
        </p:nvSpPr>
        <p:spPr/>
        <p:txBody>
          <a:bodyPr/>
          <a:lstStyle>
            <a:extLst/>
          </a:lstStyle>
          <a:p>
            <a:pPr>
              <a:defRPr/>
            </a:pPr>
            <a:endParaRPr lang="en-US"/>
          </a:p>
        </p:txBody>
      </p:sp>
      <p:sp>
        <p:nvSpPr>
          <p:cNvPr id="5" name="Espaço Reservado para Número de Slide 4"/>
          <p:cNvSpPr>
            <a:spLocks noGrp="1"/>
          </p:cNvSpPr>
          <p:nvPr>
            <p:ph type="sldNum" sz="quarter" idx="12"/>
          </p:nvPr>
        </p:nvSpPr>
        <p:spPr/>
        <p:txBody>
          <a:bodyPr/>
          <a:lstStyle>
            <a:extLst/>
          </a:lstStyle>
          <a:p>
            <a:pPr>
              <a:defRPr/>
            </a:pPr>
            <a:fld id="{1C5FAF24-F190-4160-A13E-AEA4F7D2F7CD}" type="slidenum">
              <a:rPr lang="en-US" smtClean="0"/>
              <a:pPr>
                <a:defRPr/>
              </a:pPr>
              <a:t>‹nº›</a:t>
            </a:fld>
            <a:endParaRPr lang="en-US" sz="1400"/>
          </a:p>
        </p:txBody>
      </p:sp>
      <p:sp>
        <p:nvSpPr>
          <p:cNvPr id="6" name="Título 5"/>
          <p:cNvSpPr>
            <a:spLocks noGrp="1"/>
          </p:cNvSpPr>
          <p:nvPr>
            <p:ph type="title"/>
          </p:nvPr>
        </p:nvSpPr>
        <p:spPr/>
        <p:txBody>
          <a:bodyPr rtlCol="0"/>
          <a:lstStyle>
            <a:extLst/>
          </a:lstStyle>
          <a:p>
            <a:r>
              <a:rPr kumimoji="0" lang="pt-BR" smtClean="0"/>
              <a:t>Clique para editar o estilo do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extLst/>
          </a:lstStyle>
          <a:p>
            <a:pPr>
              <a:defRPr/>
            </a:pPr>
            <a:endParaRPr lang="en-US"/>
          </a:p>
        </p:txBody>
      </p:sp>
      <p:sp>
        <p:nvSpPr>
          <p:cNvPr id="3" name="Espaço Reservado para Rodapé 2"/>
          <p:cNvSpPr>
            <a:spLocks noGrp="1"/>
          </p:cNvSpPr>
          <p:nvPr>
            <p:ph type="ftr" sz="quarter" idx="11"/>
          </p:nvPr>
        </p:nvSpPr>
        <p:spPr/>
        <p:txBody>
          <a:bodyPr/>
          <a:lstStyle>
            <a:extLst/>
          </a:lstStyle>
          <a:p>
            <a:pPr>
              <a:defRPr/>
            </a:pPr>
            <a:endParaRPr lang="en-US"/>
          </a:p>
        </p:txBody>
      </p:sp>
      <p:sp>
        <p:nvSpPr>
          <p:cNvPr id="4" name="Espaço Reservado para Número de Slide 3"/>
          <p:cNvSpPr>
            <a:spLocks noGrp="1"/>
          </p:cNvSpPr>
          <p:nvPr>
            <p:ph type="sldNum" sz="quarter" idx="12"/>
          </p:nvPr>
        </p:nvSpPr>
        <p:spPr/>
        <p:txBody>
          <a:bodyPr/>
          <a:lstStyle>
            <a:extLst/>
          </a:lstStyle>
          <a:p>
            <a:pPr>
              <a:defRPr/>
            </a:pPr>
            <a:fld id="{01709A1B-FABC-46E7-9C1C-2C431EE3844B}" type="slidenum">
              <a:rPr lang="en-US" smtClean="0"/>
              <a:pPr>
                <a:defRPr/>
              </a:pPr>
              <a:t>‹nº›</a:t>
            </a:fld>
            <a:endParaRPr lang="en-US" sz="140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a:xfrm>
            <a:off x="6727032" y="6407944"/>
            <a:ext cx="1920240" cy="365760"/>
          </a:xfrm>
        </p:spPr>
        <p:txBody>
          <a:bodyPr/>
          <a:lstStyle>
            <a:extLst/>
          </a:lstStyle>
          <a:p>
            <a:pPr>
              <a:defRPr/>
            </a:pPr>
            <a:endParaRPr lang="en-US"/>
          </a:p>
        </p:txBody>
      </p:sp>
      <p:sp>
        <p:nvSpPr>
          <p:cNvPr id="6" name="Espaço Reservado para Rodapé 5"/>
          <p:cNvSpPr>
            <a:spLocks noGrp="1"/>
          </p:cNvSpPr>
          <p:nvPr>
            <p:ph type="ftr" sz="quarter" idx="11"/>
          </p:nvPr>
        </p:nvSpPr>
        <p:spPr/>
        <p:txBody>
          <a:bodyPr/>
          <a:lstStyle>
            <a:extLst/>
          </a:lstStyle>
          <a:p>
            <a:pPr>
              <a:defRPr/>
            </a:pPr>
            <a:endParaRPr lang="en-US"/>
          </a:p>
        </p:txBody>
      </p:sp>
      <p:sp>
        <p:nvSpPr>
          <p:cNvPr id="7" name="Espaço Reservado para Número de Slide 6"/>
          <p:cNvSpPr>
            <a:spLocks noGrp="1"/>
          </p:cNvSpPr>
          <p:nvPr>
            <p:ph type="sldNum" sz="quarter" idx="12"/>
          </p:nvPr>
        </p:nvSpPr>
        <p:spPr/>
        <p:txBody>
          <a:bodyPr/>
          <a:lstStyle>
            <a:extLst/>
          </a:lstStyle>
          <a:p>
            <a:pPr>
              <a:defRPr/>
            </a:pPr>
            <a:fld id="{17710274-8A1E-44C8-B7D3-A7675ECFF6B0}" type="slidenum">
              <a:rPr lang="en-US" smtClean="0"/>
              <a:pPr>
                <a:defRPr/>
              </a:pPr>
              <a:t>‹nº›</a:t>
            </a:fld>
            <a:endParaRPr lang="en-US" sz="140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2">
        <a:schemeClr val="bg1"/>
      </p:bgRef>
    </p:bg>
    <p:spTree>
      <p:nvGrpSpPr>
        <p:cNvPr id="1" name=""/>
        <p:cNvGrpSpPr/>
        <p:nvPr/>
      </p:nvGrpSpPr>
      <p:grpSpPr>
        <a:xfrm>
          <a:off x="0" y="0"/>
          <a:ext cx="0" cy="0"/>
          <a:chOff x="0" y="0"/>
          <a:chExt cx="0" cy="0"/>
        </a:xfrm>
      </p:grpSpPr>
      <p:sp>
        <p:nvSpPr>
          <p:cNvPr id="4" name="Espaço Reservado para Texto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t-BR" smtClean="0"/>
              <a:t>Clique para editar os estilos do texto mestre</a:t>
            </a:r>
          </a:p>
        </p:txBody>
      </p:sp>
      <p:sp>
        <p:nvSpPr>
          <p:cNvPr id="3" name="Espaço Reservado para Imagem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t-BR" smtClean="0"/>
              <a:t>Clique no ícone para adicionar uma imagem</a:t>
            </a:r>
            <a:endParaRPr kumimoji="0" lang="en-US" dirty="0"/>
          </a:p>
        </p:txBody>
      </p:sp>
      <p:sp>
        <p:nvSpPr>
          <p:cNvPr id="5" name="Espaço Reservado para Data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6" name="Espaço Reservado para Rodapé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p>
        </p:txBody>
      </p:sp>
      <p:sp>
        <p:nvSpPr>
          <p:cNvPr id="7" name="Espaço Reservado para Número de Slide 6"/>
          <p:cNvSpPr>
            <a:spLocks noGrp="1"/>
          </p:cNvSpPr>
          <p:nvPr>
            <p:ph type="sldNum" sz="quarter" idx="12"/>
          </p:nvPr>
        </p:nvSpPr>
        <p:spPr/>
        <p:txBody>
          <a:bodyPr/>
          <a:lstStyle>
            <a:lvl1pPr>
              <a:defRPr>
                <a:solidFill>
                  <a:schemeClr val="tx1"/>
                </a:solidFill>
              </a:defRPr>
            </a:lvl1pPr>
            <a:extLst/>
          </a:lstStyle>
          <a:p>
            <a:pPr>
              <a:defRPr/>
            </a:pPr>
            <a:fld id="{40B1FA57-F93A-47EF-A38C-6ACAAD6F6955}" type="slidenum">
              <a:rPr lang="en-US" smtClean="0"/>
              <a:pPr>
                <a:defRPr/>
              </a:pPr>
              <a:t>‹nº›</a:t>
            </a:fld>
            <a:endParaRPr lang="en-US" sz="1400"/>
          </a:p>
        </p:txBody>
      </p:sp>
      <p:sp>
        <p:nvSpPr>
          <p:cNvPr id="2" name="Títu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t-BR" smtClean="0"/>
              <a:t>Clique para editar o estilo do título mestre</a:t>
            </a:r>
            <a:endParaRPr kumimoji="0" lang="en-US"/>
          </a:p>
        </p:txBody>
      </p:sp>
      <p:sp>
        <p:nvSpPr>
          <p:cNvPr id="8" name="Forma liv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a liv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ângulo retângulo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ector reto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Divisa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Divisa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a liv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a liv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ângulo retângulo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ector reto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ço Reservado para Títu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t-BR" smtClean="0"/>
              <a:t>Clique para editar o estilo do título mestre</a:t>
            </a:r>
            <a:endParaRPr kumimoji="0" lang="en-US"/>
          </a:p>
        </p:txBody>
      </p:sp>
      <p:sp>
        <p:nvSpPr>
          <p:cNvPr id="30" name="Espaço Reservado para Texto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0" name="Espaço Reservado para Dat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Espaço Reservado para Rodapé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Espaço Reservado para Número de Slid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7D3002F8-264E-4B88-A914-8C18B1B47AB7}" type="slidenum">
              <a:rPr lang="en-US" smtClean="0"/>
              <a:pPr>
                <a:defRPr/>
              </a:pPr>
              <a:t>‹nº›</a:t>
            </a:fld>
            <a:endParaRPr lang="en-US" sz="1400"/>
          </a:p>
        </p:txBody>
      </p:sp>
    </p:spTree>
  </p:cSld>
  <p:clrMap bg1="lt1" tx1="dk1" bg2="lt2" tx2="dk2" accent1="accent1" accent2="accent2" accent3="accent3" accent4="accent4" accent5="accent5" accent6="accent6" hlink="hlink" folHlink="folHlink"/>
  <p:sldLayoutIdLst>
    <p:sldLayoutId id="2147483875" r:id="rId1"/>
    <p:sldLayoutId id="2147483876" r:id="rId2"/>
    <p:sldLayoutId id="2147483877" r:id="rId3"/>
    <p:sldLayoutId id="2147483878" r:id="rId4"/>
    <p:sldLayoutId id="2147483879" r:id="rId5"/>
    <p:sldLayoutId id="2147483880" r:id="rId6"/>
    <p:sldLayoutId id="2147483881" r:id="rId7"/>
    <p:sldLayoutId id="2147483882" r:id="rId8"/>
    <p:sldLayoutId id="2147483883" r:id="rId9"/>
    <p:sldLayoutId id="2147483884" r:id="rId10"/>
    <p:sldLayoutId id="214748388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audio" Target="../media/audio2.bin"/><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0370" name="Rectangle 2"/>
          <p:cNvSpPr>
            <a:spLocks noGrp="1" noChangeArrowheads="1"/>
          </p:cNvSpPr>
          <p:nvPr>
            <p:ph type="ctrTitle"/>
          </p:nvPr>
        </p:nvSpPr>
        <p:spPr>
          <a:xfrm>
            <a:off x="533400" y="762000"/>
            <a:ext cx="7772400" cy="1752600"/>
          </a:xfrm>
        </p:spPr>
        <p:txBody>
          <a:bodyPr/>
          <a:lstStyle/>
          <a:p>
            <a:pPr eaLnBrk="1" hangingPunct="1"/>
            <a:r>
              <a:rPr lang="es-ES_tradnl" sz="2800" b="1" dirty="0" smtClean="0">
                <a:latin typeface="Times" pitchFamily="18" charset="0"/>
                <a:cs typeface="Times" pitchFamily="18" charset="0"/>
              </a:rPr>
              <a:t>MARCO JURIDICO VENEZOLANO DE LA PROTECCIÓN DE LOS RECURSOS HÍDRICOS</a:t>
            </a:r>
            <a:endParaRPr lang="es-ES_tradnl" sz="1300" b="1" dirty="0" smtClean="0">
              <a:solidFill>
                <a:srgbClr val="000000"/>
              </a:solidFill>
              <a:latin typeface="Times" pitchFamily="18" charset="0"/>
              <a:cs typeface="Times" pitchFamily="18" charset="0"/>
            </a:endParaRPr>
          </a:p>
        </p:txBody>
      </p:sp>
      <p:sp>
        <p:nvSpPr>
          <p:cNvPr id="570371" name="Rectangle 3"/>
          <p:cNvSpPr>
            <a:spLocks noGrp="1" noChangeArrowheads="1"/>
          </p:cNvSpPr>
          <p:nvPr>
            <p:ph type="subTitle" idx="1"/>
          </p:nvPr>
        </p:nvSpPr>
        <p:spPr/>
        <p:txBody>
          <a:bodyPr/>
          <a:lstStyle/>
          <a:p>
            <a:pPr algn="r" eaLnBrk="1" hangingPunct="1">
              <a:defRPr/>
            </a:pPr>
            <a:r>
              <a:rPr lang="es-ES_tradnl" sz="2000" b="1" smtClean="0">
                <a:solidFill>
                  <a:schemeClr val="tx2"/>
                </a:solidFill>
                <a:effectLst>
                  <a:outerShdw blurRad="38100" dist="38100" dir="2700000" algn="tl">
                    <a:srgbClr val="C0C0C0"/>
                  </a:outerShdw>
                </a:effectLst>
                <a:latin typeface="Times" pitchFamily="48" charset="0"/>
              </a:rPr>
              <a:t>Isabel De los Ríos</a:t>
            </a:r>
          </a:p>
          <a:p>
            <a:pPr algn="r" eaLnBrk="1" hangingPunct="1">
              <a:defRPr/>
            </a:pPr>
            <a:r>
              <a:rPr lang="es-ES_tradnl" sz="2000" b="1" smtClean="0">
                <a:solidFill>
                  <a:schemeClr val="tx2"/>
                </a:solidFill>
                <a:effectLst>
                  <a:outerShdw blurRad="38100" dist="38100" dir="2700000" algn="tl">
                    <a:srgbClr val="C0C0C0"/>
                  </a:outerShdw>
                </a:effectLst>
                <a:latin typeface="Times" pitchFamily="48" charset="0"/>
              </a:rPr>
              <a:t>luizabel@gmail.com</a:t>
            </a:r>
            <a:endParaRPr lang="es-ES_tradnl" sz="1300" smtClean="0">
              <a:solidFill>
                <a:srgbClr val="000000"/>
              </a:solidFill>
              <a:latin typeface="Times" pitchFamily="4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5000"/>
                                  </p:stCondLst>
                                  <p:iterate type="wd">
                                    <p:tmPct val="100000"/>
                                  </p:iterate>
                                  <p:childTnLst>
                                    <p:set>
                                      <p:cBhvr>
                                        <p:cTn id="6" dur="1" fill="hold">
                                          <p:stCondLst>
                                            <p:cond delay="0"/>
                                          </p:stCondLst>
                                        </p:cTn>
                                        <p:tgtEl>
                                          <p:spTgt spid="570370">
                                            <p:txEl>
                                              <p:pRg st="0" end="0"/>
                                            </p:txEl>
                                          </p:spTgt>
                                        </p:tgtEl>
                                        <p:attrNameLst>
                                          <p:attrName>style.visibility</p:attrName>
                                        </p:attrNameLst>
                                      </p:cBhvr>
                                      <p:to>
                                        <p:strVal val="visible"/>
                                      </p:to>
                                    </p:set>
                                    <p:anim calcmode="lin" valueType="num">
                                      <p:cBhvr additive="base">
                                        <p:cTn id="7" dur="300" fill="hold"/>
                                        <p:tgtEl>
                                          <p:spTgt spid="570370">
                                            <p:txEl>
                                              <p:pRg st="0" end="0"/>
                                            </p:txEl>
                                          </p:spTgt>
                                        </p:tgtEl>
                                        <p:attrNameLst>
                                          <p:attrName>ppt_x</p:attrName>
                                        </p:attrNameLst>
                                      </p:cBhvr>
                                      <p:tavLst>
                                        <p:tav tm="0">
                                          <p:val>
                                            <p:strVal val="#ppt_x"/>
                                          </p:val>
                                        </p:tav>
                                        <p:tav tm="100000">
                                          <p:val>
                                            <p:strVal val="#ppt_x"/>
                                          </p:val>
                                        </p:tav>
                                      </p:tavLst>
                                    </p:anim>
                                    <p:anim calcmode="lin" valueType="num">
                                      <p:cBhvr additive="base">
                                        <p:cTn id="8" dur="300" fill="hold"/>
                                        <p:tgtEl>
                                          <p:spTgt spid="570370">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528" fill="hold" grpId="0" nodeType="clickEffect">
                                  <p:stCondLst>
                                    <p:cond delay="0"/>
                                  </p:stCondLst>
                                  <p:childTnLst>
                                    <p:set>
                                      <p:cBhvr>
                                        <p:cTn id="12" dur="1" fill="hold">
                                          <p:stCondLst>
                                            <p:cond delay="0"/>
                                          </p:stCondLst>
                                        </p:cTn>
                                        <p:tgtEl>
                                          <p:spTgt spid="570371">
                                            <p:txEl>
                                              <p:pRg st="0" end="0"/>
                                            </p:txEl>
                                          </p:spTgt>
                                        </p:tgtEl>
                                        <p:attrNameLst>
                                          <p:attrName>style.visibility</p:attrName>
                                        </p:attrNameLst>
                                      </p:cBhvr>
                                      <p:to>
                                        <p:strVal val="visible"/>
                                      </p:to>
                                    </p:set>
                                    <p:anim calcmode="lin" valueType="num">
                                      <p:cBhvr>
                                        <p:cTn id="13" dur="500" fill="hold"/>
                                        <p:tgtEl>
                                          <p:spTgt spid="570371">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570371">
                                            <p:txEl>
                                              <p:pRg st="0" end="0"/>
                                            </p:txEl>
                                          </p:spTgt>
                                        </p:tgtEl>
                                        <p:attrNameLst>
                                          <p:attrName>ppt_h</p:attrName>
                                        </p:attrNameLst>
                                      </p:cBhvr>
                                      <p:tavLst>
                                        <p:tav tm="0">
                                          <p:val>
                                            <p:fltVal val="0"/>
                                          </p:val>
                                        </p:tav>
                                        <p:tav tm="100000">
                                          <p:val>
                                            <p:strVal val="#ppt_h"/>
                                          </p:val>
                                        </p:tav>
                                      </p:tavLst>
                                    </p:anim>
                                    <p:anim calcmode="lin" valueType="num">
                                      <p:cBhvr>
                                        <p:cTn id="15" dur="500" fill="hold"/>
                                        <p:tgtEl>
                                          <p:spTgt spid="570371">
                                            <p:txEl>
                                              <p:pRg st="0" end="0"/>
                                            </p:txEl>
                                          </p:spTgt>
                                        </p:tgtEl>
                                        <p:attrNameLst>
                                          <p:attrName>ppt_x</p:attrName>
                                        </p:attrNameLst>
                                      </p:cBhvr>
                                      <p:tavLst>
                                        <p:tav tm="0">
                                          <p:val>
                                            <p:fltVal val="0.5"/>
                                          </p:val>
                                        </p:tav>
                                        <p:tav tm="100000">
                                          <p:val>
                                            <p:strVal val="#ppt_x"/>
                                          </p:val>
                                        </p:tav>
                                      </p:tavLst>
                                    </p:anim>
                                    <p:anim calcmode="lin" valueType="num">
                                      <p:cBhvr>
                                        <p:cTn id="16" dur="500" fill="hold"/>
                                        <p:tgtEl>
                                          <p:spTgt spid="570371">
                                            <p:txEl>
                                              <p:pRg st="0" end="0"/>
                                            </p:txEl>
                                          </p:spTgt>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Cámara"/>
                                        </p:tgtEl>
                                      </p:cMediaNode>
                                    </p:audio>
                                  </p:subTnLst>
                                </p:cTn>
                              </p:par>
                            </p:childTnLst>
                          </p:cTn>
                        </p:par>
                      </p:childTnLst>
                    </p:cTn>
                  </p:par>
                  <p:par>
                    <p:cTn id="17" fill="hold">
                      <p:stCondLst>
                        <p:cond delay="indefinite"/>
                      </p:stCondLst>
                      <p:childTnLst>
                        <p:par>
                          <p:cTn id="18" fill="hold">
                            <p:stCondLst>
                              <p:cond delay="0"/>
                            </p:stCondLst>
                            <p:childTnLst>
                              <p:par>
                                <p:cTn id="19" presetID="23" presetClass="entr" presetSubtype="528" fill="hold" grpId="0" nodeType="clickEffect">
                                  <p:stCondLst>
                                    <p:cond delay="0"/>
                                  </p:stCondLst>
                                  <p:childTnLst>
                                    <p:set>
                                      <p:cBhvr>
                                        <p:cTn id="20" dur="1" fill="hold">
                                          <p:stCondLst>
                                            <p:cond delay="0"/>
                                          </p:stCondLst>
                                        </p:cTn>
                                        <p:tgtEl>
                                          <p:spTgt spid="570371">
                                            <p:txEl>
                                              <p:pRg st="1" end="1"/>
                                            </p:txEl>
                                          </p:spTgt>
                                        </p:tgtEl>
                                        <p:attrNameLst>
                                          <p:attrName>style.visibility</p:attrName>
                                        </p:attrNameLst>
                                      </p:cBhvr>
                                      <p:to>
                                        <p:strVal val="visible"/>
                                      </p:to>
                                    </p:set>
                                    <p:anim calcmode="lin" valueType="num">
                                      <p:cBhvr>
                                        <p:cTn id="21" dur="500" fill="hold"/>
                                        <p:tgtEl>
                                          <p:spTgt spid="570371">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570371">
                                            <p:txEl>
                                              <p:pRg st="1" end="1"/>
                                            </p:txEl>
                                          </p:spTgt>
                                        </p:tgtEl>
                                        <p:attrNameLst>
                                          <p:attrName>ppt_h</p:attrName>
                                        </p:attrNameLst>
                                      </p:cBhvr>
                                      <p:tavLst>
                                        <p:tav tm="0">
                                          <p:val>
                                            <p:fltVal val="0"/>
                                          </p:val>
                                        </p:tav>
                                        <p:tav tm="100000">
                                          <p:val>
                                            <p:strVal val="#ppt_h"/>
                                          </p:val>
                                        </p:tav>
                                      </p:tavLst>
                                    </p:anim>
                                    <p:anim calcmode="lin" valueType="num">
                                      <p:cBhvr>
                                        <p:cTn id="23" dur="500" fill="hold"/>
                                        <p:tgtEl>
                                          <p:spTgt spid="570371">
                                            <p:txEl>
                                              <p:pRg st="1" end="1"/>
                                            </p:txEl>
                                          </p:spTgt>
                                        </p:tgtEl>
                                        <p:attrNameLst>
                                          <p:attrName>ppt_x</p:attrName>
                                        </p:attrNameLst>
                                      </p:cBhvr>
                                      <p:tavLst>
                                        <p:tav tm="0">
                                          <p:val>
                                            <p:fltVal val="0.5"/>
                                          </p:val>
                                        </p:tav>
                                        <p:tav tm="100000">
                                          <p:val>
                                            <p:strVal val="#ppt_x"/>
                                          </p:val>
                                        </p:tav>
                                      </p:tavLst>
                                    </p:anim>
                                    <p:anim calcmode="lin" valueType="num">
                                      <p:cBhvr>
                                        <p:cTn id="24" dur="500" fill="hold"/>
                                        <p:tgtEl>
                                          <p:spTgt spid="570371">
                                            <p:txEl>
                                              <p:pRg st="1" end="1"/>
                                            </p:txEl>
                                          </p:spTgt>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19"/>
                                            </p:cond>
                                          </p:stCondLst>
                                          <p:endCondLst>
                                            <p:cond evt="onStopAudio" delay="0">
                                              <p:tgtEl>
                                                <p:sldTgt/>
                                              </p:tgtEl>
                                            </p:cond>
                                          </p:endCondLst>
                                        </p:cTn>
                                        <p:tgtEl>
                                          <p:sndTgt r:embed="rId2" name="Cámara"/>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0370" grpId="0" build="p" autoUpdateAnimBg="0" advAuto="5000"/>
      <p:bldP spid="570371"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39" name="Rectangle 3"/>
          <p:cNvSpPr>
            <a:spLocks noChangeArrowheads="1"/>
          </p:cNvSpPr>
          <p:nvPr/>
        </p:nvSpPr>
        <p:spPr bwMode="auto">
          <a:xfrm>
            <a:off x="838200" y="2286000"/>
            <a:ext cx="8001000" cy="366713"/>
          </a:xfrm>
          <a:prstGeom prst="rect">
            <a:avLst/>
          </a:prstGeom>
          <a:noFill/>
          <a:ln w="9525">
            <a:noFill/>
            <a:miter lim="800000"/>
            <a:headEnd/>
            <a:tailEnd/>
          </a:ln>
        </p:spPr>
        <p:txBody>
          <a:bodyPr>
            <a:spAutoFit/>
          </a:bodyPr>
          <a:lstStyle/>
          <a:p>
            <a:pPr algn="l"/>
            <a:endParaRPr kumimoji="0" lang="es-ES_tradnl" sz="1800">
              <a:solidFill>
                <a:schemeClr val="tx2"/>
              </a:solidFill>
              <a:latin typeface="Times" charset="0"/>
            </a:endParaRPr>
          </a:p>
        </p:txBody>
      </p:sp>
      <p:sp>
        <p:nvSpPr>
          <p:cNvPr id="12293" name="Rectangle 5"/>
          <p:cNvSpPr>
            <a:spLocks noChangeArrowheads="1"/>
          </p:cNvSpPr>
          <p:nvPr/>
        </p:nvSpPr>
        <p:spPr bwMode="auto">
          <a:xfrm>
            <a:off x="228600" y="-67003"/>
            <a:ext cx="8534400" cy="6863417"/>
          </a:xfrm>
          <a:prstGeom prst="rect">
            <a:avLst/>
          </a:prstGeom>
          <a:noFill/>
          <a:ln w="9525" cap="flat" cmpd="sng">
            <a:noFill/>
            <a:prstDash val="solid"/>
            <a:miter lim="800000"/>
            <a:headEnd type="none" w="med" len="med"/>
            <a:tailEnd type="none" w="med" len="med"/>
          </a:ln>
          <a:effectLst/>
        </p:spPr>
        <p:txBody>
          <a:bodyPr wrap="square" anchor="ctr">
            <a:spAutoFit/>
          </a:bodyPr>
          <a:lstStyle/>
          <a:p>
            <a:pPr algn="just" eaLnBrk="0" hangingPunct="0">
              <a:tabLst>
                <a:tab pos="360363" algn="l"/>
              </a:tabLst>
              <a:defRPr/>
            </a:pPr>
            <a:r>
              <a:rPr lang="es-ES_tradnl" sz="2000" b="1" dirty="0">
                <a:latin typeface="Times" pitchFamily="18" charset="0"/>
                <a:ea typeface="Times New Roman" pitchFamily="18" charset="0"/>
                <a:cs typeface="Times" pitchFamily="18" charset="0"/>
              </a:rPr>
              <a:t>2.2.5. </a:t>
            </a:r>
            <a:r>
              <a:rPr lang="es-ES_tradnl" sz="2000" b="1" dirty="0">
                <a:solidFill>
                  <a:srgbClr val="000000"/>
                </a:solidFill>
                <a:latin typeface="Times" pitchFamily="18" charset="0"/>
                <a:ea typeface="Times New Roman" pitchFamily="18" charset="0"/>
                <a:cs typeface="Times" pitchFamily="18" charset="0"/>
              </a:rPr>
              <a:t>Ley Orgánica de la Administración Pública. G.O. 5.890, del 31-07-08</a:t>
            </a:r>
            <a:endParaRPr lang="pt-BR" sz="2000" dirty="0">
              <a:latin typeface="Times" pitchFamily="18" charset="0"/>
              <a:cs typeface="Times" pitchFamily="18" charset="0"/>
            </a:endParaRPr>
          </a:p>
          <a:p>
            <a:pPr algn="just" eaLnBrk="0" hangingPunct="0">
              <a:tabLst>
                <a:tab pos="360363" algn="l"/>
              </a:tabLst>
              <a:defRPr/>
            </a:pPr>
            <a:r>
              <a:rPr lang="es-ES_tradnl" sz="2000" b="1" dirty="0">
                <a:solidFill>
                  <a:srgbClr val="000000"/>
                </a:solidFill>
                <a:latin typeface="Times" pitchFamily="18" charset="0"/>
                <a:ea typeface="Times New Roman" pitchFamily="18" charset="0"/>
                <a:cs typeface="Times" pitchFamily="18" charset="0"/>
              </a:rPr>
              <a:t>	</a:t>
            </a:r>
            <a:r>
              <a:rPr lang="es-ES_tradnl" sz="2000" dirty="0">
                <a:solidFill>
                  <a:srgbClr val="000000"/>
                </a:solidFill>
                <a:latin typeface="Times" pitchFamily="18" charset="0"/>
                <a:ea typeface="Times New Roman" pitchFamily="18" charset="0"/>
                <a:cs typeface="Times" pitchFamily="18" charset="0"/>
              </a:rPr>
              <a:t>Encuentra su origen en la Ley Orgánica de la Administración Central, de diciembre de 1976, que creó el Ministerio del Ambiente y de los Recursos Naturales Renovables. Establece los principios y bases de la organización y los fundamentos de la Administración Pública, pero al contrario de determinar el número y competencias de los ministerios y demás órganos, como lo hacían la ley original y las reformas subsiguientes, abandona ese papel al Decreto sobre la Organización y Funcionamiento de la Administración Pública </a:t>
            </a:r>
            <a:r>
              <a:rPr lang="es-ES_tradnl" sz="2000" dirty="0">
                <a:latin typeface="Times" pitchFamily="18" charset="0"/>
                <a:ea typeface="Times New Roman" pitchFamily="18" charset="0"/>
                <a:cs typeface="Times" pitchFamily="18" charset="0"/>
              </a:rPr>
              <a:t>(Decreto Nº 6732 del 02-06-09, G.O. 39.202, del 17-06-2009).</a:t>
            </a:r>
            <a:endParaRPr lang="pt-BR" sz="2000" dirty="0">
              <a:latin typeface="Times" pitchFamily="18" charset="0"/>
              <a:cs typeface="Times" pitchFamily="18" charset="0"/>
            </a:endParaRPr>
          </a:p>
          <a:p>
            <a:pPr algn="just" eaLnBrk="0" hangingPunct="0">
              <a:tabLst>
                <a:tab pos="360363" algn="l"/>
              </a:tabLst>
              <a:defRPr/>
            </a:pPr>
            <a:r>
              <a:rPr lang="es-ES_tradnl" sz="2000" dirty="0">
                <a:solidFill>
                  <a:srgbClr val="000000"/>
                </a:solidFill>
                <a:latin typeface="Times" pitchFamily="18" charset="0"/>
                <a:ea typeface="Times New Roman" pitchFamily="18" charset="0"/>
                <a:cs typeface="Times" pitchFamily="18" charset="0"/>
              </a:rPr>
              <a:t>	Corresponde al Ministerio del Poder Popular para la Infraestructura lo relacionado con la materia de tránsito y transporte terrestre, acuático y aéreo; puertos, muelles y demás obras, proyectos y realización de obras para el aprovechamiento de los recursos hídricos; el equipamiento urbano; y otras competencias atribuidas por ley.</a:t>
            </a:r>
            <a:endParaRPr lang="pt-BR" sz="2000" dirty="0">
              <a:latin typeface="Times" pitchFamily="18" charset="0"/>
              <a:cs typeface="Times" pitchFamily="18" charset="0"/>
            </a:endParaRPr>
          </a:p>
          <a:p>
            <a:pPr algn="just" eaLnBrk="0" hangingPunct="0">
              <a:tabLst>
                <a:tab pos="360363" algn="l"/>
              </a:tabLst>
              <a:defRPr/>
            </a:pPr>
            <a:r>
              <a:rPr lang="es-ES_tradnl" sz="2000" dirty="0">
                <a:solidFill>
                  <a:srgbClr val="000000"/>
                </a:solidFill>
                <a:latin typeface="Times" pitchFamily="18" charset="0"/>
                <a:ea typeface="Times New Roman" pitchFamily="18" charset="0"/>
                <a:cs typeface="Times" pitchFamily="18" charset="0"/>
              </a:rPr>
              <a:t>	Al Ministerio del Poder Popular para el Ambiente: el ejercicio de la autoridad nacional de las aguas; la planificación y ordenación del territorio; la administración y gestión de las cuencas hidrográficas; la conservación, defensa, manejo, restauración, aprovechamiento, uso racional de los recursos naturales y de la biodiversidad; la evaluación, vigilancia y control de las actividades que se ejecuten en todo el territorio nacional, en especial en las áreas urbanas y marino-costeras, capaces de degradar el ambiente; y otras competencias atribuidas por ley .</a:t>
            </a:r>
            <a:endParaRPr lang="es-ES_tradnl" sz="2000" dirty="0">
              <a:latin typeface="Times" pitchFamily="18" charset="0"/>
              <a:cs typeface="Times"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577539"/>
                                        </p:tgtEl>
                                        <p:attrNameLst>
                                          <p:attrName>style.visibility</p:attrName>
                                        </p:attrNameLst>
                                      </p:cBhvr>
                                      <p:to>
                                        <p:strVal val="visible"/>
                                      </p:to>
                                    </p:set>
                                    <p:anim calcmode="lin" valueType="num">
                                      <p:cBhvr additive="base">
                                        <p:cTn id="7" dur="500" fill="hold"/>
                                        <p:tgtEl>
                                          <p:spTgt spid="577539"/>
                                        </p:tgtEl>
                                        <p:attrNameLst>
                                          <p:attrName>ppt_x</p:attrName>
                                        </p:attrNameLst>
                                      </p:cBhvr>
                                      <p:tavLst>
                                        <p:tav tm="0">
                                          <p:val>
                                            <p:strVal val="0-#ppt_w/2"/>
                                          </p:val>
                                        </p:tav>
                                        <p:tav tm="100000">
                                          <p:val>
                                            <p:strVal val="#ppt_x"/>
                                          </p:val>
                                        </p:tav>
                                      </p:tavLst>
                                    </p:anim>
                                    <p:anim calcmode="lin" valueType="num">
                                      <p:cBhvr additive="base">
                                        <p:cTn id="8" dur="500" fill="hold"/>
                                        <p:tgtEl>
                                          <p:spTgt spid="57753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7539"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2" name="Rectangle 2"/>
          <p:cNvSpPr>
            <a:spLocks noChangeArrowheads="1"/>
          </p:cNvSpPr>
          <p:nvPr/>
        </p:nvSpPr>
        <p:spPr bwMode="auto">
          <a:xfrm>
            <a:off x="1752600" y="1177925"/>
            <a:ext cx="184150" cy="290513"/>
          </a:xfrm>
          <a:prstGeom prst="rect">
            <a:avLst/>
          </a:prstGeom>
          <a:noFill/>
          <a:ln w="9525">
            <a:noFill/>
            <a:miter lim="800000"/>
            <a:headEnd/>
            <a:tailEnd/>
          </a:ln>
        </p:spPr>
        <p:txBody>
          <a:bodyPr wrap="none">
            <a:spAutoFit/>
          </a:bodyPr>
          <a:lstStyle/>
          <a:p>
            <a:pPr algn="l"/>
            <a:endParaRPr kumimoji="0" lang="es-ES_tradnl" sz="1300">
              <a:solidFill>
                <a:srgbClr val="000000"/>
              </a:solidFill>
              <a:latin typeface="Times" charset="0"/>
            </a:endParaRPr>
          </a:p>
        </p:txBody>
      </p:sp>
      <p:sp>
        <p:nvSpPr>
          <p:cNvPr id="13315" name="Rectangle 5"/>
          <p:cNvSpPr>
            <a:spLocks noGrp="1" noChangeArrowheads="1"/>
          </p:cNvSpPr>
          <p:nvPr>
            <p:ph type="title" idx="4294967295"/>
          </p:nvPr>
        </p:nvSpPr>
        <p:spPr>
          <a:xfrm>
            <a:off x="304800" y="838200"/>
            <a:ext cx="8077200" cy="4953000"/>
          </a:xfrm>
        </p:spPr>
        <p:txBody>
          <a:bodyPr>
            <a:normAutofit fontScale="90000"/>
          </a:bodyPr>
          <a:lstStyle/>
          <a:p>
            <a:r>
              <a:rPr lang="es-ES_tradnl" sz="2200" b="1" dirty="0" smtClean="0">
                <a:solidFill>
                  <a:schemeClr val="tx1"/>
                </a:solidFill>
                <a:latin typeface="Times" pitchFamily="18" charset="0"/>
                <a:cs typeface="Times" pitchFamily="18" charset="0"/>
              </a:rPr>
              <a:t>2.2.6. Decreto-Ley Orgánica de Espacios Acuáticos G.O. 5.890 del 31-07-2008</a:t>
            </a:r>
            <a:r>
              <a:rPr lang="pt-BR" sz="2200" dirty="0" smtClean="0">
                <a:solidFill>
                  <a:schemeClr val="tx1"/>
                </a:solidFill>
                <a:latin typeface="Times" pitchFamily="18" charset="0"/>
                <a:cs typeface="Times" pitchFamily="18" charset="0"/>
              </a:rPr>
              <a:t/>
            </a:r>
            <a:br>
              <a:rPr lang="pt-BR" sz="2200" dirty="0" smtClean="0">
                <a:solidFill>
                  <a:schemeClr val="tx1"/>
                </a:solidFill>
                <a:latin typeface="Times" pitchFamily="18" charset="0"/>
                <a:cs typeface="Times" pitchFamily="18" charset="0"/>
              </a:rPr>
            </a:br>
            <a:r>
              <a:rPr lang="es-ES_tradnl" sz="2200" dirty="0" smtClean="0">
                <a:solidFill>
                  <a:schemeClr val="tx1"/>
                </a:solidFill>
                <a:latin typeface="Times" pitchFamily="18" charset="0"/>
                <a:cs typeface="Times" pitchFamily="18" charset="0"/>
              </a:rPr>
              <a:t>	 </a:t>
            </a:r>
            <a:r>
              <a:rPr lang="es-ES_tradnl" sz="2200" b="0" dirty="0" smtClean="0">
                <a:solidFill>
                  <a:schemeClr val="tx1"/>
                </a:solidFill>
                <a:latin typeface="Times" pitchFamily="18" charset="0"/>
                <a:cs typeface="Times" pitchFamily="18" charset="0"/>
              </a:rPr>
              <a:t>Tiene por objeto regular el ejercicio de la soberanía, jurisdicción y control de los espacios acuáticos, conforme al derecho interno e internacional, y regular y controlar la administración de los espacios acuáticos, insulares y portuarios de la República. Trata lo referente a los espacios fluviales lacustres, mar territorial, paso inocente, líneas de base recta, zona contigua, zona económica exclusiva, plataforma continental, espacio insular, islas e instalaciones artificiales, alta mar, fondos marinos y oceánicos, patrimonio cultural y arqueológico subacuático, delimitación de áreas marinas y submarinas, la investigación científica. Igualmente trata los buques de guerra, la navegación de cabotaje y doméstica, gente de mar, beneficios fiscales, la participación comunal y los tribunales marítimos. </a:t>
            </a:r>
            <a:r>
              <a:rPr lang="pt-BR" b="0" dirty="0" smtClean="0">
                <a:solidFill>
                  <a:schemeClr val="tx1"/>
                </a:solidFill>
              </a:rPr>
              <a:t/>
            </a:r>
            <a:br>
              <a:rPr lang="pt-BR" b="0" dirty="0" smtClean="0">
                <a:solidFill>
                  <a:schemeClr val="tx1"/>
                </a:solidFill>
              </a:rPr>
            </a:br>
            <a:endParaRPr lang="es-ES_tradnl" b="0"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578562"/>
                                        </p:tgtEl>
                                        <p:attrNameLst>
                                          <p:attrName>style.visibility</p:attrName>
                                        </p:attrNameLst>
                                      </p:cBhvr>
                                      <p:to>
                                        <p:strVal val="visible"/>
                                      </p:to>
                                    </p:set>
                                    <p:anim calcmode="lin" valueType="num">
                                      <p:cBhvr additive="base">
                                        <p:cTn id="7" dur="500" fill="hold"/>
                                        <p:tgtEl>
                                          <p:spTgt spid="578562"/>
                                        </p:tgtEl>
                                        <p:attrNameLst>
                                          <p:attrName>ppt_x</p:attrName>
                                        </p:attrNameLst>
                                      </p:cBhvr>
                                      <p:tavLst>
                                        <p:tav tm="0">
                                          <p:val>
                                            <p:strVal val="0-#ppt_w/2"/>
                                          </p:val>
                                        </p:tav>
                                        <p:tav tm="100000">
                                          <p:val>
                                            <p:strVal val="#ppt_x"/>
                                          </p:val>
                                        </p:tav>
                                      </p:tavLst>
                                    </p:anim>
                                    <p:anim calcmode="lin" valueType="num">
                                      <p:cBhvr additive="base">
                                        <p:cTn id="8" dur="500" fill="hold"/>
                                        <p:tgtEl>
                                          <p:spTgt spid="57856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8562"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9586" name="Rectangle 2"/>
          <p:cNvSpPr>
            <a:spLocks noChangeArrowheads="1"/>
          </p:cNvSpPr>
          <p:nvPr/>
        </p:nvSpPr>
        <p:spPr bwMode="auto">
          <a:xfrm>
            <a:off x="1219200" y="990600"/>
            <a:ext cx="7315200" cy="519113"/>
          </a:xfrm>
          <a:prstGeom prst="rect">
            <a:avLst/>
          </a:prstGeom>
          <a:noFill/>
          <a:ln w="9525">
            <a:noFill/>
            <a:miter lim="800000"/>
            <a:headEnd/>
            <a:tailEnd/>
          </a:ln>
        </p:spPr>
        <p:txBody>
          <a:bodyPr>
            <a:spAutoFit/>
          </a:bodyPr>
          <a:lstStyle/>
          <a:p>
            <a:endParaRPr kumimoji="0" lang="es-ES_tradnl" sz="2800">
              <a:solidFill>
                <a:schemeClr val="tx2"/>
              </a:solidFill>
              <a:latin typeface="Times" charset="0"/>
            </a:endParaRPr>
          </a:p>
        </p:txBody>
      </p:sp>
      <p:sp>
        <p:nvSpPr>
          <p:cNvPr id="14339" name="Rectangle 5"/>
          <p:cNvSpPr>
            <a:spLocks noGrp="1" noChangeArrowheads="1"/>
          </p:cNvSpPr>
          <p:nvPr>
            <p:ph type="title" idx="4294967295"/>
          </p:nvPr>
        </p:nvSpPr>
        <p:spPr>
          <a:xfrm>
            <a:off x="609600" y="762000"/>
            <a:ext cx="7924800" cy="4953000"/>
          </a:xfrm>
        </p:spPr>
        <p:txBody>
          <a:bodyPr>
            <a:normAutofit fontScale="90000"/>
          </a:bodyPr>
          <a:lstStyle/>
          <a:p>
            <a:r>
              <a:rPr lang="es-ES_tradnl" sz="2200" b="1" dirty="0" smtClean="0">
                <a:solidFill>
                  <a:schemeClr val="tx1"/>
                </a:solidFill>
                <a:latin typeface="Times" pitchFamily="18" charset="0"/>
                <a:cs typeface="Times" pitchFamily="18" charset="0"/>
              </a:rPr>
              <a:t>2.2.7. Ley Orgánica del Poder Público Municipal. G.O. 39.163, 22-04-2009</a:t>
            </a:r>
            <a:r>
              <a:rPr lang="pt-BR" sz="2200" dirty="0" smtClean="0">
                <a:solidFill>
                  <a:schemeClr val="tx1"/>
                </a:solidFill>
                <a:latin typeface="Times" pitchFamily="18" charset="0"/>
                <a:cs typeface="Times" pitchFamily="18" charset="0"/>
              </a:rPr>
              <a:t/>
            </a:r>
            <a:br>
              <a:rPr lang="pt-BR" sz="2200" dirty="0" smtClean="0">
                <a:solidFill>
                  <a:schemeClr val="tx1"/>
                </a:solidFill>
                <a:latin typeface="Times" pitchFamily="18" charset="0"/>
                <a:cs typeface="Times" pitchFamily="18" charset="0"/>
              </a:rPr>
            </a:br>
            <a:r>
              <a:rPr lang="es-ES_tradnl" sz="2200" b="1" dirty="0" smtClean="0">
                <a:solidFill>
                  <a:schemeClr val="tx1"/>
                </a:solidFill>
                <a:latin typeface="Times" pitchFamily="18" charset="0"/>
                <a:cs typeface="Times" pitchFamily="18" charset="0"/>
              </a:rPr>
              <a:t>	</a:t>
            </a:r>
            <a:r>
              <a:rPr lang="es-ES_tradnl" sz="2200" b="0" dirty="0" smtClean="0">
                <a:solidFill>
                  <a:schemeClr val="tx1"/>
                </a:solidFill>
                <a:latin typeface="Times" pitchFamily="18" charset="0"/>
                <a:cs typeface="Times" pitchFamily="18" charset="0"/>
              </a:rPr>
              <a:t>Tiene por objeto desarrollar los principios constitucionales del Poder Público Municipal referentes a la autonomía, organización y funcionamiento, gobierno, administración y control, para el efectivo ejercicio de la participación protagónica del pueblo en los asuntos propios de la vida local, conforme a los valores de la democracia participativa, la corresponsabilidad social, la planificación, la descentralización y la transferencia a las comunidades y grupos vecinales organizados de los municipios y demás entidades locales.</a:t>
            </a:r>
            <a:r>
              <a:rPr lang="pt-BR" sz="2200" b="0" dirty="0" smtClean="0">
                <a:solidFill>
                  <a:schemeClr val="tx1"/>
                </a:solidFill>
                <a:latin typeface="Times" pitchFamily="18" charset="0"/>
                <a:cs typeface="Times" pitchFamily="18" charset="0"/>
              </a:rPr>
              <a:t/>
            </a:r>
            <a:br>
              <a:rPr lang="pt-BR" sz="2200" b="0" dirty="0" smtClean="0">
                <a:solidFill>
                  <a:schemeClr val="tx1"/>
                </a:solidFill>
                <a:latin typeface="Times" pitchFamily="18" charset="0"/>
                <a:cs typeface="Times" pitchFamily="18" charset="0"/>
              </a:rPr>
            </a:br>
            <a:r>
              <a:rPr lang="es-ES_tradnl" sz="2200" b="0" dirty="0" smtClean="0">
                <a:solidFill>
                  <a:schemeClr val="tx1"/>
                </a:solidFill>
                <a:latin typeface="Times" pitchFamily="18" charset="0"/>
                <a:cs typeface="Times" pitchFamily="18" charset="0"/>
              </a:rPr>
              <a:t>En cuanto a la prestación de los servicios públicos, esta ley prevé una administración municipal descentralizada que contempla diversas modalidades e instancias de cogestión y autogestión para la prestación de servicios municipales, como empresas, fundaciones y asociaciones civiles como prestadoras de servicios; a la vez crea entes de planificación y coordinación como el Consejo Local de Planificación Pública y los servicios públicos.</a:t>
            </a:r>
            <a:r>
              <a:rPr lang="pt-BR" sz="2000" dirty="0" smtClean="0">
                <a:solidFill>
                  <a:schemeClr val="tx1"/>
                </a:solidFill>
              </a:rPr>
              <a:t/>
            </a:r>
            <a:br>
              <a:rPr lang="pt-BR" sz="2000" dirty="0" smtClean="0">
                <a:solidFill>
                  <a:schemeClr val="tx1"/>
                </a:solidFill>
              </a:rPr>
            </a:br>
            <a:endParaRPr lang="es-ES_tradnl" sz="2000" dirty="0" smtClean="0">
              <a:solidFill>
                <a:schemeClr val="tx1"/>
              </a:solidFill>
              <a:latin typeface="Times"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9" fill="hold" grpId="0" nodeType="clickEffect" nodePh="1">
                                  <p:stCondLst>
                                    <p:cond delay="0"/>
                                  </p:stCondLst>
                                  <p:endCondLst>
                                    <p:cond evt="begin" delay="0">
                                      <p:tn val="5"/>
                                    </p:cond>
                                  </p:endCondLst>
                                  <p:childTnLst>
                                    <p:set>
                                      <p:cBhvr>
                                        <p:cTn id="6" dur="1" fill="hold">
                                          <p:stCondLst>
                                            <p:cond delay="0"/>
                                          </p:stCondLst>
                                        </p:cTn>
                                        <p:tgtEl>
                                          <p:spTgt spid="579586"/>
                                        </p:tgtEl>
                                        <p:attrNameLst>
                                          <p:attrName>style.visibility</p:attrName>
                                        </p:attrNameLst>
                                      </p:cBhvr>
                                      <p:to>
                                        <p:strVal val="visible"/>
                                      </p:to>
                                    </p:set>
                                    <p:animEffect transition="in" filter="strips(upLeft)">
                                      <p:cBhvr>
                                        <p:cTn id="7" dur="500"/>
                                        <p:tgtEl>
                                          <p:spTgt spid="5795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9586"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0610" name="Rectangle 2"/>
          <p:cNvSpPr>
            <a:spLocks noChangeArrowheads="1"/>
          </p:cNvSpPr>
          <p:nvPr/>
        </p:nvSpPr>
        <p:spPr bwMode="auto">
          <a:xfrm>
            <a:off x="5111750" y="1116013"/>
            <a:ext cx="184150" cy="290512"/>
          </a:xfrm>
          <a:prstGeom prst="rect">
            <a:avLst/>
          </a:prstGeom>
          <a:noFill/>
          <a:ln w="9525">
            <a:noFill/>
            <a:miter lim="800000"/>
            <a:headEnd/>
            <a:tailEnd/>
          </a:ln>
        </p:spPr>
        <p:txBody>
          <a:bodyPr wrap="none">
            <a:spAutoFit/>
          </a:bodyPr>
          <a:lstStyle/>
          <a:p>
            <a:endParaRPr kumimoji="0" lang="es-ES_tradnl" sz="1300">
              <a:solidFill>
                <a:srgbClr val="000000"/>
              </a:solidFill>
              <a:latin typeface="Times" charset="0"/>
            </a:endParaRPr>
          </a:p>
        </p:txBody>
      </p:sp>
      <p:sp>
        <p:nvSpPr>
          <p:cNvPr id="15363" name="Rectangle 12"/>
          <p:cNvSpPr>
            <a:spLocks noGrp="1" noChangeArrowheads="1"/>
          </p:cNvSpPr>
          <p:nvPr>
            <p:ph type="title" idx="4294967295"/>
          </p:nvPr>
        </p:nvSpPr>
        <p:spPr>
          <a:xfrm>
            <a:off x="381000" y="838200"/>
            <a:ext cx="8763000" cy="5791200"/>
          </a:xfrm>
        </p:spPr>
        <p:txBody>
          <a:bodyPr>
            <a:noAutofit/>
          </a:bodyPr>
          <a:lstStyle/>
          <a:p>
            <a:r>
              <a:rPr lang="es-ES_tradnl" sz="2000" b="1" dirty="0" smtClean="0">
                <a:solidFill>
                  <a:schemeClr val="tx1"/>
                </a:solidFill>
                <a:latin typeface="Times" pitchFamily="18" charset="0"/>
                <a:cs typeface="Times" pitchFamily="18" charset="0"/>
              </a:rPr>
              <a:t>2.3. LEYES ORDINARIAS</a:t>
            </a:r>
            <a:r>
              <a:rPr lang="pt-BR" sz="2000" dirty="0" smtClean="0">
                <a:solidFill>
                  <a:schemeClr val="tx1"/>
                </a:solidFill>
                <a:latin typeface="Times" pitchFamily="18" charset="0"/>
                <a:cs typeface="Times" pitchFamily="18" charset="0"/>
              </a:rPr>
              <a:t/>
            </a:r>
            <a:br>
              <a:rPr lang="pt-BR" sz="2000" dirty="0" smtClean="0">
                <a:solidFill>
                  <a:schemeClr val="tx1"/>
                </a:solidFill>
                <a:latin typeface="Times" pitchFamily="18" charset="0"/>
                <a:cs typeface="Times" pitchFamily="18" charset="0"/>
              </a:rPr>
            </a:br>
            <a:r>
              <a:rPr lang="es-ES_tradnl" sz="2000" dirty="0" smtClean="0">
                <a:solidFill>
                  <a:schemeClr val="tx1"/>
                </a:solidFill>
                <a:latin typeface="Times" pitchFamily="18" charset="0"/>
                <a:cs typeface="Times" pitchFamily="18" charset="0"/>
              </a:rPr>
              <a:t>	</a:t>
            </a:r>
            <a:r>
              <a:rPr lang="es-ES_tradnl" sz="2000" b="0" dirty="0" smtClean="0">
                <a:solidFill>
                  <a:schemeClr val="tx1"/>
                </a:solidFill>
                <a:latin typeface="Times" pitchFamily="18" charset="0"/>
                <a:cs typeface="Times" pitchFamily="18" charset="0"/>
              </a:rPr>
              <a:t>Numerosos textos tratan del recurso, incluso algunos no ambientales, como el Código Civil y el Código de Comercio</a:t>
            </a:r>
            <a:r>
              <a:rPr lang="es-ES_tradnl" sz="2000" b="1" dirty="0" smtClean="0">
                <a:solidFill>
                  <a:schemeClr val="tx1"/>
                </a:solidFill>
                <a:latin typeface="Times" pitchFamily="18" charset="0"/>
                <a:cs typeface="Times" pitchFamily="18" charset="0"/>
              </a:rPr>
              <a:t>. extraordinario 13 -09-1936</a:t>
            </a:r>
            <a:r>
              <a:rPr lang="pt-BR" sz="2000" dirty="0" smtClean="0">
                <a:solidFill>
                  <a:schemeClr val="tx1"/>
                </a:solidFill>
                <a:latin typeface="Times" pitchFamily="18" charset="0"/>
                <a:cs typeface="Times" pitchFamily="18" charset="0"/>
              </a:rPr>
              <a:t/>
            </a:r>
            <a:br>
              <a:rPr lang="pt-BR" sz="2000" dirty="0" smtClean="0">
                <a:solidFill>
                  <a:schemeClr val="tx1"/>
                </a:solidFill>
                <a:latin typeface="Times" pitchFamily="18" charset="0"/>
                <a:cs typeface="Times" pitchFamily="18" charset="0"/>
              </a:rPr>
            </a:br>
            <a:r>
              <a:rPr lang="es-ES_tradnl" sz="2000" b="0" dirty="0" smtClean="0">
                <a:solidFill>
                  <a:schemeClr val="tx1"/>
                </a:solidFill>
                <a:latin typeface="Times" pitchFamily="18" charset="0"/>
                <a:cs typeface="Times" pitchFamily="18" charset="0"/>
              </a:rPr>
              <a:t>Esta ley ordena la inalienabilidad e </a:t>
            </a:r>
            <a:r>
              <a:rPr lang="es-ES_tradnl" sz="2000" b="0" dirty="0" err="1" smtClean="0">
                <a:solidFill>
                  <a:schemeClr val="tx1"/>
                </a:solidFill>
                <a:latin typeface="Times" pitchFamily="18" charset="0"/>
                <a:cs typeface="Times" pitchFamily="18" charset="0"/>
              </a:rPr>
              <a:t>imprescr</a:t>
            </a:r>
            <a:r>
              <a:rPr lang="es-ES_tradnl" sz="2000" b="0" dirty="0" smtClean="0">
                <a:solidFill>
                  <a:schemeClr val="tx1"/>
                </a:solidFill>
                <a:latin typeface="Times" pitchFamily="18" charset="0"/>
                <a:cs typeface="Times" pitchFamily="18" charset="0"/>
              </a:rPr>
              <a:t>. Obviamente, todavía en el ordenamiento venezolano se observa la dispersión de leyes. Solamente en materia de aguas ahora se tiene el Decreto Ley de Zonas Costeras, Ley de Pesca y Acuicultura, Ley de Aguas y Decreto-Ley de Pesca y Acuicultura.</a:t>
            </a:r>
            <a:r>
              <a:rPr lang="pt-BR" sz="2000" dirty="0" smtClean="0">
                <a:solidFill>
                  <a:schemeClr val="tx1"/>
                </a:solidFill>
                <a:latin typeface="Times" pitchFamily="18" charset="0"/>
                <a:cs typeface="Times" pitchFamily="18" charset="0"/>
              </a:rPr>
              <a:t/>
            </a:r>
            <a:br>
              <a:rPr lang="pt-BR" sz="2000" dirty="0" smtClean="0">
                <a:solidFill>
                  <a:schemeClr val="tx1"/>
                </a:solidFill>
                <a:latin typeface="Times" pitchFamily="18" charset="0"/>
                <a:cs typeface="Times" pitchFamily="18" charset="0"/>
              </a:rPr>
            </a:br>
            <a:r>
              <a:rPr lang="es-ES_tradnl" sz="2000" dirty="0" smtClean="0">
                <a:solidFill>
                  <a:schemeClr val="tx1"/>
                </a:solidFill>
                <a:latin typeface="Times" pitchFamily="18" charset="0"/>
                <a:cs typeface="Times" pitchFamily="18" charset="0"/>
              </a:rPr>
              <a:t>2.3.1. Ley de Tierras Baldías y Ejidos. </a:t>
            </a:r>
            <a:r>
              <a:rPr lang="es-ES_tradnl" sz="2000" dirty="0" err="1" smtClean="0">
                <a:solidFill>
                  <a:schemeClr val="tx1"/>
                </a:solidFill>
                <a:latin typeface="Times" pitchFamily="18" charset="0"/>
                <a:cs typeface="Times" pitchFamily="18" charset="0"/>
              </a:rPr>
              <a:t>G.O</a:t>
            </a:r>
            <a:r>
              <a:rPr lang="es-ES_tradnl" sz="2000" b="0" dirty="0" err="1" smtClean="0">
                <a:solidFill>
                  <a:schemeClr val="tx1"/>
                </a:solidFill>
                <a:latin typeface="Times" pitchFamily="18" charset="0"/>
                <a:cs typeface="Times" pitchFamily="18" charset="0"/>
              </a:rPr>
              <a:t>iptibilidad</a:t>
            </a:r>
            <a:r>
              <a:rPr lang="es-ES_tradnl" sz="2000" b="0" dirty="0" smtClean="0">
                <a:solidFill>
                  <a:schemeClr val="tx1"/>
                </a:solidFill>
                <a:latin typeface="Times" pitchFamily="18" charset="0"/>
                <a:cs typeface="Times" pitchFamily="18" charset="0"/>
              </a:rPr>
              <a:t> de algunas tierras baldías y ejidos, cuya primera consagración se debe a un decreto del Libertador de 1821, por lo que solo pueden alegar la adquisición legítima aquellos predios comprados antes de esa fecha a la corona española. </a:t>
            </a:r>
            <a:r>
              <a:rPr lang="pt-BR" sz="2000" b="0" dirty="0" smtClean="0">
                <a:solidFill>
                  <a:schemeClr val="tx1"/>
                </a:solidFill>
                <a:latin typeface="Times" pitchFamily="18" charset="0"/>
                <a:cs typeface="Times" pitchFamily="18" charset="0"/>
              </a:rPr>
              <a:t/>
            </a:r>
            <a:br>
              <a:rPr lang="pt-BR" sz="2000" b="0" dirty="0" smtClean="0">
                <a:solidFill>
                  <a:schemeClr val="tx1"/>
                </a:solidFill>
                <a:latin typeface="Times" pitchFamily="18" charset="0"/>
                <a:cs typeface="Times" pitchFamily="18" charset="0"/>
              </a:rPr>
            </a:br>
            <a:r>
              <a:rPr lang="es-ES_tradnl" sz="2000" b="0" dirty="0" smtClean="0">
                <a:solidFill>
                  <a:schemeClr val="tx1"/>
                </a:solidFill>
                <a:latin typeface="Times" pitchFamily="18" charset="0"/>
                <a:cs typeface="Times" pitchFamily="18" charset="0"/>
              </a:rPr>
              <a:t>Esa ley un instrumento útil para protección de los recursos hídricos pues contempla la inalienabilidad y la imprescriptibilidad de algunas zonas, sobre todo las que se encuentran cubiertos de bosques cuya conservación sea de interés público para evitar que se aminoren las fuentes; los terrenos a las orillas del mar, hasta quinientos metros; a las riberas de los lagos que tengan comunicación con el mar y de los ríos navegables, hasta doscientos metros; los terrenos que se encuentran en las cabeceras de los ríos, riachuelos, manantiales y demás fuentes, cuando de tales aguas se surta alguna población o vecindario o empresa de interés público; así como los que estén hasta la distancia de 200 metros de dichas aguas.</a:t>
            </a:r>
            <a:endParaRPr lang="pt-BR" sz="2000" b="0" dirty="0" smtClean="0">
              <a:solidFill>
                <a:schemeClr val="tx1"/>
              </a:solidFill>
              <a:latin typeface="Times" pitchFamily="18" charset="0"/>
              <a:cs typeface="Times"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nodePh="1">
                                  <p:stCondLst>
                                    <p:cond delay="0"/>
                                  </p:stCondLst>
                                  <p:endCondLst>
                                    <p:cond evt="begin" delay="0">
                                      <p:tn val="5"/>
                                    </p:cond>
                                  </p:endCondLst>
                                  <p:childTnLst>
                                    <p:set>
                                      <p:cBhvr>
                                        <p:cTn id="6" dur="1" fill="hold">
                                          <p:stCondLst>
                                            <p:cond delay="0"/>
                                          </p:stCondLst>
                                        </p:cTn>
                                        <p:tgtEl>
                                          <p:spTgt spid="580610"/>
                                        </p:tgtEl>
                                        <p:attrNameLst>
                                          <p:attrName>style.visibility</p:attrName>
                                        </p:attrNameLst>
                                      </p:cBhvr>
                                      <p:to>
                                        <p:strVal val="visible"/>
                                      </p:to>
                                    </p:set>
                                    <p:animEffect transition="in" filter="dissolve">
                                      <p:cBhvr>
                                        <p:cTn id="7" dur="500"/>
                                        <p:tgtEl>
                                          <p:spTgt spid="5806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0610"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title" idx="4294967295"/>
          </p:nvPr>
        </p:nvSpPr>
        <p:spPr>
          <a:xfrm>
            <a:off x="1676400" y="608112"/>
            <a:ext cx="5638800" cy="3785652"/>
          </a:xfrm>
          <a:ln cap="flat">
            <a:headEnd type="none" w="med" len="med"/>
            <a:tailEnd type="none" w="med" len="med"/>
          </a:ln>
        </p:spPr>
        <p:txBody>
          <a:bodyPr wrap="square" anchor="ctr">
            <a:spAutoFit/>
          </a:bodyPr>
          <a:lstStyle/>
          <a:p>
            <a:pPr algn="just">
              <a:tabLst>
                <a:tab pos="360363" algn="l"/>
              </a:tabLst>
              <a:defRPr/>
            </a:pPr>
            <a:r>
              <a:rPr kumimoji="1" lang="es-ES_tradnl" sz="2000" b="1" dirty="0" smtClean="0">
                <a:solidFill>
                  <a:schemeClr val="tx1"/>
                </a:solidFill>
                <a:latin typeface="Times" pitchFamily="18" charset="0"/>
                <a:ea typeface="Times New Roman" pitchFamily="18" charset="0"/>
                <a:cs typeface="Times" pitchFamily="18" charset="0"/>
              </a:rPr>
              <a:t>2.3.2. Código de Comercio. G.O. 475, 21-12-55</a:t>
            </a:r>
            <a:r>
              <a:rPr kumimoji="1" lang="pt-BR" sz="2000" dirty="0" smtClean="0">
                <a:solidFill>
                  <a:schemeClr val="tx1"/>
                </a:solidFill>
                <a:latin typeface="Times" pitchFamily="18" charset="0"/>
                <a:cs typeface="Times" pitchFamily="18" charset="0"/>
              </a:rPr>
              <a:t/>
            </a:r>
            <a:br>
              <a:rPr kumimoji="1" lang="pt-BR" sz="2000" dirty="0" smtClean="0">
                <a:solidFill>
                  <a:schemeClr val="tx1"/>
                </a:solidFill>
                <a:latin typeface="Times" pitchFamily="18" charset="0"/>
                <a:cs typeface="Times" pitchFamily="18" charset="0"/>
              </a:rPr>
            </a:br>
            <a:r>
              <a:rPr kumimoji="1" lang="es-ES_tradnl" sz="2000" b="1" dirty="0" smtClean="0">
                <a:solidFill>
                  <a:schemeClr val="tx1"/>
                </a:solidFill>
                <a:latin typeface="Times" pitchFamily="18" charset="0"/>
                <a:ea typeface="Times New Roman" pitchFamily="18" charset="0"/>
                <a:cs typeface="Times" pitchFamily="18" charset="0"/>
              </a:rPr>
              <a:t>	</a:t>
            </a:r>
            <a:r>
              <a:rPr kumimoji="1" lang="es-ES_tradnl" sz="2000" b="0" dirty="0" smtClean="0">
                <a:solidFill>
                  <a:schemeClr val="tx1"/>
                </a:solidFill>
                <a:latin typeface="Times" pitchFamily="18" charset="0"/>
                <a:ea typeface="Times New Roman" pitchFamily="18" charset="0"/>
                <a:cs typeface="Times" pitchFamily="18" charset="0"/>
              </a:rPr>
              <a:t>Rige todo lo concerniente a los actos de comercio y los comerciantes, el ejercicio del comercio, las obligaciones y contratos mercantiles, compañías de comercio, títulos cambiarios (letra de cambio, cheque y pagaré) y las quiebras, siendo por consiguiente fundamental para el proyecto del eje fluvial </a:t>
            </a:r>
            <a:r>
              <a:rPr kumimoji="1" lang="es-ES_tradnl" sz="2000" b="0" dirty="0" smtClean="0">
                <a:solidFill>
                  <a:schemeClr val="tx1"/>
                </a:solidFill>
                <a:latin typeface="Times" pitchFamily="18" charset="0"/>
                <a:ea typeface="Times New Roman" pitchFamily="18" charset="0"/>
                <a:cs typeface="Times" pitchFamily="18" charset="0"/>
              </a:rPr>
              <a:t>en general.\</a:t>
            </a:r>
            <a:br>
              <a:rPr kumimoji="1" lang="es-ES_tradnl" sz="2000" b="0" dirty="0" smtClean="0">
                <a:solidFill>
                  <a:schemeClr val="tx1"/>
                </a:solidFill>
                <a:latin typeface="Times" pitchFamily="18" charset="0"/>
                <a:ea typeface="Times New Roman" pitchFamily="18" charset="0"/>
                <a:cs typeface="Times" pitchFamily="18" charset="0"/>
              </a:rPr>
            </a:br>
            <a:r>
              <a:rPr kumimoji="1" lang="pt-BR" sz="2000" b="0" dirty="0" smtClean="0">
                <a:solidFill>
                  <a:schemeClr val="tx1"/>
                </a:solidFill>
                <a:latin typeface="Times" pitchFamily="18" charset="0"/>
                <a:cs typeface="Times" pitchFamily="18" charset="0"/>
              </a:rPr>
              <a:t/>
            </a:r>
            <a:br>
              <a:rPr kumimoji="1" lang="pt-BR" sz="2000" b="0" dirty="0" smtClean="0">
                <a:solidFill>
                  <a:schemeClr val="tx1"/>
                </a:solidFill>
                <a:latin typeface="Times" pitchFamily="18" charset="0"/>
                <a:cs typeface="Times" pitchFamily="18" charset="0"/>
              </a:rPr>
            </a:br>
            <a:r>
              <a:rPr kumimoji="1" lang="es-ES_tradnl" sz="2000" b="0" dirty="0" smtClean="0">
                <a:solidFill>
                  <a:schemeClr val="tx1"/>
                </a:solidFill>
                <a:latin typeface="Times" pitchFamily="18" charset="0"/>
                <a:ea typeface="Times New Roman" pitchFamily="18" charset="0"/>
                <a:cs typeface="Times" pitchFamily="18" charset="0"/>
              </a:rPr>
              <a:t>	En particular, es importante destacar los artículos 154 a 199, que tratan lo referente al contrato de transporte por tierra, lagos, canales y ríos navegables.</a:t>
            </a:r>
            <a:endParaRPr kumimoji="1" lang="es-ES_tradnl" sz="2000" b="0" dirty="0" smtClean="0">
              <a:solidFill>
                <a:schemeClr val="tx1"/>
              </a:solidFill>
              <a:latin typeface="Times" pitchFamily="18" charset="0"/>
              <a:cs typeface="Times"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8" name="Rectangle 2"/>
          <p:cNvSpPr>
            <a:spLocks noGrp="1" noChangeArrowheads="1"/>
          </p:cNvSpPr>
          <p:nvPr>
            <p:ph type="title"/>
          </p:nvPr>
        </p:nvSpPr>
        <p:spPr>
          <a:xfrm>
            <a:off x="457200" y="762000"/>
            <a:ext cx="8382000" cy="5867400"/>
          </a:xfrm>
        </p:spPr>
        <p:txBody>
          <a:bodyPr>
            <a:normAutofit fontScale="90000"/>
          </a:bodyPr>
          <a:lstStyle/>
          <a:p>
            <a:r>
              <a:rPr lang="es-ES_tradnl" sz="2000" b="1" dirty="0" smtClean="0">
                <a:solidFill>
                  <a:schemeClr val="tx1"/>
                </a:solidFill>
                <a:latin typeface="Times" pitchFamily="18" charset="0"/>
                <a:cs typeface="Times" pitchFamily="18" charset="0"/>
              </a:rPr>
              <a:t>2.3.3. Código Civil. G.O. 2.990 extraordinario, 26-07-1982</a:t>
            </a:r>
            <a:r>
              <a:rPr lang="pt-BR" sz="2000" dirty="0" smtClean="0">
                <a:solidFill>
                  <a:schemeClr val="tx1"/>
                </a:solidFill>
                <a:latin typeface="Times" pitchFamily="18" charset="0"/>
                <a:cs typeface="Times" pitchFamily="18" charset="0"/>
              </a:rPr>
              <a:t/>
            </a:r>
            <a:br>
              <a:rPr lang="pt-BR" sz="2000" dirty="0" smtClean="0">
                <a:solidFill>
                  <a:schemeClr val="tx1"/>
                </a:solidFill>
                <a:latin typeface="Times" pitchFamily="18" charset="0"/>
                <a:cs typeface="Times" pitchFamily="18" charset="0"/>
              </a:rPr>
            </a:br>
            <a:r>
              <a:rPr lang="es-ES_tradnl" sz="2000" b="1" dirty="0" smtClean="0">
                <a:solidFill>
                  <a:schemeClr val="tx1"/>
                </a:solidFill>
                <a:latin typeface="Times" pitchFamily="18" charset="0"/>
                <a:cs typeface="Times" pitchFamily="18" charset="0"/>
              </a:rPr>
              <a:t>	</a:t>
            </a:r>
            <a:r>
              <a:rPr lang="es-ES_tradnl" sz="2000" b="0" dirty="0" smtClean="0">
                <a:solidFill>
                  <a:schemeClr val="tx1"/>
                </a:solidFill>
                <a:latin typeface="Times" pitchFamily="18" charset="0"/>
                <a:cs typeface="Times" pitchFamily="18" charset="0"/>
              </a:rPr>
              <a:t>Lo relativo a los bienes y a su propiedad se encuentra en este texto legislativo. El artículo 539 dispone: “Los bienes de la Nación, de los estados y de las municipalidades son del dominio público o del dominio privado. Son bienes del dominio público: los caminos, los lagos, los ríos, las murallas, fosos, puentes de las plazas de guerras y demás bienes semejantes. El lecho de los ríos no navegables pertenece a los ribereños según una línea que se supone trazada por el medio del curso del agua.”</a:t>
            </a:r>
            <a:r>
              <a:rPr lang="pt-BR" sz="2000" b="0" dirty="0" smtClean="0">
                <a:solidFill>
                  <a:schemeClr val="tx1"/>
                </a:solidFill>
                <a:latin typeface="Times" pitchFamily="18" charset="0"/>
                <a:cs typeface="Times" pitchFamily="18" charset="0"/>
              </a:rPr>
              <a:t/>
            </a:r>
            <a:br>
              <a:rPr lang="pt-BR" sz="2000" b="0" dirty="0" smtClean="0">
                <a:solidFill>
                  <a:schemeClr val="tx1"/>
                </a:solidFill>
                <a:latin typeface="Times" pitchFamily="18" charset="0"/>
                <a:cs typeface="Times" pitchFamily="18" charset="0"/>
              </a:rPr>
            </a:br>
            <a:r>
              <a:rPr lang="es-ES_tradnl" sz="2000" b="0" dirty="0" smtClean="0">
                <a:solidFill>
                  <a:schemeClr val="tx1"/>
                </a:solidFill>
                <a:latin typeface="Times" pitchFamily="18" charset="0"/>
                <a:cs typeface="Times" pitchFamily="18" charset="0"/>
              </a:rPr>
              <a:t>	Respecto a los ríos se distingue el curso de agua y el lecho del río, pues el agua es siempre un bien público, pero el lecho cambia su régimen según sea navegable o no navegable, siendo en el primer caso del dominio público y en el segundo caso del dominio privado, por cuanto, el lecho de los no navegables pertenece al ribereño o ribereños. Las riberas pertenecen a los ribereños, sea cual sea la importancia del río, y por consiguiente, tampoco son del dominio público las agregaciones a las que se refiere el artículo señalado. </a:t>
            </a:r>
            <a:r>
              <a:rPr lang="pt-BR" sz="2000" b="0" dirty="0" smtClean="0">
                <a:solidFill>
                  <a:schemeClr val="tx1"/>
                </a:solidFill>
                <a:latin typeface="Times" pitchFamily="18" charset="0"/>
                <a:cs typeface="Times" pitchFamily="18" charset="0"/>
              </a:rPr>
              <a:t/>
            </a:r>
            <a:br>
              <a:rPr lang="pt-BR" sz="2000" b="0" dirty="0" smtClean="0">
                <a:solidFill>
                  <a:schemeClr val="tx1"/>
                </a:solidFill>
                <a:latin typeface="Times" pitchFamily="18" charset="0"/>
                <a:cs typeface="Times" pitchFamily="18" charset="0"/>
              </a:rPr>
            </a:br>
            <a:r>
              <a:rPr lang="es-ES_tradnl" sz="2000" b="0" dirty="0" smtClean="0">
                <a:solidFill>
                  <a:schemeClr val="tx1"/>
                </a:solidFill>
                <a:latin typeface="Times" pitchFamily="18" charset="0"/>
                <a:cs typeface="Times" pitchFamily="18" charset="0"/>
              </a:rPr>
              <a:t>	El terreno abandonado por el agua corriente que se retira de una de las riberas sobre la otra, pertenece al propietario de la ribera descubierta, igual en el caso de lagos y lagunas, pero no procede respecto de los terrenos abandonados por el mar. ” (artículos 562 y 563). El artículo 654 es relevante pues implica una prioridad del uso del río para la navegación sobre cualquier otro uso</a:t>
            </a:r>
            <a:r>
              <a:rPr lang="es-ES_tradnl" sz="1400" b="0" dirty="0" smtClean="0">
                <a:solidFill>
                  <a:schemeClr val="tx1"/>
                </a:solidFill>
                <a:latin typeface="Times" pitchFamily="18" charset="0"/>
                <a:cs typeface="Times" pitchFamily="18" charset="0"/>
              </a:rPr>
              <a:t>.</a:t>
            </a:r>
            <a:r>
              <a:rPr lang="pt-BR" sz="1400" b="0" dirty="0" smtClean="0">
                <a:solidFill>
                  <a:schemeClr val="tx1"/>
                </a:solidFill>
                <a:latin typeface="Times" pitchFamily="18" charset="0"/>
                <a:cs typeface="Times" pitchFamily="18" charset="0"/>
              </a:rPr>
              <a:t/>
            </a:r>
            <a:br>
              <a:rPr lang="pt-BR" sz="1400" b="0" dirty="0" smtClean="0">
                <a:solidFill>
                  <a:schemeClr val="tx1"/>
                </a:solidFill>
                <a:latin typeface="Times" pitchFamily="18" charset="0"/>
                <a:cs typeface="Times" pitchFamily="18" charset="0"/>
              </a:rPr>
            </a:br>
            <a:endParaRPr lang="es-ES_tradnl" sz="1300" b="0" dirty="0" smtClean="0">
              <a:solidFill>
                <a:schemeClr val="tx1"/>
              </a:solidFill>
              <a:latin typeface="Times" pitchFamily="18" charset="0"/>
              <a:cs typeface="Times"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613378"/>
                                        </p:tgtEl>
                                        <p:attrNameLst>
                                          <p:attrName>style.visibility</p:attrName>
                                        </p:attrNameLst>
                                      </p:cBhvr>
                                      <p:to>
                                        <p:strVal val="visible"/>
                                      </p:to>
                                    </p:set>
                                    <p:anim calcmode="lin" valueType="num">
                                      <p:cBhvr>
                                        <p:cTn id="7" dur="500" fill="hold"/>
                                        <p:tgtEl>
                                          <p:spTgt spid="613378"/>
                                        </p:tgtEl>
                                        <p:attrNameLst>
                                          <p:attrName>ppt_w</p:attrName>
                                        </p:attrNameLst>
                                      </p:cBhvr>
                                      <p:tavLst>
                                        <p:tav tm="0">
                                          <p:val>
                                            <p:fltVal val="0"/>
                                          </p:val>
                                        </p:tav>
                                        <p:tav tm="100000">
                                          <p:val>
                                            <p:strVal val="#ppt_w"/>
                                          </p:val>
                                        </p:tav>
                                      </p:tavLst>
                                    </p:anim>
                                    <p:anim calcmode="lin" valueType="num">
                                      <p:cBhvr>
                                        <p:cTn id="8" dur="500" fill="hold"/>
                                        <p:tgtEl>
                                          <p:spTgt spid="613378"/>
                                        </p:tgtEl>
                                        <p:attrNameLst>
                                          <p:attrName>ppt_h</p:attrName>
                                        </p:attrNameLst>
                                      </p:cBhvr>
                                      <p:tavLst>
                                        <p:tav tm="0">
                                          <p:val>
                                            <p:fltVal val="0"/>
                                          </p:val>
                                        </p:tav>
                                        <p:tav tm="100000">
                                          <p:val>
                                            <p:strVal val="#ppt_h"/>
                                          </p:val>
                                        </p:tav>
                                      </p:tavLst>
                                    </p:anim>
                                    <p:anim calcmode="lin" valueType="num">
                                      <p:cBhvr>
                                        <p:cTn id="9" dur="500" fill="hold"/>
                                        <p:tgtEl>
                                          <p:spTgt spid="613378"/>
                                        </p:tgtEl>
                                        <p:attrNameLst>
                                          <p:attrName>ppt_x</p:attrName>
                                        </p:attrNameLst>
                                      </p:cBhvr>
                                      <p:tavLst>
                                        <p:tav tm="0">
                                          <p:val>
                                            <p:fltVal val="0.5"/>
                                          </p:val>
                                        </p:tav>
                                        <p:tav tm="100000">
                                          <p:val>
                                            <p:strVal val="#ppt_x"/>
                                          </p:val>
                                        </p:tav>
                                      </p:tavLst>
                                    </p:anim>
                                    <p:anim calcmode="lin" valueType="num">
                                      <p:cBhvr>
                                        <p:cTn id="10" dur="500" fill="hold"/>
                                        <p:tgtEl>
                                          <p:spTgt spid="613378"/>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3378"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title"/>
          </p:nvPr>
        </p:nvSpPr>
        <p:spPr>
          <a:xfrm>
            <a:off x="685800" y="914400"/>
            <a:ext cx="8153400" cy="5257800"/>
          </a:xfrm>
        </p:spPr>
        <p:txBody>
          <a:bodyPr>
            <a:normAutofit fontScale="90000"/>
          </a:bodyPr>
          <a:lstStyle/>
          <a:p>
            <a:r>
              <a:rPr lang="es-ES_tradnl" sz="2000" b="1" dirty="0" smtClean="0">
                <a:solidFill>
                  <a:schemeClr val="tx1"/>
                </a:solidFill>
                <a:latin typeface="Times" pitchFamily="18" charset="0"/>
                <a:cs typeface="Times" pitchFamily="18" charset="0"/>
              </a:rPr>
              <a:t>2.3.4. Ley Penal del Ambiente. G.O. 4.358 extraordinario 03 -01-1992</a:t>
            </a:r>
            <a:r>
              <a:rPr lang="pt-BR" sz="2000" dirty="0" smtClean="0">
                <a:solidFill>
                  <a:schemeClr val="tx1"/>
                </a:solidFill>
                <a:latin typeface="Times" pitchFamily="18" charset="0"/>
                <a:cs typeface="Times" pitchFamily="18" charset="0"/>
              </a:rPr>
              <a:t/>
            </a:r>
            <a:br>
              <a:rPr lang="pt-BR" sz="2000" dirty="0" smtClean="0">
                <a:solidFill>
                  <a:schemeClr val="tx1"/>
                </a:solidFill>
                <a:latin typeface="Times" pitchFamily="18" charset="0"/>
                <a:cs typeface="Times" pitchFamily="18" charset="0"/>
              </a:rPr>
            </a:br>
            <a:r>
              <a:rPr lang="es-ES_tradnl" sz="2000" b="1" dirty="0" smtClean="0">
                <a:solidFill>
                  <a:schemeClr val="tx1"/>
                </a:solidFill>
                <a:latin typeface="Times" pitchFamily="18" charset="0"/>
                <a:cs typeface="Times" pitchFamily="18" charset="0"/>
              </a:rPr>
              <a:t>	</a:t>
            </a:r>
            <a:r>
              <a:rPr lang="es-ES_tradnl" sz="2000" b="0" dirty="0" smtClean="0">
                <a:solidFill>
                  <a:schemeClr val="tx1"/>
                </a:solidFill>
                <a:latin typeface="Times" pitchFamily="18" charset="0"/>
                <a:cs typeface="Times" pitchFamily="18" charset="0"/>
              </a:rPr>
              <a:t>Garantiza y asegura las normas de protección al ambiente que se encuentran contenidas en otras leyes, reglamentos y resoluciones. No contiene ningún tipo de normas técnicas, sólo prevé las sanciones por el incumplimiento a las otras normas y por las conductas allí consagradas como delitos ambientales. </a:t>
            </a:r>
            <a:r>
              <a:rPr lang="pt-BR" sz="2000" b="0" dirty="0" smtClean="0">
                <a:solidFill>
                  <a:schemeClr val="tx1"/>
                </a:solidFill>
                <a:latin typeface="Times" pitchFamily="18" charset="0"/>
                <a:cs typeface="Times" pitchFamily="18" charset="0"/>
              </a:rPr>
              <a:t/>
            </a:r>
            <a:br>
              <a:rPr lang="pt-BR" sz="2000" b="0" dirty="0" smtClean="0">
                <a:solidFill>
                  <a:schemeClr val="tx1"/>
                </a:solidFill>
                <a:latin typeface="Times" pitchFamily="18" charset="0"/>
                <a:cs typeface="Times" pitchFamily="18" charset="0"/>
              </a:rPr>
            </a:br>
            <a:r>
              <a:rPr lang="es-ES_tradnl" sz="2000" b="0" dirty="0" smtClean="0">
                <a:solidFill>
                  <a:schemeClr val="tx1"/>
                </a:solidFill>
                <a:latin typeface="Times" pitchFamily="18" charset="0"/>
                <a:cs typeface="Times" pitchFamily="18" charset="0"/>
              </a:rPr>
              <a:t>	Esto significa que esta ley carece de relevancia en cuanto a la gestión propiamente de las aguas o del eje fluvial, pues ella solamente lo que hace es castigar la violación a las demás normas a las que deberán someterse las personas naturales y jurídicas, es decir, ella únicamente entra en juego en caso de delitos o violaciones a las normas técnicas contenidas en otras leyes y decretos. Por supuesto, la Ley Penal del Ambiente tiene importancia indirectamente, por que ella viene a garantizar el cumplimiento de aquellas otras normas, que de lo contrario carecerían de la norma penal correlativa para el caso de su incumplimiento, esto es, cuando falla la prevención.</a:t>
            </a:r>
            <a:br>
              <a:rPr lang="es-ES_tradnl" sz="2000" b="0" dirty="0" smtClean="0">
                <a:solidFill>
                  <a:schemeClr val="tx1"/>
                </a:solidFill>
                <a:latin typeface="Times" pitchFamily="18" charset="0"/>
                <a:cs typeface="Times" pitchFamily="18" charset="0"/>
              </a:rPr>
            </a:br>
            <a:r>
              <a:rPr lang="es-ES_tradnl" sz="2000" b="0" dirty="0" smtClean="0">
                <a:solidFill>
                  <a:schemeClr val="tx1"/>
                </a:solidFill>
                <a:latin typeface="Times" pitchFamily="18" charset="0"/>
                <a:cs typeface="Times" pitchFamily="18" charset="0"/>
              </a:rPr>
              <a:t/>
            </a:r>
            <a:br>
              <a:rPr lang="es-ES_tradnl" sz="2000" b="0" dirty="0" smtClean="0">
                <a:solidFill>
                  <a:schemeClr val="tx1"/>
                </a:solidFill>
                <a:latin typeface="Times" pitchFamily="18" charset="0"/>
                <a:cs typeface="Times" pitchFamily="18" charset="0"/>
              </a:rPr>
            </a:br>
            <a:r>
              <a:rPr lang="es-ES_tradnl" sz="2000" b="0" dirty="0" smtClean="0">
                <a:solidFill>
                  <a:schemeClr val="tx1"/>
                </a:solidFill>
                <a:latin typeface="Times" pitchFamily="18" charset="0"/>
                <a:cs typeface="Times" pitchFamily="18" charset="0"/>
              </a:rPr>
              <a:t> Los artículos más directamente relacionados con el uso de las aguas son: </a:t>
            </a:r>
            <a:r>
              <a:rPr lang="pt-BR" sz="2000" b="0" dirty="0" smtClean="0">
                <a:solidFill>
                  <a:schemeClr val="tx1"/>
                </a:solidFill>
                <a:latin typeface="Times" pitchFamily="18" charset="0"/>
                <a:cs typeface="Times" pitchFamily="18" charset="0"/>
              </a:rPr>
              <a:t/>
            </a:r>
            <a:br>
              <a:rPr lang="pt-BR" sz="2000" b="0" dirty="0" smtClean="0">
                <a:solidFill>
                  <a:schemeClr val="tx1"/>
                </a:solidFill>
                <a:latin typeface="Times" pitchFamily="18" charset="0"/>
                <a:cs typeface="Times" pitchFamily="18" charset="0"/>
              </a:rPr>
            </a:br>
            <a:r>
              <a:rPr lang="es-ES_tradnl" sz="2000" b="0" dirty="0" smtClean="0">
                <a:solidFill>
                  <a:schemeClr val="tx1"/>
                </a:solidFill>
                <a:latin typeface="Times" pitchFamily="18" charset="0"/>
                <a:cs typeface="Times" pitchFamily="18" charset="0"/>
              </a:rPr>
              <a:t>	</a:t>
            </a:r>
            <a:r>
              <a:rPr lang="pt-BR" sz="2000" dirty="0" smtClean="0">
                <a:solidFill>
                  <a:schemeClr val="tx1"/>
                </a:solidFill>
                <a:latin typeface="Times" pitchFamily="18" charset="0"/>
                <a:cs typeface="Times" pitchFamily="18" charset="0"/>
              </a:rPr>
              <a:t/>
            </a:r>
            <a:br>
              <a:rPr lang="pt-BR" sz="2000" dirty="0" smtClean="0">
                <a:solidFill>
                  <a:schemeClr val="tx1"/>
                </a:solidFill>
                <a:latin typeface="Times" pitchFamily="18" charset="0"/>
                <a:cs typeface="Times" pitchFamily="18" charset="0"/>
              </a:rPr>
            </a:br>
            <a:endParaRPr lang="es-ES_tradnl" sz="2000" dirty="0" smtClean="0">
              <a:solidFill>
                <a:schemeClr val="tx1"/>
              </a:solidFill>
              <a:latin typeface="Times" pitchFamily="18" charset="0"/>
              <a:cs typeface="Times"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ço Reservado para Conteúdo 2"/>
          <p:cNvSpPr>
            <a:spLocks noGrp="1"/>
          </p:cNvSpPr>
          <p:nvPr>
            <p:ph idx="1"/>
          </p:nvPr>
        </p:nvSpPr>
        <p:spPr>
          <a:xfrm>
            <a:off x="0" y="838200"/>
            <a:ext cx="9144000" cy="5378450"/>
          </a:xfrm>
        </p:spPr>
        <p:txBody>
          <a:bodyPr>
            <a:normAutofit lnSpcReduction="10000"/>
          </a:bodyPr>
          <a:lstStyle/>
          <a:p>
            <a:pPr eaLnBrk="1" hangingPunct="1">
              <a:buFont typeface="Wingdings" pitchFamily="2" charset="2"/>
              <a:buNone/>
            </a:pPr>
            <a:r>
              <a:rPr lang="es-ES_tradnl" sz="2000" dirty="0" smtClean="0">
                <a:solidFill>
                  <a:schemeClr val="tx2"/>
                </a:solidFill>
              </a:rPr>
              <a:t>	</a:t>
            </a:r>
            <a:r>
              <a:rPr lang="es-ES_tradnl" sz="2000" dirty="0" smtClean="0">
                <a:latin typeface="Times" pitchFamily="18" charset="0"/>
                <a:cs typeface="Times" pitchFamily="18" charset="0"/>
              </a:rPr>
              <a:t>28 (vertido de materiales no biodegradables, sustancias, agentes biológicos o bioquímicos, efluentes o aguas residuales no tratadas, objetos o desechos de cualquier naturaleza en los cuerpos de agua, sus riberas, cauces, cuencas, mantos acuíferos, lagos, lagunas o demás depósitos de agua, incluyendo los sistemas de abastecimiento de aguas); </a:t>
            </a:r>
            <a:r>
              <a:rPr lang="pt-BR" sz="2000" dirty="0" smtClean="0">
                <a:latin typeface="Times" pitchFamily="18" charset="0"/>
                <a:cs typeface="Times" pitchFamily="18" charset="0"/>
              </a:rPr>
              <a:t/>
            </a:r>
            <a:br>
              <a:rPr lang="pt-BR" sz="2000" dirty="0" smtClean="0">
                <a:latin typeface="Times" pitchFamily="18" charset="0"/>
                <a:cs typeface="Times" pitchFamily="18" charset="0"/>
              </a:rPr>
            </a:br>
            <a:r>
              <a:rPr lang="es-ES_tradnl" sz="2000" dirty="0" smtClean="0">
                <a:latin typeface="Times" pitchFamily="18" charset="0"/>
                <a:cs typeface="Times" pitchFamily="18" charset="0"/>
              </a:rPr>
              <a:t> 29 (alteración térmica de cuerpos de agua en contravención a las normas técnicas); </a:t>
            </a:r>
            <a:r>
              <a:rPr lang="pt-BR" sz="2000" dirty="0" smtClean="0">
                <a:latin typeface="Times" pitchFamily="18" charset="0"/>
                <a:cs typeface="Times" pitchFamily="18" charset="0"/>
              </a:rPr>
              <a:t/>
            </a:r>
            <a:br>
              <a:rPr lang="pt-BR" sz="2000" dirty="0" smtClean="0">
                <a:latin typeface="Times" pitchFamily="18" charset="0"/>
                <a:cs typeface="Times" pitchFamily="18" charset="0"/>
              </a:rPr>
            </a:br>
            <a:r>
              <a:rPr lang="es-ES_tradnl" sz="2000" dirty="0" smtClean="0">
                <a:latin typeface="Times" pitchFamily="18" charset="0"/>
                <a:cs typeface="Times" pitchFamily="18" charset="0"/>
              </a:rPr>
              <a:t> 30 (cambios u obstrucción de los sistemas de control, escorrentías, flujo de las aguas o el lecho natural de los ríos, que provoque la sedimentación);</a:t>
            </a:r>
            <a:r>
              <a:rPr lang="pt-BR" sz="2000" dirty="0" smtClean="0">
                <a:latin typeface="Times" pitchFamily="18" charset="0"/>
                <a:cs typeface="Times" pitchFamily="18" charset="0"/>
              </a:rPr>
              <a:t/>
            </a:r>
            <a:br>
              <a:rPr lang="pt-BR" sz="2000" dirty="0" smtClean="0">
                <a:latin typeface="Times" pitchFamily="18" charset="0"/>
                <a:cs typeface="Times" pitchFamily="18" charset="0"/>
              </a:rPr>
            </a:br>
            <a:r>
              <a:rPr lang="es-ES_tradnl" sz="2000" dirty="0" smtClean="0">
                <a:latin typeface="Times" pitchFamily="18" charset="0"/>
                <a:cs typeface="Times" pitchFamily="18" charset="0"/>
              </a:rPr>
              <a:t>31 (extracción de materiales granulares como arenas, gravas, sin autorización);</a:t>
            </a:r>
            <a:r>
              <a:rPr lang="pt-BR" sz="2000" dirty="0" smtClean="0">
                <a:latin typeface="Times" pitchFamily="18" charset="0"/>
                <a:cs typeface="Times" pitchFamily="18" charset="0"/>
              </a:rPr>
              <a:t/>
            </a:r>
            <a:br>
              <a:rPr lang="pt-BR" sz="2000" dirty="0" smtClean="0">
                <a:latin typeface="Times" pitchFamily="18" charset="0"/>
                <a:cs typeface="Times" pitchFamily="18" charset="0"/>
              </a:rPr>
            </a:br>
            <a:r>
              <a:rPr lang="es-ES_tradnl" sz="2000" dirty="0" smtClean="0">
                <a:latin typeface="Times" pitchFamily="18" charset="0"/>
                <a:cs typeface="Times" pitchFamily="18" charset="0"/>
              </a:rPr>
              <a:t> 32 (realización de trabajos que puedan ocasionar daños, contaminación o alteración de aguas subterráneas o las fuentes de aguas minerales);</a:t>
            </a:r>
            <a:r>
              <a:rPr lang="pt-BR" sz="2000" dirty="0" smtClean="0">
                <a:latin typeface="Times" pitchFamily="18" charset="0"/>
                <a:cs typeface="Times" pitchFamily="18" charset="0"/>
              </a:rPr>
              <a:t/>
            </a:r>
            <a:br>
              <a:rPr lang="pt-BR" sz="2000" dirty="0" smtClean="0">
                <a:latin typeface="Times" pitchFamily="18" charset="0"/>
                <a:cs typeface="Times" pitchFamily="18" charset="0"/>
              </a:rPr>
            </a:br>
            <a:r>
              <a:rPr lang="es-ES_tradnl" sz="2000" dirty="0" smtClean="0">
                <a:latin typeface="Times" pitchFamily="18" charset="0"/>
                <a:cs typeface="Times" pitchFamily="18" charset="0"/>
              </a:rPr>
              <a:t> 33 (romper o inutilizar barreras, exclusas (sic), diques u otras obras destinadas a la defensa común de las aguas, a su normal conducción o a la reparación de algún desastre común que haya hecho surgir el peligro de inundación);</a:t>
            </a:r>
            <a:r>
              <a:rPr lang="pt-BR" sz="2000" dirty="0" smtClean="0">
                <a:latin typeface="Times" pitchFamily="18" charset="0"/>
                <a:cs typeface="Times" pitchFamily="18" charset="0"/>
              </a:rPr>
              <a:t/>
            </a:r>
            <a:br>
              <a:rPr lang="pt-BR" sz="2000" dirty="0" smtClean="0">
                <a:latin typeface="Times" pitchFamily="18" charset="0"/>
                <a:cs typeface="Times" pitchFamily="18" charset="0"/>
              </a:rPr>
            </a:br>
            <a:r>
              <a:rPr lang="es-ES_tradnl" sz="2000" dirty="0" smtClean="0">
                <a:latin typeface="Times" pitchFamily="18" charset="0"/>
                <a:cs typeface="Times" pitchFamily="18" charset="0"/>
              </a:rPr>
              <a:t> 34 (otorgar permisos o autorizaciones para la construcción de obras y desarrollo de actividades no permitidas en lechos, vegas, planicies inundables de ríos u otros);</a:t>
            </a:r>
            <a:r>
              <a:rPr lang="pt-BR" sz="2000" dirty="0" smtClean="0">
                <a:latin typeface="Times" pitchFamily="18" charset="0"/>
                <a:cs typeface="Times" pitchFamily="18" charset="0"/>
              </a:rPr>
              <a:t/>
            </a:r>
            <a:br>
              <a:rPr lang="pt-BR" sz="2000" dirty="0" smtClean="0">
                <a:latin typeface="Times" pitchFamily="18" charset="0"/>
                <a:cs typeface="Times" pitchFamily="18" charset="0"/>
              </a:rPr>
            </a:br>
            <a:r>
              <a:rPr lang="es-ES_tradnl" sz="2000" dirty="0" smtClean="0">
                <a:latin typeface="Times" pitchFamily="18" charset="0"/>
                <a:cs typeface="Times" pitchFamily="18" charset="0"/>
              </a:rPr>
              <a:t>53 (deforestación, tala, roza o destrucción de vegetación donde existan vertientes que provea de agua a las poblaciones).</a:t>
            </a:r>
            <a:endParaRPr lang="pt-BR" sz="2000" dirty="0" smtClean="0">
              <a:latin typeface="Times" pitchFamily="18" charset="0"/>
              <a:cs typeface="Times"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ço Reservado para Conteúdo 2"/>
          <p:cNvSpPr>
            <a:spLocks noGrp="1"/>
          </p:cNvSpPr>
          <p:nvPr>
            <p:ph idx="1"/>
          </p:nvPr>
        </p:nvSpPr>
        <p:spPr>
          <a:xfrm>
            <a:off x="381000" y="914400"/>
            <a:ext cx="8458200" cy="5302250"/>
          </a:xfrm>
        </p:spPr>
        <p:txBody>
          <a:bodyPr/>
          <a:lstStyle/>
          <a:p>
            <a:r>
              <a:rPr lang="es-ES_tradnl" sz="2000" b="1" dirty="0" smtClean="0">
                <a:latin typeface="Times" pitchFamily="18" charset="0"/>
                <a:cs typeface="Times" pitchFamily="18" charset="0"/>
              </a:rPr>
              <a:t>2.3.5. Ley sobre sustancias, materiales y desechos peligrosos. G.O. Nº 5.554 del 13-11-2001</a:t>
            </a:r>
            <a:endParaRPr lang="pt-BR" sz="2000" dirty="0" smtClean="0">
              <a:latin typeface="Times" pitchFamily="18" charset="0"/>
              <a:cs typeface="Times" pitchFamily="18" charset="0"/>
            </a:endParaRPr>
          </a:p>
          <a:p>
            <a:r>
              <a:rPr lang="es-ES_tradnl" sz="2000" dirty="0" smtClean="0">
                <a:latin typeface="Times" pitchFamily="18" charset="0"/>
                <a:cs typeface="Times" pitchFamily="18" charset="0"/>
              </a:rPr>
              <a:t>	Tiene por objeto regular la generación, uso, recolección, almacenamiento, transporte, tratamiento y disposición final de las sustancias, materiales y desechos peligrosos, así como cualquier otra aparición que los involucre, con el fin de proteger la salud y el ambiente.</a:t>
            </a:r>
            <a:endParaRPr lang="pt-BR" sz="2000" dirty="0" smtClean="0">
              <a:latin typeface="Times" pitchFamily="18" charset="0"/>
              <a:cs typeface="Times" pitchFamily="18" charset="0"/>
            </a:endParaRPr>
          </a:p>
          <a:p>
            <a:r>
              <a:rPr lang="es-ES_tradnl" sz="2000" dirty="0" smtClean="0">
                <a:latin typeface="Times" pitchFamily="18" charset="0"/>
                <a:cs typeface="Times" pitchFamily="18" charset="0"/>
              </a:rPr>
              <a:t>	Contiene una serie de definiciones como almacenamiento, aprovechamiento, desecho, disposición final. Trata sobre los desechos provenientes de establecimientos de salud, materiales radiactivos y plaguicidas. Por supuesto, no trata de la protección del recurso en la fuente, pero tiene que ver con los asuntos de calidad ambiental, en concreto con los vertidos y derrames.</a:t>
            </a:r>
            <a:endParaRPr lang="pt-BR" sz="2000" dirty="0" smtClean="0">
              <a:latin typeface="Times" pitchFamily="18" charset="0"/>
              <a:cs typeface="Times" pitchFamily="18" charset="0"/>
            </a:endParaRPr>
          </a:p>
          <a:p>
            <a:pPr eaLnBrk="1" hangingPunct="1"/>
            <a:endParaRPr lang="pt-BR" sz="20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Espaço Reservado para Conteúdo 2"/>
          <p:cNvSpPr>
            <a:spLocks noGrp="1"/>
          </p:cNvSpPr>
          <p:nvPr>
            <p:ph idx="1"/>
          </p:nvPr>
        </p:nvSpPr>
        <p:spPr>
          <a:xfrm>
            <a:off x="0" y="533400"/>
            <a:ext cx="8915400" cy="5683250"/>
          </a:xfrm>
        </p:spPr>
        <p:txBody>
          <a:bodyPr/>
          <a:lstStyle/>
          <a:p>
            <a:pPr>
              <a:defRPr/>
            </a:pPr>
            <a:r>
              <a:rPr lang="es-ES_tradnl" sz="2000" b="1" dirty="0" smtClean="0">
                <a:latin typeface="Times" pitchFamily="18" charset="0"/>
                <a:cs typeface="Times" pitchFamily="18" charset="0"/>
              </a:rPr>
              <a:t>2.3.6. Decreto Ley de Zonas Costeras. G.O. Nº 37.349, 19 -12- 2001</a:t>
            </a:r>
            <a:r>
              <a:rPr lang="es-ES_tradnl" sz="2000" b="1" cap="small" dirty="0" smtClean="0">
                <a:latin typeface="Times" pitchFamily="18" charset="0"/>
                <a:cs typeface="Times" pitchFamily="18" charset="0"/>
              </a:rPr>
              <a:t> </a:t>
            </a:r>
            <a:endParaRPr lang="pt-BR" sz="2000" dirty="0" smtClean="0">
              <a:latin typeface="Times" pitchFamily="18" charset="0"/>
              <a:cs typeface="Times" pitchFamily="18" charset="0"/>
            </a:endParaRPr>
          </a:p>
          <a:p>
            <a:pPr>
              <a:defRPr/>
            </a:pPr>
            <a:r>
              <a:rPr lang="es-ES_tradnl" sz="2000" dirty="0" smtClean="0">
                <a:latin typeface="Times" pitchFamily="18" charset="0"/>
                <a:cs typeface="Times" pitchFamily="18" charset="0"/>
              </a:rPr>
              <a:t>	Se establece mediante este Decreto Ley una herramienta de planificación: la gestión integrada de las zonas costeras. Rige la administración, uso y manejo de las costas y riberas, a objeto de su conservación y aprovechamiento sustentable, como elementos de especial importancia para el desarrollo nacional. Entre sus principales innovaciones se hallan las siguientes: La definición integral de las costas y riberas de la República como las zonas costeras y el señalamiento de los ecosistemas, elementos geomorfológicos y geográficos que la integran. </a:t>
            </a:r>
            <a:endParaRPr lang="pt-BR" sz="2000" dirty="0">
              <a:latin typeface="Times" pitchFamily="18" charset="0"/>
              <a:cs typeface="Times"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395" name="Rectangle 3"/>
          <p:cNvSpPr>
            <a:spLocks noGrp="1" noChangeArrowheads="1"/>
          </p:cNvSpPr>
          <p:nvPr>
            <p:ph type="title" idx="4294967295"/>
          </p:nvPr>
        </p:nvSpPr>
        <p:spPr>
          <a:xfrm>
            <a:off x="1219200" y="1371600"/>
            <a:ext cx="6858000" cy="4114800"/>
          </a:xfrm>
        </p:spPr>
        <p:txBody>
          <a:bodyPr/>
          <a:lstStyle/>
          <a:p>
            <a:pPr algn="ctr" eaLnBrk="1" hangingPunct="1">
              <a:defRPr/>
            </a:pPr>
            <a:r>
              <a:rPr lang="pt-BR" sz="3200" b="1" dirty="0" smtClean="0">
                <a:solidFill>
                  <a:schemeClr val="tx1"/>
                </a:solidFill>
                <a:latin typeface="Times" pitchFamily="18" charset="0"/>
                <a:cs typeface="Times" pitchFamily="18" charset="0"/>
              </a:rPr>
              <a:t>I SEMINÁRIO INTERNACIONAL DE DIREITO DE ÁGUAS, </a:t>
            </a:r>
            <a:r>
              <a:rPr lang="es-ES_tradnl" sz="3200" b="1" dirty="0" smtClean="0">
                <a:solidFill>
                  <a:schemeClr val="tx1"/>
                </a:solidFill>
                <a:effectLst>
                  <a:outerShdw blurRad="38100" dist="38100" dir="2700000" algn="tl">
                    <a:srgbClr val="C0C0C0"/>
                  </a:outerShdw>
                </a:effectLst>
                <a:latin typeface="Times" pitchFamily="18" charset="0"/>
                <a:cs typeface="Times" pitchFamily="18" charset="0"/>
              </a:rPr>
              <a:t/>
            </a:r>
            <a:br>
              <a:rPr lang="es-ES_tradnl" sz="3200" b="1" dirty="0" smtClean="0">
                <a:solidFill>
                  <a:schemeClr val="tx1"/>
                </a:solidFill>
                <a:effectLst>
                  <a:outerShdw blurRad="38100" dist="38100" dir="2700000" algn="tl">
                    <a:srgbClr val="C0C0C0"/>
                  </a:outerShdw>
                </a:effectLst>
                <a:latin typeface="Times" pitchFamily="18" charset="0"/>
                <a:cs typeface="Times" pitchFamily="18" charset="0"/>
              </a:rPr>
            </a:br>
            <a:r>
              <a:rPr lang="es-ES_tradnl" sz="3200" b="1" dirty="0" smtClean="0">
                <a:solidFill>
                  <a:schemeClr val="tx1"/>
                </a:solidFill>
                <a:effectLst>
                  <a:outerShdw blurRad="38100" dist="38100" dir="2700000" algn="tl">
                    <a:srgbClr val="C0C0C0"/>
                  </a:outerShdw>
                </a:effectLst>
                <a:latin typeface="Times" pitchFamily="18" charset="0"/>
                <a:cs typeface="Times" pitchFamily="18" charset="0"/>
              </a:rPr>
              <a:t/>
            </a:r>
            <a:br>
              <a:rPr lang="es-ES_tradnl" sz="3200" b="1" dirty="0" smtClean="0">
                <a:solidFill>
                  <a:schemeClr val="tx1"/>
                </a:solidFill>
                <a:effectLst>
                  <a:outerShdw blurRad="38100" dist="38100" dir="2700000" algn="tl">
                    <a:srgbClr val="C0C0C0"/>
                  </a:outerShdw>
                </a:effectLst>
                <a:latin typeface="Times" pitchFamily="18" charset="0"/>
                <a:cs typeface="Times" pitchFamily="18" charset="0"/>
              </a:rPr>
            </a:br>
            <a:r>
              <a:rPr lang="es-ES_tradnl" sz="3200" b="1" dirty="0" smtClean="0">
                <a:solidFill>
                  <a:schemeClr val="tx1"/>
                </a:solidFill>
                <a:effectLst>
                  <a:outerShdw blurRad="38100" dist="38100" dir="2700000" algn="tl">
                    <a:srgbClr val="C0C0C0"/>
                  </a:outerShdw>
                </a:effectLst>
                <a:latin typeface="Times" pitchFamily="18" charset="0"/>
                <a:cs typeface="Times" pitchFamily="18" charset="0"/>
              </a:rPr>
              <a:t>Brasilia </a:t>
            </a:r>
            <a:r>
              <a:rPr lang="es-ES_tradnl" sz="3200" b="1" dirty="0" err="1" smtClean="0">
                <a:solidFill>
                  <a:schemeClr val="tx1"/>
                </a:solidFill>
                <a:effectLst>
                  <a:outerShdw blurRad="38100" dist="38100" dir="2700000" algn="tl">
                    <a:srgbClr val="C0C0C0"/>
                  </a:outerShdw>
                </a:effectLst>
                <a:latin typeface="Times" pitchFamily="18" charset="0"/>
                <a:cs typeface="Times" pitchFamily="18" charset="0"/>
              </a:rPr>
              <a:t>maio</a:t>
            </a:r>
            <a:r>
              <a:rPr lang="es-ES_tradnl" sz="3200" b="1" dirty="0" smtClean="0">
                <a:solidFill>
                  <a:schemeClr val="tx1"/>
                </a:solidFill>
                <a:effectLst>
                  <a:outerShdw blurRad="38100" dist="38100" dir="2700000" algn="tl">
                    <a:srgbClr val="C0C0C0"/>
                  </a:outerShdw>
                </a:effectLst>
                <a:latin typeface="Times" pitchFamily="18" charset="0"/>
                <a:cs typeface="Times" pitchFamily="18" charset="0"/>
              </a:rPr>
              <a:t> 2010</a:t>
            </a:r>
            <a:br>
              <a:rPr lang="es-ES_tradnl" sz="3200" b="1" dirty="0" smtClean="0">
                <a:solidFill>
                  <a:schemeClr val="tx1"/>
                </a:solidFill>
                <a:effectLst>
                  <a:outerShdw blurRad="38100" dist="38100" dir="2700000" algn="tl">
                    <a:srgbClr val="C0C0C0"/>
                  </a:outerShdw>
                </a:effectLst>
                <a:latin typeface="Times" pitchFamily="18" charset="0"/>
                <a:cs typeface="Times" pitchFamily="18" charset="0"/>
              </a:rPr>
            </a:br>
            <a:r>
              <a:rPr lang="es-ES_tradnl" sz="3200" b="1" dirty="0" smtClean="0">
                <a:solidFill>
                  <a:schemeClr val="tx1"/>
                </a:solidFill>
                <a:effectLst>
                  <a:outerShdw blurRad="38100" dist="38100" dir="2700000" algn="tl">
                    <a:srgbClr val="C0C0C0"/>
                  </a:outerShdw>
                </a:effectLst>
                <a:latin typeface="Times" pitchFamily="18" charset="0"/>
                <a:cs typeface="Times" pitchFamily="18" charset="0"/>
              </a:rPr>
              <a:t/>
            </a:r>
            <a:br>
              <a:rPr lang="es-ES_tradnl" sz="3200" b="1" dirty="0" smtClean="0">
                <a:solidFill>
                  <a:schemeClr val="tx1"/>
                </a:solidFill>
                <a:effectLst>
                  <a:outerShdw blurRad="38100" dist="38100" dir="2700000" algn="tl">
                    <a:srgbClr val="C0C0C0"/>
                  </a:outerShdw>
                </a:effectLst>
                <a:latin typeface="Times" pitchFamily="18" charset="0"/>
                <a:cs typeface="Times" pitchFamily="18" charset="0"/>
              </a:rPr>
            </a:br>
            <a:endParaRPr lang="es-ES_tradnl" b="1" dirty="0" smtClean="0">
              <a:solidFill>
                <a:schemeClr val="tx1"/>
              </a:solidFill>
              <a:effectLst>
                <a:outerShdw blurRad="38100" dist="38100" dir="2700000" algn="tl">
                  <a:srgbClr val="C0C0C0"/>
                </a:outerShdw>
              </a:effectLst>
              <a:latin typeface="Times" pitchFamily="18" charset="0"/>
              <a:cs typeface="Times"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571395"/>
                                        </p:tgtEl>
                                        <p:attrNameLst>
                                          <p:attrName>style.visibility</p:attrName>
                                        </p:attrNameLst>
                                      </p:cBhvr>
                                      <p:to>
                                        <p:strVal val="visible"/>
                                      </p:to>
                                    </p:set>
                                    <p:anim calcmode="lin" valueType="num">
                                      <p:cBhvr>
                                        <p:cTn id="7" dur="5000" fill="hold"/>
                                        <p:tgtEl>
                                          <p:spTgt spid="571395"/>
                                        </p:tgtEl>
                                        <p:attrNameLst>
                                          <p:attrName>ppt_w</p:attrName>
                                        </p:attrNameLst>
                                      </p:cBhvr>
                                      <p:tavLst>
                                        <p:tav tm="0" fmla="#ppt_w*sin(2.5*pi*$)">
                                          <p:val>
                                            <p:fltVal val="0"/>
                                          </p:val>
                                        </p:tav>
                                        <p:tav tm="100000">
                                          <p:val>
                                            <p:fltVal val="1"/>
                                          </p:val>
                                        </p:tav>
                                      </p:tavLst>
                                    </p:anim>
                                    <p:anim calcmode="lin" valueType="num">
                                      <p:cBhvr>
                                        <p:cTn id="8" dur="5000" fill="hold"/>
                                        <p:tgtEl>
                                          <p:spTgt spid="57139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1395"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Espaço Reservado para Conteúdo 2"/>
          <p:cNvSpPr>
            <a:spLocks noGrp="1"/>
          </p:cNvSpPr>
          <p:nvPr>
            <p:ph idx="1"/>
          </p:nvPr>
        </p:nvSpPr>
        <p:spPr>
          <a:xfrm>
            <a:off x="228600" y="685800"/>
            <a:ext cx="8610600" cy="5530850"/>
          </a:xfrm>
        </p:spPr>
        <p:txBody>
          <a:bodyPr>
            <a:normAutofit lnSpcReduction="10000"/>
          </a:bodyPr>
          <a:lstStyle/>
          <a:p>
            <a:r>
              <a:rPr lang="es-ES_tradnl" sz="2000" b="1" dirty="0" smtClean="0">
                <a:latin typeface="Times" pitchFamily="18" charset="0"/>
                <a:cs typeface="Times" pitchFamily="18" charset="0"/>
              </a:rPr>
              <a:t>2.3.7. Ley de Tierras y Desarrollo Agrario. G. O. Nº. 5.771, 18 -05-2005 </a:t>
            </a:r>
            <a:endParaRPr lang="pt-BR" sz="2000" dirty="0" smtClean="0">
              <a:latin typeface="Times" pitchFamily="18" charset="0"/>
              <a:cs typeface="Times" pitchFamily="18" charset="0"/>
            </a:endParaRPr>
          </a:p>
          <a:p>
            <a:r>
              <a:rPr lang="es-ES_tradnl" sz="2000" b="1" dirty="0" smtClean="0">
                <a:latin typeface="Times" pitchFamily="18" charset="0"/>
                <a:cs typeface="Times" pitchFamily="18" charset="0"/>
              </a:rPr>
              <a:t>	</a:t>
            </a:r>
            <a:r>
              <a:rPr lang="es-ES_tradnl" sz="2000" dirty="0" smtClean="0">
                <a:latin typeface="Times" pitchFamily="18" charset="0"/>
                <a:cs typeface="Times" pitchFamily="18" charset="0"/>
              </a:rPr>
              <a:t>Tiene por objeto establecer las bases del desarrollo rural integral y sustentable; entendido este como el medio fundamental para el desarrollo humano y crecimiento económico del sector agrario dentro de una justa distribución de la riqueza y una planificación estratégica, democrática y participativa, eliminando el latifundio como sistema contrario a la justicia, al interés general y a la paz social en el campo, asegurando la biodiversidad, la seguridad agroalimentaria y la vigencia efectiva de los derechos de protección ambiental y agroalimentario de esta y futuras generaciones. </a:t>
            </a:r>
            <a:endParaRPr lang="pt-BR" sz="2000" dirty="0" smtClean="0">
              <a:latin typeface="Times" pitchFamily="18" charset="0"/>
              <a:cs typeface="Times" pitchFamily="18" charset="0"/>
            </a:endParaRPr>
          </a:p>
          <a:p>
            <a:r>
              <a:rPr lang="es-ES_tradnl" sz="2000" dirty="0" smtClean="0">
                <a:latin typeface="Times" pitchFamily="18" charset="0"/>
                <a:cs typeface="Times" pitchFamily="18" charset="0"/>
              </a:rPr>
              <a:t>	Algunas de sus disposiciones tienen que ver con el recurso agua: </a:t>
            </a:r>
            <a:endParaRPr lang="pt-BR" sz="2000" dirty="0" smtClean="0">
              <a:latin typeface="Times" pitchFamily="18" charset="0"/>
              <a:cs typeface="Times" pitchFamily="18" charset="0"/>
            </a:endParaRPr>
          </a:p>
          <a:p>
            <a:r>
              <a:rPr lang="es-ES_tradnl" sz="2000" dirty="0" smtClean="0">
                <a:latin typeface="Times" pitchFamily="18" charset="0"/>
                <a:cs typeface="Times" pitchFamily="18" charset="0"/>
              </a:rPr>
              <a:t>Los artículo 24 al 26, referidos al régimen de uso y racional aprovechamiento de las aguas susceptibles de ser usadas con fines de regadío agrario y planes de acuicultura. Los artículos 27 y 31, que define que el registro agrario deberá expresar, entre otros datos, La información </a:t>
            </a:r>
            <a:r>
              <a:rPr lang="es-ES_tradnl" sz="2000" dirty="0" err="1" smtClean="0">
                <a:latin typeface="Times" pitchFamily="18" charset="0"/>
                <a:cs typeface="Times" pitchFamily="18" charset="0"/>
              </a:rPr>
              <a:t>evaluatoria</a:t>
            </a:r>
            <a:r>
              <a:rPr lang="es-ES_tradnl" sz="2000" dirty="0" smtClean="0">
                <a:latin typeface="Times" pitchFamily="18" charset="0"/>
                <a:cs typeface="Times" pitchFamily="18" charset="0"/>
              </a:rPr>
              <a:t>: en el cual se consigne un informe de la infraestructura de las aguas, bosques, vías de comunicación, las condiciones existentes en el fundo y la existencia de recursos naturales en el área; y que El Instituto Nacional de Tierras en el Registro Agrario llevará un inventario de las aguas y de las tierras con vocación de uso agrario disponibles para su desarrollo.</a:t>
            </a:r>
            <a:endParaRPr lang="pt-BR" sz="2000" dirty="0" smtClean="0">
              <a:latin typeface="Times" pitchFamily="18" charset="0"/>
              <a:cs typeface="Times" pitchFamily="18" charset="0"/>
            </a:endParaRPr>
          </a:p>
          <a:p>
            <a:endParaRPr lang="pt-BR" sz="20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ço Reservado para Conteúdo 2"/>
          <p:cNvSpPr>
            <a:spLocks noGrp="1"/>
          </p:cNvSpPr>
          <p:nvPr>
            <p:ph idx="1"/>
          </p:nvPr>
        </p:nvSpPr>
        <p:spPr/>
        <p:txBody>
          <a:bodyPr/>
          <a:lstStyle/>
          <a:p>
            <a:r>
              <a:rPr lang="es-ES_tradnl" sz="2000" b="1" dirty="0" smtClean="0">
                <a:latin typeface="Times" pitchFamily="18" charset="0"/>
                <a:cs typeface="Times" pitchFamily="18" charset="0"/>
              </a:rPr>
              <a:t>2.3.8. Ley de Aguas. G.O. Nº 38.595, del 02-01-07</a:t>
            </a:r>
            <a:endParaRPr lang="pt-BR" sz="2000" dirty="0" smtClean="0">
              <a:latin typeface="Times" pitchFamily="18" charset="0"/>
              <a:cs typeface="Times" pitchFamily="18" charset="0"/>
            </a:endParaRPr>
          </a:p>
          <a:p>
            <a:r>
              <a:rPr lang="es-ES_tradnl" sz="2000" dirty="0" smtClean="0">
                <a:latin typeface="Times" pitchFamily="18" charset="0"/>
                <a:cs typeface="Times" pitchFamily="18" charset="0"/>
              </a:rPr>
              <a:t>	Tiene por objeto establecer las disposiciones que rigen la gestión integral de las aguas, como elemento indispensable para la vida, el bienestar humano y el desarrollo sustentable del país, y es de carácter estratégico e interés de Estado. Contiene al inicio una serie de definiciones: Acuífero, Aguas subterráneas, Aguas superficiales, Calidad de un cuerpo de agua, Ciclo hidrológico, Contaminación de las aguas, Cuenca hidrogeológica, Cuenca hidrográfica, Cuencas hidrográficas transfronterizas, Descargas másicas, Provincias hidrogeológicas, Región hidrográfica, Subsidencia, Trasvases de agua, Usuario o usuaria institucional y Vertido líquido.</a:t>
            </a:r>
            <a:endParaRPr lang="pt-BR" sz="2000" dirty="0" smtClean="0">
              <a:latin typeface="Times" pitchFamily="18" charset="0"/>
              <a:cs typeface="Times" pitchFamily="18" charset="0"/>
            </a:endParaRPr>
          </a:p>
          <a:p>
            <a:endParaRPr lang="pt-BR" sz="20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Espaço Reservado para Conteúdo 2"/>
          <p:cNvSpPr>
            <a:spLocks noGrp="1"/>
          </p:cNvSpPr>
          <p:nvPr>
            <p:ph idx="1"/>
          </p:nvPr>
        </p:nvSpPr>
        <p:spPr>
          <a:xfrm>
            <a:off x="228600" y="762000"/>
            <a:ext cx="8610600" cy="5454650"/>
          </a:xfrm>
        </p:spPr>
        <p:txBody>
          <a:bodyPr/>
          <a:lstStyle/>
          <a:p>
            <a:r>
              <a:rPr lang="es-ES_tradnl" sz="2000" b="1" dirty="0" smtClean="0">
                <a:latin typeface="Times" pitchFamily="18" charset="0"/>
                <a:cs typeface="Times" pitchFamily="18" charset="0"/>
              </a:rPr>
              <a:t>2.3.9. Decreto-Ley de Pesca y Acuicultura. G.O. Nº 5.877 del 14 -03-2008</a:t>
            </a:r>
            <a:endParaRPr lang="pt-BR" sz="2000" dirty="0" smtClean="0">
              <a:latin typeface="Times" pitchFamily="18" charset="0"/>
              <a:cs typeface="Times" pitchFamily="18" charset="0"/>
            </a:endParaRPr>
          </a:p>
          <a:p>
            <a:r>
              <a:rPr lang="es-ES_tradnl" sz="2000" dirty="0" smtClean="0">
                <a:latin typeface="Times" pitchFamily="18" charset="0"/>
                <a:cs typeface="Times" pitchFamily="18" charset="0"/>
              </a:rPr>
              <a:t>	El Decreto-Ley protege al medio ambiente acuático y la biodiversidad. También abre oportunidades a los sistemas de producción pesqueros que en el país presentan posibilidades reales de desarrollo futuro. Se ha concebido como un instrumento legal de equilibrio entre los diferentes usuarios de los recursos hidrobiológicos de propiedad del Estado, dando una importancia especial al pescador artesanal. Establece una distribución de competencias en la materia pesquera y acuícola entre los distintos órganos del Estado. Se define claramente las funciones que desempeñará el Instituto Socialista de la Pesca y Acuicultura, nuevo ente rector de la pesca, acuacultura y actividades conexas del país.</a:t>
            </a:r>
            <a:endParaRPr lang="pt-BR" sz="2000" dirty="0" smtClean="0">
              <a:latin typeface="Times" pitchFamily="18" charset="0"/>
              <a:cs typeface="Times" pitchFamily="18" charset="0"/>
            </a:endParaRPr>
          </a:p>
          <a:p>
            <a:r>
              <a:rPr lang="es-ES_tradnl" sz="2000" dirty="0" smtClean="0">
                <a:latin typeface="Times" pitchFamily="18" charset="0"/>
                <a:cs typeface="Times" pitchFamily="18" charset="0"/>
              </a:rPr>
              <a:t>	Prohíbe las actividades de pesca con dinamita, pólvora u otro explosivo, carburo, azufre, cal, ácido o barbasco u otro elemento químico que cauce daños a los recursos hidrobiológicos; la construcción de obstáculos que provoquen obstrucción o desvío de aguas e impida el libre recorrido de los recursos hidrobiológicos; así como pesca de arrastre dentro del mar territorial y zona marítima exclusiva. </a:t>
            </a:r>
            <a:endParaRPr lang="pt-BR" sz="2000" dirty="0" smtClean="0">
              <a:latin typeface="Times" pitchFamily="18" charset="0"/>
              <a:cs typeface="Times"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Espaço Reservado para Conteúdo 2"/>
          <p:cNvSpPr>
            <a:spLocks noGrp="1"/>
          </p:cNvSpPr>
          <p:nvPr>
            <p:ph idx="1"/>
          </p:nvPr>
        </p:nvSpPr>
        <p:spPr>
          <a:xfrm>
            <a:off x="0" y="685800"/>
            <a:ext cx="8839200" cy="5530850"/>
          </a:xfrm>
        </p:spPr>
        <p:txBody>
          <a:bodyPr/>
          <a:lstStyle/>
          <a:p>
            <a:r>
              <a:rPr lang="es-ES_tradnl" sz="2000" b="1" dirty="0" smtClean="0">
                <a:latin typeface="Times" pitchFamily="18" charset="0"/>
                <a:cs typeface="Times" pitchFamily="18" charset="0"/>
              </a:rPr>
              <a:t>2.3.10. Decreto-Ley de Bosques y Gestión Forestal. G.O. Nº 38.946 05-06-08</a:t>
            </a:r>
            <a:endParaRPr lang="pt-BR" sz="2000" dirty="0" smtClean="0">
              <a:latin typeface="Times" pitchFamily="18" charset="0"/>
              <a:cs typeface="Times" pitchFamily="18" charset="0"/>
            </a:endParaRPr>
          </a:p>
          <a:p>
            <a:r>
              <a:rPr lang="es-ES_tradnl" sz="2000" b="1" dirty="0" smtClean="0">
                <a:latin typeface="Times" pitchFamily="18" charset="0"/>
                <a:cs typeface="Times" pitchFamily="18" charset="0"/>
              </a:rPr>
              <a:t>	</a:t>
            </a:r>
            <a:r>
              <a:rPr lang="es-ES_tradnl" sz="2000" dirty="0" smtClean="0">
                <a:latin typeface="Times" pitchFamily="18" charset="0"/>
                <a:cs typeface="Times" pitchFamily="18" charset="0"/>
              </a:rPr>
              <a:t>Se menciona dada su importancia para el recuro hídrico. Hace mención a algunas zonas protectoras. Se observan los artículos 39 (Son zonas protectoras los terrenos, cualquiera sea su tipo de propiedad, que determine la ley o que sean declaradas como tales mediante decreto del Ejecutivo Nacional, por constituir áreas necesarias para asegurar la protección y conservación del patrimonio forestal, cuencas hidrográficas y otros espacios y recursos naturales que pueden resultar especialmente vulnerables a las actividades humanas, debido a sus características geográficas y naturales, y condiciones ambientales y socioeconómicas. </a:t>
            </a:r>
            <a:endParaRPr lang="pt-BR" sz="2000" dirty="0" smtClean="0">
              <a:latin typeface="Times" pitchFamily="18" charset="0"/>
              <a:cs typeface="Times" pitchFamily="18" charset="0"/>
            </a:endParaRPr>
          </a:p>
          <a:p>
            <a:r>
              <a:rPr lang="es-ES_tradnl" sz="2000" dirty="0" smtClean="0">
                <a:latin typeface="Times" pitchFamily="18" charset="0"/>
                <a:cs typeface="Times" pitchFamily="18" charset="0"/>
              </a:rPr>
              <a:t>	Artículo 43</a:t>
            </a:r>
            <a:r>
              <a:rPr lang="es-ES_tradnl" sz="2000" b="1" dirty="0" smtClean="0">
                <a:latin typeface="Times" pitchFamily="18" charset="0"/>
                <a:cs typeface="Times" pitchFamily="18" charset="0"/>
              </a:rPr>
              <a:t> </a:t>
            </a:r>
            <a:r>
              <a:rPr lang="es-ES_tradnl" sz="2000" dirty="0" smtClean="0">
                <a:latin typeface="Times" pitchFamily="18" charset="0"/>
                <a:cs typeface="Times" pitchFamily="18" charset="0"/>
              </a:rPr>
              <a:t>Medidas de protección:</a:t>
            </a:r>
            <a:r>
              <a:rPr lang="es-ES_tradnl" sz="2000" b="1" dirty="0" smtClean="0">
                <a:latin typeface="Times" pitchFamily="18" charset="0"/>
                <a:cs typeface="Times" pitchFamily="18" charset="0"/>
              </a:rPr>
              <a:t> </a:t>
            </a:r>
            <a:r>
              <a:rPr lang="es-ES_tradnl" sz="2000" dirty="0" smtClean="0">
                <a:latin typeface="Times" pitchFamily="18" charset="0"/>
                <a:cs typeface="Times" pitchFamily="18" charset="0"/>
              </a:rPr>
              <a:t>Los propietarios, pisatarios o titulares de derechos de uso y aprovechamiento del bosque, están obligados a aplicar las medidas ambientales para la prevención, mitigación o corrección de daños sobre el patrimonio forestal, cuando así lo exijan disposiciones legales, reglamentarias o administrativas, o lo ordene la autoridad competente atendiendo a las características de la intervención.</a:t>
            </a:r>
            <a:endParaRPr lang="pt-BR" sz="2000" dirty="0" smtClean="0">
              <a:latin typeface="Times" pitchFamily="18" charset="0"/>
              <a:cs typeface="Times" pitchFamily="18" charset="0"/>
            </a:endParaRPr>
          </a:p>
          <a:p>
            <a:pPr eaLnBrk="1" hangingPunct="1"/>
            <a:endParaRPr lang="pt-BR" sz="2000" dirty="0" smtClean="0">
              <a:latin typeface="Times" pitchFamily="18" charset="0"/>
              <a:cs typeface="Times"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ço Reservado para Conteúdo 2"/>
          <p:cNvSpPr>
            <a:spLocks noGrp="1"/>
          </p:cNvSpPr>
          <p:nvPr>
            <p:ph idx="1"/>
          </p:nvPr>
        </p:nvSpPr>
        <p:spPr>
          <a:xfrm>
            <a:off x="685800" y="838200"/>
            <a:ext cx="8153400" cy="5378450"/>
          </a:xfrm>
        </p:spPr>
        <p:txBody>
          <a:bodyPr/>
          <a:lstStyle/>
          <a:p>
            <a:r>
              <a:rPr lang="es-ES_tradnl" sz="2000" b="1" dirty="0" smtClean="0">
                <a:latin typeface="Times" pitchFamily="18" charset="0"/>
                <a:cs typeface="Times" pitchFamily="18" charset="0"/>
              </a:rPr>
              <a:t>2.3.11. Ley de Gestión de la Diversidad Biológica. G.O. 39.070, 01-12-2008</a:t>
            </a:r>
            <a:endParaRPr lang="pt-BR" sz="2000" dirty="0" smtClean="0">
              <a:latin typeface="Times" pitchFamily="18" charset="0"/>
              <a:cs typeface="Times" pitchFamily="18" charset="0"/>
            </a:endParaRPr>
          </a:p>
          <a:p>
            <a:r>
              <a:rPr lang="es-ES_tradnl" sz="2000" dirty="0" smtClean="0">
                <a:latin typeface="Times" pitchFamily="18" charset="0"/>
                <a:cs typeface="Times" pitchFamily="18" charset="0"/>
              </a:rPr>
              <a:t>	Tiene por objeto regular la gestión de la diversidad biológica, en sus diversos componentes, comprendiendo los genomas naturales o manipulados, material genético y sus derivados, especies, poblaciones, comunidades y los ecosistemas presentes en los espacios continentales, insulares, lacustres y fluviales, mar territorial, áreas marítimas interiores y el suelo, subsuelo y espacios aéreos de los mismos, en garantía de la seguridad y soberanía de la Nación, para alcanzara el mayor bienestar colectivo, en el marco del desarrollo sustentabl</a:t>
            </a:r>
            <a:r>
              <a:rPr lang="es-ES_tradnl" sz="2000" dirty="0" smtClean="0"/>
              <a:t>e. </a:t>
            </a:r>
            <a:endParaRPr lang="pt-BR" sz="2000" dirty="0" smtClean="0"/>
          </a:p>
          <a:p>
            <a:pPr eaLnBrk="1" hangingPunct="1"/>
            <a:endParaRPr lang="pt-BR" sz="2000"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Espaço Reservado para Conteúdo 2"/>
          <p:cNvSpPr>
            <a:spLocks noGrp="1"/>
          </p:cNvSpPr>
          <p:nvPr>
            <p:ph idx="1"/>
          </p:nvPr>
        </p:nvSpPr>
        <p:spPr>
          <a:xfrm>
            <a:off x="533400" y="685800"/>
            <a:ext cx="8305800" cy="5530850"/>
          </a:xfrm>
        </p:spPr>
        <p:txBody>
          <a:bodyPr>
            <a:normAutofit lnSpcReduction="10000"/>
          </a:bodyPr>
          <a:lstStyle/>
          <a:p>
            <a:r>
              <a:rPr lang="es-ES_tradnl" sz="2000" b="1" dirty="0" smtClean="0">
                <a:latin typeface="Times" pitchFamily="18" charset="0"/>
                <a:cs typeface="Times" pitchFamily="18" charset="0"/>
              </a:rPr>
              <a:t>2.4. DECRETOS </a:t>
            </a:r>
            <a:endParaRPr lang="pt-BR" sz="2000" dirty="0" smtClean="0">
              <a:latin typeface="Times" pitchFamily="18" charset="0"/>
              <a:cs typeface="Times" pitchFamily="18" charset="0"/>
            </a:endParaRPr>
          </a:p>
          <a:p>
            <a:r>
              <a:rPr lang="es-ES_tradnl" sz="2000" b="1" dirty="0" smtClean="0">
                <a:latin typeface="Times" pitchFamily="18" charset="0"/>
                <a:cs typeface="Times" pitchFamily="18" charset="0"/>
              </a:rPr>
              <a:t>	</a:t>
            </a:r>
            <a:r>
              <a:rPr lang="es-ES_tradnl" sz="2000" dirty="0" smtClean="0">
                <a:latin typeface="Times" pitchFamily="18" charset="0"/>
                <a:cs typeface="Times" pitchFamily="18" charset="0"/>
              </a:rPr>
              <a:t>Son también muy numerosos, los más directamente relacionados con los recursos hídricos son: </a:t>
            </a:r>
            <a:endParaRPr lang="pt-BR" sz="2000" dirty="0" smtClean="0">
              <a:latin typeface="Times" pitchFamily="18" charset="0"/>
              <a:cs typeface="Times" pitchFamily="18" charset="0"/>
            </a:endParaRPr>
          </a:p>
          <a:p>
            <a:r>
              <a:rPr lang="es-ES_tradnl" sz="2000" b="1" dirty="0" smtClean="0">
                <a:latin typeface="Times" pitchFamily="18" charset="0"/>
                <a:cs typeface="Times" pitchFamily="18" charset="0"/>
              </a:rPr>
              <a:t>	Reglamento de la Ley Forestal de Suelos y de Aguas. </a:t>
            </a:r>
            <a:r>
              <a:rPr lang="es-ES_tradnl" sz="2000" dirty="0" smtClean="0">
                <a:latin typeface="Times" pitchFamily="18" charset="0"/>
                <a:cs typeface="Times" pitchFamily="18" charset="0"/>
              </a:rPr>
              <a:t>Decreto 2117 del 12 de abril de 1977. G.O. 2.022 extraordinario del 28 de abril de 1977</a:t>
            </a:r>
            <a:endParaRPr lang="pt-BR" sz="2000" dirty="0" smtClean="0">
              <a:latin typeface="Times" pitchFamily="18" charset="0"/>
              <a:cs typeface="Times" pitchFamily="18" charset="0"/>
            </a:endParaRPr>
          </a:p>
          <a:p>
            <a:r>
              <a:rPr lang="es-ES_tradnl" sz="2000" b="1" dirty="0" smtClean="0">
                <a:latin typeface="Times" pitchFamily="18" charset="0"/>
                <a:cs typeface="Times" pitchFamily="18" charset="0"/>
              </a:rPr>
              <a:t>	Reglamento sobre Parques Nacionales y Monumentos Naturales. </a:t>
            </a:r>
            <a:r>
              <a:rPr lang="es-ES_tradnl" sz="2000" dirty="0" smtClean="0">
                <a:latin typeface="Times" pitchFamily="18" charset="0"/>
                <a:cs typeface="Times" pitchFamily="18" charset="0"/>
              </a:rPr>
              <a:t>Decreto Nº 276, del 7 de junio de 1989. G.O. 4.106, extra. del 9 de junio de 1989</a:t>
            </a:r>
            <a:endParaRPr lang="pt-BR" sz="2000" dirty="0" smtClean="0">
              <a:latin typeface="Times" pitchFamily="18" charset="0"/>
              <a:cs typeface="Times" pitchFamily="18" charset="0"/>
            </a:endParaRPr>
          </a:p>
          <a:p>
            <a:r>
              <a:rPr lang="es-ES_tradnl" sz="2000" b="1" dirty="0" smtClean="0">
                <a:latin typeface="Times" pitchFamily="18" charset="0"/>
                <a:cs typeface="Times" pitchFamily="18" charset="0"/>
              </a:rPr>
              <a:t>	Decreto que declara zona protectora el espacio territorial próximo a </a:t>
            </a:r>
            <a:r>
              <a:rPr lang="es-ES_tradnl" sz="2000" dirty="0" smtClean="0">
                <a:latin typeface="Times" pitchFamily="18" charset="0"/>
                <a:cs typeface="Times" pitchFamily="18" charset="0"/>
              </a:rPr>
              <a:t>las costas y paralelo al mar conformado en un ancho de 80 metros, medidos en proyección horizontal a partir de la línea de la marea más alta, tanto en el territorio continental como en el territorio insular venezolano. Decreto 623 del 7 de diciembre de 1989. G.O. 4.158 extraordinario del 25 de enero de 1990</a:t>
            </a:r>
            <a:endParaRPr lang="pt-BR" sz="2000" dirty="0" smtClean="0">
              <a:latin typeface="Times" pitchFamily="18" charset="0"/>
              <a:cs typeface="Times" pitchFamily="18" charset="0"/>
            </a:endParaRPr>
          </a:p>
          <a:p>
            <a:r>
              <a:rPr lang="es-ES_tradnl" sz="2000" b="1" dirty="0" smtClean="0">
                <a:latin typeface="Times" pitchFamily="18" charset="0"/>
                <a:cs typeface="Times" pitchFamily="18" charset="0"/>
              </a:rPr>
              <a:t>	Normas para la Protección de Morichales,</a:t>
            </a:r>
            <a:r>
              <a:rPr lang="es-ES_tradnl" sz="2000" dirty="0" smtClean="0">
                <a:latin typeface="Times" pitchFamily="18" charset="0"/>
                <a:cs typeface="Times" pitchFamily="18" charset="0"/>
              </a:rPr>
              <a:t> Decreto Nº 846, Gaceta Oficial de la República de Venezuela Nº 34.462 del 08-05-90. </a:t>
            </a:r>
            <a:endParaRPr lang="pt-BR" sz="2000" dirty="0" smtClean="0">
              <a:latin typeface="Times" pitchFamily="18" charset="0"/>
              <a:cs typeface="Times" pitchFamily="18" charset="0"/>
            </a:endParaRPr>
          </a:p>
          <a:p>
            <a:r>
              <a:rPr lang="es-ES_tradnl" sz="2000" b="1" dirty="0" smtClean="0">
                <a:latin typeface="Times" pitchFamily="18" charset="0"/>
                <a:cs typeface="Times" pitchFamily="18" charset="0"/>
              </a:rPr>
              <a:t>	</a:t>
            </a:r>
            <a:endParaRPr lang="pt-BR" sz="2000" dirty="0" smtClean="0">
              <a:latin typeface="Times" pitchFamily="18" charset="0"/>
              <a:cs typeface="Times"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Espaço Reservado para Conteúdo 2"/>
          <p:cNvSpPr>
            <a:spLocks noGrp="1"/>
          </p:cNvSpPr>
          <p:nvPr>
            <p:ph idx="1"/>
          </p:nvPr>
        </p:nvSpPr>
        <p:spPr>
          <a:xfrm>
            <a:off x="762000" y="838200"/>
            <a:ext cx="8001000" cy="5181600"/>
          </a:xfrm>
        </p:spPr>
        <p:txBody>
          <a:bodyPr>
            <a:normAutofit fontScale="92500" lnSpcReduction="10000"/>
          </a:bodyPr>
          <a:lstStyle/>
          <a:p>
            <a:r>
              <a:rPr lang="es-ES_tradnl" sz="2000" b="1" dirty="0" smtClean="0">
                <a:latin typeface="Times" pitchFamily="18" charset="0"/>
                <a:cs typeface="Times" pitchFamily="18" charset="0"/>
              </a:rPr>
              <a:t>Normas para la Protección de los Manglares y sus Espacios Vitales Asociados</a:t>
            </a:r>
            <a:r>
              <a:rPr lang="es-ES_tradnl" sz="2000" dirty="0" smtClean="0">
                <a:latin typeface="Times" pitchFamily="18" charset="0"/>
                <a:cs typeface="Times" pitchFamily="18" charset="0"/>
              </a:rPr>
              <a:t> (Decreto 1843 del 19/9/91, Gaceta Oficial 34.819, 14/10/91), </a:t>
            </a:r>
            <a:endParaRPr lang="pt-BR" sz="2000" dirty="0" smtClean="0">
              <a:latin typeface="Times" pitchFamily="18" charset="0"/>
              <a:cs typeface="Times" pitchFamily="18" charset="0"/>
            </a:endParaRPr>
          </a:p>
          <a:p>
            <a:r>
              <a:rPr lang="es-ES_tradnl" sz="2000" b="1" dirty="0" smtClean="0">
                <a:latin typeface="Times" pitchFamily="18" charset="0"/>
                <a:cs typeface="Times" pitchFamily="18" charset="0"/>
              </a:rPr>
              <a:t>	Normas para regular las actividades capaces de provocar cambios de flujo</a:t>
            </a:r>
            <a:r>
              <a:rPr lang="es-ES_tradnl" sz="2000" dirty="0" smtClean="0">
                <a:latin typeface="Times" pitchFamily="18" charset="0"/>
                <a:cs typeface="Times" pitchFamily="18" charset="0"/>
              </a:rPr>
              <a:t>, obstrucción de cauces y problemas de sedimentación. Decreto 2220 del 23 de abril de 1992, publicado en G.O. 4.418 extraordinario del 27 de abril de 1992.</a:t>
            </a:r>
            <a:endParaRPr lang="pt-BR" sz="2000" dirty="0" smtClean="0">
              <a:latin typeface="Times" pitchFamily="18" charset="0"/>
              <a:cs typeface="Times" pitchFamily="18" charset="0"/>
            </a:endParaRPr>
          </a:p>
          <a:p>
            <a:r>
              <a:rPr lang="es-ES_tradnl" sz="2000" b="1" dirty="0" smtClean="0">
                <a:latin typeface="Times" pitchFamily="18" charset="0"/>
                <a:cs typeface="Times" pitchFamily="18" charset="0"/>
              </a:rPr>
              <a:t>	Normas técnicas conservacionistas para controlar el ejercicio de la actividad pesquera. </a:t>
            </a:r>
            <a:r>
              <a:rPr lang="es-ES_tradnl" sz="2000" dirty="0" smtClean="0">
                <a:latin typeface="Times" pitchFamily="18" charset="0"/>
                <a:cs typeface="Times" pitchFamily="18" charset="0"/>
              </a:rPr>
              <a:t>Decreto 2.227 del 23 -04- 1992. G.O. 4.418 </a:t>
            </a:r>
            <a:r>
              <a:rPr lang="es-ES_tradnl" sz="2000" dirty="0" err="1" smtClean="0">
                <a:latin typeface="Times" pitchFamily="18" charset="0"/>
                <a:cs typeface="Times" pitchFamily="18" charset="0"/>
              </a:rPr>
              <a:t>extr</a:t>
            </a:r>
            <a:r>
              <a:rPr lang="es-ES_tradnl" sz="2000" dirty="0" smtClean="0">
                <a:latin typeface="Times" pitchFamily="18" charset="0"/>
                <a:cs typeface="Times" pitchFamily="18" charset="0"/>
              </a:rPr>
              <a:t>, 27 -04- 1992</a:t>
            </a:r>
            <a:endParaRPr lang="pt-BR" sz="2000" dirty="0" smtClean="0">
              <a:latin typeface="Times" pitchFamily="18" charset="0"/>
              <a:cs typeface="Times" pitchFamily="18" charset="0"/>
            </a:endParaRPr>
          </a:p>
          <a:p>
            <a:r>
              <a:rPr lang="es-ES_tradnl" sz="2000" b="1" dirty="0" smtClean="0">
                <a:latin typeface="Times" pitchFamily="18" charset="0"/>
                <a:cs typeface="Times" pitchFamily="18" charset="0"/>
              </a:rPr>
              <a:t>	Normas para la clasificación y el control de la calidad de los cuerpos de agua y vertidos o efluentes líquidos. </a:t>
            </a:r>
            <a:r>
              <a:rPr lang="es-ES_tradnl" sz="2000" dirty="0" smtClean="0">
                <a:latin typeface="Times" pitchFamily="18" charset="0"/>
                <a:cs typeface="Times" pitchFamily="18" charset="0"/>
              </a:rPr>
              <a:t>Decreto Nº 883 del 11 de octubre de 1995. G.O. 5.021 extraordinario, del 18 de diciembre de 1995.</a:t>
            </a:r>
            <a:r>
              <a:rPr lang="es-ES_tradnl" sz="2000" b="1" dirty="0" smtClean="0">
                <a:latin typeface="Times" pitchFamily="18" charset="0"/>
                <a:cs typeface="Times" pitchFamily="18" charset="0"/>
              </a:rPr>
              <a:t> </a:t>
            </a:r>
            <a:endParaRPr lang="pt-BR" sz="2000" dirty="0" smtClean="0">
              <a:latin typeface="Times" pitchFamily="18" charset="0"/>
              <a:cs typeface="Times" pitchFamily="18" charset="0"/>
            </a:endParaRPr>
          </a:p>
          <a:p>
            <a:r>
              <a:rPr lang="es-ES_tradnl" sz="2000" b="1" dirty="0" smtClean="0">
                <a:latin typeface="Times" pitchFamily="18" charset="0"/>
                <a:cs typeface="Times" pitchFamily="18" charset="0"/>
              </a:rPr>
              <a:t>	Normas sobre evaluación ambiental de actividades susceptibles de degradar el ambiente. </a:t>
            </a:r>
            <a:r>
              <a:rPr lang="es-ES_tradnl" sz="2000" dirty="0" smtClean="0">
                <a:latin typeface="Times" pitchFamily="18" charset="0"/>
                <a:cs typeface="Times" pitchFamily="18" charset="0"/>
              </a:rPr>
              <a:t>Decreto 1.257 del 13 -03-1996. G.O. Nº 35.946, 25 -04-1996</a:t>
            </a:r>
            <a:endParaRPr lang="pt-BR" sz="2000" dirty="0" smtClean="0">
              <a:latin typeface="Times" pitchFamily="18" charset="0"/>
              <a:cs typeface="Times" pitchFamily="18" charset="0"/>
            </a:endParaRPr>
          </a:p>
          <a:p>
            <a:r>
              <a:rPr lang="es-ES_tradnl" sz="2000" dirty="0" smtClean="0">
                <a:latin typeface="Times" pitchFamily="18" charset="0"/>
                <a:cs typeface="Times" pitchFamily="18" charset="0"/>
              </a:rPr>
              <a:t>	</a:t>
            </a:r>
            <a:r>
              <a:rPr lang="es-ES_tradnl" sz="2000" b="1" dirty="0" smtClean="0">
                <a:latin typeface="Times" pitchFamily="18" charset="0"/>
                <a:cs typeface="Times" pitchFamily="18" charset="0"/>
              </a:rPr>
              <a:t>Normas sobre la regulación y el control del Aprovechamiento de los Recursos Hídricos y de las Cuencas Hidrográficas. </a:t>
            </a:r>
            <a:r>
              <a:rPr lang="es-ES_tradnl" sz="2000" dirty="0" smtClean="0">
                <a:latin typeface="Times" pitchFamily="18" charset="0"/>
                <a:cs typeface="Times" pitchFamily="18" charset="0"/>
              </a:rPr>
              <a:t>Decreto 1400 del 10 de julio de 1996. G.O. Nº 36.013, del 2 de agosto de 1996</a:t>
            </a:r>
            <a:endParaRPr lang="pt-BR" sz="2000" dirty="0" smtClean="0">
              <a:latin typeface="Times" pitchFamily="18" charset="0"/>
              <a:cs typeface="Times" pitchFamily="18" charset="0"/>
            </a:endParaRPr>
          </a:p>
          <a:p>
            <a:pPr eaLnBrk="1" hangingPunct="1"/>
            <a:endParaRPr lang="pt-BR" sz="2000" dirty="0" smtClean="0">
              <a:latin typeface="Times" pitchFamily="18" charset="0"/>
              <a:cs typeface="Times" pitchFamily="18" charset="0"/>
            </a:endParaRPr>
          </a:p>
          <a:p>
            <a:pPr eaLnBrk="1" hangingPunct="1"/>
            <a:endParaRPr lang="pt-BR" sz="2000" dirty="0" smtClean="0">
              <a:latin typeface="Times" pitchFamily="18" charset="0"/>
              <a:cs typeface="Times"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ço Reservado para Conteúdo 2"/>
          <p:cNvSpPr>
            <a:spLocks noGrp="1"/>
          </p:cNvSpPr>
          <p:nvPr>
            <p:ph idx="1"/>
          </p:nvPr>
        </p:nvSpPr>
        <p:spPr>
          <a:xfrm>
            <a:off x="152400" y="762000"/>
            <a:ext cx="8686800" cy="5454650"/>
          </a:xfrm>
        </p:spPr>
        <p:txBody>
          <a:bodyPr>
            <a:normAutofit lnSpcReduction="10000"/>
          </a:bodyPr>
          <a:lstStyle/>
          <a:p>
            <a:r>
              <a:rPr lang="es-ES_tradnl" sz="2000" b="1" dirty="0" smtClean="0">
                <a:latin typeface="Times" pitchFamily="18" charset="0"/>
                <a:cs typeface="Times" pitchFamily="18" charset="0"/>
              </a:rPr>
              <a:t>3. FUNDAMENTOS DE LA LEGISLACIÓN SOBRE AGUA </a:t>
            </a:r>
            <a:endParaRPr lang="pt-BR" sz="2000" dirty="0" smtClean="0">
              <a:latin typeface="Times" pitchFamily="18" charset="0"/>
              <a:cs typeface="Times" pitchFamily="18" charset="0"/>
            </a:endParaRPr>
          </a:p>
          <a:p>
            <a:r>
              <a:rPr lang="es-ES_tradnl" sz="2000" b="1" dirty="0" smtClean="0">
                <a:latin typeface="Times" pitchFamily="18" charset="0"/>
                <a:cs typeface="Times" pitchFamily="18" charset="0"/>
              </a:rPr>
              <a:t>3.1. NATURALEZA JURÍDICA DEL AGUA</a:t>
            </a:r>
            <a:endParaRPr lang="pt-BR" sz="2000" dirty="0" smtClean="0">
              <a:latin typeface="Times" pitchFamily="18" charset="0"/>
              <a:cs typeface="Times" pitchFamily="18" charset="0"/>
            </a:endParaRPr>
          </a:p>
          <a:p>
            <a:r>
              <a:rPr lang="es-ES_tradnl" sz="2000" dirty="0" smtClean="0">
                <a:latin typeface="Times" pitchFamily="18" charset="0"/>
                <a:cs typeface="Times" pitchFamily="18" charset="0"/>
              </a:rPr>
              <a:t>	Es un principio constitucional la publicidad de las aguas. En efecto, la Constitución de 1999 declaró que todas las aguas son bienes de dominio público de la Nación, insustituibles para la vida y el desarrollo. En el mismo sentido se pronuncia el artículo 6 de la Ley de Aguas: </a:t>
            </a:r>
            <a:endParaRPr lang="pt-BR" sz="2000" dirty="0" smtClean="0">
              <a:latin typeface="Times" pitchFamily="18" charset="0"/>
              <a:cs typeface="Times" pitchFamily="18" charset="0"/>
            </a:endParaRPr>
          </a:p>
          <a:p>
            <a:r>
              <a:rPr lang="es-ES" sz="2000" dirty="0" smtClean="0">
                <a:latin typeface="Times" pitchFamily="18" charset="0"/>
                <a:cs typeface="Times" pitchFamily="18" charset="0"/>
              </a:rPr>
              <a:t>	Artículo 6: Son bienes del dominio público de la Nación:</a:t>
            </a:r>
            <a:endParaRPr lang="pt-BR" sz="2000" dirty="0" smtClean="0">
              <a:latin typeface="Times" pitchFamily="18" charset="0"/>
              <a:cs typeface="Times" pitchFamily="18" charset="0"/>
            </a:endParaRPr>
          </a:p>
          <a:p>
            <a:pPr>
              <a:buFont typeface="Wingdings" pitchFamily="2" charset="2"/>
              <a:buNone/>
            </a:pPr>
            <a:r>
              <a:rPr lang="es-ES" sz="2000" dirty="0" smtClean="0">
                <a:latin typeface="Times" pitchFamily="18" charset="0"/>
                <a:cs typeface="Times" pitchFamily="18" charset="0"/>
              </a:rPr>
              <a:t>	1. Todas las aguas del territorio nacional, sean continentales, marinas e insulares, superficiales y subterráneas.</a:t>
            </a:r>
            <a:endParaRPr lang="pt-BR" sz="2000" dirty="0" smtClean="0">
              <a:latin typeface="Times" pitchFamily="18" charset="0"/>
              <a:cs typeface="Times" pitchFamily="18" charset="0"/>
            </a:endParaRPr>
          </a:p>
          <a:p>
            <a:r>
              <a:rPr lang="es-ES" sz="2000" dirty="0" smtClean="0">
                <a:latin typeface="Times" pitchFamily="18" charset="0"/>
                <a:cs typeface="Times" pitchFamily="18" charset="0"/>
              </a:rPr>
              <a:t>2. Todas las áreas comprendidas dentro de una franja de ochenta metros (80 </a:t>
            </a:r>
            <a:r>
              <a:rPr lang="es-ES" sz="2000" dirty="0" err="1" smtClean="0">
                <a:latin typeface="Times" pitchFamily="18" charset="0"/>
                <a:cs typeface="Times" pitchFamily="18" charset="0"/>
              </a:rPr>
              <a:t>mts</a:t>
            </a:r>
            <a:r>
              <a:rPr lang="es-ES" sz="2000" dirty="0" smtClean="0">
                <a:latin typeface="Times" pitchFamily="18" charset="0"/>
                <a:cs typeface="Times" pitchFamily="18" charset="0"/>
              </a:rPr>
              <a:t>.) a ambas márgenes de los ríos no navegables o intermitentes y cien metros (100 </a:t>
            </a:r>
            <a:r>
              <a:rPr lang="es-ES" sz="2000" dirty="0" err="1" smtClean="0">
                <a:latin typeface="Times" pitchFamily="18" charset="0"/>
                <a:cs typeface="Times" pitchFamily="18" charset="0"/>
              </a:rPr>
              <a:t>mts</a:t>
            </a:r>
            <a:r>
              <a:rPr lang="es-ES" sz="2000" dirty="0" smtClean="0">
                <a:latin typeface="Times" pitchFamily="18" charset="0"/>
                <a:cs typeface="Times" pitchFamily="18" charset="0"/>
              </a:rPr>
              <a:t>.) a ambas márgenes de los ríos navegables, medidos a partir del borde del área ocupada por las crecidas, correspondientes a un período de retorno de dos coma treinta y tres (2,33) años. Quedan a salvo los derechos adquiridos por los particulares con anterioridad a vigencia de la misma.</a:t>
            </a:r>
            <a:endParaRPr lang="pt-BR" sz="2000" dirty="0" smtClean="0">
              <a:latin typeface="Times" pitchFamily="18" charset="0"/>
              <a:cs typeface="Times" pitchFamily="18" charset="0"/>
            </a:endParaRPr>
          </a:p>
          <a:p>
            <a:r>
              <a:rPr lang="es-ES" sz="2000" dirty="0" smtClean="0">
                <a:latin typeface="Times" pitchFamily="18" charset="0"/>
                <a:cs typeface="Times" pitchFamily="18" charset="0"/>
              </a:rPr>
              <a:t>	El artículo 7 </a:t>
            </a:r>
            <a:r>
              <a:rPr lang="es-ES" sz="2000" dirty="0" err="1" smtClean="0">
                <a:latin typeface="Times" pitchFamily="18" charset="0"/>
                <a:cs typeface="Times" pitchFamily="18" charset="0"/>
              </a:rPr>
              <a:t>eiusdem</a:t>
            </a:r>
            <a:r>
              <a:rPr lang="es-ES" sz="2000" dirty="0" smtClean="0">
                <a:latin typeface="Times" pitchFamily="18" charset="0"/>
                <a:cs typeface="Times" pitchFamily="18" charset="0"/>
              </a:rPr>
              <a:t> declara de utilidad pública e interés general la gestión integral de las aguas.</a:t>
            </a:r>
            <a:endParaRPr lang="pt-BR" sz="2000" dirty="0" smtClean="0">
              <a:latin typeface="Times" pitchFamily="18" charset="0"/>
              <a:cs typeface="Times" pitchFamily="18" charset="0"/>
            </a:endParaRPr>
          </a:p>
          <a:p>
            <a:pPr eaLnBrk="1" hangingPunct="1"/>
            <a:endParaRPr lang="pt-BR" sz="2000" dirty="0" smtClean="0">
              <a:latin typeface="Times" pitchFamily="18" charset="0"/>
              <a:cs typeface="Times"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Espaço Reservado para Conteúdo 2"/>
          <p:cNvSpPr>
            <a:spLocks noGrp="1"/>
          </p:cNvSpPr>
          <p:nvPr>
            <p:ph idx="1"/>
          </p:nvPr>
        </p:nvSpPr>
        <p:spPr>
          <a:xfrm>
            <a:off x="0" y="609600"/>
            <a:ext cx="8839200" cy="5607050"/>
          </a:xfrm>
        </p:spPr>
        <p:txBody>
          <a:bodyPr>
            <a:normAutofit lnSpcReduction="10000"/>
          </a:bodyPr>
          <a:lstStyle/>
          <a:p>
            <a:r>
              <a:rPr lang="es-ES_tradnl" sz="2000" b="1" dirty="0" smtClean="0">
                <a:latin typeface="Times" pitchFamily="18" charset="0"/>
                <a:cs typeface="Times" pitchFamily="18" charset="0"/>
              </a:rPr>
              <a:t>3.2.</a:t>
            </a:r>
            <a:r>
              <a:rPr lang="es-ES_tradnl" sz="2000" dirty="0" smtClean="0">
                <a:latin typeface="Times" pitchFamily="18" charset="0"/>
                <a:cs typeface="Times" pitchFamily="18" charset="0"/>
              </a:rPr>
              <a:t> </a:t>
            </a:r>
            <a:r>
              <a:rPr lang="es-ES_tradnl" sz="2000" b="1" dirty="0" smtClean="0">
                <a:latin typeface="Times" pitchFamily="18" charset="0"/>
                <a:cs typeface="Times" pitchFamily="18" charset="0"/>
              </a:rPr>
              <a:t>PRINCIPIOS QUE RIGEN LA LEGISLACIÓN DE LOS RECURSOS HÍDRICOS</a:t>
            </a:r>
            <a:r>
              <a:rPr lang="es-ES_tradnl" sz="2000" dirty="0" smtClean="0">
                <a:latin typeface="Times" pitchFamily="18" charset="0"/>
                <a:cs typeface="Times" pitchFamily="18" charset="0"/>
              </a:rPr>
              <a:t> </a:t>
            </a:r>
            <a:endParaRPr lang="pt-BR" sz="2000" dirty="0" smtClean="0">
              <a:latin typeface="Times" pitchFamily="18" charset="0"/>
              <a:cs typeface="Times" pitchFamily="18" charset="0"/>
            </a:endParaRPr>
          </a:p>
          <a:p>
            <a:r>
              <a:rPr lang="es-ES_tradnl" sz="2000" dirty="0" smtClean="0">
                <a:latin typeface="Times" pitchFamily="18" charset="0"/>
                <a:cs typeface="Times" pitchFamily="18" charset="0"/>
              </a:rPr>
              <a:t>	En primer lugar hay que anotar los principios que rigen la protección del ambiente y los recursos naturales en general, por cuanto la legislación de recursos hídricos se enmarca dentro de la legislación ambiental y aun antes, dentro de los principios constitucionales.</a:t>
            </a:r>
            <a:r>
              <a:rPr lang="pt-BR" sz="2000" dirty="0" smtClean="0">
                <a:latin typeface="Times" pitchFamily="18" charset="0"/>
                <a:cs typeface="Times" pitchFamily="18" charset="0"/>
              </a:rPr>
              <a:t> </a:t>
            </a:r>
            <a:r>
              <a:rPr lang="es-ES_tradnl" sz="2000" dirty="0" smtClean="0">
                <a:latin typeface="Times" pitchFamily="18" charset="0"/>
                <a:cs typeface="Times" pitchFamily="18" charset="0"/>
              </a:rPr>
              <a:t>Tenemos como principios constitucionales que rigen también para los recursos hídricos, el enfoque holístico, y así se ratifica en la Ley de Aguas al hablar de la gestión integral de las aguas; el ambiente, y el agua subsiguientemente, como un bien jurídico; el desarrollo sustentable como modelo par la gestión de las aguas; el ambiente como fundamento del régimen socioeconómico de la República; el agua como parte de la soberanía; el agua como bien público; el derecho al ambiente, y al agua, como derecho humano fundamental; el principio de corresponsabilidad entre el Estado y los ciudadanos; el ambiente y el agua como límite a la libertad del ejercicio de actividades económicas; la planificación como herramienta fundamental; el derecho al ambiente y al agua como derecho </a:t>
            </a:r>
            <a:r>
              <a:rPr lang="es-ES_tradnl" sz="2000" dirty="0" err="1" smtClean="0">
                <a:latin typeface="Times" pitchFamily="18" charset="0"/>
                <a:cs typeface="Times" pitchFamily="18" charset="0"/>
              </a:rPr>
              <a:t>transgeneracional</a:t>
            </a:r>
            <a:r>
              <a:rPr lang="es-ES_tradnl" sz="2000" dirty="0" smtClean="0">
                <a:latin typeface="Times" pitchFamily="18" charset="0"/>
                <a:cs typeface="Times" pitchFamily="18" charset="0"/>
              </a:rPr>
              <a:t>; el ambiente como circunstancias para dictar estados de excepción; la educación ambiental como derecho fundamental; los intereses ambientales como objeto de la integración latinoamericana y caribeña.</a:t>
            </a:r>
            <a:endParaRPr lang="pt-BR" sz="2000" dirty="0" smtClean="0">
              <a:latin typeface="Times" pitchFamily="18" charset="0"/>
              <a:cs typeface="Times" pitchFamily="18" charset="0"/>
            </a:endParaRPr>
          </a:p>
          <a:p>
            <a:pPr eaLnBrk="1" hangingPunct="1"/>
            <a:endParaRPr lang="pt-BR" sz="2000" dirty="0" smtClean="0">
              <a:latin typeface="Times" pitchFamily="18" charset="0"/>
              <a:cs typeface="Times"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ço Reservado para Conteúdo 2"/>
          <p:cNvSpPr>
            <a:spLocks noGrp="1"/>
          </p:cNvSpPr>
          <p:nvPr>
            <p:ph idx="1"/>
          </p:nvPr>
        </p:nvSpPr>
        <p:spPr>
          <a:xfrm>
            <a:off x="533400" y="685800"/>
            <a:ext cx="8305800" cy="5530850"/>
          </a:xfrm>
        </p:spPr>
        <p:txBody>
          <a:bodyPr/>
          <a:lstStyle/>
          <a:p>
            <a:r>
              <a:rPr lang="es-ES_tradnl" sz="2000" dirty="0" smtClean="0">
                <a:latin typeface="Times" pitchFamily="18" charset="0"/>
                <a:cs typeface="Times" pitchFamily="18" charset="0"/>
              </a:rPr>
              <a:t>En el marco de la Ley Orgánica del Ambiente se recogen como principios, además de los constitucionales, el principio de prevención, el principio precautorio, la responsabilidad objetiva por los daños al ambiente, y la obligatoriedad de los estudios de impacto ambiental para las actividades capaces de causar impactos severos a los ecosistemas. </a:t>
            </a:r>
            <a:endParaRPr lang="pt-BR" sz="2000" dirty="0" smtClean="0">
              <a:latin typeface="Times" pitchFamily="18" charset="0"/>
              <a:cs typeface="Times" pitchFamily="18" charset="0"/>
            </a:endParaRPr>
          </a:p>
          <a:p>
            <a:r>
              <a:rPr lang="es-ES" sz="2000" dirty="0" smtClean="0">
                <a:latin typeface="Times" pitchFamily="18" charset="0"/>
                <a:cs typeface="Times" pitchFamily="18" charset="0"/>
              </a:rPr>
              <a:t>	La Ley de Aguas, ya concretamente, señala como principios la gestión integral de las aguas, la cual comprende “el conjunto de actividades de índole técnica, científica, económica, financiera, institucional, gerencial, jurídica y operativa, dirigidas a la conservación y aprovechamiento del agua en beneficio colectivo, considerando las aguas en todas sus formas y los ecosistemas naturales asociados, las cuencas hidrográficas que las contienen, los actores e intereses de los usuarios o usuarias, los diferentes niveles territoriales de gobierno y la política ambiental, de ordenación del territorio y de desarrollo socioeconómico del país”.</a:t>
            </a:r>
            <a:endParaRPr lang="pt-BR" sz="2000" dirty="0" smtClean="0">
              <a:latin typeface="Times" pitchFamily="18" charset="0"/>
              <a:cs typeface="Times" pitchFamily="18" charset="0"/>
            </a:endParaRPr>
          </a:p>
          <a:p>
            <a:endParaRPr lang="pt-BR" sz="20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115" name="Rectangle 3"/>
          <p:cNvSpPr>
            <a:spLocks noGrp="1" noChangeArrowheads="1"/>
          </p:cNvSpPr>
          <p:nvPr>
            <p:ph idx="1"/>
          </p:nvPr>
        </p:nvSpPr>
        <p:spPr>
          <a:xfrm>
            <a:off x="228600" y="1600200"/>
            <a:ext cx="8382000" cy="4267200"/>
          </a:xfrm>
        </p:spPr>
        <p:txBody>
          <a:bodyPr>
            <a:normAutofit fontScale="92500" lnSpcReduction="20000"/>
          </a:bodyPr>
          <a:lstStyle/>
          <a:p>
            <a:pPr marL="609600" indent="-609600" eaLnBrk="1" hangingPunct="1">
              <a:lnSpc>
                <a:spcPct val="90000"/>
              </a:lnSpc>
              <a:buFont typeface="Times" charset="0"/>
              <a:buChar char="•"/>
              <a:defRPr/>
            </a:pPr>
            <a:endParaRPr lang="es-ES_tradnl" sz="1800" dirty="0" smtClean="0">
              <a:solidFill>
                <a:schemeClr val="tx2"/>
              </a:solidFill>
              <a:latin typeface="Times" charset="0"/>
            </a:endParaRPr>
          </a:p>
          <a:p>
            <a:pPr>
              <a:defRPr/>
            </a:pPr>
            <a:r>
              <a:rPr lang="es-ES_tradnl" sz="2000" dirty="0" smtClean="0">
                <a:solidFill>
                  <a:srgbClr val="000000"/>
                </a:solidFill>
                <a:latin typeface="Times" charset="0"/>
              </a:rPr>
              <a:t>	</a:t>
            </a:r>
            <a:r>
              <a:rPr lang="es-ES_tradnl" sz="2200" dirty="0" smtClean="0">
                <a:latin typeface="Times" pitchFamily="18" charset="0"/>
                <a:cs typeface="Times" pitchFamily="18" charset="0"/>
              </a:rPr>
              <a:t>La legislación sobre aguas en Venezuela es muy antigua, el primer texto jurídico venezolano en materia ambiental se refirió justamente al agua, concretamente la ordenanza de abril de 1594 que prohibía devolver el agua proveniente de las tenerías a las acequias. </a:t>
            </a:r>
            <a:endParaRPr lang="pt-BR" sz="2200" dirty="0" smtClean="0">
              <a:latin typeface="Times" pitchFamily="18" charset="0"/>
              <a:cs typeface="Times" pitchFamily="18" charset="0"/>
            </a:endParaRPr>
          </a:p>
          <a:p>
            <a:pPr>
              <a:defRPr/>
            </a:pPr>
            <a:r>
              <a:rPr lang="es-ES_tradnl" sz="2200" dirty="0" smtClean="0">
                <a:latin typeface="Times" pitchFamily="18" charset="0"/>
                <a:cs typeface="Times" pitchFamily="18" charset="0"/>
              </a:rPr>
              <a:t>	Es conocido el Decreto de Chuquisaca, dictado en diciembre de 1825, el más celebre de los decretos conservacionistas del Libertador Simón Bolívar, quien para enfrentar el problema de escasez de agua ordenó, previo los estudios correspondientes, la reforestación de un millón de árboles en las cabeceras de los ríos. Ya en el siglo pasado, nuestra primera ley de aguas fue la Ley de Montes y Aguas, de 1915.</a:t>
            </a:r>
            <a:endParaRPr lang="pt-BR" sz="2200" dirty="0" smtClean="0">
              <a:latin typeface="Times" pitchFamily="18" charset="0"/>
              <a:cs typeface="Times" pitchFamily="18" charset="0"/>
            </a:endParaRPr>
          </a:p>
          <a:p>
            <a:pPr>
              <a:defRPr/>
            </a:pPr>
            <a:r>
              <a:rPr lang="es-ES_tradnl" sz="2200" dirty="0" smtClean="0">
                <a:latin typeface="Times" pitchFamily="18" charset="0"/>
                <a:cs typeface="Times" pitchFamily="18" charset="0"/>
              </a:rPr>
              <a:t>	El objetivo de esta ponencia es sistematizar la normativa de carácter legal referentes a los recursos hídricos, tanto en las diferentes leyes, decretos, resoluciones, ordenanzas y demás normas nacionales vigentes y analizar sus principales postulados. </a:t>
            </a:r>
            <a:endParaRPr lang="pt-BR" sz="2200" dirty="0">
              <a:latin typeface="Times" pitchFamily="18" charset="0"/>
              <a:cs typeface="Times" pitchFamily="18" charset="0"/>
            </a:endParaRPr>
          </a:p>
        </p:txBody>
      </p:sp>
      <p:sp>
        <p:nvSpPr>
          <p:cNvPr id="602116" name="Rectangle 4"/>
          <p:cNvSpPr>
            <a:spLocks noGrp="1" noChangeArrowheads="1"/>
          </p:cNvSpPr>
          <p:nvPr>
            <p:ph type="title"/>
          </p:nvPr>
        </p:nvSpPr>
        <p:spPr>
          <a:xfrm>
            <a:off x="1066800" y="838200"/>
            <a:ext cx="7772400" cy="685800"/>
          </a:xfrm>
        </p:spPr>
        <p:txBody>
          <a:bodyPr/>
          <a:lstStyle/>
          <a:p>
            <a:pPr marL="838200" indent="-838200" eaLnBrk="1" hangingPunct="1"/>
            <a:r>
              <a:rPr lang="es-ES_tradnl" sz="2000" b="1" dirty="0" smtClean="0">
                <a:solidFill>
                  <a:srgbClr val="000000"/>
                </a:solidFill>
                <a:latin typeface="Times" charset="0"/>
              </a:rPr>
              <a:t>2. INTRODUCCIÓN</a:t>
            </a:r>
            <a:r>
              <a:rPr lang="es-ES_tradnl" sz="1800" b="1" dirty="0" smtClean="0">
                <a:solidFill>
                  <a:srgbClr val="000000"/>
                </a:solidFill>
                <a:latin typeface="Times" charset="0"/>
              </a:rPr>
              <a:t> </a:t>
            </a:r>
            <a:r>
              <a:rPr lang="es-ES_tradnl" sz="1300" b="1" dirty="0" smtClean="0">
                <a:latin typeface="Times" charset="0"/>
              </a:rPr>
              <a:t/>
            </a:r>
            <a:br>
              <a:rPr lang="es-ES_tradnl" sz="1300" b="1" dirty="0" smtClean="0">
                <a:latin typeface="Times" charset="0"/>
              </a:rPr>
            </a:br>
            <a:endParaRPr lang="es-ES_tradnl" sz="1300" b="1" dirty="0" smtClean="0">
              <a:latin typeface="Times"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02116"/>
                                        </p:tgtEl>
                                        <p:attrNameLst>
                                          <p:attrName>style.visibility</p:attrName>
                                        </p:attrNameLst>
                                      </p:cBhvr>
                                      <p:to>
                                        <p:strVal val="visible"/>
                                      </p:to>
                                    </p:set>
                                    <p:anim calcmode="lin" valueType="num">
                                      <p:cBhvr additive="base">
                                        <p:cTn id="7" dur="500" fill="hold"/>
                                        <p:tgtEl>
                                          <p:spTgt spid="602116"/>
                                        </p:tgtEl>
                                        <p:attrNameLst>
                                          <p:attrName>ppt_x</p:attrName>
                                        </p:attrNameLst>
                                      </p:cBhvr>
                                      <p:tavLst>
                                        <p:tav tm="0">
                                          <p:val>
                                            <p:strVal val="1+#ppt_w/2"/>
                                          </p:val>
                                        </p:tav>
                                        <p:tav tm="100000">
                                          <p:val>
                                            <p:strVal val="#ppt_x"/>
                                          </p:val>
                                        </p:tav>
                                      </p:tavLst>
                                    </p:anim>
                                    <p:anim calcmode="lin" valueType="num">
                                      <p:cBhvr additive="base">
                                        <p:cTn id="8" dur="500" fill="hold"/>
                                        <p:tgtEl>
                                          <p:spTgt spid="60211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02115">
                                            <p:txEl>
                                              <p:pRg st="1" end="1"/>
                                            </p:txEl>
                                          </p:spTgt>
                                        </p:tgtEl>
                                        <p:attrNameLst>
                                          <p:attrName>style.visibility</p:attrName>
                                        </p:attrNameLst>
                                      </p:cBhvr>
                                      <p:to>
                                        <p:strVal val="visible"/>
                                      </p:to>
                                    </p:set>
                                    <p:anim calcmode="lin" valueType="num">
                                      <p:cBhvr additive="base">
                                        <p:cTn id="13" dur="500" fill="hold"/>
                                        <p:tgtEl>
                                          <p:spTgt spid="6021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021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02115">
                                            <p:txEl>
                                              <p:pRg st="2" end="2"/>
                                            </p:txEl>
                                          </p:spTgt>
                                        </p:tgtEl>
                                        <p:attrNameLst>
                                          <p:attrName>style.visibility</p:attrName>
                                        </p:attrNameLst>
                                      </p:cBhvr>
                                      <p:to>
                                        <p:strVal val="visible"/>
                                      </p:to>
                                    </p:set>
                                    <p:anim calcmode="lin" valueType="num">
                                      <p:cBhvr additive="base">
                                        <p:cTn id="19" dur="500" fill="hold"/>
                                        <p:tgtEl>
                                          <p:spTgt spid="60211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021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02115">
                                            <p:txEl>
                                              <p:pRg st="3" end="3"/>
                                            </p:txEl>
                                          </p:spTgt>
                                        </p:tgtEl>
                                        <p:attrNameLst>
                                          <p:attrName>style.visibility</p:attrName>
                                        </p:attrNameLst>
                                      </p:cBhvr>
                                      <p:to>
                                        <p:strVal val="visible"/>
                                      </p:to>
                                    </p:set>
                                    <p:anim calcmode="lin" valueType="num">
                                      <p:cBhvr additive="base">
                                        <p:cTn id="25" dur="500" fill="hold"/>
                                        <p:tgtEl>
                                          <p:spTgt spid="60211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0211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2115" grpId="0" build="p" autoUpdateAnimBg="0"/>
      <p:bldP spid="602116"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type="title"/>
          </p:nvPr>
        </p:nvSpPr>
        <p:spPr>
          <a:xfrm>
            <a:off x="304800" y="533400"/>
            <a:ext cx="8458200" cy="6781800"/>
          </a:xfrm>
        </p:spPr>
        <p:txBody>
          <a:bodyPr>
            <a:normAutofit fontScale="90000"/>
          </a:bodyPr>
          <a:lstStyle/>
          <a:p>
            <a:r>
              <a:rPr lang="es-ES_tradnl" sz="2200" dirty="0" smtClean="0">
                <a:latin typeface="Times" pitchFamily="18" charset="0"/>
                <a:cs typeface="Times" pitchFamily="18" charset="0"/>
              </a:rPr>
              <a:t>El artículo 5 señala como principios de la gestión integral de las aguas, los cuales se enmarcan en el reconocimiento y ratificación de la soberanía plena que ejerce la República:</a:t>
            </a:r>
            <a:r>
              <a:rPr lang="pt-BR" sz="2200" dirty="0" smtClean="0">
                <a:latin typeface="Times" pitchFamily="18" charset="0"/>
                <a:cs typeface="Times" pitchFamily="18" charset="0"/>
              </a:rPr>
              <a:t/>
            </a:r>
            <a:br>
              <a:rPr lang="pt-BR" sz="2200" dirty="0" smtClean="0">
                <a:latin typeface="Times" pitchFamily="18" charset="0"/>
                <a:cs typeface="Times" pitchFamily="18" charset="0"/>
              </a:rPr>
            </a:br>
            <a:r>
              <a:rPr lang="es-ES" sz="2200" dirty="0" smtClean="0">
                <a:latin typeface="Times" pitchFamily="18" charset="0"/>
                <a:cs typeface="Times" pitchFamily="18" charset="0"/>
              </a:rPr>
              <a:t>1. El acceso al agua es un derecho humano fundamental.</a:t>
            </a:r>
            <a:r>
              <a:rPr lang="pt-BR" sz="2200" dirty="0" smtClean="0">
                <a:latin typeface="Times" pitchFamily="18" charset="0"/>
                <a:cs typeface="Times" pitchFamily="18" charset="0"/>
              </a:rPr>
              <a:t/>
            </a:r>
            <a:br>
              <a:rPr lang="pt-BR" sz="2200" dirty="0" smtClean="0">
                <a:latin typeface="Times" pitchFamily="18" charset="0"/>
                <a:cs typeface="Times" pitchFamily="18" charset="0"/>
              </a:rPr>
            </a:br>
            <a:r>
              <a:rPr lang="es-ES" sz="2200" dirty="0" smtClean="0">
                <a:latin typeface="Times" pitchFamily="18" charset="0"/>
                <a:cs typeface="Times" pitchFamily="18" charset="0"/>
              </a:rPr>
              <a:t>2. El agua es insustituible para la vida, el bienestar humano, el desarrollo social y económico, constituyendo un recurso fundamental para la erradicación de la pobreza y debe ser manejada respetando la unidad del ciclo hidrológico.</a:t>
            </a:r>
            <a:r>
              <a:rPr lang="pt-BR" sz="2200" dirty="0" smtClean="0">
                <a:latin typeface="Times" pitchFamily="18" charset="0"/>
                <a:cs typeface="Times" pitchFamily="18" charset="0"/>
              </a:rPr>
              <a:t/>
            </a:r>
            <a:br>
              <a:rPr lang="pt-BR" sz="2200" dirty="0" smtClean="0">
                <a:latin typeface="Times" pitchFamily="18" charset="0"/>
                <a:cs typeface="Times" pitchFamily="18" charset="0"/>
              </a:rPr>
            </a:br>
            <a:r>
              <a:rPr lang="es-ES" sz="2200" dirty="0" smtClean="0">
                <a:latin typeface="Times" pitchFamily="18" charset="0"/>
                <a:cs typeface="Times" pitchFamily="18" charset="0"/>
              </a:rPr>
              <a:t>3. El agua es un bien social. El Estado garantizará el acceso al agua a todas las comunidades urbanas, rurales e indígenas, según sus requerimientos.</a:t>
            </a:r>
            <a:r>
              <a:rPr lang="pt-BR" sz="2200" dirty="0" smtClean="0">
                <a:latin typeface="Times" pitchFamily="18" charset="0"/>
                <a:cs typeface="Times" pitchFamily="18" charset="0"/>
              </a:rPr>
              <a:t/>
            </a:r>
            <a:br>
              <a:rPr lang="pt-BR" sz="2200" dirty="0" smtClean="0">
                <a:latin typeface="Times" pitchFamily="18" charset="0"/>
                <a:cs typeface="Times" pitchFamily="18" charset="0"/>
              </a:rPr>
            </a:br>
            <a:r>
              <a:rPr lang="es-ES" sz="2200" dirty="0" smtClean="0">
                <a:latin typeface="Times" pitchFamily="18" charset="0"/>
                <a:cs typeface="Times" pitchFamily="18" charset="0"/>
              </a:rPr>
              <a:t>4. La gestión integral del agua tiene como unidad territorial básica la cuenca hidrográfica.</a:t>
            </a:r>
            <a:br>
              <a:rPr lang="es-ES" sz="2200" dirty="0" smtClean="0">
                <a:latin typeface="Times" pitchFamily="18" charset="0"/>
                <a:cs typeface="Times" pitchFamily="18" charset="0"/>
              </a:rPr>
            </a:br>
            <a:r>
              <a:rPr lang="es-ES" sz="2200" dirty="0" smtClean="0">
                <a:latin typeface="Times" pitchFamily="18" charset="0"/>
                <a:cs typeface="Times" pitchFamily="18" charset="0"/>
              </a:rPr>
              <a:t>5. La gestión integral del agua debe efectuarse en forma participativa.</a:t>
            </a:r>
            <a:br>
              <a:rPr lang="es-ES" sz="2200" dirty="0" smtClean="0">
                <a:latin typeface="Times" pitchFamily="18" charset="0"/>
                <a:cs typeface="Times" pitchFamily="18" charset="0"/>
              </a:rPr>
            </a:br>
            <a:r>
              <a:rPr lang="es-ES" sz="2200" dirty="0" smtClean="0">
                <a:latin typeface="Times" pitchFamily="18" charset="0"/>
                <a:cs typeface="Times" pitchFamily="18" charset="0"/>
              </a:rPr>
              <a:t>6. El uso y aprovechamiento de las aguas debe ser eficiente, equitativo, óptimo y sostenible. </a:t>
            </a:r>
            <a:r>
              <a:rPr lang="pt-BR" sz="2200" dirty="0" smtClean="0">
                <a:latin typeface="Times" pitchFamily="18" charset="0"/>
                <a:cs typeface="Times" pitchFamily="18" charset="0"/>
              </a:rPr>
              <a:t/>
            </a:r>
            <a:br>
              <a:rPr lang="pt-BR" sz="2200" dirty="0" smtClean="0">
                <a:latin typeface="Times" pitchFamily="18" charset="0"/>
                <a:cs typeface="Times" pitchFamily="18" charset="0"/>
              </a:rPr>
            </a:br>
            <a:r>
              <a:rPr lang="es-ES" sz="2200" dirty="0" smtClean="0">
                <a:latin typeface="Times" pitchFamily="18" charset="0"/>
                <a:cs typeface="Times" pitchFamily="18" charset="0"/>
              </a:rPr>
              <a:t>7. Los usuarios o usuarias de las aguas contribuirán solidariamente con la conservación de la cuenca, para garantizar en el tiempo la cantidad y calidad de las aguas.</a:t>
            </a:r>
            <a:r>
              <a:rPr lang="pt-BR" sz="2200" dirty="0" smtClean="0">
                <a:latin typeface="Times" pitchFamily="18" charset="0"/>
                <a:cs typeface="Times" pitchFamily="18" charset="0"/>
              </a:rPr>
              <a:t/>
            </a:r>
            <a:br>
              <a:rPr lang="pt-BR" sz="2200" dirty="0" smtClean="0">
                <a:latin typeface="Times" pitchFamily="18" charset="0"/>
                <a:cs typeface="Times" pitchFamily="18" charset="0"/>
              </a:rPr>
            </a:br>
            <a:r>
              <a:rPr lang="es-ES" sz="2200" dirty="0" smtClean="0">
                <a:latin typeface="Times" pitchFamily="18" charset="0"/>
                <a:cs typeface="Times" pitchFamily="18" charset="0"/>
              </a:rPr>
              <a:t>8. Es una obligación fundamental del Estado, con la activa participación de la sociedad, garantizar la conservación de las fuentes de aguas, tanto superficiales como subterráneas.</a:t>
            </a:r>
            <a:r>
              <a:rPr lang="pt-BR" sz="2200" dirty="0" smtClean="0">
                <a:latin typeface="Times" pitchFamily="18" charset="0"/>
                <a:cs typeface="Times" pitchFamily="18" charset="0"/>
              </a:rPr>
              <a:t/>
            </a:r>
            <a:br>
              <a:rPr lang="pt-BR" sz="2200" dirty="0" smtClean="0">
                <a:latin typeface="Times" pitchFamily="18" charset="0"/>
                <a:cs typeface="Times" pitchFamily="18" charset="0"/>
              </a:rPr>
            </a:br>
            <a:r>
              <a:rPr lang="pt-BR" sz="2000" dirty="0" smtClean="0"/>
              <a:t/>
            </a:r>
            <a:br>
              <a:rPr lang="pt-BR" sz="2000" dirty="0" smtClean="0"/>
            </a:br>
            <a:endParaRPr lang="es-ES_tradnl" sz="20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02" name="Rectangle 2"/>
          <p:cNvSpPr>
            <a:spLocks noGrp="1" noChangeArrowheads="1"/>
          </p:cNvSpPr>
          <p:nvPr>
            <p:ph type="title"/>
          </p:nvPr>
        </p:nvSpPr>
        <p:spPr>
          <a:xfrm>
            <a:off x="381000" y="609600"/>
            <a:ext cx="8305800" cy="5562600"/>
          </a:xfrm>
        </p:spPr>
        <p:txBody>
          <a:bodyPr>
            <a:noAutofit/>
          </a:bodyPr>
          <a:lstStyle/>
          <a:p>
            <a:r>
              <a:rPr lang="es-ES_tradnl" sz="2000" b="0" dirty="0" smtClean="0">
                <a:solidFill>
                  <a:schemeClr val="tx1"/>
                </a:solidFill>
                <a:latin typeface="Times" pitchFamily="18" charset="0"/>
                <a:cs typeface="Times" pitchFamily="18" charset="0"/>
              </a:rPr>
              <a:t>9. En garantía de la soberanía y la seguridad nacional no podrá otorgarse el aprovechamiento del agua en ningún momento ni lugar, en cualquiera de sus fuentes, a empresas extranjeras que no tengan domicilio legal en el país.</a:t>
            </a:r>
            <a:r>
              <a:rPr lang="pt-BR" sz="2000" b="0" dirty="0" smtClean="0">
                <a:solidFill>
                  <a:schemeClr val="tx1"/>
                </a:solidFill>
                <a:latin typeface="Times" pitchFamily="18" charset="0"/>
                <a:cs typeface="Times" pitchFamily="18" charset="0"/>
              </a:rPr>
              <a:t/>
            </a:r>
            <a:br>
              <a:rPr lang="pt-BR" sz="2000" b="0" dirty="0" smtClean="0">
                <a:solidFill>
                  <a:schemeClr val="tx1"/>
                </a:solidFill>
                <a:latin typeface="Times" pitchFamily="18" charset="0"/>
                <a:cs typeface="Times" pitchFamily="18" charset="0"/>
              </a:rPr>
            </a:br>
            <a:r>
              <a:rPr lang="es-ES_tradnl" sz="2000" b="0" dirty="0" smtClean="0">
                <a:solidFill>
                  <a:schemeClr val="tx1"/>
                </a:solidFill>
                <a:latin typeface="Times" pitchFamily="18" charset="0"/>
                <a:cs typeface="Times" pitchFamily="18" charset="0"/>
              </a:rPr>
              <a:t>10. Las aguas por ser bienes del dominio público no podrán formar parte del dominio privado de ninguna persona natural o jurídica.</a:t>
            </a:r>
            <a:r>
              <a:rPr lang="pt-BR" sz="2000" b="0" dirty="0" smtClean="0">
                <a:solidFill>
                  <a:schemeClr val="tx1"/>
                </a:solidFill>
                <a:latin typeface="Times" pitchFamily="18" charset="0"/>
                <a:cs typeface="Times" pitchFamily="18" charset="0"/>
              </a:rPr>
              <a:t/>
            </a:r>
            <a:br>
              <a:rPr lang="pt-BR" sz="2000" b="0" dirty="0" smtClean="0">
                <a:solidFill>
                  <a:schemeClr val="tx1"/>
                </a:solidFill>
                <a:latin typeface="Times" pitchFamily="18" charset="0"/>
                <a:cs typeface="Times" pitchFamily="18" charset="0"/>
              </a:rPr>
            </a:br>
            <a:r>
              <a:rPr lang="es-ES_tradnl" sz="2000" b="0" dirty="0" smtClean="0">
                <a:solidFill>
                  <a:schemeClr val="tx1"/>
                </a:solidFill>
                <a:latin typeface="Times" pitchFamily="18" charset="0"/>
                <a:cs typeface="Times" pitchFamily="18" charset="0"/>
              </a:rPr>
              <a:t>11. La conservación del agua, en cualquiera de sus fuentes y estados físicos, prevalecerá sobre cualquier otro interés de carácter económico o social.</a:t>
            </a:r>
            <a:r>
              <a:rPr lang="pt-BR" sz="2000" b="0" dirty="0" smtClean="0">
                <a:solidFill>
                  <a:schemeClr val="tx1"/>
                </a:solidFill>
                <a:latin typeface="Times" pitchFamily="18" charset="0"/>
                <a:cs typeface="Times" pitchFamily="18" charset="0"/>
              </a:rPr>
              <a:t/>
            </a:r>
            <a:br>
              <a:rPr lang="pt-BR" sz="2000" b="0" dirty="0" smtClean="0">
                <a:solidFill>
                  <a:schemeClr val="tx1"/>
                </a:solidFill>
                <a:latin typeface="Times" pitchFamily="18" charset="0"/>
                <a:cs typeface="Times" pitchFamily="18" charset="0"/>
              </a:rPr>
            </a:br>
            <a:r>
              <a:rPr lang="es-ES_tradnl" sz="2000" b="0" dirty="0" smtClean="0">
                <a:solidFill>
                  <a:schemeClr val="tx1"/>
                </a:solidFill>
                <a:latin typeface="Times" pitchFamily="18" charset="0"/>
                <a:cs typeface="Times" pitchFamily="18" charset="0"/>
              </a:rPr>
              <a:t>12. Las aguas, por ser parte del patrimonio natural y soberanía de los pueblos, representan un instrumento para la paz entre las naciones.</a:t>
            </a:r>
            <a:r>
              <a:rPr lang="pt-BR" sz="2000" b="0" dirty="0" smtClean="0">
                <a:solidFill>
                  <a:schemeClr val="tx1"/>
                </a:solidFill>
                <a:latin typeface="Times" pitchFamily="18" charset="0"/>
                <a:cs typeface="Times" pitchFamily="18" charset="0"/>
              </a:rPr>
              <a:t/>
            </a:r>
            <a:br>
              <a:rPr lang="pt-BR" sz="2000" b="0" dirty="0" smtClean="0">
                <a:solidFill>
                  <a:schemeClr val="tx1"/>
                </a:solidFill>
                <a:latin typeface="Times" pitchFamily="18" charset="0"/>
                <a:cs typeface="Times" pitchFamily="18" charset="0"/>
              </a:rPr>
            </a:br>
            <a:r>
              <a:rPr lang="es-ES_tradnl" sz="2000" b="0" dirty="0" smtClean="0">
                <a:solidFill>
                  <a:schemeClr val="tx1"/>
                </a:solidFill>
                <a:latin typeface="Times" pitchFamily="18" charset="0"/>
                <a:cs typeface="Times" pitchFamily="18" charset="0"/>
              </a:rPr>
              <a:t> </a:t>
            </a:r>
            <a:r>
              <a:rPr lang="pt-BR" sz="2000" b="0" dirty="0" smtClean="0">
                <a:solidFill>
                  <a:schemeClr val="tx1"/>
                </a:solidFill>
                <a:latin typeface="Times" pitchFamily="18" charset="0"/>
                <a:cs typeface="Times" pitchFamily="18" charset="0"/>
              </a:rPr>
              <a:t/>
            </a:r>
            <a:br>
              <a:rPr lang="pt-BR" sz="2000" b="0" dirty="0" smtClean="0">
                <a:solidFill>
                  <a:schemeClr val="tx1"/>
                </a:solidFill>
                <a:latin typeface="Times" pitchFamily="18" charset="0"/>
                <a:cs typeface="Times" pitchFamily="18" charset="0"/>
              </a:rPr>
            </a:br>
            <a:r>
              <a:rPr lang="es-ES_tradnl" sz="2000" b="0" dirty="0" smtClean="0">
                <a:solidFill>
                  <a:schemeClr val="tx1"/>
                </a:solidFill>
                <a:latin typeface="Times" pitchFamily="18" charset="0"/>
                <a:cs typeface="Times" pitchFamily="18" charset="0"/>
              </a:rPr>
              <a:t>	Otro texto legal se pronuncia sobre las políticas acuáticas, el Decreto-Ley Orgánica de Espacios Acuáticos señala en su artículo 5:</a:t>
            </a:r>
            <a:r>
              <a:rPr lang="pt-BR" sz="2000" b="0" dirty="0" smtClean="0">
                <a:solidFill>
                  <a:schemeClr val="tx1"/>
                </a:solidFill>
                <a:latin typeface="Times" pitchFamily="18" charset="0"/>
                <a:cs typeface="Times" pitchFamily="18" charset="0"/>
              </a:rPr>
              <a:t/>
            </a:r>
            <a:br>
              <a:rPr lang="pt-BR" sz="2000" b="0" dirty="0" smtClean="0">
                <a:solidFill>
                  <a:schemeClr val="tx1"/>
                </a:solidFill>
                <a:latin typeface="Times" pitchFamily="18" charset="0"/>
                <a:cs typeface="Times" pitchFamily="18" charset="0"/>
              </a:rPr>
            </a:br>
            <a:r>
              <a:rPr lang="es-ES_tradnl" sz="2000" b="0" dirty="0" smtClean="0">
                <a:solidFill>
                  <a:schemeClr val="tx1"/>
                </a:solidFill>
                <a:latin typeface="Times" pitchFamily="18" charset="0"/>
                <a:cs typeface="Times" pitchFamily="18" charset="0"/>
              </a:rPr>
              <a:t>	Las políticas acuáticas consisten en el diseño de lineamientos estratégicos sobre la base de las potencialidades, capacidades productivas y recursos disponibles en las zonas costeras y otros espacios acuáticos, que garanticen el desarrollo sustentable social y endógeno, la integración territorial y la soberanía nacional, e incluyen entre otros aspectos: </a:t>
            </a:r>
            <a:r>
              <a:rPr lang="pt-BR" sz="2000" b="0" dirty="0" smtClean="0">
                <a:solidFill>
                  <a:schemeClr val="tx1"/>
                </a:solidFill>
                <a:latin typeface="Times" pitchFamily="18" charset="0"/>
                <a:cs typeface="Times" pitchFamily="18" charset="0"/>
              </a:rPr>
              <a:t/>
            </a:r>
            <a:br>
              <a:rPr lang="pt-BR" sz="2000" b="0" dirty="0" smtClean="0">
                <a:solidFill>
                  <a:schemeClr val="tx1"/>
                </a:solidFill>
                <a:latin typeface="Times" pitchFamily="18" charset="0"/>
                <a:cs typeface="Times" pitchFamily="18" charset="0"/>
              </a:rPr>
            </a:br>
            <a:endParaRPr lang="pt-BR" sz="2000" b="0" dirty="0" smtClean="0">
              <a:solidFill>
                <a:schemeClr val="tx1"/>
              </a:solidFill>
              <a:latin typeface="Times" pitchFamily="18" charset="0"/>
              <a:cs typeface="Times"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14402"/>
                                        </p:tgtEl>
                                        <p:attrNameLst>
                                          <p:attrName>style.visibility</p:attrName>
                                        </p:attrNameLst>
                                      </p:cBhvr>
                                      <p:to>
                                        <p:strVal val="visible"/>
                                      </p:to>
                                    </p:set>
                                    <p:animEffect transition="in" filter="dissolve">
                                      <p:cBhvr>
                                        <p:cTn id="7" dur="500"/>
                                        <p:tgtEl>
                                          <p:spTgt spid="6144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02"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1" name="Rectangle 3"/>
          <p:cNvSpPr>
            <a:spLocks noGrp="1" noChangeArrowheads="1"/>
          </p:cNvSpPr>
          <p:nvPr>
            <p:ph type="title"/>
          </p:nvPr>
        </p:nvSpPr>
        <p:spPr>
          <a:xfrm>
            <a:off x="457200" y="569983"/>
            <a:ext cx="8001000" cy="5632311"/>
          </a:xfrm>
          <a:ln cap="flat">
            <a:headEnd type="none" w="med" len="med"/>
            <a:tailEnd type="none" w="med" len="med"/>
          </a:ln>
        </p:spPr>
        <p:txBody>
          <a:bodyPr anchor="ctr">
            <a:spAutoFit/>
          </a:bodyPr>
          <a:lstStyle/>
          <a:p>
            <a:pPr>
              <a:tabLst>
                <a:tab pos="360363" algn="l"/>
                <a:tab pos="450850" algn="l"/>
              </a:tabLst>
              <a:defRPr/>
            </a:pPr>
            <a:r>
              <a:rPr kumimoji="1" lang="es-ES_tradnl" sz="2000" b="0" dirty="0" smtClean="0">
                <a:solidFill>
                  <a:schemeClr val="tx1"/>
                </a:solidFill>
                <a:latin typeface="Times" pitchFamily="18" charset="0"/>
                <a:ea typeface="Times New Roman" pitchFamily="18" charset="0"/>
                <a:cs typeface="Times" pitchFamily="18" charset="0"/>
              </a:rPr>
              <a:t>El desarrollo, regulación, promoción y control de las actividades económicas, en los espacios acuáticos, insulares y portuarios; </a:t>
            </a:r>
            <a:r>
              <a:rPr kumimoji="1" lang="pt-BR" sz="2000" b="0" dirty="0" smtClean="0">
                <a:solidFill>
                  <a:schemeClr val="tx1"/>
                </a:solidFill>
                <a:latin typeface="Times" pitchFamily="18" charset="0"/>
                <a:cs typeface="Times" pitchFamily="18" charset="0"/>
              </a:rPr>
              <a:t/>
            </a:r>
            <a:br>
              <a:rPr kumimoji="1" lang="pt-BR" sz="2000" b="0" dirty="0" smtClean="0">
                <a:solidFill>
                  <a:schemeClr val="tx1"/>
                </a:solidFill>
                <a:latin typeface="Times" pitchFamily="18" charset="0"/>
                <a:cs typeface="Times" pitchFamily="18" charset="0"/>
              </a:rPr>
            </a:br>
            <a:r>
              <a:rPr kumimoji="1" lang="es-ES_tradnl" sz="2000" b="0" dirty="0" smtClean="0">
                <a:solidFill>
                  <a:schemeClr val="tx1"/>
                </a:solidFill>
                <a:latin typeface="Times" pitchFamily="18" charset="0"/>
                <a:ea typeface="Times New Roman" pitchFamily="18" charset="0"/>
                <a:cs typeface="Times" pitchFamily="18" charset="0"/>
              </a:rPr>
              <a:t>	La justa y equitativa participación en los servicios públicos, de carácter estratégico que se presten en los espacios acuáticos, insulares y portuarios, a través de empresas de propiedad social directa, empresas mixtas y unidades de producción social</a:t>
            </a:r>
            <a:r>
              <a:rPr kumimoji="1" lang="es-ES_tradnl" sz="2000" b="0" dirty="0" smtClean="0">
                <a:solidFill>
                  <a:schemeClr val="tx1"/>
                </a:solidFill>
                <a:latin typeface="Times" pitchFamily="18" charset="0"/>
                <a:ea typeface="Times New Roman" pitchFamily="18" charset="0"/>
                <a:cs typeface="Times" pitchFamily="18" charset="0"/>
              </a:rPr>
              <a:t>.</a:t>
            </a:r>
            <a:br>
              <a:rPr kumimoji="1" lang="es-ES_tradnl" sz="2000" b="0" dirty="0" smtClean="0">
                <a:solidFill>
                  <a:schemeClr val="tx1"/>
                </a:solidFill>
                <a:latin typeface="Times" pitchFamily="18" charset="0"/>
                <a:ea typeface="Times New Roman" pitchFamily="18" charset="0"/>
                <a:cs typeface="Times" pitchFamily="18" charset="0"/>
              </a:rPr>
            </a:br>
            <a:r>
              <a:rPr kumimoji="1" lang="es-ES_tradnl" sz="2000" b="0" dirty="0" smtClean="0">
                <a:solidFill>
                  <a:schemeClr val="tx1"/>
                </a:solidFill>
                <a:latin typeface="Times" pitchFamily="18" charset="0"/>
                <a:ea typeface="Times New Roman" pitchFamily="18" charset="0"/>
                <a:cs typeface="Times" pitchFamily="18" charset="0"/>
              </a:rPr>
              <a:t/>
            </a:r>
            <a:br>
              <a:rPr kumimoji="1" lang="es-ES_tradnl" sz="2000" b="0" dirty="0" smtClean="0">
                <a:solidFill>
                  <a:schemeClr val="tx1"/>
                </a:solidFill>
                <a:latin typeface="Times" pitchFamily="18" charset="0"/>
                <a:ea typeface="Times New Roman" pitchFamily="18" charset="0"/>
                <a:cs typeface="Times" pitchFamily="18" charset="0"/>
              </a:rPr>
            </a:br>
            <a:r>
              <a:rPr kumimoji="1" lang="es-ES_tradnl" sz="2000" b="0" dirty="0" smtClean="0">
                <a:solidFill>
                  <a:schemeClr val="tx1"/>
                </a:solidFill>
                <a:latin typeface="Times" pitchFamily="18" charset="0"/>
                <a:ea typeface="Times New Roman" pitchFamily="18" charset="0"/>
                <a:cs typeface="Times" pitchFamily="18" charset="0"/>
              </a:rPr>
              <a:t> </a:t>
            </a:r>
            <a:r>
              <a:rPr kumimoji="1" lang="pt-BR" sz="2000" b="0" dirty="0" smtClean="0">
                <a:solidFill>
                  <a:schemeClr val="tx1"/>
                </a:solidFill>
                <a:latin typeface="Times" pitchFamily="18" charset="0"/>
                <a:cs typeface="Times" pitchFamily="18" charset="0"/>
              </a:rPr>
              <a:t/>
            </a:r>
            <a:br>
              <a:rPr kumimoji="1" lang="pt-BR" sz="2000" b="0" dirty="0" smtClean="0">
                <a:solidFill>
                  <a:schemeClr val="tx1"/>
                </a:solidFill>
                <a:latin typeface="Times" pitchFamily="18" charset="0"/>
                <a:cs typeface="Times" pitchFamily="18" charset="0"/>
              </a:rPr>
            </a:br>
            <a:r>
              <a:rPr kumimoji="1" lang="es-ES_tradnl" sz="2000" b="0" dirty="0" smtClean="0">
                <a:solidFill>
                  <a:schemeClr val="tx1"/>
                </a:solidFill>
                <a:latin typeface="Times" pitchFamily="18" charset="0"/>
                <a:ea typeface="Times New Roman" pitchFamily="18" charset="0"/>
                <a:cs typeface="Times" pitchFamily="18" charset="0"/>
              </a:rPr>
              <a:t>La seguridad de la vida humana y la prestación de auxilio en los espacios acuáticos. </a:t>
            </a:r>
            <a:r>
              <a:rPr kumimoji="1" lang="pt-BR" sz="2000" b="0" dirty="0" smtClean="0">
                <a:solidFill>
                  <a:schemeClr val="tx1"/>
                </a:solidFill>
                <a:latin typeface="Times" pitchFamily="18" charset="0"/>
                <a:cs typeface="Times" pitchFamily="18" charset="0"/>
              </a:rPr>
              <a:t/>
            </a:r>
            <a:br>
              <a:rPr kumimoji="1" lang="pt-BR" sz="2000" b="0" dirty="0" smtClean="0">
                <a:solidFill>
                  <a:schemeClr val="tx1"/>
                </a:solidFill>
                <a:latin typeface="Times" pitchFamily="18" charset="0"/>
                <a:cs typeface="Times" pitchFamily="18" charset="0"/>
              </a:rPr>
            </a:br>
            <a:r>
              <a:rPr kumimoji="1" lang="es-ES_tradnl" sz="2000" b="0" dirty="0" smtClean="0">
                <a:solidFill>
                  <a:schemeClr val="tx1"/>
                </a:solidFill>
                <a:latin typeface="Times" pitchFamily="18" charset="0"/>
                <a:ea typeface="Times New Roman" pitchFamily="18" charset="0"/>
                <a:cs typeface="Times" pitchFamily="18" charset="0"/>
              </a:rPr>
              <a:t>El poblamiento armónico del territorio insular, costas marítimas, ejes fluviales y espacio lacustre. </a:t>
            </a:r>
            <a:r>
              <a:rPr kumimoji="1" lang="pt-BR" sz="2000" b="0" dirty="0" smtClean="0">
                <a:solidFill>
                  <a:schemeClr val="tx1"/>
                </a:solidFill>
                <a:latin typeface="Times" pitchFamily="18" charset="0"/>
                <a:cs typeface="Times" pitchFamily="18" charset="0"/>
              </a:rPr>
              <a:t/>
            </a:r>
            <a:br>
              <a:rPr kumimoji="1" lang="pt-BR" sz="2000" b="0" dirty="0" smtClean="0">
                <a:solidFill>
                  <a:schemeClr val="tx1"/>
                </a:solidFill>
                <a:latin typeface="Times" pitchFamily="18" charset="0"/>
                <a:cs typeface="Times" pitchFamily="18" charset="0"/>
              </a:rPr>
            </a:br>
            <a:r>
              <a:rPr kumimoji="1" lang="es-ES_tradnl" sz="2000" b="0" dirty="0" smtClean="0">
                <a:solidFill>
                  <a:schemeClr val="tx1"/>
                </a:solidFill>
                <a:latin typeface="Times" pitchFamily="18" charset="0"/>
                <a:ea typeface="Times New Roman" pitchFamily="18" charset="0"/>
                <a:cs typeface="Times" pitchFamily="18" charset="0"/>
              </a:rPr>
              <a:t>La exploración y explotación sostenible, de los recursos naturales en el Gran Caribe y los océanos, en especial en el Atlántico y el Pacífico. </a:t>
            </a:r>
            <a:r>
              <a:rPr kumimoji="1" lang="pt-BR" sz="2000" b="0" dirty="0" smtClean="0">
                <a:solidFill>
                  <a:schemeClr val="tx1"/>
                </a:solidFill>
                <a:latin typeface="Times" pitchFamily="18" charset="0"/>
                <a:cs typeface="Times" pitchFamily="18" charset="0"/>
              </a:rPr>
              <a:t/>
            </a:r>
            <a:br>
              <a:rPr kumimoji="1" lang="pt-BR" sz="2000" b="0" dirty="0" smtClean="0">
                <a:solidFill>
                  <a:schemeClr val="tx1"/>
                </a:solidFill>
                <a:latin typeface="Times" pitchFamily="18" charset="0"/>
                <a:cs typeface="Times" pitchFamily="18" charset="0"/>
              </a:rPr>
            </a:br>
            <a:r>
              <a:rPr kumimoji="1" lang="es-ES_tradnl" sz="2000" b="0" dirty="0" smtClean="0">
                <a:solidFill>
                  <a:schemeClr val="tx1"/>
                </a:solidFill>
                <a:latin typeface="Times" pitchFamily="18" charset="0"/>
                <a:ea typeface="Times New Roman" pitchFamily="18" charset="0"/>
                <a:cs typeface="Times" pitchFamily="18" charset="0"/>
              </a:rPr>
              <a:t>La participación, conjuntamente con la comunidad internacional, en la exploración y aprovechamiento de los recursos naturales, en la distribución equitativa de los beneficios que se obtengan y el control de la producción de la zona internacional de los fondos marinos y la alta mar. </a:t>
            </a:r>
            <a:endParaRPr kumimoji="1" lang="pt-BR" sz="2000" b="0" dirty="0" smtClean="0">
              <a:solidFill>
                <a:schemeClr val="tx1"/>
              </a:solidFill>
              <a:latin typeface="Times" pitchFamily="18" charset="0"/>
              <a:cs typeface="Times"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6"/>
          <p:cNvSpPr>
            <a:spLocks noGrp="1" noChangeArrowheads="1"/>
          </p:cNvSpPr>
          <p:nvPr>
            <p:ph type="title" idx="4294967295"/>
          </p:nvPr>
        </p:nvSpPr>
        <p:spPr>
          <a:xfrm>
            <a:off x="0" y="914400"/>
            <a:ext cx="8077200" cy="5715000"/>
          </a:xfrm>
        </p:spPr>
        <p:txBody>
          <a:bodyPr/>
          <a:lstStyle/>
          <a:p>
            <a:pPr eaLnBrk="1" hangingPunct="1"/>
            <a:r>
              <a:rPr lang="es-ES_tradnl" sz="2000" smtClean="0">
                <a:solidFill>
                  <a:srgbClr val="000000"/>
                </a:solidFill>
                <a:latin typeface="Times" charset="0"/>
              </a:rPr>
              <a:t>	</a:t>
            </a:r>
            <a:endParaRPr lang="es-ES_tradnl" sz="2000" smtClean="0"/>
          </a:p>
        </p:txBody>
      </p:sp>
      <p:sp>
        <p:nvSpPr>
          <p:cNvPr id="3" name="Rectangle 6"/>
          <p:cNvSpPr txBox="1">
            <a:spLocks noChangeArrowheads="1"/>
          </p:cNvSpPr>
          <p:nvPr/>
        </p:nvSpPr>
        <p:spPr bwMode="auto">
          <a:xfrm>
            <a:off x="457200" y="685800"/>
            <a:ext cx="6019800" cy="5715000"/>
          </a:xfrm>
          <a:prstGeom prst="rect">
            <a:avLst/>
          </a:prstGeom>
          <a:noFill/>
          <a:ln w="9525">
            <a:noFill/>
            <a:miter lim="800000"/>
            <a:headEnd/>
            <a:tailEnd/>
          </a:ln>
        </p:spPr>
        <p:txBody>
          <a:bodyPr anchor="b"/>
          <a:lstStyle/>
          <a:p>
            <a:pPr algn="l">
              <a:defRPr/>
            </a:pPr>
            <a:r>
              <a:rPr kumimoji="0" lang="es-ES_tradnl" sz="2000" kern="0">
                <a:solidFill>
                  <a:srgbClr val="000000"/>
                </a:solidFill>
                <a:latin typeface="Times" charset="0"/>
                <a:ea typeface="+mj-ea"/>
                <a:cs typeface="+mj-cs"/>
              </a:rPr>
              <a:t>	</a:t>
            </a:r>
            <a:endParaRPr kumimoji="0" lang="es-ES_tradnl" sz="2000" kern="0" dirty="0">
              <a:solidFill>
                <a:schemeClr val="tx2"/>
              </a:solidFill>
              <a:latin typeface="+mj-lt"/>
              <a:ea typeface="+mj-ea"/>
              <a:cs typeface="+mj-cs"/>
            </a:endParaRPr>
          </a:p>
        </p:txBody>
      </p:sp>
      <p:sp>
        <p:nvSpPr>
          <p:cNvPr id="44039" name="Rectangle 7"/>
          <p:cNvSpPr>
            <a:spLocks noChangeArrowheads="1"/>
          </p:cNvSpPr>
          <p:nvPr/>
        </p:nvSpPr>
        <p:spPr bwMode="auto">
          <a:xfrm>
            <a:off x="838200" y="620713"/>
            <a:ext cx="6781800" cy="2862262"/>
          </a:xfrm>
          <a:prstGeom prst="rect">
            <a:avLst/>
          </a:prstGeom>
          <a:noFill/>
          <a:ln w="9525" cap="flat" cmpd="sng">
            <a:noFill/>
            <a:prstDash val="solid"/>
            <a:miter lim="800000"/>
            <a:headEnd type="none" w="med" len="med"/>
            <a:tailEnd type="none" w="med" len="med"/>
          </a:ln>
          <a:effectLst/>
        </p:spPr>
        <p:txBody>
          <a:bodyPr anchor="ctr">
            <a:spAutoFit/>
          </a:bodyPr>
          <a:lstStyle/>
          <a:p>
            <a:pPr algn="just" eaLnBrk="0" hangingPunct="0">
              <a:buFontTx/>
              <a:buChar char="•"/>
              <a:tabLst>
                <a:tab pos="360363" algn="l"/>
                <a:tab pos="450850" algn="l"/>
              </a:tabLst>
              <a:defRPr/>
            </a:pPr>
            <a:r>
              <a:rPr lang="es-ES_tradnl" sz="2000" dirty="0">
                <a:latin typeface="Times" pitchFamily="18" charset="0"/>
                <a:ea typeface="Times New Roman" pitchFamily="18" charset="0"/>
                <a:cs typeface="Times" pitchFamily="18" charset="0"/>
              </a:rPr>
              <a:t>La protección, conservación, exploración y explotación, de manera sostenible, de las fuentes de energía, así como de los recursos naturales, los recursos genéticos, los de las especies migratorias y sus productos derivados. </a:t>
            </a:r>
            <a:endParaRPr lang="pt-BR" sz="2000" dirty="0">
              <a:latin typeface="Times" pitchFamily="18" charset="0"/>
              <a:cs typeface="Times" pitchFamily="18" charset="0"/>
            </a:endParaRPr>
          </a:p>
          <a:p>
            <a:pPr algn="just" eaLnBrk="0" hangingPunct="0">
              <a:buFontTx/>
              <a:buChar char="•"/>
              <a:tabLst>
                <a:tab pos="360363" algn="l"/>
                <a:tab pos="450850" algn="l"/>
              </a:tabLst>
              <a:defRPr/>
            </a:pPr>
            <a:r>
              <a:rPr lang="es-ES_tradnl" sz="2000" dirty="0">
                <a:latin typeface="Times" pitchFamily="18" charset="0"/>
                <a:ea typeface="Times New Roman" pitchFamily="18" charset="0"/>
                <a:cs typeface="Times" pitchFamily="18" charset="0"/>
              </a:rPr>
              <a:t>La preservación de las fuentes de agua dulce. </a:t>
            </a:r>
            <a:endParaRPr lang="pt-BR" sz="2000" dirty="0">
              <a:latin typeface="Times" pitchFamily="18" charset="0"/>
              <a:cs typeface="Times" pitchFamily="18" charset="0"/>
            </a:endParaRPr>
          </a:p>
          <a:p>
            <a:pPr algn="just" eaLnBrk="0" hangingPunct="0">
              <a:buFontTx/>
              <a:buChar char="•"/>
              <a:tabLst>
                <a:tab pos="360363" algn="l"/>
                <a:tab pos="450850" algn="l"/>
              </a:tabLst>
              <a:defRPr/>
            </a:pPr>
            <a:r>
              <a:rPr lang="es-ES_tradnl" sz="2000" dirty="0">
                <a:latin typeface="Times" pitchFamily="18" charset="0"/>
                <a:ea typeface="Times New Roman" pitchFamily="18" charset="0"/>
                <a:cs typeface="Times" pitchFamily="18" charset="0"/>
              </a:rPr>
              <a:t>La preservación del ambiente marino contra los riesgos y daños de contaminación. </a:t>
            </a:r>
            <a:endParaRPr lang="pt-BR" sz="2000" dirty="0">
              <a:latin typeface="Times" pitchFamily="18" charset="0"/>
              <a:cs typeface="Times" pitchFamily="18" charset="0"/>
            </a:endParaRPr>
          </a:p>
          <a:p>
            <a:pPr algn="just" eaLnBrk="0" hangingPunct="0">
              <a:buFontTx/>
              <a:buChar char="•"/>
              <a:tabLst>
                <a:tab pos="360363" algn="l"/>
                <a:tab pos="450850" algn="l"/>
              </a:tabLst>
              <a:defRPr/>
            </a:pPr>
            <a:r>
              <a:rPr lang="es-ES_tradnl" sz="2000" dirty="0">
                <a:latin typeface="Times" pitchFamily="18" charset="0"/>
                <a:ea typeface="Times New Roman" pitchFamily="18" charset="0"/>
                <a:cs typeface="Times" pitchFamily="18" charset="0"/>
              </a:rPr>
              <a:t>La protección, conservación y uso sostenible de los cuerpos de agua</a:t>
            </a:r>
            <a:r>
              <a:rPr lang="es-ES_tradnl" sz="2000" dirty="0">
                <a:latin typeface="+mj-lt"/>
                <a:ea typeface="Times New Roman" pitchFamily="18" charset="0"/>
                <a:cs typeface="Arial" pitchFamily="34" charset="0"/>
              </a:rPr>
              <a:t>. </a:t>
            </a:r>
            <a:endParaRPr lang="es-ES_tradnl" sz="2000" dirty="0">
              <a:latin typeface="+mj-lt"/>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1"/>
          <p:cNvSpPr>
            <a:spLocks noChangeArrowheads="1"/>
          </p:cNvSpPr>
          <p:nvPr/>
        </p:nvSpPr>
        <p:spPr bwMode="auto">
          <a:xfrm>
            <a:off x="533400" y="862013"/>
            <a:ext cx="7467600" cy="4402137"/>
          </a:xfrm>
          <a:prstGeom prst="rect">
            <a:avLst/>
          </a:prstGeom>
          <a:noFill/>
          <a:ln w="9525" cap="flat" cmpd="sng">
            <a:noFill/>
            <a:prstDash val="solid"/>
            <a:miter lim="800000"/>
            <a:headEnd type="none" w="med" len="med"/>
            <a:tailEnd type="none" w="med" len="med"/>
          </a:ln>
          <a:effectLst/>
        </p:spPr>
        <p:txBody>
          <a:bodyPr anchor="ctr">
            <a:spAutoFit/>
          </a:bodyPr>
          <a:lstStyle/>
          <a:p>
            <a:pPr algn="just" eaLnBrk="0" hangingPunct="0">
              <a:tabLst>
                <a:tab pos="360363" algn="l"/>
                <a:tab pos="450850" algn="l"/>
              </a:tabLst>
              <a:defRPr/>
            </a:pPr>
            <a:r>
              <a:rPr lang="es-ES_tradnl" sz="2000" dirty="0">
                <a:latin typeface="Times" pitchFamily="18" charset="0"/>
                <a:ea typeface="Times New Roman" pitchFamily="18" charset="0"/>
                <a:cs typeface="Times" pitchFamily="18" charset="0"/>
              </a:rPr>
              <a:t>En cuanto a los servicios públicos de agua potable y saneamiento, la Ley Orgánica para la Prestación de los Servicios de Agua Potable y de Saneamiento trae como principios: a) La preservación de la salud pública, el recurso hídrico y el ambiente;</a:t>
            </a:r>
            <a:endParaRPr lang="pt-BR" sz="2000" dirty="0">
              <a:latin typeface="Times" pitchFamily="18" charset="0"/>
              <a:cs typeface="Times" pitchFamily="18" charset="0"/>
            </a:endParaRPr>
          </a:p>
          <a:p>
            <a:pPr algn="just" eaLnBrk="0" hangingPunct="0">
              <a:tabLst>
                <a:tab pos="360363" algn="l"/>
                <a:tab pos="450850" algn="l"/>
              </a:tabLst>
              <a:defRPr/>
            </a:pPr>
            <a:r>
              <a:rPr lang="es-ES_tradnl" sz="2000" dirty="0">
                <a:latin typeface="Times" pitchFamily="18" charset="0"/>
                <a:ea typeface="Times New Roman" pitchFamily="18" charset="0"/>
                <a:cs typeface="Times" pitchFamily="18" charset="0"/>
              </a:rPr>
              <a:t> b) El acceso de todos los ciudadanos a la provisión de los servicios de Agua Potable y de Saneamiento;</a:t>
            </a:r>
            <a:endParaRPr lang="pt-BR" sz="2000" dirty="0">
              <a:latin typeface="Times" pitchFamily="18" charset="0"/>
              <a:cs typeface="Times" pitchFamily="18" charset="0"/>
            </a:endParaRPr>
          </a:p>
          <a:p>
            <a:pPr algn="just" eaLnBrk="0" hangingPunct="0">
              <a:tabLst>
                <a:tab pos="360363" algn="l"/>
                <a:tab pos="450850" algn="l"/>
              </a:tabLst>
              <a:defRPr/>
            </a:pPr>
            <a:r>
              <a:rPr lang="es-ES_tradnl" sz="2000" dirty="0">
                <a:latin typeface="Times" pitchFamily="18" charset="0"/>
                <a:ea typeface="Times New Roman" pitchFamily="18" charset="0"/>
                <a:cs typeface="Times" pitchFamily="18" charset="0"/>
              </a:rPr>
              <a:t> c) El equilibrio entre la protección de los derechos y obligaciones de los suscriptores y la de los prestadores de los servicios;</a:t>
            </a:r>
            <a:endParaRPr lang="pt-BR" sz="2000" dirty="0">
              <a:latin typeface="Times" pitchFamily="18" charset="0"/>
              <a:cs typeface="Times" pitchFamily="18" charset="0"/>
            </a:endParaRPr>
          </a:p>
          <a:p>
            <a:pPr algn="just" eaLnBrk="0" hangingPunct="0">
              <a:tabLst>
                <a:tab pos="360363" algn="l"/>
                <a:tab pos="450850" algn="l"/>
              </a:tabLst>
              <a:defRPr/>
            </a:pPr>
            <a:r>
              <a:rPr lang="es-ES_tradnl" sz="2000" dirty="0">
                <a:latin typeface="Times" pitchFamily="18" charset="0"/>
                <a:ea typeface="Times New Roman" pitchFamily="18" charset="0"/>
                <a:cs typeface="Times" pitchFamily="18" charset="0"/>
              </a:rPr>
              <a:t> d) La calidad de los servicios públicos materia de esta Ley;</a:t>
            </a:r>
            <a:endParaRPr lang="pt-BR" sz="2000" dirty="0">
              <a:latin typeface="Times" pitchFamily="18" charset="0"/>
              <a:cs typeface="Times" pitchFamily="18" charset="0"/>
            </a:endParaRPr>
          </a:p>
          <a:p>
            <a:pPr algn="just" eaLnBrk="0" hangingPunct="0">
              <a:tabLst>
                <a:tab pos="360363" algn="l"/>
                <a:tab pos="450850" algn="l"/>
              </a:tabLst>
              <a:defRPr/>
            </a:pPr>
            <a:r>
              <a:rPr lang="es-ES_tradnl" sz="2000" dirty="0">
                <a:latin typeface="Times" pitchFamily="18" charset="0"/>
                <a:ea typeface="Times New Roman" pitchFamily="18" charset="0"/>
                <a:cs typeface="Times" pitchFamily="18" charset="0"/>
              </a:rPr>
              <a:t> e) La adopción de modelos de gestión basados en criterios de calidad, eficiencia empresarial, confiabilidad, equidad, no discriminación y rentabilidad;</a:t>
            </a:r>
            <a:endParaRPr lang="pt-BR" sz="2000" dirty="0">
              <a:latin typeface="Times" pitchFamily="18" charset="0"/>
              <a:cs typeface="Times" pitchFamily="18" charset="0"/>
            </a:endParaRPr>
          </a:p>
          <a:p>
            <a:pPr algn="just" eaLnBrk="0" hangingPunct="0">
              <a:tabLst>
                <a:tab pos="360363" algn="l"/>
                <a:tab pos="450850" algn="l"/>
              </a:tabLst>
              <a:defRPr/>
            </a:pPr>
            <a:r>
              <a:rPr lang="es-ES_tradnl" sz="2000" dirty="0">
                <a:latin typeface="Times" pitchFamily="18" charset="0"/>
                <a:ea typeface="Times New Roman" pitchFamily="18" charset="0"/>
                <a:cs typeface="Times" pitchFamily="18" charset="0"/>
              </a:rPr>
              <a:t> f) La transparencia en las decisiones e imparcialidad de tratamiento a todos los prestadores de los servicios y suscriptores.</a:t>
            </a:r>
            <a:endParaRPr lang="es-ES_tradnl" sz="2000" dirty="0">
              <a:latin typeface="Times" pitchFamily="18" charset="0"/>
              <a:cs typeface="Times"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1"/>
          <p:cNvSpPr>
            <a:spLocks noChangeArrowheads="1"/>
          </p:cNvSpPr>
          <p:nvPr/>
        </p:nvSpPr>
        <p:spPr bwMode="auto">
          <a:xfrm>
            <a:off x="838200" y="1655763"/>
            <a:ext cx="7540625" cy="3170237"/>
          </a:xfrm>
          <a:prstGeom prst="rect">
            <a:avLst/>
          </a:prstGeom>
          <a:noFill/>
          <a:ln w="9525" cap="flat" cmpd="sng">
            <a:noFill/>
            <a:prstDash val="solid"/>
            <a:miter lim="800000"/>
            <a:headEnd type="none" w="med" len="med"/>
            <a:tailEnd type="none" w="med" len="med"/>
          </a:ln>
          <a:effectLst/>
        </p:spPr>
        <p:txBody>
          <a:bodyPr wrap="square" anchor="ctr">
            <a:spAutoFit/>
          </a:bodyPr>
          <a:lstStyle/>
          <a:p>
            <a:pPr algn="just" eaLnBrk="0" hangingPunct="0">
              <a:tabLst>
                <a:tab pos="360363" algn="l"/>
                <a:tab pos="450850" algn="l"/>
              </a:tabLst>
              <a:defRPr/>
            </a:pPr>
            <a:r>
              <a:rPr lang="es-ES_tradnl" sz="2000" b="1" dirty="0">
                <a:latin typeface="Times" pitchFamily="18" charset="0"/>
                <a:ea typeface="Times New Roman" pitchFamily="18" charset="0"/>
                <a:cs typeface="Times" pitchFamily="18" charset="0"/>
              </a:rPr>
              <a:t>3.3. INSTRUMENTOS DE GESTIÓN DE LOS RECURSOS HÍDRICOS </a:t>
            </a:r>
            <a:endParaRPr lang="es-ES" sz="2000" dirty="0">
              <a:latin typeface="Times" pitchFamily="18" charset="0"/>
              <a:ea typeface="Times New Roman" pitchFamily="18" charset="0"/>
              <a:cs typeface="Times" pitchFamily="18" charset="0"/>
            </a:endParaRPr>
          </a:p>
          <a:p>
            <a:pPr algn="just" eaLnBrk="0" hangingPunct="0">
              <a:tabLst>
                <a:tab pos="360363" algn="l"/>
                <a:tab pos="450850" algn="l"/>
              </a:tabLst>
              <a:defRPr/>
            </a:pPr>
            <a:r>
              <a:rPr lang="es-ES" sz="2000" dirty="0">
                <a:latin typeface="Times" pitchFamily="18" charset="0"/>
                <a:ea typeface="Times New Roman" pitchFamily="18" charset="0"/>
                <a:cs typeface="Times" pitchFamily="18" charset="0"/>
              </a:rPr>
              <a:t>	La Ley de Aguas señala como instrumentos para la gestión integral de las aguas: </a:t>
            </a:r>
            <a:endParaRPr lang="es-ES_tradnl" sz="2000" dirty="0">
              <a:latin typeface="Times" pitchFamily="18" charset="0"/>
              <a:ea typeface="Times New Roman" pitchFamily="18" charset="0"/>
              <a:cs typeface="Times" pitchFamily="18" charset="0"/>
            </a:endParaRPr>
          </a:p>
          <a:p>
            <a:pPr marL="457200" indent="-457200" algn="just">
              <a:buFontTx/>
              <a:buAutoNum type="arabicPeriod"/>
              <a:defRPr/>
            </a:pPr>
            <a:r>
              <a:rPr lang="es-ES_tradnl" sz="2000" dirty="0">
                <a:latin typeface="Times" pitchFamily="18" charset="0"/>
                <a:ea typeface="Times New Roman" pitchFamily="18" charset="0"/>
                <a:cs typeface="Times" pitchFamily="18" charset="0"/>
              </a:rPr>
              <a:t>El Subsistema de Información de las Aguas, </a:t>
            </a:r>
          </a:p>
          <a:p>
            <a:pPr marL="457200" indent="-457200" algn="just">
              <a:buFontTx/>
              <a:buAutoNum type="arabicPeriod"/>
              <a:defRPr/>
            </a:pPr>
            <a:r>
              <a:rPr lang="es-ES" sz="2000" dirty="0">
                <a:latin typeface="Times" pitchFamily="18" charset="0"/>
                <a:cs typeface="Times" pitchFamily="18" charset="0"/>
              </a:rPr>
              <a:t>Los planes de gestión integral de las aguas, </a:t>
            </a:r>
            <a:endParaRPr lang="pt-BR" sz="2000" dirty="0">
              <a:latin typeface="Times" pitchFamily="18" charset="0"/>
              <a:cs typeface="Times" pitchFamily="18" charset="0"/>
            </a:endParaRPr>
          </a:p>
          <a:p>
            <a:pPr algn="just">
              <a:defRPr/>
            </a:pPr>
            <a:r>
              <a:rPr lang="es-ES" sz="2000" dirty="0">
                <a:latin typeface="Times" pitchFamily="18" charset="0"/>
                <a:cs typeface="Times" pitchFamily="18" charset="0"/>
              </a:rPr>
              <a:t> </a:t>
            </a:r>
            <a:endParaRPr lang="pt-BR" sz="2000" dirty="0">
              <a:latin typeface="Times" pitchFamily="18" charset="0"/>
              <a:cs typeface="Times" pitchFamily="18" charset="0"/>
            </a:endParaRPr>
          </a:p>
          <a:p>
            <a:pPr algn="just">
              <a:defRPr/>
            </a:pPr>
            <a:r>
              <a:rPr lang="es-ES_tradnl" sz="2000" dirty="0">
                <a:latin typeface="Times" pitchFamily="18" charset="0"/>
                <a:cs typeface="Times" pitchFamily="18" charset="0"/>
              </a:rPr>
              <a:t>3. El control administrativo previo, para el uso de las aguas.</a:t>
            </a:r>
          </a:p>
          <a:p>
            <a:pPr algn="just">
              <a:defRPr/>
            </a:pPr>
            <a:r>
              <a:rPr lang="es-ES" sz="2000" dirty="0">
                <a:latin typeface="Times" pitchFamily="18" charset="0"/>
                <a:cs typeface="Times" pitchFamily="18" charset="0"/>
              </a:rPr>
              <a:t>4. El Registro Nacional de Usuarios y Usuarias de las Fuentes de las Aguas, </a:t>
            </a:r>
            <a:r>
              <a:rPr lang="es-ES_tradnl" sz="2000" dirty="0">
                <a:latin typeface="Times" pitchFamily="18" charset="0"/>
                <a:cs typeface="Times" pitchFamily="18" charset="0"/>
              </a:rPr>
              <a:t>5. El Sistema Económico Financiero,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1"/>
          <p:cNvSpPr>
            <a:spLocks noChangeArrowheads="1"/>
          </p:cNvSpPr>
          <p:nvPr/>
        </p:nvSpPr>
        <p:spPr bwMode="auto">
          <a:xfrm>
            <a:off x="685800" y="1195388"/>
            <a:ext cx="7848600" cy="5324475"/>
          </a:xfrm>
          <a:prstGeom prst="rect">
            <a:avLst/>
          </a:prstGeom>
          <a:noFill/>
          <a:ln w="9525" cap="flat" cmpd="sng">
            <a:noFill/>
            <a:prstDash val="solid"/>
            <a:miter lim="800000"/>
            <a:headEnd type="none" w="med" len="med"/>
            <a:tailEnd type="none" w="med" len="med"/>
          </a:ln>
          <a:effectLst/>
        </p:spPr>
        <p:txBody>
          <a:bodyPr anchor="ctr">
            <a:spAutoFit/>
          </a:bodyPr>
          <a:lstStyle/>
          <a:p>
            <a:pPr algn="just" eaLnBrk="0" hangingPunct="0">
              <a:tabLst>
                <a:tab pos="360363" algn="l"/>
                <a:tab pos="450850" algn="l"/>
              </a:tabLst>
              <a:defRPr/>
            </a:pPr>
            <a:r>
              <a:rPr lang="es-ES_tradnl" sz="2000" b="1" dirty="0">
                <a:latin typeface="Times" pitchFamily="18" charset="0"/>
                <a:ea typeface="Times New Roman" pitchFamily="18" charset="0"/>
                <a:cs typeface="Times" pitchFamily="18" charset="0"/>
              </a:rPr>
              <a:t>3.4. SISTEMA DE COBRANZA POR EL USO DEL AGUA</a:t>
            </a:r>
            <a:endParaRPr lang="pt-BR" sz="2000" b="1" dirty="0">
              <a:latin typeface="Times" pitchFamily="18" charset="0"/>
              <a:cs typeface="Times" pitchFamily="18" charset="0"/>
            </a:endParaRPr>
          </a:p>
          <a:p>
            <a:pPr algn="just" eaLnBrk="0" hangingPunct="0">
              <a:tabLst>
                <a:tab pos="360363" algn="l"/>
                <a:tab pos="450850" algn="l"/>
              </a:tabLst>
              <a:defRPr/>
            </a:pPr>
            <a:r>
              <a:rPr lang="es-ES_tradnl" sz="2000" dirty="0">
                <a:latin typeface="Times" pitchFamily="18" charset="0"/>
                <a:ea typeface="Times New Roman" pitchFamily="18" charset="0"/>
                <a:cs typeface="Times" pitchFamily="18" charset="0"/>
              </a:rPr>
              <a:t>	La Ley de Aguas, ya desde el artículo 3 se deja ver la importancia del recurso en los procesos productivo, lo que no es gratuito, por cuanto ningún proceso de producción puede prescindir del agua: La gestión integral de las aguas comprende, entre otras, el conjunto de actividades de índole técnica, científica, económica, financiera, institucional, gerencial, jurídica y operativa, dirigidas a la conservación y aprovechamiento del agua en beneficio colectivo, considerando las aguas en todas sus formas y los ecosistemas naturales asociados, las cuencas hidrográficas que las contienen, los actores e intereses de los usuarios o usuarias, los diferentes niveles territoriales de gobierno y la política ambiental, de ordenación del territorio y de desarrollo socioeconómico del país. Pero igualmente el artículo 4 (La gestión integral de las aguas tiene como principales objetivos “Garantizar la conservación, con énfasis en la protección, aprovechamiento sustentable y recuperación de las aguas tanto superficiales como subterráneas, a fin de satisfacer las necesidades humanas, ecológicas y la demanda generada por los procesos productivos del país.”</a:t>
            </a:r>
            <a:endParaRPr lang="es-ES_tradnl" sz="2000" dirty="0">
              <a:latin typeface="Times" pitchFamily="18" charset="0"/>
              <a:cs typeface="Times"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ChangeArrowheads="1"/>
          </p:cNvSpPr>
          <p:nvPr/>
        </p:nvSpPr>
        <p:spPr bwMode="auto">
          <a:xfrm>
            <a:off x="457200" y="442913"/>
            <a:ext cx="8686800" cy="6464300"/>
          </a:xfrm>
          <a:prstGeom prst="rect">
            <a:avLst/>
          </a:prstGeom>
          <a:noFill/>
          <a:ln w="9525" cap="flat" cmpd="sng">
            <a:noFill/>
            <a:prstDash val="solid"/>
            <a:miter lim="800000"/>
            <a:headEnd type="none" w="med" len="med"/>
            <a:tailEnd type="none" w="med" len="med"/>
          </a:ln>
          <a:effectLst/>
        </p:spPr>
        <p:txBody>
          <a:bodyPr anchor="ctr">
            <a:spAutoFit/>
          </a:bodyPr>
          <a:lstStyle/>
          <a:p>
            <a:pPr algn="just" eaLnBrk="0" hangingPunct="0">
              <a:tabLst>
                <a:tab pos="0" algn="l"/>
                <a:tab pos="360363" algn="l"/>
                <a:tab pos="450850" algn="l"/>
              </a:tabLst>
            </a:pPr>
            <a:r>
              <a:rPr lang="es-ES_tradnl" sz="1800">
                <a:ea typeface="Times New Roman" pitchFamily="18" charset="0"/>
                <a:cs typeface="Arial" charset="0"/>
              </a:rPr>
              <a:t>Lo que está previsto como una de las fuentes de financiamiento, es una contraprestación para la conservación de las cuencas y no un sistema de cobranzas, que deben aportar los titulares de las concesiones, asignaciones y licencias de aprovechamiento de agua en sus fuentes naturales. Así se estipula en el artículo 94 de la Ley de Aguas:</a:t>
            </a:r>
            <a:endParaRPr lang="es-ES" sz="1800">
              <a:ea typeface="Times New Roman" pitchFamily="18" charset="0"/>
              <a:cs typeface="Arial" charset="0"/>
            </a:endParaRPr>
          </a:p>
          <a:p>
            <a:pPr algn="just" eaLnBrk="0" hangingPunct="0">
              <a:tabLst>
                <a:tab pos="0" algn="l"/>
                <a:tab pos="360363" algn="l"/>
                <a:tab pos="450850" algn="l"/>
              </a:tabLst>
            </a:pPr>
            <a:r>
              <a:rPr lang="es-ES" sz="1800">
                <a:ea typeface="Times New Roman" pitchFamily="18" charset="0"/>
                <a:cs typeface="Arial" charset="0"/>
              </a:rPr>
              <a:t>Los beneficiarios o las beneficiarias de concesiones, asignaciones y licencias de aprovechamiento de aguas aportarán una contraprestación a los fines de la conservación de la cuenca, la cual estará conformada por:</a:t>
            </a:r>
            <a:endParaRPr lang="es-ES" sz="1800">
              <a:cs typeface="Times New Roman" pitchFamily="18" charset="0"/>
            </a:endParaRPr>
          </a:p>
          <a:p>
            <a:pPr algn="just" eaLnBrk="0" hangingPunct="0">
              <a:tabLst>
                <a:tab pos="0" algn="l"/>
                <a:tab pos="360363" algn="l"/>
                <a:tab pos="450850" algn="l"/>
              </a:tabLst>
            </a:pPr>
            <a:r>
              <a:rPr lang="es-ES" sz="1800">
                <a:cs typeface="Times New Roman" pitchFamily="18" charset="0"/>
              </a:rPr>
              <a:t>1. El aporte que deben realizar las empresas hidroeléctricas y las de abastecimiento de agua potable.</a:t>
            </a:r>
          </a:p>
          <a:p>
            <a:pPr algn="just" eaLnBrk="0" hangingPunct="0">
              <a:tabLst>
                <a:tab pos="0" algn="l"/>
                <a:tab pos="360363" algn="l"/>
                <a:tab pos="450850" algn="l"/>
              </a:tabLst>
            </a:pPr>
            <a:r>
              <a:rPr lang="es-ES" sz="1800">
                <a:cs typeface="Times New Roman" pitchFamily="18" charset="0"/>
              </a:rPr>
              <a:t>2. El aporte que deben realizar los otros usuarios u otras usuarias distintos o distintas de las empresas hidrológicas e hidroeléctricas.</a:t>
            </a:r>
          </a:p>
          <a:p>
            <a:pPr algn="just" eaLnBrk="0" hangingPunct="0">
              <a:tabLst>
                <a:tab pos="0" algn="l"/>
                <a:tab pos="360363" algn="l"/>
                <a:tab pos="450850" algn="l"/>
              </a:tabLst>
            </a:pPr>
            <a:r>
              <a:rPr lang="es-ES" sz="1800">
                <a:cs typeface="Times New Roman" pitchFamily="18" charset="0"/>
              </a:rPr>
              <a:t>El aporte a que se refiere el numeral 2 del presente artículo se calculará tomando en cuenta el costo del Plan de Gestión Integral de Aguas, el aporte de los gobiernos, empresas hidroeléctricas y las de abastecimiento de agua potable, el volumen anual aprovechado y el factor de uso industrial, comercial y agrícola.</a:t>
            </a:r>
          </a:p>
          <a:p>
            <a:pPr algn="just" eaLnBrk="0" hangingPunct="0">
              <a:tabLst>
                <a:tab pos="0" algn="l"/>
                <a:tab pos="360363" algn="l"/>
                <a:tab pos="450850" algn="l"/>
              </a:tabLst>
            </a:pPr>
            <a:r>
              <a:rPr lang="es-ES" sz="1800">
                <a:cs typeface="Times New Roman" pitchFamily="18" charset="0"/>
              </a:rPr>
              <a:t>El reglamento dictará los mecanismos para el cálculo del citado aporte.</a:t>
            </a:r>
          </a:p>
          <a:p>
            <a:pPr algn="just" eaLnBrk="0" hangingPunct="0">
              <a:tabLst>
                <a:tab pos="0" algn="l"/>
                <a:tab pos="360363" algn="l"/>
                <a:tab pos="450850" algn="l"/>
              </a:tabLst>
            </a:pPr>
            <a:r>
              <a:rPr lang="es-ES_tradnl" sz="1800">
                <a:cs typeface="Times New Roman" pitchFamily="18" charset="0"/>
              </a:rPr>
              <a:t>	El cálculo de los aportes que deben realizar los usuarios en las fuentes de aguas naturales está en función de varios aspectos, para lo cual se han establecido matrices, que toman en consideración en primer lugar los usos del agua (agrícola alimentario, agrícola no alimentario, industrial y comercial), el tipo de usuario (público o individual), la característica de la fuente (superficial o subterránea), la clase de cuenca según el escurrimiento (el costo de remuneración de la cuenca) y , por supuesto, el volumen.</a:t>
            </a:r>
            <a:endParaRPr lang="es-ES" sz="1800">
              <a:cs typeface="Times New Roman" pitchFamily="18" charset="0"/>
            </a:endParaRPr>
          </a:p>
          <a:p>
            <a:pPr algn="just" eaLnBrk="0" hangingPunct="0">
              <a:tabLst>
                <a:tab pos="0" algn="l"/>
                <a:tab pos="360363" algn="l"/>
                <a:tab pos="450850" algn="l"/>
              </a:tabLst>
            </a:pPr>
            <a:r>
              <a:rPr lang="es-ES_tradnl" sz="1800">
                <a:cs typeface="Times New Roman" pitchFamily="18" charset="0"/>
              </a:rPr>
              <a:t>	</a:t>
            </a:r>
            <a:endParaRPr lang="es-ES_tradnl" sz="180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ChangeArrowheads="1"/>
          </p:cNvSpPr>
          <p:nvPr/>
        </p:nvSpPr>
        <p:spPr bwMode="auto">
          <a:xfrm>
            <a:off x="457200" y="-6279"/>
            <a:ext cx="8382000" cy="5632311"/>
          </a:xfrm>
          <a:prstGeom prst="rect">
            <a:avLst/>
          </a:prstGeom>
          <a:noFill/>
          <a:ln w="9525" cap="flat" cmpd="sng">
            <a:noFill/>
            <a:prstDash val="solid"/>
            <a:miter lim="800000"/>
            <a:headEnd type="none" w="med" len="med"/>
            <a:tailEnd type="none" w="med" len="med"/>
          </a:ln>
          <a:effectLst/>
        </p:spPr>
        <p:txBody>
          <a:bodyPr anchor="ctr">
            <a:spAutoFit/>
          </a:bodyPr>
          <a:lstStyle/>
          <a:p>
            <a:pPr algn="just" eaLnBrk="0" hangingPunct="0">
              <a:tabLst>
                <a:tab pos="360363" algn="l"/>
                <a:tab pos="450850" algn="l"/>
              </a:tabLst>
            </a:pPr>
            <a:r>
              <a:rPr lang="es-ES_tradnl" sz="2000" b="1" dirty="0">
                <a:ea typeface="Times New Roman" pitchFamily="18" charset="0"/>
                <a:cs typeface="Arial" charset="0"/>
              </a:rPr>
              <a:t>4. ASPECTOS INSTITUCIONALES</a:t>
            </a:r>
          </a:p>
          <a:p>
            <a:pPr algn="just" eaLnBrk="0" hangingPunct="0">
              <a:tabLst>
                <a:tab pos="360363" algn="l"/>
                <a:tab pos="450850" algn="l"/>
              </a:tabLst>
            </a:pPr>
            <a:endParaRPr lang="es-ES" sz="2000" dirty="0">
              <a:ea typeface="Times New Roman" pitchFamily="18" charset="0"/>
              <a:cs typeface="Arial" charset="0"/>
            </a:endParaRPr>
          </a:p>
          <a:p>
            <a:pPr algn="just" eaLnBrk="0" hangingPunct="0">
              <a:tabLst>
                <a:tab pos="360363" algn="l"/>
                <a:tab pos="450850" algn="l"/>
              </a:tabLst>
            </a:pPr>
            <a:r>
              <a:rPr lang="es-ES_tradnl" sz="2000" b="1" dirty="0">
                <a:ea typeface="Times New Roman" pitchFamily="18" charset="0"/>
                <a:cs typeface="Arial" charset="0"/>
              </a:rPr>
              <a:t>4.4. INTEGRACIÓN DE LA GESTIÓN AMBIENTAL Y DE LOS RECURSOS HIDRICOS</a:t>
            </a:r>
            <a:endParaRPr lang="es-ES" sz="2000" dirty="0">
              <a:cs typeface="Times New Roman" pitchFamily="18" charset="0"/>
            </a:endParaRPr>
          </a:p>
          <a:p>
            <a:pPr algn="just" eaLnBrk="0" hangingPunct="0">
              <a:tabLst>
                <a:tab pos="360363" algn="l"/>
                <a:tab pos="450850" algn="l"/>
              </a:tabLst>
            </a:pPr>
            <a:r>
              <a:rPr lang="es-ES" sz="2000" dirty="0">
                <a:cs typeface="Times New Roman" pitchFamily="18" charset="0"/>
              </a:rPr>
              <a:t>	El ministerio con competencias ambientales ejerce la autoridad nacional de las aguas, según el Decreto sobre la Organización y Funcionamiento de la Administración Pública, esto es las competencias del poder nacional.</a:t>
            </a:r>
          </a:p>
          <a:p>
            <a:pPr algn="just" eaLnBrk="0" hangingPunct="0">
              <a:tabLst>
                <a:tab pos="360363" algn="l"/>
                <a:tab pos="450850" algn="l"/>
              </a:tabLst>
            </a:pPr>
            <a:r>
              <a:rPr lang="es-ES" sz="2000" dirty="0">
                <a:cs typeface="Times New Roman" pitchFamily="18" charset="0"/>
              </a:rPr>
              <a:t>	El artículo 24 de la Ley de Aguas, al referirse a las funciones del ministerio competente, incluye importantes menciones como definir las políticas y estrategias para lograr la gestión integral de las aguas; recaudar, invertir y distribuir los recursos del Fondo Nacional para la Gestión Integral de las Aguas, de conformidad con lo previsto en esta Ley y su Reglamento; tramitar y otorgar las concesiones, licencias y asignaciones para el uso, con fines de aprovechamiento de aguas conforme a lo establecido en el Plan Nacional de Gestión Integral de las Aguas y en los planes de gestión integral de las aguas de las regiones y cuencas hidrográficas; y ejercer la máxima autoridad en materia de vigilancia y control y aplicar sanciones administrativas en los casos de violaciones.</a:t>
            </a:r>
            <a:endParaRPr lang="es-ES" sz="20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1"/>
          <p:cNvSpPr>
            <a:spLocks noChangeArrowheads="1"/>
          </p:cNvSpPr>
          <p:nvPr/>
        </p:nvSpPr>
        <p:spPr bwMode="auto">
          <a:xfrm>
            <a:off x="914400" y="760780"/>
            <a:ext cx="7391400" cy="4093428"/>
          </a:xfrm>
          <a:prstGeom prst="rect">
            <a:avLst/>
          </a:prstGeom>
          <a:noFill/>
          <a:ln w="9525" cap="flat" cmpd="sng">
            <a:noFill/>
            <a:prstDash val="solid"/>
            <a:miter lim="800000"/>
            <a:headEnd type="none" w="med" len="med"/>
            <a:tailEnd type="none" w="med" len="med"/>
          </a:ln>
          <a:effectLst/>
        </p:spPr>
        <p:txBody>
          <a:bodyPr anchor="ctr">
            <a:spAutoFit/>
          </a:bodyPr>
          <a:lstStyle/>
          <a:p>
            <a:pPr algn="just" eaLnBrk="0" hangingPunct="0">
              <a:tabLst>
                <a:tab pos="360363" algn="l"/>
                <a:tab pos="450850" algn="l"/>
              </a:tabLst>
              <a:defRPr/>
            </a:pPr>
            <a:r>
              <a:rPr lang="es-ES_tradnl" sz="2000" b="1" dirty="0">
                <a:latin typeface="Times" pitchFamily="18" charset="0"/>
                <a:ea typeface="Times New Roman" pitchFamily="18" charset="0"/>
                <a:cs typeface="Times" pitchFamily="18" charset="0"/>
              </a:rPr>
              <a:t>4.5. AGENTES COMPETENTES PARA LA GESTIÓN DE LOS RECURSOS HÍDRICOS</a:t>
            </a:r>
            <a:endParaRPr lang="es-ES" sz="2000" dirty="0">
              <a:latin typeface="Times" pitchFamily="18" charset="0"/>
              <a:ea typeface="Times New Roman" pitchFamily="18" charset="0"/>
              <a:cs typeface="Times" pitchFamily="18" charset="0"/>
            </a:endParaRPr>
          </a:p>
          <a:p>
            <a:pPr algn="just" eaLnBrk="0" hangingPunct="0">
              <a:tabLst>
                <a:tab pos="360363" algn="l"/>
                <a:tab pos="450850" algn="l"/>
              </a:tabLst>
              <a:defRPr/>
            </a:pPr>
            <a:r>
              <a:rPr lang="es-ES" sz="2000" dirty="0">
                <a:latin typeface="Times" pitchFamily="18" charset="0"/>
                <a:ea typeface="Times New Roman" pitchFamily="18" charset="0"/>
                <a:cs typeface="Times" pitchFamily="18" charset="0"/>
              </a:rPr>
              <a:t>	El artículo 21 de la ley deja claro que la organización institucional para la gestión de las aguas comprende el ministerio con competencia en la materia, quien ejercerá la Autoridad Nacional de las Aguas; El Consejo Nacional de las Aguas; Los Consejos de Región Hidrográfica; los Consejos de Cuencas Hidrográficas; Los usuarios o las usuarias institucionales; Los Consejos Comunales, las Mesas Técnicas y Comités de Riego; El Instituto Nacional de Pueblos Indígenas; El ministerio con competencia en materia de la defensa, a través del componente correspondiente; Los Consejos Estadales de Planificación y Coordinación de Políticas Públicas; Los Consejos Locales de Planificación Pública.</a:t>
            </a:r>
            <a:endParaRPr lang="es-ES" sz="2000" dirty="0">
              <a:latin typeface="Times" pitchFamily="18" charset="0"/>
              <a:cs typeface="Times"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idx="1"/>
          </p:nvPr>
        </p:nvSpPr>
        <p:spPr>
          <a:xfrm>
            <a:off x="228600" y="762000"/>
            <a:ext cx="8610600" cy="5454650"/>
          </a:xfrm>
        </p:spPr>
        <p:txBody>
          <a:bodyPr/>
          <a:lstStyle/>
          <a:p>
            <a:r>
              <a:rPr lang="es-ES_tradnl" sz="2000" b="1" dirty="0" smtClean="0">
                <a:latin typeface="Times" pitchFamily="18" charset="0"/>
                <a:cs typeface="Times" pitchFamily="18" charset="0"/>
              </a:rPr>
              <a:t>2. LEGISLACIÓN NACIONAL</a:t>
            </a:r>
            <a:endParaRPr lang="pt-BR" sz="2000" dirty="0" smtClean="0">
              <a:latin typeface="Times" pitchFamily="18" charset="0"/>
              <a:cs typeface="Times" pitchFamily="18" charset="0"/>
            </a:endParaRPr>
          </a:p>
          <a:p>
            <a:r>
              <a:rPr lang="es-ES_tradnl" sz="2000" dirty="0" smtClean="0">
                <a:latin typeface="Times" pitchFamily="18" charset="0"/>
                <a:cs typeface="Times" pitchFamily="18" charset="0"/>
              </a:rPr>
              <a:t>	El agua es un recursos estratégico y como tal es tratado en múltiples textos, además de los usos primarios, todos las actividades productivas dependen de los recursos </a:t>
            </a:r>
            <a:r>
              <a:rPr lang="es-ES_tradnl" sz="2000" dirty="0" err="1" smtClean="0">
                <a:latin typeface="Times" pitchFamily="18" charset="0"/>
                <a:cs typeface="Times" pitchFamily="18" charset="0"/>
              </a:rPr>
              <a:t>hidricos</a:t>
            </a:r>
            <a:r>
              <a:rPr lang="es-ES_tradnl" sz="2000" dirty="0" smtClean="0">
                <a:latin typeface="Times" pitchFamily="18" charset="0"/>
                <a:cs typeface="Times" pitchFamily="18" charset="0"/>
              </a:rPr>
              <a:t>. Particularmente Venezuela, pese a ser un gran productor de petróleo y gas, en emisiones de dióxido de carbono ocupa el cuarto lugar en América Latina, después de México, Brasil y Argentina, por el uso de energía hidráulica, que significan cerca del 72% del total nacional. Por ello, el arsenal de textos jurídicos venezolanos concernientes a los recursos hídricos es muy amplio y variado, desde la Constitución, que se refiere a los recursos de manera expresa, hasta los decretos sobre la protección, reglamentación y regulación de su uso, hasta la definición de los organismos y entidades que tienen competencia directa.</a:t>
            </a:r>
            <a:endParaRPr lang="pt-BR" sz="2000" dirty="0" smtClean="0">
              <a:latin typeface="Times" pitchFamily="18" charset="0"/>
              <a:cs typeface="Times" pitchFamily="18" charset="0"/>
            </a:endParaRPr>
          </a:p>
          <a:p>
            <a:r>
              <a:rPr lang="es-ES_tradnl" sz="2000" dirty="0" smtClean="0">
                <a:latin typeface="Times" pitchFamily="18" charset="0"/>
                <a:cs typeface="Times" pitchFamily="18" charset="0"/>
              </a:rPr>
              <a:t>	Los textos legales nacionales se presentan atendiendo a su jerarquía; en los de igual jerarquía se seguirá el orden cronológico. Así, encontraremos primero la Constitución, luego las leyes orgánicas, en seguida las leyes ordinarias y los decretos. Por último dedicaremos un punto a los textos internacionales. </a:t>
            </a:r>
            <a:endParaRPr lang="pt-BR" sz="2000" dirty="0" smtClean="0">
              <a:latin typeface="Times" pitchFamily="18" charset="0"/>
              <a:cs typeface="Times" pitchFamily="18" charset="0"/>
            </a:endParaRPr>
          </a:p>
          <a:p>
            <a:pPr eaLnBrk="1" hangingPunct="1">
              <a:lnSpc>
                <a:spcPct val="90000"/>
              </a:lnSpc>
            </a:pPr>
            <a:endParaRPr lang="es-ES_tradnl" sz="1800" dirty="0" smtClean="0">
              <a:solidFill>
                <a:srgbClr val="000000"/>
              </a:solidFill>
              <a:latin typeface="Times"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1"/>
          <p:cNvSpPr>
            <a:spLocks noChangeArrowheads="1"/>
          </p:cNvSpPr>
          <p:nvPr/>
        </p:nvSpPr>
        <p:spPr bwMode="auto">
          <a:xfrm>
            <a:off x="609600" y="738188"/>
            <a:ext cx="8229600" cy="4708525"/>
          </a:xfrm>
          <a:prstGeom prst="rect">
            <a:avLst/>
          </a:prstGeom>
          <a:noFill/>
          <a:ln w="9525" cap="flat" cmpd="sng">
            <a:noFill/>
            <a:prstDash val="solid"/>
            <a:miter lim="800000"/>
            <a:headEnd type="none" w="med" len="med"/>
            <a:tailEnd type="none" w="med" len="med"/>
          </a:ln>
          <a:effectLst/>
        </p:spPr>
        <p:txBody>
          <a:bodyPr anchor="ctr">
            <a:spAutoFit/>
          </a:bodyPr>
          <a:lstStyle/>
          <a:p>
            <a:pPr algn="just" eaLnBrk="0" hangingPunct="0">
              <a:tabLst>
                <a:tab pos="360363" algn="l"/>
                <a:tab pos="450850" algn="l"/>
              </a:tabLst>
            </a:pPr>
            <a:r>
              <a:rPr lang="es-ES" sz="2000">
                <a:ea typeface="Times New Roman" pitchFamily="18" charset="0"/>
                <a:cs typeface="Arial" charset="0"/>
              </a:rPr>
              <a:t>Los Consejos de Cuenca Hidrográfica, que se podrán crear en aquellas cuencas cuya complejidad, importancia relativa u otra situación particular lo justifique y están integrados por</a:t>
            </a:r>
            <a:r>
              <a:rPr lang="es-ES" sz="2000" b="1">
                <a:ea typeface="Times New Roman" pitchFamily="18" charset="0"/>
                <a:cs typeface="Arial" charset="0"/>
              </a:rPr>
              <a:t> </a:t>
            </a:r>
            <a:r>
              <a:rPr lang="es-ES" sz="2000">
                <a:ea typeface="Times New Roman" pitchFamily="18" charset="0"/>
                <a:cs typeface="Arial" charset="0"/>
              </a:rPr>
              <a:t>la Autoridad Nacional de las Aguas, quien lo preside; las gobernaciones y alcaldías, los organismos que formen parte del Consejo de Región Hidrográfica que tengan presencia en la cuenca, los usuarios y las usuarias de las aguas, los Consejos Comunales y los pueblos y comunidades indígenas, donde los hubiere. Estos consejos de cuenca tienen a su cargo la elaboración, aprobación; ejecución y supervisión de la propuesta del Plan de Gestión Integral de las Aguas de la respectiva Cuenca Hidrográfica.</a:t>
            </a:r>
          </a:p>
          <a:p>
            <a:pPr algn="just" eaLnBrk="0" hangingPunct="0">
              <a:tabLst>
                <a:tab pos="360363" algn="l"/>
                <a:tab pos="450850" algn="l"/>
              </a:tabLst>
            </a:pPr>
            <a:r>
              <a:rPr lang="es-ES" sz="2000">
                <a:ea typeface="Times New Roman" pitchFamily="18" charset="0"/>
                <a:cs typeface="Arial" charset="0"/>
              </a:rPr>
              <a:t>	El Artículo 33 de la Ley de Aguas establece que en el caso de aquellas áreas del territorio que constituyan cuencas y regiones hidrográficas transfronterizas, tanto en el Consejo de Cuenca Hidrográfica como en el de Región Hidrográfica, habrá sendos representantes del ministerio con competencia en materia de la defensa y del ministerio con competencia en materia de relaciones exteriores.</a:t>
            </a:r>
            <a:endParaRPr lang="es-ES" sz="20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aixaDeTexto 1"/>
          <p:cNvSpPr txBox="1">
            <a:spLocks noChangeArrowheads="1"/>
          </p:cNvSpPr>
          <p:nvPr/>
        </p:nvSpPr>
        <p:spPr bwMode="auto">
          <a:xfrm>
            <a:off x="228600" y="1066800"/>
            <a:ext cx="8686800" cy="6248400"/>
          </a:xfrm>
          <a:prstGeom prst="rect">
            <a:avLst/>
          </a:prstGeom>
          <a:noFill/>
          <a:ln w="9525">
            <a:noFill/>
            <a:miter lim="800000"/>
            <a:headEnd/>
            <a:tailEnd/>
          </a:ln>
        </p:spPr>
        <p:txBody>
          <a:bodyPr>
            <a:spAutoFit/>
          </a:bodyPr>
          <a:lstStyle/>
          <a:p>
            <a:pPr algn="just"/>
            <a:r>
              <a:rPr lang="es-ES_tradnl" sz="2000" b="1"/>
              <a:t>4.6 PARTICIPACIÓN COMUNITARIA</a:t>
            </a:r>
            <a:endParaRPr lang="pt-BR" sz="2000"/>
          </a:p>
          <a:p>
            <a:pPr algn="just"/>
            <a:r>
              <a:rPr lang="es-ES" sz="2000"/>
              <a:t>	Ley de Aguas en su artículo 9 prevé que el Estado promoverá la participación de las organizaciones sociales, en la gestión integral de las aguas, mediante la difusión de información que involucre al ciudadano y a la ciudadana en los problemas del agua y sus soluciones. Esta participación se ha hecho efectiva a través de las Mesas Técnicas de Agua, previstas en el artículo 21 antes mencionado, que son una organización comunitaria para buscar soluciones a problemas en materia de agua potable y saneamiento. sus integrantes son elegidos en una Asamblea de Ciudadanos que se realiza luego de varios encuentros entre los promotores sociales de la empresa hidrológica del Estado y la comunidad. </a:t>
            </a:r>
            <a:endParaRPr lang="pt-BR" sz="2000"/>
          </a:p>
          <a:p>
            <a:pPr algn="just"/>
            <a:r>
              <a:rPr lang="es-ES" sz="2000"/>
              <a:t>	Las </a:t>
            </a:r>
            <a:r>
              <a:rPr lang="es-ES" sz="2000" b="1"/>
              <a:t>Mesas Técnicas de Agua</a:t>
            </a:r>
            <a:r>
              <a:rPr lang="es-ES" sz="2000"/>
              <a:t> ejercen funciones de contraloría social en la prestación de los servicios de agua e impulsan la elaboración de proyectos comunitarios que dan respuestas a las necesidades de un colectivo. Representan una propuesta local, en un barrio, sector o calle, en un sitio específico, para lo cual debe diseñar un censo y un plano, para realizar el diagnóstico-proyecto adecuado a las necesidades. Luego, el Consejo Comunitario de Agua, que reúne las Mesas Técnicas de una determinada circunscripción civil, que es la instancia de interacción entre las comunidades y a institución pública hidrológica.</a:t>
            </a:r>
            <a:endParaRPr lang="pt-BR" sz="2000"/>
          </a:p>
          <a:p>
            <a:pPr algn="just"/>
            <a:r>
              <a:rPr lang="es-ES_tradnl" sz="2000" b="1"/>
              <a:t> </a:t>
            </a:r>
            <a:endParaRPr lang="pt-BR" sz="2000"/>
          </a:p>
          <a:p>
            <a:pPr algn="just"/>
            <a:endParaRPr lang="pt-BR" sz="20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04800" y="762000"/>
            <a:ext cx="8458200" cy="6309420"/>
          </a:xfrm>
          <a:prstGeom prst="rect">
            <a:avLst/>
          </a:prstGeom>
          <a:noFill/>
        </p:spPr>
        <p:txBody>
          <a:bodyPr wrap="square" rtlCol="0">
            <a:spAutoFit/>
          </a:bodyPr>
          <a:lstStyle/>
          <a:p>
            <a:pPr algn="just"/>
            <a:r>
              <a:rPr lang="es-ES_tradnl" sz="2000" b="1" dirty="0"/>
              <a:t>5. RESPONSABILIDAD CIVIL, PENAL Y ADMINISTRATIVA</a:t>
            </a:r>
            <a:endParaRPr lang="pt-BR" sz="2000" dirty="0"/>
          </a:p>
          <a:p>
            <a:pPr algn="just"/>
            <a:r>
              <a:rPr lang="es-ES_tradnl" sz="2000" dirty="0"/>
              <a:t>	5.1. RESPONSABILIDAD CIVIL </a:t>
            </a:r>
            <a:endParaRPr lang="pt-BR" sz="2000" dirty="0"/>
          </a:p>
          <a:p>
            <a:pPr algn="just"/>
            <a:r>
              <a:rPr lang="es-ES_tradnl" sz="2000" dirty="0"/>
              <a:t>	El principio general de la responsabilidad civil extracontractual en Venezuela tiene su origen en un hecho ilícito, en el cual se comprende el hecho propio, el abuso de derecho, la responsabilidad por guarda de cosas y la responsabilidad por hecho ajeno, contemplados en los artículos 1185 al 1192 del Código Civil. Esa responsabilidad civil va a traducirse en la reparación del daño (21). Dos condiciones son comunes: el daño y el nexo causal entre el perjuicio y el hecho ilícito. Y aunque la obligación de reparación se extiende al daño moral, generalmente el daño se concretiza en un objeto material, en el caso que nos ocupa, en un bien ambiental.</a:t>
            </a:r>
            <a:endParaRPr lang="pt-BR" sz="2000" dirty="0"/>
          </a:p>
          <a:p>
            <a:pPr algn="just"/>
            <a:r>
              <a:rPr lang="es-ES_tradnl" sz="2000" dirty="0"/>
              <a:t>	Si bien no existe un régimen especial ambiental expreso, nótese el artículo 116 de la Ley Orgánica del Ambiente: “La responsabilidad derivada de daños causados al ambiente es de carácter objetiva, la simple existencia del daño determina la responsabilidad en el agente dañino de haber sido el causante de ese daño, y por tal quien deberá indemnizar los daños y perjuicios causados por su conducta. Queda exceptuada de probar el nexo de causalidad entre la conducta ejercida y el daño causado, bastando la simple comprobación de la realización de la conducta lesiva”.</a:t>
            </a:r>
            <a:endParaRPr lang="pt-BR" sz="2000" dirty="0"/>
          </a:p>
          <a:p>
            <a:endParaRPr lang="pt-B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685800"/>
            <a:ext cx="8839200" cy="5530850"/>
          </a:xfrm>
        </p:spPr>
        <p:txBody>
          <a:bodyPr>
            <a:normAutofit lnSpcReduction="10000"/>
          </a:bodyPr>
          <a:lstStyle/>
          <a:p>
            <a:r>
              <a:rPr lang="es-ES_tradnl" sz="2000" dirty="0" smtClean="0">
                <a:solidFill>
                  <a:schemeClr val="tx1"/>
                </a:solidFill>
                <a:latin typeface="Times" pitchFamily="18" charset="0"/>
                <a:cs typeface="Times" pitchFamily="18" charset="0"/>
              </a:rPr>
              <a:t>5.2. RESPONSABILIDAD ADMINISTRATIVA</a:t>
            </a:r>
            <a:endParaRPr lang="pt-BR" sz="2000" dirty="0" smtClean="0">
              <a:solidFill>
                <a:schemeClr val="tx1"/>
              </a:solidFill>
              <a:latin typeface="Times" pitchFamily="18" charset="0"/>
              <a:cs typeface="Times" pitchFamily="18" charset="0"/>
            </a:endParaRPr>
          </a:p>
          <a:p>
            <a:r>
              <a:rPr lang="es-ES_tradnl" sz="2000" dirty="0" smtClean="0">
                <a:solidFill>
                  <a:schemeClr val="tx1"/>
                </a:solidFill>
                <a:latin typeface="Times" pitchFamily="18" charset="0"/>
                <a:cs typeface="Times" pitchFamily="18" charset="0"/>
              </a:rPr>
              <a:t>	Una de las principales disposiciones de la Ley Orgánica del Ambiente en cuanto al presente trabajo es la que declara sometido al control del Ejecutivo Nacional las actividades capaces de degradar el ambiente, esto es, dichas actividades no son de libre ejecución por los </a:t>
            </a:r>
            <a:r>
              <a:rPr lang="es-ES_tradnl" sz="2000" dirty="0" smtClean="0">
                <a:solidFill>
                  <a:schemeClr val="tx1"/>
                </a:solidFill>
                <a:latin typeface="Times" pitchFamily="18" charset="0"/>
                <a:cs typeface="Times" pitchFamily="18" charset="0"/>
              </a:rPr>
              <a:t>particulares, de conformidad </a:t>
            </a:r>
            <a:r>
              <a:rPr lang="es-ES_tradnl" sz="2000" dirty="0" smtClean="0">
                <a:solidFill>
                  <a:schemeClr val="tx1"/>
                </a:solidFill>
                <a:latin typeface="Times" pitchFamily="18" charset="0"/>
                <a:cs typeface="Times" pitchFamily="18" charset="0"/>
              </a:rPr>
              <a:t>con la Constitución que declara que las limitaciones y restricciones individuales no pueden crearse sino por textos legislativos. Por otra parte, podrán permitirse las actividades capaces de degradar el ambiente siempre y cuando su uso sea conforme a los planes de ordenación del territorio, sus efectos sean tolerables, generen beneficios socio-económicos y se cumplan las garantías, procedimientos y normas. </a:t>
            </a:r>
            <a:endParaRPr lang="pt-BR" sz="2000" dirty="0" smtClean="0">
              <a:solidFill>
                <a:schemeClr val="tx1"/>
              </a:solidFill>
              <a:latin typeface="Times" pitchFamily="18" charset="0"/>
              <a:cs typeface="Times" pitchFamily="18" charset="0"/>
            </a:endParaRPr>
          </a:p>
          <a:p>
            <a:r>
              <a:rPr lang="es-ES_tradnl" sz="2000" dirty="0" smtClean="0">
                <a:solidFill>
                  <a:schemeClr val="tx1"/>
                </a:solidFill>
                <a:latin typeface="Times" pitchFamily="18" charset="0"/>
                <a:cs typeface="Times" pitchFamily="18" charset="0"/>
              </a:rPr>
              <a:t>	</a:t>
            </a:r>
            <a:r>
              <a:rPr lang="es-ES_tradnl" sz="2000" dirty="0" smtClean="0">
                <a:solidFill>
                  <a:schemeClr val="tx1"/>
                </a:solidFill>
                <a:latin typeface="Times" pitchFamily="18" charset="0"/>
                <a:cs typeface="Times" pitchFamily="18" charset="0"/>
              </a:rPr>
              <a:t>Corresponde </a:t>
            </a:r>
            <a:r>
              <a:rPr lang="es-ES_tradnl" sz="2000" dirty="0" smtClean="0">
                <a:solidFill>
                  <a:schemeClr val="tx1"/>
                </a:solidFill>
                <a:latin typeface="Times" pitchFamily="18" charset="0"/>
                <a:cs typeface="Times" pitchFamily="18" charset="0"/>
              </a:rPr>
              <a:t>a los órganos de la administración central abrir los procedimientos administrativos e imponer las sanciones por infracciones administrativas, en su mayoría el Ministerio del Ambiente, pero también al Ministerio de Energía y Petróleo, en todo lo relacionado con radioactividad; Salud y Desarrollo Social, por saneamiento ambiental, agua potable y normas técnicas sanitarias; Agricultura y Tierras, en lo concerniente a los </a:t>
            </a:r>
            <a:r>
              <a:rPr lang="es-ES_tradnl" sz="2000" dirty="0" err="1" smtClean="0">
                <a:solidFill>
                  <a:schemeClr val="tx1"/>
                </a:solidFill>
                <a:latin typeface="Times" pitchFamily="18" charset="0"/>
                <a:cs typeface="Times" pitchFamily="18" charset="0"/>
              </a:rPr>
              <a:t>agrotóxicos</a:t>
            </a:r>
            <a:r>
              <a:rPr lang="es-ES_tradnl" sz="2000" dirty="0" smtClean="0">
                <a:solidFill>
                  <a:schemeClr val="tx1"/>
                </a:solidFill>
                <a:latin typeface="Times" pitchFamily="18" charset="0"/>
                <a:cs typeface="Times" pitchFamily="18" charset="0"/>
              </a:rPr>
              <a:t>; e Infraestructura, por vialidad, circulación, puertos y muelles y servicios conexos, normas y procedimientos técnicos por obras de urbanismo, entre otras.</a:t>
            </a:r>
            <a:endParaRPr lang="pt-BR" sz="2000" dirty="0" smtClean="0">
              <a:solidFill>
                <a:schemeClr val="tx1"/>
              </a:solidFill>
              <a:latin typeface="Times" pitchFamily="18" charset="0"/>
              <a:cs typeface="Times" pitchFamily="18" charset="0"/>
            </a:endParaRPr>
          </a:p>
          <a:p>
            <a:endParaRPr lang="pt-BR" sz="20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04800" y="685800"/>
            <a:ext cx="8534400" cy="5759450"/>
          </a:xfrm>
        </p:spPr>
        <p:txBody>
          <a:bodyPr>
            <a:normAutofit/>
          </a:bodyPr>
          <a:lstStyle/>
          <a:p>
            <a:r>
              <a:rPr lang="es-ES_tradnl" sz="2000" dirty="0" smtClean="0">
                <a:solidFill>
                  <a:schemeClr val="tx1"/>
                </a:solidFill>
                <a:latin typeface="Times" pitchFamily="18" charset="0"/>
                <a:cs typeface="Times" pitchFamily="18" charset="0"/>
              </a:rPr>
              <a:t>La responsabilidad en la infracción administrativa es objetiva, no se examinan los conceptos de dolo y culpa pues de las faltas administrativas se responde aun cuando se demuestre que no se quiso cometer la infracción, ello de acuerdo con el postulado del artículo 61 del Código Penal, es suficiente la existencia de la infracción para que la sanción se aplique, sin entrar a analizar los elementos subjetivos que le dieron origen .</a:t>
            </a:r>
            <a:endParaRPr lang="pt-BR" sz="2000" dirty="0" smtClean="0">
              <a:solidFill>
                <a:schemeClr val="tx1"/>
              </a:solidFill>
              <a:latin typeface="Times" pitchFamily="18" charset="0"/>
              <a:cs typeface="Times" pitchFamily="18" charset="0"/>
            </a:endParaRPr>
          </a:p>
          <a:p>
            <a:r>
              <a:rPr lang="es-ES_tradnl" sz="2000" dirty="0" smtClean="0">
                <a:solidFill>
                  <a:schemeClr val="tx1"/>
                </a:solidFill>
                <a:latin typeface="Times" pitchFamily="18" charset="0"/>
                <a:cs typeface="Times" pitchFamily="18" charset="0"/>
              </a:rPr>
              <a:t>	Esa responsabilidad administrativa se va a traducir en la imposición de una sanción administrativa, que puede consistir en cualquier medida adaptada al caso concreto, salvo las corporales. Dicho de otro modo, puede consistir en una medida personal (aplicadas a la persona o su patrimonio), como la multa o la anulación del permiso, licencia o autorización, o en una medida de carácter real (las aplicadas a la cosa que sufre el daño o lo causa), como una restauración, compensación, ejecución de trabajos (como la instalación de filtros, plantas de tratamientos o estabilización de taludes), clausura de instalación temporal o definitiva, suspensión de actividades, reordenación.</a:t>
            </a:r>
            <a:endParaRPr lang="pt-BR" sz="2000" dirty="0" smtClean="0">
              <a:solidFill>
                <a:schemeClr val="tx1"/>
              </a:solidFill>
              <a:latin typeface="Times" pitchFamily="18" charset="0"/>
              <a:cs typeface="Times" pitchFamily="18" charset="0"/>
            </a:endParaRPr>
          </a:p>
          <a:p>
            <a:r>
              <a:rPr lang="es-ES_tradnl" sz="2000" dirty="0" smtClean="0">
                <a:solidFill>
                  <a:schemeClr val="tx1"/>
                </a:solidFill>
                <a:latin typeface="Times" pitchFamily="18" charset="0"/>
                <a:cs typeface="Times" pitchFamily="18" charset="0"/>
              </a:rPr>
              <a:t>	La Ley de Aguas contiene exclusivamente sanciones administrativas como </a:t>
            </a:r>
            <a:r>
              <a:rPr lang="es-ES_tradnl" sz="2000" dirty="0" smtClean="0">
                <a:solidFill>
                  <a:schemeClr val="tx1"/>
                </a:solidFill>
                <a:latin typeface="Times" pitchFamily="18" charset="0"/>
                <a:cs typeface="Times" pitchFamily="18" charset="0"/>
              </a:rPr>
              <a:t>para la </a:t>
            </a:r>
            <a:r>
              <a:rPr lang="es-ES_tradnl" sz="2000" dirty="0" smtClean="0">
                <a:solidFill>
                  <a:schemeClr val="tx1"/>
                </a:solidFill>
                <a:latin typeface="Times" pitchFamily="18" charset="0"/>
                <a:cs typeface="Times" pitchFamily="18" charset="0"/>
              </a:rPr>
              <a:t>degradación del medio físico o biológico; uso sin concesión, asignación o licencia; uso sin </a:t>
            </a:r>
            <a:r>
              <a:rPr lang="es-ES_tradnl" sz="2000" dirty="0" smtClean="0">
                <a:solidFill>
                  <a:schemeClr val="tx1"/>
                </a:solidFill>
                <a:latin typeface="Times" pitchFamily="18" charset="0"/>
                <a:cs typeface="Times" pitchFamily="18" charset="0"/>
              </a:rPr>
              <a:t>concesión</a:t>
            </a:r>
            <a:endParaRPr lang="pt-BR" sz="2000" dirty="0" smtClean="0">
              <a:solidFill>
                <a:schemeClr val="tx1"/>
              </a:solidFill>
              <a:latin typeface="Times" pitchFamily="18" charset="0"/>
              <a:cs typeface="Times" pitchFamily="18" charset="0"/>
            </a:endParaRPr>
          </a:p>
          <a:p>
            <a:endParaRPr lang="pt-BR" sz="2000" dirty="0">
              <a:latin typeface="Times" pitchFamily="18" charset="0"/>
              <a:cs typeface="Times"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85800" y="609600"/>
            <a:ext cx="8153400" cy="5607050"/>
          </a:xfrm>
        </p:spPr>
        <p:txBody>
          <a:bodyPr>
            <a:normAutofit/>
          </a:bodyPr>
          <a:lstStyle/>
          <a:p>
            <a:r>
              <a:rPr lang="es-ES_tradnl" sz="2000" b="1" dirty="0" smtClean="0">
                <a:latin typeface="Times" pitchFamily="18" charset="0"/>
                <a:cs typeface="Times" pitchFamily="18" charset="0"/>
              </a:rPr>
              <a:t>5.3. RESPONSABILIDAD PENAL</a:t>
            </a:r>
            <a:endParaRPr lang="pt-BR" sz="2000" b="1" dirty="0" smtClean="0">
              <a:latin typeface="Times" pitchFamily="18" charset="0"/>
              <a:cs typeface="Times" pitchFamily="18" charset="0"/>
            </a:endParaRPr>
          </a:p>
          <a:p>
            <a:pPr fontAlgn="ctr"/>
            <a:r>
              <a:rPr lang="es-ES_tradnl" sz="2000" dirty="0" smtClean="0">
                <a:latin typeface="Times" pitchFamily="18" charset="0"/>
                <a:cs typeface="Times" pitchFamily="18" charset="0"/>
              </a:rPr>
              <a:t>	Obviamente, siendo un delito de acción pública, como lo disponen el artículo 20 de la Ley Penal del Ambiente y 23 del Código Orgánico Procesal Penal, algunos ya mencionados, corresponde al Ministerio Público el ejercicio de la acción penal, sin necesidad de ulterior impulso procesal por parte de los particulares agraviados.</a:t>
            </a:r>
            <a:endParaRPr lang="pt-BR" sz="2000" dirty="0" smtClean="0">
              <a:latin typeface="Times" pitchFamily="18" charset="0"/>
              <a:cs typeface="Times" pitchFamily="18" charset="0"/>
            </a:endParaRPr>
          </a:p>
          <a:p>
            <a:r>
              <a:rPr lang="es-ES_tradnl" sz="2000" dirty="0" smtClean="0">
                <a:latin typeface="Times" pitchFamily="18" charset="0"/>
                <a:cs typeface="Times" pitchFamily="18" charset="0"/>
              </a:rPr>
              <a:t>	Ello no impide que quien tenga conocimiento de la comisión de un hecho punible puede denunciarlo ante un fiscal del Ministerio Público o un órgano de policía de investigaciones penales. Incluso, la denuncia deviene obligatoria en tres casos: cuando la omisión es sancionable según el Código Penal, para los funcionarios públicos cuando en el desempeño de su empleo se impusieren de algún hecho punible de acción pública; y para los profesionales de la salud en delitos conexos con su profesión. Los artículos la Ley Penal del Ambiente más directamente relacionados con el uso de las aguas son:</a:t>
            </a:r>
            <a:endParaRPr lang="pt-BR" sz="2000" dirty="0" smtClean="0">
              <a:latin typeface="Times" pitchFamily="18" charset="0"/>
              <a:cs typeface="Times" pitchFamily="18" charset="0"/>
            </a:endParaRPr>
          </a:p>
          <a:p>
            <a:endParaRPr lang="pt-BR" sz="20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81000" y="838200"/>
            <a:ext cx="8458200" cy="5378450"/>
          </a:xfrm>
        </p:spPr>
        <p:txBody>
          <a:bodyPr/>
          <a:lstStyle/>
          <a:p>
            <a:r>
              <a:rPr lang="es-ES_tradnl" sz="2000" dirty="0" smtClean="0">
                <a:latin typeface="Times" pitchFamily="18" charset="0"/>
                <a:cs typeface="Times" pitchFamily="18" charset="0"/>
              </a:rPr>
              <a:t>Artículo 28 (vertido de materiales no biodegradables, sustancias, agentes biológicos o bioquímicos, efluentes o aguas residuales no tratadas, objetos o desechos de cualquier naturaleza en los cuerpos de agua, sus riberas, cauces, cuencas, mantos acuíferos, lagos, lagunas o demás depósitos de agua, incluyendo los sistemas de abastecimiento de aguas); </a:t>
            </a:r>
            <a:endParaRPr lang="pt-BR" sz="2000" dirty="0" smtClean="0">
              <a:latin typeface="Times" pitchFamily="18" charset="0"/>
              <a:cs typeface="Times" pitchFamily="18" charset="0"/>
            </a:endParaRPr>
          </a:p>
          <a:p>
            <a:r>
              <a:rPr lang="es-ES_tradnl" sz="2000" dirty="0" smtClean="0">
                <a:latin typeface="Times" pitchFamily="18" charset="0"/>
                <a:cs typeface="Times" pitchFamily="18" charset="0"/>
              </a:rPr>
              <a:t>Artículo </a:t>
            </a:r>
            <a:r>
              <a:rPr lang="es-ES_tradnl" sz="2000" dirty="0" smtClean="0">
                <a:latin typeface="Times" pitchFamily="18" charset="0"/>
                <a:cs typeface="Times" pitchFamily="18" charset="0"/>
              </a:rPr>
              <a:t>29 (alteración térmica de cuerpos de agua violando las normas técnicas); </a:t>
            </a:r>
            <a:endParaRPr lang="pt-BR" sz="2000" dirty="0" smtClean="0">
              <a:latin typeface="Times" pitchFamily="18" charset="0"/>
              <a:cs typeface="Times" pitchFamily="18" charset="0"/>
            </a:endParaRPr>
          </a:p>
          <a:p>
            <a:r>
              <a:rPr lang="es-ES_tradnl" sz="2000" dirty="0" smtClean="0">
                <a:latin typeface="Times" pitchFamily="18" charset="0"/>
                <a:cs typeface="Times" pitchFamily="18" charset="0"/>
              </a:rPr>
              <a:t>Artículo </a:t>
            </a:r>
            <a:r>
              <a:rPr lang="es-ES_tradnl" sz="2000" dirty="0" smtClean="0">
                <a:latin typeface="Times" pitchFamily="18" charset="0"/>
                <a:cs typeface="Times" pitchFamily="18" charset="0"/>
              </a:rPr>
              <a:t>30 (cambios u obstrucción de los sistemas de control, escorrentías, flujo de las aguas o el lecho natural de los ríos, que provoque la sedimentación de este);</a:t>
            </a:r>
            <a:endParaRPr lang="pt-BR" sz="2000" dirty="0" smtClean="0">
              <a:latin typeface="Times" pitchFamily="18" charset="0"/>
              <a:cs typeface="Times" pitchFamily="18" charset="0"/>
            </a:endParaRPr>
          </a:p>
          <a:p>
            <a:r>
              <a:rPr lang="es-ES_tradnl" sz="2000" dirty="0" smtClean="0">
                <a:latin typeface="Times" pitchFamily="18" charset="0"/>
                <a:cs typeface="Times" pitchFamily="18" charset="0"/>
              </a:rPr>
              <a:t>Artículo </a:t>
            </a:r>
            <a:r>
              <a:rPr lang="es-ES_tradnl" sz="2000" dirty="0" smtClean="0">
                <a:latin typeface="Times" pitchFamily="18" charset="0"/>
                <a:cs typeface="Times" pitchFamily="18" charset="0"/>
              </a:rPr>
              <a:t>31 (extracción de materiales granulares como arenas, gravas o cantos rodados, sin autorización);</a:t>
            </a:r>
            <a:endParaRPr lang="pt-BR" sz="2000" dirty="0" smtClean="0">
              <a:latin typeface="Times" pitchFamily="18" charset="0"/>
              <a:cs typeface="Times" pitchFamily="18" charset="0"/>
            </a:endParaRPr>
          </a:p>
          <a:p>
            <a:r>
              <a:rPr lang="es-ES_tradnl" sz="2000" dirty="0" smtClean="0">
                <a:latin typeface="Times" pitchFamily="18" charset="0"/>
                <a:cs typeface="Times" pitchFamily="18" charset="0"/>
              </a:rPr>
              <a:t>Artículo </a:t>
            </a:r>
            <a:r>
              <a:rPr lang="es-ES_tradnl" sz="2000" dirty="0" smtClean="0">
                <a:latin typeface="Times" pitchFamily="18" charset="0"/>
                <a:cs typeface="Times" pitchFamily="18" charset="0"/>
              </a:rPr>
              <a:t>32 (realización de trabajos que puedan ocasionar daños, contaminación o alteración de aguas subterráneas o a las fuentes de aguas minerales</a:t>
            </a:r>
            <a:r>
              <a:rPr lang="es-ES_tradnl" sz="2000" dirty="0" smtClean="0">
                <a:latin typeface="Times" pitchFamily="18" charset="0"/>
                <a:cs typeface="Times" pitchFamily="18" charset="0"/>
              </a:rPr>
              <a:t>);</a:t>
            </a:r>
            <a:endParaRPr lang="pt-BR" sz="2000" dirty="0" smtClean="0">
              <a:latin typeface="Times" pitchFamily="18" charset="0"/>
              <a:cs typeface="Times"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33400" y="1219200"/>
            <a:ext cx="8458200" cy="5105400"/>
          </a:xfrm>
        </p:spPr>
        <p:txBody>
          <a:bodyPr/>
          <a:lstStyle/>
          <a:p>
            <a:r>
              <a:rPr lang="es-ES_tradnl" sz="2000" dirty="0" smtClean="0">
                <a:solidFill>
                  <a:schemeClr val="tx1"/>
                </a:solidFill>
                <a:latin typeface="Times" pitchFamily="18" charset="0"/>
                <a:cs typeface="Times" pitchFamily="18" charset="0"/>
              </a:rPr>
              <a:t>Artículo 33 (romper o inutilizar barreras, exclusas (sic), diques u otras obras destinadas a la defensa común de las aguas, a su normal conducción o a la reparación de algún desastre común que haya hecho surgir el peligro de inundación);</a:t>
            </a:r>
            <a:endParaRPr lang="pt-BR" sz="2000" dirty="0" smtClean="0">
              <a:solidFill>
                <a:schemeClr val="tx1"/>
              </a:solidFill>
              <a:latin typeface="Times" pitchFamily="18" charset="0"/>
              <a:cs typeface="Times" pitchFamily="18" charset="0"/>
            </a:endParaRPr>
          </a:p>
          <a:p>
            <a:r>
              <a:rPr lang="es-ES_tradnl" sz="2000" dirty="0" smtClean="0">
                <a:solidFill>
                  <a:schemeClr val="tx1"/>
                </a:solidFill>
                <a:latin typeface="Times" pitchFamily="18" charset="0"/>
                <a:cs typeface="Times" pitchFamily="18" charset="0"/>
              </a:rPr>
              <a:t>	Artículo 34 (otorgar permisos o autorizaciones para la construcción de obras y desarrollo de actividades no permitidas en lechos, vegas, planicies inundables de los ríos u otros cuerpos de aguas);</a:t>
            </a:r>
            <a:endParaRPr lang="pt-BR" sz="2000" dirty="0" smtClean="0">
              <a:solidFill>
                <a:schemeClr val="tx1"/>
              </a:solidFill>
              <a:latin typeface="Times" pitchFamily="18" charset="0"/>
              <a:cs typeface="Times" pitchFamily="18" charset="0"/>
            </a:endParaRPr>
          </a:p>
          <a:p>
            <a:r>
              <a:rPr lang="es-ES_tradnl" sz="2000" dirty="0" smtClean="0">
                <a:solidFill>
                  <a:schemeClr val="tx1"/>
                </a:solidFill>
                <a:latin typeface="Times" pitchFamily="18" charset="0"/>
                <a:cs typeface="Times" pitchFamily="18" charset="0"/>
              </a:rPr>
              <a:t>	Artículo 53 (deforestación, tala, roza o destrucción de vegetación donde existan vertientes que provea de agua a las poblaciones); </a:t>
            </a:r>
            <a:endParaRPr lang="pt-BR" sz="2000" dirty="0" smtClean="0">
              <a:solidFill>
                <a:schemeClr val="tx1"/>
              </a:solidFill>
              <a:latin typeface="Times" pitchFamily="18" charset="0"/>
              <a:cs typeface="Times" pitchFamily="18" charset="0"/>
            </a:endParaRPr>
          </a:p>
          <a:p>
            <a:endParaRPr lang="pt-BR" sz="2000" dirty="0" smtClean="0"/>
          </a:p>
          <a:p>
            <a:endParaRPr lang="pt-BR" sz="20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4"/>
          <p:cNvSpPr>
            <a:spLocks noGrp="1"/>
          </p:cNvSpPr>
          <p:nvPr>
            <p:ph idx="1"/>
          </p:nvPr>
        </p:nvSpPr>
        <p:spPr>
          <a:xfrm>
            <a:off x="457200" y="838200"/>
            <a:ext cx="8382000" cy="5378450"/>
          </a:xfrm>
        </p:spPr>
        <p:txBody>
          <a:bodyPr/>
          <a:lstStyle/>
          <a:p>
            <a:r>
              <a:rPr lang="es-ES_tradnl" sz="2000" b="1" dirty="0" smtClean="0">
                <a:solidFill>
                  <a:schemeClr val="tx1"/>
                </a:solidFill>
                <a:latin typeface="Times" pitchFamily="18" charset="0"/>
                <a:cs typeface="Times" pitchFamily="18" charset="0"/>
              </a:rPr>
              <a:t>CONCLUSIÓN</a:t>
            </a:r>
            <a:r>
              <a:rPr lang="es-ES_tradnl" sz="2000" dirty="0" smtClean="0">
                <a:solidFill>
                  <a:schemeClr val="tx1"/>
                </a:solidFill>
                <a:latin typeface="Times" pitchFamily="18" charset="0"/>
                <a:cs typeface="Times" pitchFamily="18" charset="0"/>
              </a:rPr>
              <a:t> </a:t>
            </a:r>
            <a:endParaRPr lang="pt-BR" sz="2000" dirty="0" smtClean="0">
              <a:solidFill>
                <a:schemeClr val="tx1"/>
              </a:solidFill>
              <a:latin typeface="Times" pitchFamily="18" charset="0"/>
              <a:cs typeface="Times" pitchFamily="18" charset="0"/>
            </a:endParaRPr>
          </a:p>
          <a:p>
            <a:r>
              <a:rPr lang="es-ES_tradnl" sz="2000" dirty="0" smtClean="0">
                <a:solidFill>
                  <a:schemeClr val="tx1"/>
                </a:solidFill>
                <a:latin typeface="Times" pitchFamily="18" charset="0"/>
                <a:cs typeface="Times" pitchFamily="18" charset="0"/>
              </a:rPr>
              <a:t>		La Constitución, pese a ser un marco normativo bastante genérico, contiene expresas disposiciones concernientes a las aguas, y concretamente la principal norma es la que declara la publicidad de las aguas.</a:t>
            </a:r>
            <a:endParaRPr lang="pt-BR" sz="2000" dirty="0" smtClean="0">
              <a:solidFill>
                <a:schemeClr val="tx1"/>
              </a:solidFill>
              <a:latin typeface="Times" pitchFamily="18" charset="0"/>
              <a:cs typeface="Times" pitchFamily="18" charset="0"/>
            </a:endParaRPr>
          </a:p>
          <a:p>
            <a:r>
              <a:rPr lang="es-ES_tradnl" sz="2000" dirty="0" smtClean="0">
                <a:solidFill>
                  <a:schemeClr val="tx1"/>
                </a:solidFill>
                <a:latin typeface="Times" pitchFamily="18" charset="0"/>
                <a:cs typeface="Times" pitchFamily="18" charset="0"/>
              </a:rPr>
              <a:t>		Son muy numerosos los textos tanto legales como </a:t>
            </a:r>
            <a:r>
              <a:rPr lang="es-ES_tradnl" sz="2000" dirty="0" err="1" smtClean="0">
                <a:solidFill>
                  <a:schemeClr val="tx1"/>
                </a:solidFill>
                <a:latin typeface="Times" pitchFamily="18" charset="0"/>
                <a:cs typeface="Times" pitchFamily="18" charset="0"/>
              </a:rPr>
              <a:t>sublegales</a:t>
            </a:r>
            <a:r>
              <a:rPr lang="es-ES_tradnl" sz="2000" dirty="0" smtClean="0">
                <a:solidFill>
                  <a:schemeClr val="tx1"/>
                </a:solidFill>
                <a:latin typeface="Times" pitchFamily="18" charset="0"/>
                <a:cs typeface="Times" pitchFamily="18" charset="0"/>
              </a:rPr>
              <a:t> que se refieren al recurso, siendo los principales la Ley Orgánica del Ambiente, por ser la ley marco en la materia, pero igualmente, la Ley de Aguas, la ley principal en cuanto a los recursos hídricos, la Ley Orgánica para la Ordenación del Territorio en cuanto a las áreas naturales protegidas, y leyes como el Código Civil por la importancia en cuanto al régimen de propiedad, si no del agua, si del lecho y ribera de los cuerpos de agua.	 </a:t>
            </a:r>
            <a:endParaRPr lang="pt-BR" sz="2000" dirty="0" smtClean="0">
              <a:solidFill>
                <a:schemeClr val="tx1"/>
              </a:solidFill>
              <a:latin typeface="Times" pitchFamily="18" charset="0"/>
              <a:cs typeface="Times" pitchFamily="18" charset="0"/>
            </a:endParaRPr>
          </a:p>
          <a:p>
            <a:r>
              <a:rPr lang="es-ES_tradnl" sz="2000" dirty="0" smtClean="0">
                <a:solidFill>
                  <a:schemeClr val="tx1"/>
                </a:solidFill>
                <a:latin typeface="+mn-lt"/>
                <a:ea typeface="+mn-ea"/>
                <a:cs typeface="+mn-cs"/>
              </a:rPr>
              <a:t>	</a:t>
            </a:r>
            <a:endParaRPr lang="pt-BR" sz="20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4"/>
          <p:cNvSpPr>
            <a:spLocks noGrp="1"/>
          </p:cNvSpPr>
          <p:nvPr>
            <p:ph idx="1"/>
          </p:nvPr>
        </p:nvSpPr>
        <p:spPr/>
        <p:txBody>
          <a:bodyPr>
            <a:normAutofit/>
          </a:bodyPr>
          <a:lstStyle/>
          <a:p>
            <a:r>
              <a:rPr lang="es-ES_tradnl" sz="2000" dirty="0" smtClean="0">
                <a:solidFill>
                  <a:schemeClr val="tx1"/>
                </a:solidFill>
                <a:latin typeface="Times" pitchFamily="18" charset="0"/>
                <a:cs typeface="Times" pitchFamily="18" charset="0"/>
              </a:rPr>
              <a:t>La Ley de Aguas señala como principios la gestión integral de las aguas, la cual comprende “el conjunto de actividades de índole técnica, científica, económica, financiera, institucional, gerencial, jurídica y operativa, dirigidas a la conservación y aprovechamiento del agua en beneficio colectivo, considerando las aguas en todas sus formas y los ecosistemas naturales asociados, las cuencas hidrográficas que las contienen, los actores e intereses de los usuarios o usuarias, los diferentes niveles territoriales de gobierno y la política ambiental, de ordenación del territorio y de desarrollo socioeconómico del país”.</a:t>
            </a:r>
            <a:endParaRPr lang="pt-BR" sz="2000" dirty="0" smtClean="0">
              <a:solidFill>
                <a:schemeClr val="tx1"/>
              </a:solidFill>
              <a:latin typeface="Times" pitchFamily="18" charset="0"/>
              <a:cs typeface="Times" pitchFamily="18" charset="0"/>
            </a:endParaRPr>
          </a:p>
          <a:p>
            <a:r>
              <a:rPr lang="es-ES_tradnl" sz="2000" dirty="0" smtClean="0">
                <a:solidFill>
                  <a:schemeClr val="tx1"/>
                </a:solidFill>
                <a:latin typeface="Times" pitchFamily="18" charset="0"/>
                <a:cs typeface="Times" pitchFamily="18" charset="0"/>
              </a:rPr>
              <a:t>	Quizá de las más importantes disposiciones concernientes a la gestión integral del agua, y lo que ha conformado un cambio sustancial ha sido la conformación de las mesas técnicas de agua, organismo de participación popular en la gestión de las aguas.</a:t>
            </a:r>
            <a:endParaRPr lang="pt-BR" sz="2000" dirty="0" smtClean="0">
              <a:solidFill>
                <a:schemeClr val="tx1"/>
              </a:solidFill>
              <a:latin typeface="Times" pitchFamily="18" charset="0"/>
              <a:cs typeface="Times" pitchFamily="18" charset="0"/>
            </a:endParaRPr>
          </a:p>
          <a:p>
            <a:endParaRPr lang="pt-BR"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Grp="1" noChangeArrowheads="1"/>
          </p:cNvSpPr>
          <p:nvPr>
            <p:ph type="title" idx="4294967295"/>
          </p:nvPr>
        </p:nvSpPr>
        <p:spPr>
          <a:xfrm>
            <a:off x="533400" y="1447800"/>
            <a:ext cx="8610600" cy="3962400"/>
          </a:xfrm>
        </p:spPr>
        <p:txBody>
          <a:bodyPr>
            <a:noAutofit/>
          </a:bodyPr>
          <a:lstStyle/>
          <a:p>
            <a:r>
              <a:rPr lang="es-ES_tradnl" sz="2000" b="1" dirty="0" smtClean="0">
                <a:latin typeface="Times" pitchFamily="18" charset="0"/>
                <a:cs typeface="Times" pitchFamily="18" charset="0"/>
              </a:rPr>
              <a:t>2</a:t>
            </a:r>
            <a:r>
              <a:rPr lang="es-ES_tradnl" sz="2000" b="1" dirty="0" smtClean="0">
                <a:solidFill>
                  <a:schemeClr val="tx1"/>
                </a:solidFill>
                <a:latin typeface="Times" pitchFamily="18" charset="0"/>
                <a:cs typeface="Times" pitchFamily="18" charset="0"/>
              </a:rPr>
              <a:t>.1. Constitución de la República. G. O. Nº 5.453 del 24 -03-2000</a:t>
            </a:r>
            <a:r>
              <a:rPr lang="pt-BR" sz="2000" dirty="0" smtClean="0">
                <a:solidFill>
                  <a:schemeClr val="tx1"/>
                </a:solidFill>
                <a:latin typeface="Times" pitchFamily="18" charset="0"/>
                <a:cs typeface="Times" pitchFamily="18" charset="0"/>
              </a:rPr>
              <a:t/>
            </a:r>
            <a:br>
              <a:rPr lang="pt-BR" sz="2000" dirty="0" smtClean="0">
                <a:solidFill>
                  <a:schemeClr val="tx1"/>
                </a:solidFill>
                <a:latin typeface="Times" pitchFamily="18" charset="0"/>
                <a:cs typeface="Times" pitchFamily="18" charset="0"/>
              </a:rPr>
            </a:br>
            <a:r>
              <a:rPr lang="es-ES_tradnl" sz="2000" dirty="0" smtClean="0">
                <a:solidFill>
                  <a:schemeClr val="tx1"/>
                </a:solidFill>
                <a:latin typeface="Times" pitchFamily="18" charset="0"/>
                <a:cs typeface="Times" pitchFamily="18" charset="0"/>
              </a:rPr>
              <a:t>	</a:t>
            </a:r>
            <a:r>
              <a:rPr lang="es-ES_tradnl" sz="2000" b="0" dirty="0" smtClean="0">
                <a:solidFill>
                  <a:schemeClr val="tx1"/>
                </a:solidFill>
                <a:latin typeface="Times" pitchFamily="18" charset="0"/>
                <a:cs typeface="Times" pitchFamily="18" charset="0"/>
              </a:rPr>
              <a:t>Texto fundamental de la República, es el conjunto de normas que tiene como objetivo regir la organización, el funcionamiento, los fines, propósitos y razones del país. La relevancia que la Constitución Bolivariana otorga a los asuntos ambientales es muy grande: más de treinta artículos y el preámbulo tocan el asunto, y no en materias de poca monta. </a:t>
            </a:r>
            <a:br>
              <a:rPr lang="es-ES_tradnl" sz="2000" b="0" dirty="0" smtClean="0">
                <a:solidFill>
                  <a:schemeClr val="tx1"/>
                </a:solidFill>
                <a:latin typeface="Times" pitchFamily="18" charset="0"/>
                <a:cs typeface="Times" pitchFamily="18" charset="0"/>
              </a:rPr>
            </a:br>
            <a:r>
              <a:rPr lang="es-ES_tradnl" sz="2000" b="0" dirty="0" smtClean="0">
                <a:solidFill>
                  <a:schemeClr val="tx1"/>
                </a:solidFill>
                <a:latin typeface="Times" pitchFamily="18" charset="0"/>
                <a:cs typeface="Times" pitchFamily="18" charset="0"/>
              </a:rPr>
              <a:t>Para los fines de este trabajo la más importante disposición se encuentra en el artículo que declara las aguas del dominio público del Estado: Artículo 304: Todas las aguas son bienes de dominio público de la Nación, insustituibles para la vida y el desarrollo. La ley establecerá las disposiciones necesarias a fin de garantizar su protección, aprovechamiento y recuperación, respetando las fases del ciclo hidrológico y los criterios de ordenación del territorio. </a:t>
            </a:r>
            <a:r>
              <a:rPr lang="pt-BR" sz="2000" b="0" dirty="0" smtClean="0">
                <a:solidFill>
                  <a:schemeClr val="tx1"/>
                </a:solidFill>
                <a:latin typeface="Times" pitchFamily="18" charset="0"/>
                <a:cs typeface="Times" pitchFamily="18" charset="0"/>
              </a:rPr>
              <a:t/>
            </a:r>
            <a:br>
              <a:rPr lang="pt-BR" sz="2000" b="0" dirty="0" smtClean="0">
                <a:solidFill>
                  <a:schemeClr val="tx1"/>
                </a:solidFill>
                <a:latin typeface="Times" pitchFamily="18" charset="0"/>
                <a:cs typeface="Times" pitchFamily="18" charset="0"/>
              </a:rPr>
            </a:br>
            <a:r>
              <a:rPr lang="es-ES_tradnl" sz="2000" b="0" dirty="0" smtClean="0">
                <a:solidFill>
                  <a:schemeClr val="tx1"/>
                </a:solidFill>
                <a:latin typeface="Times" pitchFamily="18" charset="0"/>
                <a:cs typeface="Times" pitchFamily="18" charset="0"/>
              </a:rPr>
              <a:t>	Revisten relevancia también los artículos 127 (...Es una obligación fundamental del Estado, con la activa participación de la sociedad, garantizar que la población se desenvuelva en un ambiente libre de contaminación, en donde el aire, el agua, los suelos, las costas, el clima, la capa de ozono, las especies vivas, sean especialmente protegidos, de conformidad con la ley.), 156, numerales 16, 3, 29, (en cuanto a las competencias del Poder Público Nacional referentes a agua), 178 numeral 6 (competencias de los municipios); 305 (agricultura sustentable y pesca artesanal).</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0002" name="Picture 2"/>
          <p:cNvPicPr>
            <a:picLocks noChangeAspect="1" noChangeArrowheads="1"/>
          </p:cNvPicPr>
          <p:nvPr/>
        </p:nvPicPr>
        <p:blipFill>
          <a:blip r:embed="rId3" cstate="print"/>
          <a:srcRect/>
          <a:stretch>
            <a:fillRect/>
          </a:stretch>
        </p:blipFill>
        <p:spPr bwMode="auto">
          <a:xfrm>
            <a:off x="4800600" y="3505200"/>
            <a:ext cx="357188" cy="357188"/>
          </a:xfrm>
          <a:prstGeom prst="rect">
            <a:avLst/>
          </a:prstGeom>
          <a:noFill/>
          <a:ln w="9525">
            <a:noFill/>
            <a:miter lim="800000"/>
            <a:headEnd/>
            <a:tailEnd/>
          </a:ln>
        </p:spPr>
      </p:pic>
      <p:pic>
        <p:nvPicPr>
          <p:cNvPr id="640003" name="Picture 3"/>
          <p:cNvPicPr>
            <a:picLocks noChangeAspect="1" noChangeArrowheads="1"/>
          </p:cNvPicPr>
          <p:nvPr/>
        </p:nvPicPr>
        <p:blipFill>
          <a:blip r:embed="rId4" cstate="print"/>
          <a:srcRect/>
          <a:stretch>
            <a:fillRect/>
          </a:stretch>
        </p:blipFill>
        <p:spPr bwMode="auto">
          <a:xfrm>
            <a:off x="5257800" y="2232025"/>
            <a:ext cx="609600" cy="609600"/>
          </a:xfrm>
          <a:prstGeom prst="rect">
            <a:avLst/>
          </a:prstGeom>
          <a:noFill/>
          <a:ln w="9525">
            <a:noFill/>
            <a:miter lim="800000"/>
            <a:headEnd/>
            <a:tailEnd/>
          </a:ln>
        </p:spPr>
      </p:pic>
      <p:pic>
        <p:nvPicPr>
          <p:cNvPr id="640004" name="Picture 4"/>
          <p:cNvPicPr>
            <a:picLocks noChangeAspect="1" noChangeArrowheads="1"/>
          </p:cNvPicPr>
          <p:nvPr/>
        </p:nvPicPr>
        <p:blipFill>
          <a:blip r:embed="rId5" cstate="print"/>
          <a:srcRect/>
          <a:stretch>
            <a:fillRect/>
          </a:stretch>
        </p:blipFill>
        <p:spPr bwMode="auto">
          <a:xfrm>
            <a:off x="3733800" y="3505200"/>
            <a:ext cx="357188" cy="357188"/>
          </a:xfrm>
          <a:prstGeom prst="rect">
            <a:avLst/>
          </a:prstGeom>
          <a:noFill/>
          <a:ln w="9525">
            <a:noFill/>
            <a:miter lim="800000"/>
            <a:headEnd/>
            <a:tailEnd/>
          </a:ln>
        </p:spPr>
      </p:pic>
      <p:pic>
        <p:nvPicPr>
          <p:cNvPr id="640005" name="Picture 5"/>
          <p:cNvPicPr>
            <a:picLocks noChangeAspect="1" noChangeArrowheads="1"/>
          </p:cNvPicPr>
          <p:nvPr/>
        </p:nvPicPr>
        <p:blipFill>
          <a:blip r:embed="rId6" cstate="print"/>
          <a:srcRect/>
          <a:stretch>
            <a:fillRect/>
          </a:stretch>
        </p:blipFill>
        <p:spPr bwMode="auto">
          <a:xfrm>
            <a:off x="2743200" y="4267200"/>
            <a:ext cx="890588" cy="890588"/>
          </a:xfrm>
          <a:prstGeom prst="rect">
            <a:avLst/>
          </a:prstGeom>
          <a:noFill/>
          <a:ln w="9525">
            <a:noFill/>
            <a:miter lim="800000"/>
            <a:headEnd/>
            <a:tailEnd/>
          </a:ln>
        </p:spPr>
      </p:pic>
      <p:pic>
        <p:nvPicPr>
          <p:cNvPr id="640006" name="Picture 6"/>
          <p:cNvPicPr>
            <a:picLocks noChangeAspect="1" noChangeArrowheads="1"/>
          </p:cNvPicPr>
          <p:nvPr/>
        </p:nvPicPr>
        <p:blipFill>
          <a:blip r:embed="rId7" cstate="print"/>
          <a:srcRect/>
          <a:stretch>
            <a:fillRect/>
          </a:stretch>
        </p:blipFill>
        <p:spPr bwMode="auto">
          <a:xfrm>
            <a:off x="4800600" y="4267200"/>
            <a:ext cx="357188" cy="357188"/>
          </a:xfrm>
          <a:prstGeom prst="rect">
            <a:avLst/>
          </a:prstGeom>
          <a:noFill/>
          <a:ln w="9525">
            <a:noFill/>
            <a:miter lim="800000"/>
            <a:headEnd/>
            <a:tailEnd/>
          </a:ln>
        </p:spPr>
      </p:pic>
      <p:pic>
        <p:nvPicPr>
          <p:cNvPr id="640007" name="Picture 7"/>
          <p:cNvPicPr>
            <a:picLocks noChangeAspect="1" noChangeArrowheads="1"/>
          </p:cNvPicPr>
          <p:nvPr/>
        </p:nvPicPr>
        <p:blipFill>
          <a:blip r:embed="rId8" cstate="print"/>
          <a:srcRect/>
          <a:stretch>
            <a:fillRect/>
          </a:stretch>
        </p:blipFill>
        <p:spPr bwMode="auto">
          <a:xfrm>
            <a:off x="6400800" y="3048000"/>
            <a:ext cx="509588" cy="509588"/>
          </a:xfrm>
          <a:prstGeom prst="rect">
            <a:avLst/>
          </a:prstGeom>
          <a:noFill/>
          <a:ln w="9525">
            <a:noFill/>
            <a:miter lim="800000"/>
            <a:headEnd/>
            <a:tailEnd/>
          </a:ln>
        </p:spPr>
      </p:pic>
      <p:pic>
        <p:nvPicPr>
          <p:cNvPr id="640008" name="Picture 8"/>
          <p:cNvPicPr>
            <a:picLocks noChangeAspect="1" noChangeArrowheads="1"/>
          </p:cNvPicPr>
          <p:nvPr/>
        </p:nvPicPr>
        <p:blipFill>
          <a:blip r:embed="rId9" cstate="print"/>
          <a:srcRect/>
          <a:stretch>
            <a:fillRect/>
          </a:stretch>
        </p:blipFill>
        <p:spPr bwMode="auto">
          <a:xfrm>
            <a:off x="5943600" y="4114800"/>
            <a:ext cx="376238" cy="376238"/>
          </a:xfrm>
          <a:prstGeom prst="rect">
            <a:avLst/>
          </a:prstGeom>
          <a:noFill/>
          <a:ln w="9525">
            <a:noFill/>
            <a:miter lim="800000"/>
            <a:headEnd/>
            <a:tailEnd/>
          </a:ln>
        </p:spPr>
      </p:pic>
      <p:pic>
        <p:nvPicPr>
          <p:cNvPr id="640009" name="Picture 9"/>
          <p:cNvPicPr>
            <a:picLocks noChangeAspect="1" noChangeArrowheads="1"/>
          </p:cNvPicPr>
          <p:nvPr/>
        </p:nvPicPr>
        <p:blipFill>
          <a:blip r:embed="rId10" cstate="print"/>
          <a:srcRect/>
          <a:stretch>
            <a:fillRect/>
          </a:stretch>
        </p:blipFill>
        <p:spPr bwMode="auto">
          <a:xfrm>
            <a:off x="7543800" y="4038600"/>
            <a:ext cx="681038" cy="681038"/>
          </a:xfrm>
          <a:prstGeom prst="rect">
            <a:avLst/>
          </a:prstGeom>
          <a:noFill/>
          <a:ln w="9525">
            <a:noFill/>
            <a:miter lim="800000"/>
            <a:headEnd/>
            <a:tailEnd/>
          </a:ln>
        </p:spPr>
      </p:pic>
      <p:sp>
        <p:nvSpPr>
          <p:cNvPr id="640010" name="Rectangle 10"/>
          <p:cNvSpPr>
            <a:spLocks noChangeArrowheads="1"/>
          </p:cNvSpPr>
          <p:nvPr/>
        </p:nvSpPr>
        <p:spPr bwMode="auto">
          <a:xfrm>
            <a:off x="3581400" y="4724400"/>
            <a:ext cx="4783138" cy="914400"/>
          </a:xfrm>
          <a:prstGeom prst="rect">
            <a:avLst/>
          </a:prstGeom>
          <a:noFill/>
          <a:ln w="9525">
            <a:noFill/>
            <a:miter lim="800000"/>
            <a:headEnd/>
            <a:tailEnd/>
          </a:ln>
          <a:effectLst/>
        </p:spPr>
        <p:txBody>
          <a:bodyPr>
            <a:spAutoFit/>
          </a:bodyPr>
          <a:lstStyle/>
          <a:p>
            <a:pPr>
              <a:defRPr/>
            </a:pPr>
            <a:r>
              <a:rPr lang="es-ES_tradnl" sz="5400" b="1">
                <a:solidFill>
                  <a:schemeClr val="tx2"/>
                </a:solidFill>
                <a:effectLst>
                  <a:outerShdw blurRad="38100" dist="38100" dir="2700000" algn="tl">
                    <a:srgbClr val="C0C0C0"/>
                  </a:outerShdw>
                </a:effectLst>
                <a:latin typeface="Times New Roman" pitchFamily="48" charset="0"/>
              </a:rPr>
              <a:t>GRACIAS</a:t>
            </a:r>
            <a:endParaRPr lang="es-ES_tradnl" sz="5400">
              <a:latin typeface="Times New Roman" pitchFamily="48" charset="0"/>
            </a:endParaRPr>
          </a:p>
        </p:txBody>
      </p:sp>
      <p:pic>
        <p:nvPicPr>
          <p:cNvPr id="640011" name="Picture 11"/>
          <p:cNvPicPr>
            <a:picLocks noChangeAspect="1" noChangeArrowheads="1"/>
          </p:cNvPicPr>
          <p:nvPr/>
        </p:nvPicPr>
        <p:blipFill>
          <a:blip r:embed="rId5" cstate="print"/>
          <a:srcRect/>
          <a:stretch>
            <a:fillRect/>
          </a:stretch>
        </p:blipFill>
        <p:spPr bwMode="auto">
          <a:xfrm>
            <a:off x="3352800" y="2362200"/>
            <a:ext cx="661988" cy="3571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640002"/>
                                        </p:tgtEl>
                                        <p:attrNameLst>
                                          <p:attrName>style.visibility</p:attrName>
                                        </p:attrNameLst>
                                      </p:cBhvr>
                                      <p:to>
                                        <p:strVal val="visible"/>
                                      </p:to>
                                    </p:set>
                                    <p:anim calcmode="lin" valueType="num">
                                      <p:cBhvr additive="base">
                                        <p:cTn id="7" dur="500" fill="hold"/>
                                        <p:tgtEl>
                                          <p:spTgt spid="640002"/>
                                        </p:tgtEl>
                                        <p:attrNameLst>
                                          <p:attrName>ppt_x</p:attrName>
                                        </p:attrNameLst>
                                      </p:cBhvr>
                                      <p:tavLst>
                                        <p:tav tm="0">
                                          <p:val>
                                            <p:strVal val="#ppt_x"/>
                                          </p:val>
                                        </p:tav>
                                        <p:tav tm="100000">
                                          <p:val>
                                            <p:strVal val="#ppt_x"/>
                                          </p:val>
                                        </p:tav>
                                      </p:tavLst>
                                    </p:anim>
                                    <p:anim calcmode="lin" valueType="num">
                                      <p:cBhvr additive="base">
                                        <p:cTn id="8" dur="500" fill="hold"/>
                                        <p:tgtEl>
                                          <p:spTgt spid="64000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640003"/>
                                        </p:tgtEl>
                                        <p:attrNameLst>
                                          <p:attrName>style.visibility</p:attrName>
                                        </p:attrNameLst>
                                      </p:cBhvr>
                                      <p:to>
                                        <p:strVal val="visible"/>
                                      </p:to>
                                    </p:set>
                                    <p:anim calcmode="lin" valueType="num">
                                      <p:cBhvr additive="base">
                                        <p:cTn id="12" dur="500" fill="hold"/>
                                        <p:tgtEl>
                                          <p:spTgt spid="640003"/>
                                        </p:tgtEl>
                                        <p:attrNameLst>
                                          <p:attrName>ppt_x</p:attrName>
                                        </p:attrNameLst>
                                      </p:cBhvr>
                                      <p:tavLst>
                                        <p:tav tm="0">
                                          <p:val>
                                            <p:strVal val="0-#ppt_w/2"/>
                                          </p:val>
                                        </p:tav>
                                        <p:tav tm="100000">
                                          <p:val>
                                            <p:strVal val="#ppt_x"/>
                                          </p:val>
                                        </p:tav>
                                      </p:tavLst>
                                    </p:anim>
                                    <p:anim calcmode="lin" valueType="num">
                                      <p:cBhvr additive="base">
                                        <p:cTn id="13" dur="500" fill="hold"/>
                                        <p:tgtEl>
                                          <p:spTgt spid="64000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Campanillas"/>
                                        </p:tgtEl>
                                      </p:cMediaNode>
                                    </p:audio>
                                  </p:subTnLst>
                                </p:cTn>
                              </p:par>
                            </p:childTnLst>
                          </p:cTn>
                        </p:par>
                        <p:par>
                          <p:cTn id="14" fill="hold">
                            <p:stCondLst>
                              <p:cond delay="1000"/>
                            </p:stCondLst>
                            <p:childTnLst>
                              <p:par>
                                <p:cTn id="15" presetID="15" presetClass="entr" presetSubtype="0" fill="hold" nodeType="afterEffect">
                                  <p:stCondLst>
                                    <p:cond delay="0"/>
                                  </p:stCondLst>
                                  <p:childTnLst>
                                    <p:set>
                                      <p:cBhvr>
                                        <p:cTn id="16" dur="1" fill="hold">
                                          <p:stCondLst>
                                            <p:cond delay="0"/>
                                          </p:stCondLst>
                                        </p:cTn>
                                        <p:tgtEl>
                                          <p:spTgt spid="640004"/>
                                        </p:tgtEl>
                                        <p:attrNameLst>
                                          <p:attrName>style.visibility</p:attrName>
                                        </p:attrNameLst>
                                      </p:cBhvr>
                                      <p:to>
                                        <p:strVal val="visible"/>
                                      </p:to>
                                    </p:set>
                                    <p:anim calcmode="lin" valueType="num">
                                      <p:cBhvr>
                                        <p:cTn id="17" dur="1000" fill="hold"/>
                                        <p:tgtEl>
                                          <p:spTgt spid="640004"/>
                                        </p:tgtEl>
                                        <p:attrNameLst>
                                          <p:attrName>ppt_w</p:attrName>
                                        </p:attrNameLst>
                                      </p:cBhvr>
                                      <p:tavLst>
                                        <p:tav tm="0">
                                          <p:val>
                                            <p:fltVal val="0"/>
                                          </p:val>
                                        </p:tav>
                                        <p:tav tm="100000">
                                          <p:val>
                                            <p:strVal val="#ppt_w"/>
                                          </p:val>
                                        </p:tav>
                                      </p:tavLst>
                                    </p:anim>
                                    <p:anim calcmode="lin" valueType="num">
                                      <p:cBhvr>
                                        <p:cTn id="18" dur="1000" fill="hold"/>
                                        <p:tgtEl>
                                          <p:spTgt spid="640004"/>
                                        </p:tgtEl>
                                        <p:attrNameLst>
                                          <p:attrName>ppt_h</p:attrName>
                                        </p:attrNameLst>
                                      </p:cBhvr>
                                      <p:tavLst>
                                        <p:tav tm="0">
                                          <p:val>
                                            <p:fltVal val="0"/>
                                          </p:val>
                                        </p:tav>
                                        <p:tav tm="100000">
                                          <p:val>
                                            <p:strVal val="#ppt_h"/>
                                          </p:val>
                                        </p:tav>
                                      </p:tavLst>
                                    </p:anim>
                                    <p:anim calcmode="lin" valueType="num">
                                      <p:cBhvr>
                                        <p:cTn id="19" dur="1000" fill="hold"/>
                                        <p:tgtEl>
                                          <p:spTgt spid="640004"/>
                                        </p:tgtEl>
                                        <p:attrNameLst>
                                          <p:attrName>ppt_x</p:attrName>
                                        </p:attrNameLst>
                                      </p:cBhvr>
                                      <p:tavLst>
                                        <p:tav tm="0" fmla="#ppt_x+(cos(-2*pi*(1-$))*-#ppt_x-sin(-2*pi*(1-$))*(1-#ppt_y))*(1-$)">
                                          <p:val>
                                            <p:fltVal val="0"/>
                                          </p:val>
                                        </p:tav>
                                        <p:tav tm="100000">
                                          <p:val>
                                            <p:fltVal val="1"/>
                                          </p:val>
                                        </p:tav>
                                      </p:tavLst>
                                    </p:anim>
                                    <p:anim calcmode="lin" valueType="num">
                                      <p:cBhvr>
                                        <p:cTn id="20" dur="1000" fill="hold"/>
                                        <p:tgtEl>
                                          <p:spTgt spid="640004"/>
                                        </p:tgtEl>
                                        <p:attrNameLst>
                                          <p:attrName>ppt_y</p:attrName>
                                        </p:attrNameLst>
                                      </p:cBhvr>
                                      <p:tavLst>
                                        <p:tav tm="0" fmla="#ppt_y+(sin(-2*pi*(1-$))*-#ppt_x+cos(-2*pi*(1-$))*(1-#ppt_y))*(1-$)">
                                          <p:val>
                                            <p:fltVal val="0"/>
                                          </p:val>
                                        </p:tav>
                                        <p:tav tm="100000">
                                          <p:val>
                                            <p:fltVal val="1"/>
                                          </p:val>
                                        </p:tav>
                                      </p:tavLst>
                                    </p:anim>
                                  </p:childTnLst>
                                </p:cTn>
                              </p:par>
                            </p:childTnLst>
                          </p:cTn>
                        </p:par>
                        <p:par>
                          <p:cTn id="21" fill="hold">
                            <p:stCondLst>
                              <p:cond delay="2000"/>
                            </p:stCondLst>
                            <p:childTnLst>
                              <p:par>
                                <p:cTn id="22" presetID="2" presetClass="entr" presetSubtype="8" fill="hold" nodeType="afterEffect">
                                  <p:stCondLst>
                                    <p:cond delay="0"/>
                                  </p:stCondLst>
                                  <p:childTnLst>
                                    <p:set>
                                      <p:cBhvr>
                                        <p:cTn id="23" dur="1" fill="hold">
                                          <p:stCondLst>
                                            <p:cond delay="0"/>
                                          </p:stCondLst>
                                        </p:cTn>
                                        <p:tgtEl>
                                          <p:spTgt spid="640005"/>
                                        </p:tgtEl>
                                        <p:attrNameLst>
                                          <p:attrName>style.visibility</p:attrName>
                                        </p:attrNameLst>
                                      </p:cBhvr>
                                      <p:to>
                                        <p:strVal val="visible"/>
                                      </p:to>
                                    </p:set>
                                    <p:anim calcmode="lin" valueType="num">
                                      <p:cBhvr additive="base">
                                        <p:cTn id="24" dur="500" fill="hold"/>
                                        <p:tgtEl>
                                          <p:spTgt spid="640005"/>
                                        </p:tgtEl>
                                        <p:attrNameLst>
                                          <p:attrName>ppt_x</p:attrName>
                                        </p:attrNameLst>
                                      </p:cBhvr>
                                      <p:tavLst>
                                        <p:tav tm="0">
                                          <p:val>
                                            <p:strVal val="0-#ppt_w/2"/>
                                          </p:val>
                                        </p:tav>
                                        <p:tav tm="100000">
                                          <p:val>
                                            <p:strVal val="#ppt_x"/>
                                          </p:val>
                                        </p:tav>
                                      </p:tavLst>
                                    </p:anim>
                                    <p:anim calcmode="lin" valueType="num">
                                      <p:cBhvr additive="base">
                                        <p:cTn id="25" dur="500" fill="hold"/>
                                        <p:tgtEl>
                                          <p:spTgt spid="640005"/>
                                        </p:tgtEl>
                                        <p:attrNameLst>
                                          <p:attrName>ppt_y</p:attrName>
                                        </p:attrNameLst>
                                      </p:cBhvr>
                                      <p:tavLst>
                                        <p:tav tm="0">
                                          <p:val>
                                            <p:strVal val="#ppt_y"/>
                                          </p:val>
                                        </p:tav>
                                        <p:tav tm="100000">
                                          <p:val>
                                            <p:strVal val="#ppt_y"/>
                                          </p:val>
                                        </p:tav>
                                      </p:tavLst>
                                    </p:anim>
                                  </p:childTnLst>
                                </p:cTn>
                              </p:par>
                            </p:childTnLst>
                          </p:cTn>
                        </p:par>
                        <p:par>
                          <p:cTn id="26" fill="hold">
                            <p:stCondLst>
                              <p:cond delay="2500"/>
                            </p:stCondLst>
                            <p:childTnLst>
                              <p:par>
                                <p:cTn id="27" presetID="9" presetClass="entr" presetSubtype="0" fill="hold" nodeType="afterEffect">
                                  <p:stCondLst>
                                    <p:cond delay="0"/>
                                  </p:stCondLst>
                                  <p:childTnLst>
                                    <p:set>
                                      <p:cBhvr>
                                        <p:cTn id="28" dur="1" fill="hold">
                                          <p:stCondLst>
                                            <p:cond delay="0"/>
                                          </p:stCondLst>
                                        </p:cTn>
                                        <p:tgtEl>
                                          <p:spTgt spid="640006"/>
                                        </p:tgtEl>
                                        <p:attrNameLst>
                                          <p:attrName>style.visibility</p:attrName>
                                        </p:attrNameLst>
                                      </p:cBhvr>
                                      <p:to>
                                        <p:strVal val="visible"/>
                                      </p:to>
                                    </p:set>
                                    <p:animEffect transition="in" filter="dissolve">
                                      <p:cBhvr>
                                        <p:cTn id="29" dur="500"/>
                                        <p:tgtEl>
                                          <p:spTgt spid="640006"/>
                                        </p:tgtEl>
                                      </p:cBhvr>
                                    </p:animEffect>
                                  </p:childTnLst>
                                </p:cTn>
                              </p:par>
                            </p:childTnLst>
                          </p:cTn>
                        </p:par>
                        <p:par>
                          <p:cTn id="30" fill="hold">
                            <p:stCondLst>
                              <p:cond delay="3000"/>
                            </p:stCondLst>
                            <p:childTnLst>
                              <p:par>
                                <p:cTn id="31" presetID="2" presetClass="entr" presetSubtype="1" fill="hold" nodeType="afterEffect">
                                  <p:stCondLst>
                                    <p:cond delay="0"/>
                                  </p:stCondLst>
                                  <p:childTnLst>
                                    <p:set>
                                      <p:cBhvr>
                                        <p:cTn id="32" dur="1" fill="hold">
                                          <p:stCondLst>
                                            <p:cond delay="0"/>
                                          </p:stCondLst>
                                        </p:cTn>
                                        <p:tgtEl>
                                          <p:spTgt spid="640007"/>
                                        </p:tgtEl>
                                        <p:attrNameLst>
                                          <p:attrName>style.visibility</p:attrName>
                                        </p:attrNameLst>
                                      </p:cBhvr>
                                      <p:to>
                                        <p:strVal val="visible"/>
                                      </p:to>
                                    </p:set>
                                    <p:anim calcmode="lin" valueType="num">
                                      <p:cBhvr additive="base">
                                        <p:cTn id="33" dur="500" fill="hold"/>
                                        <p:tgtEl>
                                          <p:spTgt spid="640007"/>
                                        </p:tgtEl>
                                        <p:attrNameLst>
                                          <p:attrName>ppt_x</p:attrName>
                                        </p:attrNameLst>
                                      </p:cBhvr>
                                      <p:tavLst>
                                        <p:tav tm="0">
                                          <p:val>
                                            <p:strVal val="#ppt_x"/>
                                          </p:val>
                                        </p:tav>
                                        <p:tav tm="100000">
                                          <p:val>
                                            <p:strVal val="#ppt_x"/>
                                          </p:val>
                                        </p:tav>
                                      </p:tavLst>
                                    </p:anim>
                                    <p:anim calcmode="lin" valueType="num">
                                      <p:cBhvr additive="base">
                                        <p:cTn id="34" dur="500" fill="hold"/>
                                        <p:tgtEl>
                                          <p:spTgt spid="640007"/>
                                        </p:tgtEl>
                                        <p:attrNameLst>
                                          <p:attrName>ppt_y</p:attrName>
                                        </p:attrNameLst>
                                      </p:cBhvr>
                                      <p:tavLst>
                                        <p:tav tm="0">
                                          <p:val>
                                            <p:strVal val="0-#ppt_h/2"/>
                                          </p:val>
                                        </p:tav>
                                        <p:tav tm="100000">
                                          <p:val>
                                            <p:strVal val="#ppt_y"/>
                                          </p:val>
                                        </p:tav>
                                      </p:tavLst>
                                    </p:anim>
                                  </p:childTnLst>
                                </p:cTn>
                              </p:par>
                            </p:childTnLst>
                          </p:cTn>
                        </p:par>
                        <p:par>
                          <p:cTn id="35" fill="hold">
                            <p:stCondLst>
                              <p:cond delay="3500"/>
                            </p:stCondLst>
                            <p:childTnLst>
                              <p:par>
                                <p:cTn id="36" presetID="15" presetClass="entr" presetSubtype="0" fill="hold" nodeType="afterEffect">
                                  <p:stCondLst>
                                    <p:cond delay="0"/>
                                  </p:stCondLst>
                                  <p:childTnLst>
                                    <p:set>
                                      <p:cBhvr>
                                        <p:cTn id="37" dur="1" fill="hold">
                                          <p:stCondLst>
                                            <p:cond delay="0"/>
                                          </p:stCondLst>
                                        </p:cTn>
                                        <p:tgtEl>
                                          <p:spTgt spid="640008"/>
                                        </p:tgtEl>
                                        <p:attrNameLst>
                                          <p:attrName>style.visibility</p:attrName>
                                        </p:attrNameLst>
                                      </p:cBhvr>
                                      <p:to>
                                        <p:strVal val="visible"/>
                                      </p:to>
                                    </p:set>
                                    <p:anim calcmode="lin" valueType="num">
                                      <p:cBhvr>
                                        <p:cTn id="38" dur="1000" fill="hold"/>
                                        <p:tgtEl>
                                          <p:spTgt spid="640008"/>
                                        </p:tgtEl>
                                        <p:attrNameLst>
                                          <p:attrName>ppt_w</p:attrName>
                                        </p:attrNameLst>
                                      </p:cBhvr>
                                      <p:tavLst>
                                        <p:tav tm="0">
                                          <p:val>
                                            <p:fltVal val="0"/>
                                          </p:val>
                                        </p:tav>
                                        <p:tav tm="100000">
                                          <p:val>
                                            <p:strVal val="#ppt_w"/>
                                          </p:val>
                                        </p:tav>
                                      </p:tavLst>
                                    </p:anim>
                                    <p:anim calcmode="lin" valueType="num">
                                      <p:cBhvr>
                                        <p:cTn id="39" dur="1000" fill="hold"/>
                                        <p:tgtEl>
                                          <p:spTgt spid="640008"/>
                                        </p:tgtEl>
                                        <p:attrNameLst>
                                          <p:attrName>ppt_h</p:attrName>
                                        </p:attrNameLst>
                                      </p:cBhvr>
                                      <p:tavLst>
                                        <p:tav tm="0">
                                          <p:val>
                                            <p:fltVal val="0"/>
                                          </p:val>
                                        </p:tav>
                                        <p:tav tm="100000">
                                          <p:val>
                                            <p:strVal val="#ppt_h"/>
                                          </p:val>
                                        </p:tav>
                                      </p:tavLst>
                                    </p:anim>
                                    <p:anim calcmode="lin" valueType="num">
                                      <p:cBhvr>
                                        <p:cTn id="40" dur="1000" fill="hold"/>
                                        <p:tgtEl>
                                          <p:spTgt spid="640008"/>
                                        </p:tgtEl>
                                        <p:attrNameLst>
                                          <p:attrName>ppt_x</p:attrName>
                                        </p:attrNameLst>
                                      </p:cBhvr>
                                      <p:tavLst>
                                        <p:tav tm="0" fmla="#ppt_x+(cos(-2*pi*(1-$))*-#ppt_x-sin(-2*pi*(1-$))*(1-#ppt_y))*(1-$)">
                                          <p:val>
                                            <p:fltVal val="0"/>
                                          </p:val>
                                        </p:tav>
                                        <p:tav tm="100000">
                                          <p:val>
                                            <p:fltVal val="1"/>
                                          </p:val>
                                        </p:tav>
                                      </p:tavLst>
                                    </p:anim>
                                    <p:anim calcmode="lin" valueType="num">
                                      <p:cBhvr>
                                        <p:cTn id="41" dur="1000" fill="hold"/>
                                        <p:tgtEl>
                                          <p:spTgt spid="640008"/>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36"/>
                                            </p:cond>
                                          </p:stCondLst>
                                          <p:endCondLst>
                                            <p:cond evt="onStopAudio" delay="0">
                                              <p:tgtEl>
                                                <p:sldTgt/>
                                              </p:tgtEl>
                                            </p:cond>
                                          </p:endCondLst>
                                        </p:cTn>
                                        <p:tgtEl>
                                          <p:sndTgt r:embed="rId2" name="Campanillas"/>
                                        </p:tgtEl>
                                      </p:cMediaNode>
                                    </p:audio>
                                  </p:subTnLst>
                                </p:cTn>
                              </p:par>
                            </p:childTnLst>
                          </p:cTn>
                        </p:par>
                        <p:par>
                          <p:cTn id="42" fill="hold">
                            <p:stCondLst>
                              <p:cond delay="4500"/>
                            </p:stCondLst>
                            <p:childTnLst>
                              <p:par>
                                <p:cTn id="43" presetID="2" presetClass="entr" presetSubtype="3" fill="hold" nodeType="afterEffect">
                                  <p:stCondLst>
                                    <p:cond delay="0"/>
                                  </p:stCondLst>
                                  <p:childTnLst>
                                    <p:set>
                                      <p:cBhvr>
                                        <p:cTn id="44" dur="1" fill="hold">
                                          <p:stCondLst>
                                            <p:cond delay="0"/>
                                          </p:stCondLst>
                                        </p:cTn>
                                        <p:tgtEl>
                                          <p:spTgt spid="640009"/>
                                        </p:tgtEl>
                                        <p:attrNameLst>
                                          <p:attrName>style.visibility</p:attrName>
                                        </p:attrNameLst>
                                      </p:cBhvr>
                                      <p:to>
                                        <p:strVal val="visible"/>
                                      </p:to>
                                    </p:set>
                                    <p:anim calcmode="lin" valueType="num">
                                      <p:cBhvr additive="base">
                                        <p:cTn id="45" dur="500" fill="hold"/>
                                        <p:tgtEl>
                                          <p:spTgt spid="640009"/>
                                        </p:tgtEl>
                                        <p:attrNameLst>
                                          <p:attrName>ppt_x</p:attrName>
                                        </p:attrNameLst>
                                      </p:cBhvr>
                                      <p:tavLst>
                                        <p:tav tm="0">
                                          <p:val>
                                            <p:strVal val="1+#ppt_w/2"/>
                                          </p:val>
                                        </p:tav>
                                        <p:tav tm="100000">
                                          <p:val>
                                            <p:strVal val="#ppt_x"/>
                                          </p:val>
                                        </p:tav>
                                      </p:tavLst>
                                    </p:anim>
                                    <p:anim calcmode="lin" valueType="num">
                                      <p:cBhvr additive="base">
                                        <p:cTn id="46" dur="500" fill="hold"/>
                                        <p:tgtEl>
                                          <p:spTgt spid="640009"/>
                                        </p:tgtEl>
                                        <p:attrNameLst>
                                          <p:attrName>ppt_y</p:attrName>
                                        </p:attrNameLst>
                                      </p:cBhvr>
                                      <p:tavLst>
                                        <p:tav tm="0">
                                          <p:val>
                                            <p:strVal val="0-#ppt_h/2"/>
                                          </p:val>
                                        </p:tav>
                                        <p:tav tm="100000">
                                          <p:val>
                                            <p:strVal val="#ppt_y"/>
                                          </p:val>
                                        </p:tav>
                                      </p:tavLst>
                                    </p:anim>
                                  </p:childTnLst>
                                </p:cTn>
                              </p:par>
                            </p:childTnLst>
                          </p:cTn>
                        </p:par>
                        <p:par>
                          <p:cTn id="47" fill="hold">
                            <p:stCondLst>
                              <p:cond delay="5000"/>
                            </p:stCondLst>
                            <p:childTnLst>
                              <p:par>
                                <p:cTn id="48" presetID="9" presetClass="entr" presetSubtype="0" fill="hold" grpId="0" nodeType="afterEffect">
                                  <p:stCondLst>
                                    <p:cond delay="0"/>
                                  </p:stCondLst>
                                  <p:childTnLst>
                                    <p:set>
                                      <p:cBhvr>
                                        <p:cTn id="49" dur="1" fill="hold">
                                          <p:stCondLst>
                                            <p:cond delay="0"/>
                                          </p:stCondLst>
                                        </p:cTn>
                                        <p:tgtEl>
                                          <p:spTgt spid="640010"/>
                                        </p:tgtEl>
                                        <p:attrNameLst>
                                          <p:attrName>style.visibility</p:attrName>
                                        </p:attrNameLst>
                                      </p:cBhvr>
                                      <p:to>
                                        <p:strVal val="visible"/>
                                      </p:to>
                                    </p:set>
                                    <p:animEffect transition="in" filter="dissolve">
                                      <p:cBhvr>
                                        <p:cTn id="50" dur="500"/>
                                        <p:tgtEl>
                                          <p:spTgt spid="640010"/>
                                        </p:tgtEl>
                                      </p:cBhvr>
                                    </p:animEffect>
                                  </p:childTnLst>
                                  <p:subTnLst>
                                    <p:audio>
                                      <p:cMediaNode>
                                        <p:cTn display="0" masterRel="sameClick">
                                          <p:stCondLst>
                                            <p:cond evt="begin" delay="0">
                                              <p:tn val="48"/>
                                            </p:cond>
                                          </p:stCondLst>
                                          <p:endCondLst>
                                            <p:cond evt="onStopAudio" delay="0">
                                              <p:tgtEl>
                                                <p:sldTgt/>
                                              </p:tgtEl>
                                            </p:cond>
                                          </p:endCondLst>
                                        </p:cTn>
                                        <p:tgtEl>
                                          <p:sndTgt r:embed="rId2" name="Campanillas"/>
                                        </p:tgtEl>
                                      </p:cMediaNode>
                                    </p:audio>
                                  </p:subTnLst>
                                </p:cTn>
                              </p:par>
                            </p:childTnLst>
                          </p:cTn>
                        </p:par>
                        <p:par>
                          <p:cTn id="51" fill="hold">
                            <p:stCondLst>
                              <p:cond delay="5500"/>
                            </p:stCondLst>
                            <p:childTnLst>
                              <p:par>
                                <p:cTn id="52" presetID="15" presetClass="entr" presetSubtype="0" fill="hold" nodeType="afterEffect">
                                  <p:stCondLst>
                                    <p:cond delay="0"/>
                                  </p:stCondLst>
                                  <p:childTnLst>
                                    <p:set>
                                      <p:cBhvr>
                                        <p:cTn id="53" dur="1" fill="hold">
                                          <p:stCondLst>
                                            <p:cond delay="0"/>
                                          </p:stCondLst>
                                        </p:cTn>
                                        <p:tgtEl>
                                          <p:spTgt spid="640011"/>
                                        </p:tgtEl>
                                        <p:attrNameLst>
                                          <p:attrName>style.visibility</p:attrName>
                                        </p:attrNameLst>
                                      </p:cBhvr>
                                      <p:to>
                                        <p:strVal val="visible"/>
                                      </p:to>
                                    </p:set>
                                    <p:anim calcmode="lin" valueType="num">
                                      <p:cBhvr>
                                        <p:cTn id="54" dur="1000" fill="hold"/>
                                        <p:tgtEl>
                                          <p:spTgt spid="640011"/>
                                        </p:tgtEl>
                                        <p:attrNameLst>
                                          <p:attrName>ppt_w</p:attrName>
                                        </p:attrNameLst>
                                      </p:cBhvr>
                                      <p:tavLst>
                                        <p:tav tm="0">
                                          <p:val>
                                            <p:fltVal val="0"/>
                                          </p:val>
                                        </p:tav>
                                        <p:tav tm="100000">
                                          <p:val>
                                            <p:strVal val="#ppt_w"/>
                                          </p:val>
                                        </p:tav>
                                      </p:tavLst>
                                    </p:anim>
                                    <p:anim calcmode="lin" valueType="num">
                                      <p:cBhvr>
                                        <p:cTn id="55" dur="1000" fill="hold"/>
                                        <p:tgtEl>
                                          <p:spTgt spid="640011"/>
                                        </p:tgtEl>
                                        <p:attrNameLst>
                                          <p:attrName>ppt_h</p:attrName>
                                        </p:attrNameLst>
                                      </p:cBhvr>
                                      <p:tavLst>
                                        <p:tav tm="0">
                                          <p:val>
                                            <p:fltVal val="0"/>
                                          </p:val>
                                        </p:tav>
                                        <p:tav tm="100000">
                                          <p:val>
                                            <p:strVal val="#ppt_h"/>
                                          </p:val>
                                        </p:tav>
                                      </p:tavLst>
                                    </p:anim>
                                    <p:anim calcmode="lin" valueType="num">
                                      <p:cBhvr>
                                        <p:cTn id="56" dur="1000" fill="hold"/>
                                        <p:tgtEl>
                                          <p:spTgt spid="640011"/>
                                        </p:tgtEl>
                                        <p:attrNameLst>
                                          <p:attrName>ppt_x</p:attrName>
                                        </p:attrNameLst>
                                      </p:cBhvr>
                                      <p:tavLst>
                                        <p:tav tm="0" fmla="#ppt_x+(cos(-2*pi*(1-$))*-#ppt_x-sin(-2*pi*(1-$))*(1-#ppt_y))*(1-$)">
                                          <p:val>
                                            <p:fltVal val="0"/>
                                          </p:val>
                                        </p:tav>
                                        <p:tav tm="100000">
                                          <p:val>
                                            <p:fltVal val="1"/>
                                          </p:val>
                                        </p:tav>
                                      </p:tavLst>
                                    </p:anim>
                                    <p:anim calcmode="lin" valueType="num">
                                      <p:cBhvr>
                                        <p:cTn id="57" dur="1000" fill="hold"/>
                                        <p:tgtEl>
                                          <p:spTgt spid="640011"/>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52"/>
                                            </p:cond>
                                          </p:stCondLst>
                                          <p:endCondLst>
                                            <p:cond evt="onStopAudio" delay="0">
                                              <p:tgtEl>
                                                <p:sldTgt/>
                                              </p:tgtEl>
                                            </p:cond>
                                          </p:endCondLst>
                                        </p:cTn>
                                        <p:tgtEl>
                                          <p:sndTgt r:embed="rId2" name="Campanillas"/>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0010"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490" name="Rectangle 2"/>
          <p:cNvSpPr>
            <a:spLocks noGrp="1" noChangeArrowheads="1"/>
          </p:cNvSpPr>
          <p:nvPr>
            <p:ph type="title"/>
          </p:nvPr>
        </p:nvSpPr>
        <p:spPr>
          <a:xfrm>
            <a:off x="457200" y="990600"/>
            <a:ext cx="8382000" cy="5638800"/>
          </a:xfrm>
        </p:spPr>
        <p:txBody>
          <a:bodyPr>
            <a:normAutofit/>
          </a:bodyPr>
          <a:lstStyle/>
          <a:p>
            <a:r>
              <a:rPr lang="es-ES_tradnl" sz="2000" b="1" dirty="0" smtClean="0">
                <a:solidFill>
                  <a:schemeClr val="tx1"/>
                </a:solidFill>
                <a:latin typeface="Times" pitchFamily="18" charset="0"/>
                <a:cs typeface="Times" pitchFamily="18" charset="0"/>
              </a:rPr>
              <a:t>2.2.1. Ley Orgánica del Ambiente. G.O. 5833 extraordinario, 11-12-06 </a:t>
            </a:r>
            <a:r>
              <a:rPr lang="pt-BR" sz="2000" dirty="0" smtClean="0">
                <a:solidFill>
                  <a:schemeClr val="tx1"/>
                </a:solidFill>
                <a:latin typeface="Times" pitchFamily="18" charset="0"/>
                <a:cs typeface="Times" pitchFamily="18" charset="0"/>
              </a:rPr>
              <a:t/>
            </a:r>
            <a:br>
              <a:rPr lang="pt-BR" sz="2000" dirty="0" smtClean="0">
                <a:solidFill>
                  <a:schemeClr val="tx1"/>
                </a:solidFill>
                <a:latin typeface="Times" pitchFamily="18" charset="0"/>
                <a:cs typeface="Times" pitchFamily="18" charset="0"/>
              </a:rPr>
            </a:br>
            <a:r>
              <a:rPr lang="es-ES_tradnl" sz="2000" dirty="0" smtClean="0">
                <a:solidFill>
                  <a:schemeClr val="tx1"/>
                </a:solidFill>
                <a:latin typeface="Times" pitchFamily="18" charset="0"/>
                <a:cs typeface="Times" pitchFamily="18" charset="0"/>
              </a:rPr>
              <a:t>	</a:t>
            </a:r>
            <a:r>
              <a:rPr lang="es-ES_tradnl" sz="2000" b="0" dirty="0" smtClean="0">
                <a:solidFill>
                  <a:schemeClr val="tx1"/>
                </a:solidFill>
                <a:latin typeface="Times" pitchFamily="18" charset="0"/>
                <a:cs typeface="Times" pitchFamily="18" charset="0"/>
              </a:rPr>
              <a:t>La primera Ley Orgánica del Ambiente, de 1976, establecía los lineamientos y principios rectores que van luego a ser desarrollados por textos especiales y ello porque su carácter de ley orgánica la hace más rígida y menos vulnerable que una ley ordinaria; de ser tratada en detalle. Su objeto primordial era establecer los lineamientos y principios rectores para la conservación, defensa y mejoramiento del ambiente en beneficio de la calidad de la vida, todo ello dentro de la política del desarrollo integral de la Nación. </a:t>
            </a:r>
            <a:r>
              <a:rPr lang="pt-BR" sz="2000" b="0" dirty="0" smtClean="0">
                <a:solidFill>
                  <a:schemeClr val="tx1"/>
                </a:solidFill>
                <a:latin typeface="Times" pitchFamily="18" charset="0"/>
                <a:cs typeface="Times" pitchFamily="18" charset="0"/>
              </a:rPr>
              <a:t/>
            </a:r>
            <a:br>
              <a:rPr lang="pt-BR" sz="2000" b="0" dirty="0" smtClean="0">
                <a:solidFill>
                  <a:schemeClr val="tx1"/>
                </a:solidFill>
                <a:latin typeface="Times" pitchFamily="18" charset="0"/>
                <a:cs typeface="Times" pitchFamily="18" charset="0"/>
              </a:rPr>
            </a:br>
            <a:r>
              <a:rPr lang="es-ES_tradnl" sz="2000" b="0" dirty="0" smtClean="0">
                <a:solidFill>
                  <a:schemeClr val="tx1"/>
                </a:solidFill>
                <a:latin typeface="Times" pitchFamily="18" charset="0"/>
                <a:cs typeface="Times" pitchFamily="18" charset="0"/>
              </a:rPr>
              <a:t>	La nueva ley reitera los postulados de la ley de 1976. Como novedad, presenta la responsabilidad civil objetiva y la eliminación del requisito del nexo causal, en materia civil, y la responsabilidad penal de la persona jurídica y la responsabilidad penal objetiva de la persona natural en materia penal. Dos puntos revisten especial interés en el caso que nos ocupa: El aprovechamiento racional de los recursos naturales renovables continentales y marinos, en función de los valores ambientales y la protección, y conservación de cuencas hidrológicas.</a:t>
            </a:r>
            <a:r>
              <a:rPr lang="pt-BR" sz="2000" b="0" dirty="0" smtClean="0">
                <a:solidFill>
                  <a:schemeClr val="tx1"/>
                </a:solidFill>
              </a:rPr>
              <a:t/>
            </a:r>
            <a:br>
              <a:rPr lang="pt-BR" sz="2000" b="0" dirty="0" smtClean="0">
                <a:solidFill>
                  <a:schemeClr val="tx1"/>
                </a:solidFill>
              </a:rPr>
            </a:br>
            <a:r>
              <a:rPr lang="es-ES_tradnl" sz="2000" b="0" dirty="0" smtClean="0">
                <a:solidFill>
                  <a:schemeClr val="tx1"/>
                </a:solidFill>
                <a:latin typeface="Times"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iterate type="wd">
                                    <p:tmPct val="100000"/>
                                  </p:iterate>
                                  <p:childTnLst>
                                    <p:set>
                                      <p:cBhvr>
                                        <p:cTn id="6" dur="1" fill="hold">
                                          <p:stCondLst>
                                            <p:cond delay="0"/>
                                          </p:stCondLst>
                                        </p:cTn>
                                        <p:tgtEl>
                                          <p:spTgt spid="575490"/>
                                        </p:tgtEl>
                                        <p:attrNameLst>
                                          <p:attrName>style.visibility</p:attrName>
                                        </p:attrNameLst>
                                      </p:cBhvr>
                                      <p:to>
                                        <p:strVal val="visible"/>
                                      </p:to>
                                    </p:set>
                                    <p:animEffect transition="in" filter="slide(fromTop)">
                                      <p:cBhvr>
                                        <p:cTn id="7" dur="300"/>
                                        <p:tgtEl>
                                          <p:spTgt spid="5754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5490"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6" name="Rectangle 4"/>
          <p:cNvSpPr>
            <a:spLocks noGrp="1" noChangeArrowheads="1"/>
          </p:cNvSpPr>
          <p:nvPr>
            <p:ph type="title" idx="4294967295"/>
          </p:nvPr>
        </p:nvSpPr>
        <p:spPr>
          <a:xfrm>
            <a:off x="685800" y="838200"/>
            <a:ext cx="8458200" cy="4572000"/>
          </a:xfrm>
        </p:spPr>
        <p:txBody>
          <a:bodyPr>
            <a:noAutofit/>
          </a:bodyPr>
          <a:lstStyle/>
          <a:p>
            <a:r>
              <a:rPr lang="es-ES_tradnl" sz="2000" b="1" dirty="0" smtClean="0">
                <a:solidFill>
                  <a:schemeClr val="tx1"/>
                </a:solidFill>
                <a:latin typeface="Times" pitchFamily="18" charset="0"/>
                <a:cs typeface="Times" pitchFamily="18" charset="0"/>
              </a:rPr>
              <a:t>2.2.2. Ley Orgánica para la Ordenación del Territorio. G.O. 3.238 extraordinario, 11-08-83</a:t>
            </a:r>
            <a:r>
              <a:rPr lang="pt-BR" sz="2000" dirty="0" smtClean="0">
                <a:solidFill>
                  <a:schemeClr val="tx1"/>
                </a:solidFill>
                <a:latin typeface="Times" pitchFamily="18" charset="0"/>
                <a:cs typeface="Times" pitchFamily="18" charset="0"/>
              </a:rPr>
              <a:t/>
            </a:r>
            <a:br>
              <a:rPr lang="pt-BR" sz="2000" dirty="0" smtClean="0">
                <a:solidFill>
                  <a:schemeClr val="tx1"/>
                </a:solidFill>
                <a:latin typeface="Times" pitchFamily="18" charset="0"/>
                <a:cs typeface="Times" pitchFamily="18" charset="0"/>
              </a:rPr>
            </a:br>
            <a:r>
              <a:rPr lang="es-ES_tradnl" sz="2000" dirty="0" smtClean="0">
                <a:solidFill>
                  <a:schemeClr val="tx1"/>
                </a:solidFill>
                <a:latin typeface="Times" pitchFamily="18" charset="0"/>
                <a:cs typeface="Times" pitchFamily="18" charset="0"/>
              </a:rPr>
              <a:t>	</a:t>
            </a:r>
            <a:r>
              <a:rPr lang="es-ES_tradnl" sz="2000" b="0" dirty="0" smtClean="0">
                <a:solidFill>
                  <a:schemeClr val="tx1"/>
                </a:solidFill>
                <a:latin typeface="Times" pitchFamily="18" charset="0"/>
                <a:cs typeface="Times" pitchFamily="18" charset="0"/>
              </a:rPr>
              <a:t>Tiene como objeto establecer las disposiciones que regirán el proceso de ordenación del territorio en concordancia con la estrategia de desarrollo económico y social a largo plazo de la Nación. Algunas de las áreas bajo régimen de administración especial se rigen por este texto, por lo que en determinados casos tendrá aplicación, como las zonas reservadas para la construcción de presas y embalses; </a:t>
            </a:r>
            <a:r>
              <a:rPr lang="es-ES_tradnl" sz="2000" b="0" dirty="0" err="1" smtClean="0">
                <a:solidFill>
                  <a:schemeClr val="tx1"/>
                </a:solidFill>
                <a:latin typeface="Times" pitchFamily="18" charset="0"/>
                <a:cs typeface="Times" pitchFamily="18" charset="0"/>
              </a:rPr>
              <a:t>habitats</a:t>
            </a:r>
            <a:r>
              <a:rPr lang="es-ES_tradnl" sz="2000" b="0" dirty="0" smtClean="0">
                <a:solidFill>
                  <a:schemeClr val="tx1"/>
                </a:solidFill>
                <a:latin typeface="Times" pitchFamily="18" charset="0"/>
                <a:cs typeface="Times" pitchFamily="18" charset="0"/>
              </a:rPr>
              <a:t> acuáticos especiales para explotación o uso intensivo controlado; áreas terrestres y marinas con alto potencial energético y minero; zonas de aprovechamiento agrícola; planicies inundables; áreas rurales de desarrollo integrado; áreas de protección y recuperación ambiental; sitios de patrimonio histórico cultural o arqueológico; reservas nacionales hidráulicas; áreas de protección de obras públicas; áreas críticas con prioridad de tratamiento; áreas boscosas bajo protección.</a:t>
            </a:r>
            <a:endParaRPr lang="pt-BR" sz="2000" b="0" dirty="0" smtClean="0">
              <a:solidFill>
                <a:schemeClr val="tx1"/>
              </a:solidFill>
              <a:latin typeface="Times" pitchFamily="18" charset="0"/>
              <a:cs typeface="Times"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76516"/>
                                        </p:tgtEl>
                                        <p:attrNameLst>
                                          <p:attrName>style.visibility</p:attrName>
                                        </p:attrNameLst>
                                      </p:cBhvr>
                                      <p:to>
                                        <p:strVal val="visible"/>
                                      </p:to>
                                    </p:set>
                                    <p:anim calcmode="lin" valueType="num">
                                      <p:cBhvr additive="base">
                                        <p:cTn id="7" dur="500" fill="hold"/>
                                        <p:tgtEl>
                                          <p:spTgt spid="576516"/>
                                        </p:tgtEl>
                                        <p:attrNameLst>
                                          <p:attrName>ppt_x</p:attrName>
                                        </p:attrNameLst>
                                      </p:cBhvr>
                                      <p:tavLst>
                                        <p:tav tm="0">
                                          <p:val>
                                            <p:strVal val="0-#ppt_w/2"/>
                                          </p:val>
                                        </p:tav>
                                        <p:tav tm="100000">
                                          <p:val>
                                            <p:strVal val="#ppt_x"/>
                                          </p:val>
                                        </p:tav>
                                      </p:tavLst>
                                    </p:anim>
                                    <p:anim calcmode="lin" valueType="num">
                                      <p:cBhvr additive="base">
                                        <p:cTn id="8" dur="500" fill="hold"/>
                                        <p:tgtEl>
                                          <p:spTgt spid="5765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6516"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838200" y="838200"/>
            <a:ext cx="7543800" cy="5486400"/>
          </a:xfrm>
        </p:spPr>
        <p:txBody>
          <a:bodyPr>
            <a:normAutofit fontScale="90000"/>
          </a:bodyPr>
          <a:lstStyle/>
          <a:p>
            <a:r>
              <a:rPr lang="es-ES_tradnl" sz="2200" b="1" dirty="0" smtClean="0">
                <a:solidFill>
                  <a:schemeClr val="tx1"/>
                </a:solidFill>
                <a:latin typeface="Times" pitchFamily="18" charset="0"/>
                <a:cs typeface="Times" pitchFamily="18" charset="0"/>
              </a:rPr>
              <a:t>2.2.3. Ley Orgánica de Seguridad de la Nación. G.O. 37.594, 18-12-2002</a:t>
            </a:r>
            <a:r>
              <a:rPr lang="pt-BR" sz="2200" dirty="0" smtClean="0">
                <a:solidFill>
                  <a:schemeClr val="tx1"/>
                </a:solidFill>
                <a:latin typeface="Times" pitchFamily="18" charset="0"/>
                <a:cs typeface="Times" pitchFamily="18" charset="0"/>
              </a:rPr>
              <a:t/>
            </a:r>
            <a:br>
              <a:rPr lang="pt-BR" sz="2200" dirty="0" smtClean="0">
                <a:solidFill>
                  <a:schemeClr val="tx1"/>
                </a:solidFill>
                <a:latin typeface="Times" pitchFamily="18" charset="0"/>
                <a:cs typeface="Times" pitchFamily="18" charset="0"/>
              </a:rPr>
            </a:br>
            <a:r>
              <a:rPr lang="es-ES_tradnl" sz="2200" b="1" dirty="0" smtClean="0">
                <a:solidFill>
                  <a:schemeClr val="tx1"/>
                </a:solidFill>
                <a:latin typeface="Times" pitchFamily="18" charset="0"/>
                <a:cs typeface="Times" pitchFamily="18" charset="0"/>
              </a:rPr>
              <a:t>	</a:t>
            </a:r>
            <a:r>
              <a:rPr lang="es-ES_tradnl" sz="2200" b="0" dirty="0" smtClean="0">
                <a:solidFill>
                  <a:schemeClr val="tx1"/>
                </a:solidFill>
                <a:latin typeface="Times" pitchFamily="18" charset="0"/>
                <a:cs typeface="Times" pitchFamily="18" charset="0"/>
              </a:rPr>
              <a:t>Tiene por objeto regular la actividad del Estado y la sociedad, en materia de seguridad y defensa integral, en concordancia a los lineamientos, principios y fines constitucionales. </a:t>
            </a:r>
            <a:r>
              <a:rPr lang="pt-BR" sz="2200" b="0" dirty="0" smtClean="0">
                <a:solidFill>
                  <a:schemeClr val="tx1"/>
                </a:solidFill>
                <a:latin typeface="Times" pitchFamily="18" charset="0"/>
                <a:cs typeface="Times" pitchFamily="18" charset="0"/>
              </a:rPr>
              <a:t/>
            </a:r>
            <a:br>
              <a:rPr lang="pt-BR" sz="2200" b="0" dirty="0" smtClean="0">
                <a:solidFill>
                  <a:schemeClr val="tx1"/>
                </a:solidFill>
                <a:latin typeface="Times" pitchFamily="18" charset="0"/>
                <a:cs typeface="Times" pitchFamily="18" charset="0"/>
              </a:rPr>
            </a:br>
            <a:r>
              <a:rPr lang="es-ES_tradnl" sz="2200" b="0" dirty="0" smtClean="0">
                <a:solidFill>
                  <a:schemeClr val="tx1"/>
                </a:solidFill>
                <a:latin typeface="Times" pitchFamily="18" charset="0"/>
                <a:cs typeface="Times" pitchFamily="18" charset="0"/>
              </a:rPr>
              <a:t>	Varias de sus disposiciones son profundamente ambientales, y también es digno de mención lo referido a las zonas de seguridad, así, el artículo 48 establece que el Ejecutivo Nacional podrá declarar zonas de seguridad, entre otros: </a:t>
            </a:r>
            <a:r>
              <a:rPr lang="pt-BR" sz="2200" b="0" dirty="0" smtClean="0">
                <a:solidFill>
                  <a:schemeClr val="tx1"/>
                </a:solidFill>
                <a:latin typeface="Times" pitchFamily="18" charset="0"/>
                <a:cs typeface="Times" pitchFamily="18" charset="0"/>
              </a:rPr>
              <a:t/>
            </a:r>
            <a:br>
              <a:rPr lang="pt-BR" sz="2200" b="0" dirty="0" smtClean="0">
                <a:solidFill>
                  <a:schemeClr val="tx1"/>
                </a:solidFill>
                <a:latin typeface="Times" pitchFamily="18" charset="0"/>
                <a:cs typeface="Times" pitchFamily="18" charset="0"/>
              </a:rPr>
            </a:br>
            <a:r>
              <a:rPr lang="es-ES_tradnl" sz="2200" b="0" dirty="0" smtClean="0">
                <a:solidFill>
                  <a:schemeClr val="tx1"/>
                </a:solidFill>
                <a:latin typeface="Times" pitchFamily="18" charset="0"/>
                <a:cs typeface="Times" pitchFamily="18" charset="0"/>
              </a:rPr>
              <a:t>1. Una zona de seguridad fronteriza.</a:t>
            </a:r>
            <a:r>
              <a:rPr lang="pt-BR" sz="2200" b="0" dirty="0" smtClean="0">
                <a:solidFill>
                  <a:schemeClr val="tx1"/>
                </a:solidFill>
                <a:latin typeface="Times" pitchFamily="18" charset="0"/>
                <a:cs typeface="Times" pitchFamily="18" charset="0"/>
              </a:rPr>
              <a:t/>
            </a:r>
            <a:br>
              <a:rPr lang="pt-BR" sz="2200" b="0" dirty="0" smtClean="0">
                <a:solidFill>
                  <a:schemeClr val="tx1"/>
                </a:solidFill>
                <a:latin typeface="Times" pitchFamily="18" charset="0"/>
                <a:cs typeface="Times" pitchFamily="18" charset="0"/>
              </a:rPr>
            </a:br>
            <a:r>
              <a:rPr lang="es-ES_tradnl" sz="2200" b="0" dirty="0" smtClean="0">
                <a:solidFill>
                  <a:schemeClr val="tx1"/>
                </a:solidFill>
                <a:latin typeface="Times" pitchFamily="18" charset="0"/>
                <a:cs typeface="Times" pitchFamily="18" charset="0"/>
              </a:rPr>
              <a:t>2. Una zona adyacente a la orilla del mar, de los lagos, de las islas y ríos navegables. </a:t>
            </a:r>
            <a:br>
              <a:rPr lang="es-ES_tradnl" sz="2200" b="0" dirty="0" smtClean="0">
                <a:solidFill>
                  <a:schemeClr val="tx1"/>
                </a:solidFill>
                <a:latin typeface="Times" pitchFamily="18" charset="0"/>
                <a:cs typeface="Times" pitchFamily="18" charset="0"/>
              </a:rPr>
            </a:br>
            <a:r>
              <a:rPr lang="es-ES_tradnl" sz="2200" b="0" dirty="0" smtClean="0">
                <a:solidFill>
                  <a:schemeClr val="tx1"/>
                </a:solidFill>
                <a:latin typeface="Times" pitchFamily="18" charset="0"/>
                <a:cs typeface="Times" pitchFamily="18" charset="0"/>
              </a:rPr>
              <a:t> 3. Los corredores de transmisión de oleoductos, gasoductos, poliductos, acueductos y tendidos eléctricos principales. </a:t>
            </a:r>
            <a:r>
              <a:rPr lang="pt-BR" sz="2200" b="0" dirty="0" smtClean="0">
                <a:solidFill>
                  <a:schemeClr val="tx1"/>
                </a:solidFill>
                <a:latin typeface="Times" pitchFamily="18" charset="0"/>
                <a:cs typeface="Times" pitchFamily="18" charset="0"/>
              </a:rPr>
              <a:t/>
            </a:r>
            <a:br>
              <a:rPr lang="pt-BR" sz="2200" b="0" dirty="0" smtClean="0">
                <a:solidFill>
                  <a:schemeClr val="tx1"/>
                </a:solidFill>
                <a:latin typeface="Times" pitchFamily="18" charset="0"/>
                <a:cs typeface="Times" pitchFamily="18" charset="0"/>
              </a:rPr>
            </a:br>
            <a:r>
              <a:rPr lang="es-ES_tradnl" sz="2200" b="0" dirty="0" smtClean="0">
                <a:solidFill>
                  <a:schemeClr val="tx1"/>
                </a:solidFill>
                <a:latin typeface="Times" pitchFamily="18" charset="0"/>
                <a:cs typeface="Times" pitchFamily="18" charset="0"/>
              </a:rPr>
              <a:t>6. Las zonas adyacentes a las vías de comunicación aérea, terrestre y acuáticas de primer orden. </a:t>
            </a:r>
            <a:r>
              <a:rPr lang="pt-BR" sz="2000" dirty="0" smtClean="0">
                <a:solidFill>
                  <a:schemeClr val="tx1"/>
                </a:solidFill>
              </a:rPr>
              <a:t/>
            </a:r>
            <a:br>
              <a:rPr lang="pt-BR" sz="2000" dirty="0" smtClean="0">
                <a:solidFill>
                  <a:schemeClr val="tx1"/>
                </a:solidFill>
              </a:rPr>
            </a:br>
            <a:r>
              <a:rPr lang="pt-BR" sz="2000" dirty="0" smtClean="0"/>
              <a:t/>
            </a:r>
            <a:br>
              <a:rPr lang="pt-BR" sz="2000" dirty="0" smtClean="0"/>
            </a:br>
            <a:endParaRPr lang="es-ES_tradnl" sz="2000" b="1" dirty="0" smtClean="0">
              <a:solidFill>
                <a:srgbClr val="000000"/>
              </a:solidFill>
              <a:latin typeface="Times"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762000" y="1295400"/>
            <a:ext cx="7696200" cy="2209800"/>
          </a:xfrm>
        </p:spPr>
        <p:txBody>
          <a:bodyPr>
            <a:noAutofit/>
          </a:bodyPr>
          <a:lstStyle/>
          <a:p>
            <a:r>
              <a:rPr lang="es-ES_tradnl" sz="2000" b="1" dirty="0" smtClean="0">
                <a:solidFill>
                  <a:schemeClr val="tx1"/>
                </a:solidFill>
                <a:latin typeface="Times" pitchFamily="18" charset="0"/>
                <a:cs typeface="Times" pitchFamily="18" charset="0"/>
              </a:rPr>
              <a:t>2.2.4. Ley Orgánica para la Prestación de los Servicios de Agua Potable y de Saneamiento. G.O. N° 38.763, 06-09-2007</a:t>
            </a:r>
            <a:r>
              <a:rPr lang="pt-BR" sz="2000" dirty="0" smtClean="0">
                <a:solidFill>
                  <a:schemeClr val="tx1"/>
                </a:solidFill>
                <a:latin typeface="Times" pitchFamily="18" charset="0"/>
                <a:cs typeface="Times" pitchFamily="18" charset="0"/>
              </a:rPr>
              <a:t/>
            </a:r>
            <a:br>
              <a:rPr lang="pt-BR" sz="2000" dirty="0" smtClean="0">
                <a:solidFill>
                  <a:schemeClr val="tx1"/>
                </a:solidFill>
                <a:latin typeface="Times" pitchFamily="18" charset="0"/>
                <a:cs typeface="Times" pitchFamily="18" charset="0"/>
              </a:rPr>
            </a:br>
            <a:r>
              <a:rPr lang="es-ES_tradnl" sz="2000" b="1" dirty="0" smtClean="0">
                <a:solidFill>
                  <a:schemeClr val="tx1"/>
                </a:solidFill>
                <a:latin typeface="Times" pitchFamily="18" charset="0"/>
                <a:cs typeface="Times" pitchFamily="18" charset="0"/>
              </a:rPr>
              <a:t>	</a:t>
            </a:r>
            <a:r>
              <a:rPr lang="es-ES_tradnl" sz="2000" b="0" dirty="0" smtClean="0">
                <a:solidFill>
                  <a:schemeClr val="tx1"/>
                </a:solidFill>
                <a:latin typeface="Times" pitchFamily="18" charset="0"/>
                <a:cs typeface="Times" pitchFamily="18" charset="0"/>
              </a:rPr>
              <a:t>Su objeto es regular la prestación de los servicios públicos de agua potable y saneamiento, establecer el régimen de fiscalización, control y evaluación de tales servicios y promover su desarrollo, en beneficio general de los ciudadanos, de la salud pública, la preservación de los recursos hídricos y la protección del ambiente y en concordancia con la Política Sanitaria y Ambiental que en esta materia dicte el Ejecutivo Nacional y con los planes de desarrollo económico y social de la Nación</a:t>
            </a:r>
            <a:r>
              <a:rPr lang="es-ES_tradnl" sz="2000" b="0" dirty="0" smtClean="0">
                <a:latin typeface="Times" pitchFamily="18" charset="0"/>
                <a:cs typeface="Times" pitchFamily="18" charset="0"/>
              </a:rPr>
              <a:t>.</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so">
  <a:themeElements>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ódulo">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urso">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308</TotalTime>
  <Words>1431</Words>
  <Application>Microsoft Office PowerPoint</Application>
  <PresentationFormat>Apresentação na tela (4:3)</PresentationFormat>
  <Paragraphs>164</Paragraphs>
  <Slides>50</Slides>
  <Notes>10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50</vt:i4>
      </vt:variant>
    </vt:vector>
  </HeadingPairs>
  <TitlesOfParts>
    <vt:vector size="56" baseType="lpstr">
      <vt:lpstr>Times New Roman</vt:lpstr>
      <vt:lpstr>Arial</vt:lpstr>
      <vt:lpstr>Wingdings</vt:lpstr>
      <vt:lpstr>Calibri</vt:lpstr>
      <vt:lpstr>Times</vt:lpstr>
      <vt:lpstr>Concurso</vt:lpstr>
      <vt:lpstr>MARCO JURIDICO VENEZOLANO DE LA PROTECCIÓN DE LOS RECURSOS HÍDRICOS</vt:lpstr>
      <vt:lpstr>I SEMINÁRIO INTERNACIONAL DE DIREITO DE ÁGUAS,   Brasilia maio 2010  </vt:lpstr>
      <vt:lpstr>2. INTRODUCCIÓN  </vt:lpstr>
      <vt:lpstr>Slide 4</vt:lpstr>
      <vt:lpstr>2.1. Constitución de la República. G. O. Nº 5.453 del 24 -03-2000  Texto fundamental de la República, es el conjunto de normas que tiene como objetivo regir la organización, el funcionamiento, los fines, propósitos y razones del país. La relevancia que la Constitución Bolivariana otorga a los asuntos ambientales es muy grande: más de treinta artículos y el preámbulo tocan el asunto, y no en materias de poca monta.  Para los fines de este trabajo la más importante disposición se encuentra en el artículo que declara las aguas del dominio público del Estado: Artículo 304: Todas las aguas son bienes de dominio público de la Nación, insustituibles para la vida y el desarrollo. La ley establecerá las disposiciones necesarias a fin de garantizar su protección, aprovechamiento y recuperación, respetando las fases del ciclo hidrológico y los criterios de ordenación del territorio.   Revisten relevancia también los artículos 127 (...Es una obligación fundamental del Estado, con la activa participación de la sociedad, garantizar que la población se desenvuelva en un ambiente libre de contaminación, en donde el aire, el agua, los suelos, las costas, el clima, la capa de ozono, las especies vivas, sean especialmente protegidos, de conformidad con la ley.), 156, numerales 16, 3, 29, (en cuanto a las competencias del Poder Público Nacional referentes a agua), 178 numeral 6 (competencias de los municipios); 305 (agricultura sustentable y pesca artesanal).</vt:lpstr>
      <vt:lpstr>2.2.1. Ley Orgánica del Ambiente. G.O. 5833 extraordinario, 11-12-06   La primera Ley Orgánica del Ambiente, de 1976, establecía los lineamientos y principios rectores que van luego a ser desarrollados por textos especiales y ello porque su carácter de ley orgánica la hace más rígida y menos vulnerable que una ley ordinaria; de ser tratada en detalle. Su objeto primordial era establecer los lineamientos y principios rectores para la conservación, defensa y mejoramiento del ambiente en beneficio de la calidad de la vida, todo ello dentro de la política del desarrollo integral de la Nación.   La nueva ley reitera los postulados de la ley de 1976. Como novedad, presenta la responsabilidad civil objetiva y la eliminación del requisito del nexo causal, en materia civil, y la responsabilidad penal de la persona jurídica y la responsabilidad penal objetiva de la persona natural en materia penal. Dos puntos revisten especial interés en el caso que nos ocupa: El aprovechamiento racional de los recursos naturales renovables continentales y marinos, en función de los valores ambientales y la protección, y conservación de cuencas hidrológicas.  </vt:lpstr>
      <vt:lpstr>2.2.2. Ley Orgánica para la Ordenación del Territorio. G.O. 3.238 extraordinario, 11-08-83  Tiene como objeto establecer las disposiciones que regirán el proceso de ordenación del territorio en concordancia con la estrategia de desarrollo económico y social a largo plazo de la Nación. Algunas de las áreas bajo régimen de administración especial se rigen por este texto, por lo que en determinados casos tendrá aplicación, como las zonas reservadas para la construcción de presas y embalses; habitats acuáticos especiales para explotación o uso intensivo controlado; áreas terrestres y marinas con alto potencial energético y minero; zonas de aprovechamiento agrícola; planicies inundables; áreas rurales de desarrollo integrado; áreas de protección y recuperación ambiental; sitios de patrimonio histórico cultural o arqueológico; reservas nacionales hidráulicas; áreas de protección de obras públicas; áreas críticas con prioridad de tratamiento; áreas boscosas bajo protección.</vt:lpstr>
      <vt:lpstr>2.2.3. Ley Orgánica de Seguridad de la Nación. G.O. 37.594, 18-12-2002  Tiene por objeto regular la actividad del Estado y la sociedad, en materia de seguridad y defensa integral, en concordancia a los lineamientos, principios y fines constitucionales.   Varias de sus disposiciones son profundamente ambientales, y también es digno de mención lo referido a las zonas de seguridad, así, el artículo 48 establece que el Ejecutivo Nacional podrá declarar zonas de seguridad, entre otros:  1. Una zona de seguridad fronteriza. 2. Una zona adyacente a la orilla del mar, de los lagos, de las islas y ríos navegables.   3. Los corredores de transmisión de oleoductos, gasoductos, poliductos, acueductos y tendidos eléctricos principales.  6. Las zonas adyacentes a las vías de comunicación aérea, terrestre y acuáticas de primer orden.   </vt:lpstr>
      <vt:lpstr>2.2.4. Ley Orgánica para la Prestación de los Servicios de Agua Potable y de Saneamiento. G.O. N° 38.763, 06-09-2007  Su objeto es regular la prestación de los servicios públicos de agua potable y saneamiento, establecer el régimen de fiscalización, control y evaluación de tales servicios y promover su desarrollo, en beneficio general de los ciudadanos, de la salud pública, la preservación de los recursos hídricos y la protección del ambiente y en concordancia con la Política Sanitaria y Ambiental que en esta materia dicte el Ejecutivo Nacional y con los planes de desarrollo económico y social de la Nación.</vt:lpstr>
      <vt:lpstr>Slide 10</vt:lpstr>
      <vt:lpstr>2.2.6. Decreto-Ley Orgánica de Espacios Acuáticos G.O. 5.890 del 31-07-2008   Tiene por objeto regular el ejercicio de la soberanía, jurisdicción y control de los espacios acuáticos, conforme al derecho interno e internacional, y regular y controlar la administración de los espacios acuáticos, insulares y portuarios de la República. Trata lo referente a los espacios fluviales lacustres, mar territorial, paso inocente, líneas de base recta, zona contigua, zona económica exclusiva, plataforma continental, espacio insular, islas e instalaciones artificiales, alta mar, fondos marinos y oceánicos, patrimonio cultural y arqueológico subacuático, delimitación de áreas marinas y submarinas, la investigación científica. Igualmente trata los buques de guerra, la navegación de cabotaje y doméstica, gente de mar, beneficios fiscales, la participación comunal y los tribunales marítimos.  </vt:lpstr>
      <vt:lpstr>2.2.7. Ley Orgánica del Poder Público Municipal. G.O. 39.163, 22-04-2009  Tiene por objeto desarrollar los principios constitucionales del Poder Público Municipal referentes a la autonomía, organización y funcionamiento, gobierno, administración y control, para el efectivo ejercicio de la participación protagónica del pueblo en los asuntos propios de la vida local, conforme a los valores de la democracia participativa, la corresponsabilidad social, la planificación, la descentralización y la transferencia a las comunidades y grupos vecinales organizados de los municipios y demás entidades locales. En cuanto a la prestación de los servicios públicos, esta ley prevé una administración municipal descentralizada que contempla diversas modalidades e instancias de cogestión y autogestión para la prestación de servicios municipales, como empresas, fundaciones y asociaciones civiles como prestadoras de servicios; a la vez crea entes de planificación y coordinación como el Consejo Local de Planificación Pública y los servicios públicos. </vt:lpstr>
      <vt:lpstr>2.3. LEYES ORDINARIAS  Numerosos textos tratan del recurso, incluso algunos no ambientales, como el Código Civil y el Código de Comercio. extraordinario 13 -09-1936 Esta ley ordena la inalienabilidad e imprescr. Obviamente, todavía en el ordenamiento venezolano se observa la dispersión de leyes. Solamente en materia de aguas ahora se tiene el Decreto Ley de Zonas Costeras, Ley de Pesca y Acuicultura, Ley de Aguas y Decreto-Ley de Pesca y Acuicultura. 2.3.1. Ley de Tierras Baldías y Ejidos. G.Oiptibilidad de algunas tierras baldías y ejidos, cuya primera consagración se debe a un decreto del Libertador de 1821, por lo que solo pueden alegar la adquisición legítima aquellos predios comprados antes de esa fecha a la corona española.  Esa ley un instrumento útil para protección de los recursos hídricos pues contempla la inalienabilidad y la imprescriptibilidad de algunas zonas, sobre todo las que se encuentran cubiertos de bosques cuya conservación sea de interés público para evitar que se aminoren las fuentes; los terrenos a las orillas del mar, hasta quinientos metros; a las riberas de los lagos que tengan comunicación con el mar y de los ríos navegables, hasta doscientos metros; los terrenos que se encuentran en las cabeceras de los ríos, riachuelos, manantiales y demás fuentes, cuando de tales aguas se surta alguna población o vecindario o empresa de interés público; así como los que estén hasta la distancia de 200 metros de dichas aguas.</vt:lpstr>
      <vt:lpstr>2.3.2. Código de Comercio. G.O. 475, 21-12-55  Rige todo lo concerniente a los actos de comercio y los comerciantes, el ejercicio del comercio, las obligaciones y contratos mercantiles, compañías de comercio, títulos cambiarios (letra de cambio, cheque y pagaré) y las quiebras, siendo por consiguiente fundamental para el proyecto del eje fluvial en general.\   En particular, es importante destacar los artículos 154 a 199, que tratan lo referente al contrato de transporte por tierra, lagos, canales y ríos navegables.</vt:lpstr>
      <vt:lpstr>2.3.3. Código Civil. G.O. 2.990 extraordinario, 26-07-1982  Lo relativo a los bienes y a su propiedad se encuentra en este texto legislativo. El artículo 539 dispone: “Los bienes de la Nación, de los estados y de las municipalidades son del dominio público o del dominio privado. Son bienes del dominio público: los caminos, los lagos, los ríos, las murallas, fosos, puentes de las plazas de guerras y demás bienes semejantes. El lecho de los ríos no navegables pertenece a los ribereños según una línea que se supone trazada por el medio del curso del agua.”  Respecto a los ríos se distingue el curso de agua y el lecho del río, pues el agua es siempre un bien público, pero el lecho cambia su régimen según sea navegable o no navegable, siendo en el primer caso del dominio público y en el segundo caso del dominio privado, por cuanto, el lecho de los no navegables pertenece al ribereño o ribereños. Las riberas pertenecen a los ribereños, sea cual sea la importancia del río, y por consiguiente, tampoco son del dominio público las agregaciones a las que se refiere el artículo señalado.   El terreno abandonado por el agua corriente que se retira de una de las riberas sobre la otra, pertenece al propietario de la ribera descubierta, igual en el caso de lagos y lagunas, pero no procede respecto de los terrenos abandonados por el mar. ” (artículos 562 y 563). El artículo 654 es relevante pues implica una prioridad del uso del río para la navegación sobre cualquier otro uso. </vt:lpstr>
      <vt:lpstr>2.3.4. Ley Penal del Ambiente. G.O. 4.358 extraordinario 03 -01-1992  Garantiza y asegura las normas de protección al ambiente que se encuentran contenidas en otras leyes, reglamentos y resoluciones. No contiene ningún tipo de normas técnicas, sólo prevé las sanciones por el incumplimiento a las otras normas y por las conductas allí consagradas como delitos ambientales.   Esto significa que esta ley carece de relevancia en cuanto a la gestión propiamente de las aguas o del eje fluvial, pues ella solamente lo que hace es castigar la violación a las demás normas a las que deberán someterse las personas naturales y jurídicas, es decir, ella únicamente entra en juego en caso de delitos o violaciones a las normas técnicas contenidas en otras leyes y decretos. Por supuesto, la Ley Penal del Ambiente tiene importancia indirectamente, por que ella viene a garantizar el cumplimiento de aquellas otras normas, que de lo contrario carecerían de la norma penal correlativa para el caso de su incumplimiento, esto es, cuando falla la prevención.   Los artículos más directamente relacionados con el uso de las aguas son:    </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El artículo 5 señala como principios de la gestión integral de las aguas, los cuales se enmarcan en el reconocimiento y ratificación de la soberanía plena que ejerce la República: 1. El acceso al agua es un derecho humano fundamental. 2. El agua es insustituible para la vida, el bienestar humano, el desarrollo social y económico, constituyendo un recurso fundamental para la erradicación de la pobreza y debe ser manejada respetando la unidad del ciclo hidrológico. 3. El agua es un bien social. El Estado garantizará el acceso al agua a todas las comunidades urbanas, rurales e indígenas, según sus requerimientos. 4. La gestión integral del agua tiene como unidad territorial básica la cuenca hidrográfica. 5. La gestión integral del agua debe efectuarse en forma participativa. 6. El uso y aprovechamiento de las aguas debe ser eficiente, equitativo, óptimo y sostenible.  7. Los usuarios o usuarias de las aguas contribuirán solidariamente con la conservación de la cuenca, para garantizar en el tiempo la cantidad y calidad de las aguas. 8. Es una obligación fundamental del Estado, con la activa participación de la sociedad, garantizar la conservación de las fuentes de aguas, tanto superficiales como subterráneas.  </vt:lpstr>
      <vt:lpstr>9. En garantía de la soberanía y la seguridad nacional no podrá otorgarse el aprovechamiento del agua en ningún momento ni lugar, en cualquiera de sus fuentes, a empresas extranjeras que no tengan domicilio legal en el país. 10. Las aguas por ser bienes del dominio público no podrán formar parte del dominio privado de ninguna persona natural o jurídica. 11. La conservación del agua, en cualquiera de sus fuentes y estados físicos, prevalecerá sobre cualquier otro interés de carácter económico o social. 12. Las aguas, por ser parte del patrimonio natural y soberanía de los pueblos, representan un instrumento para la paz entre las naciones.    Otro texto legal se pronuncia sobre las políticas acuáticas, el Decreto-Ley Orgánica de Espacios Acuáticos señala en su artículo 5:  Las políticas acuáticas consisten en el diseño de lineamientos estratégicos sobre la base de las potencialidades, capacidades productivas y recursos disponibles en las zonas costeras y otros espacios acuáticos, que garanticen el desarrollo sustentable social y endógeno, la integración territorial y la soberanía nacional, e incluyen entre otros aspectos:  </vt:lpstr>
      <vt:lpstr>El desarrollo, regulación, promoción y control de las actividades económicas, en los espacios acuáticos, insulares y portuarios;   La justa y equitativa participación en los servicios públicos, de carácter estratégico que se presten en los espacios acuáticos, insulares y portuarios, a través de empresas de propiedad social directa, empresas mixtas y unidades de producción social.    La seguridad de la vida humana y la prestación de auxilio en los espacios acuáticos.  El poblamiento armónico del territorio insular, costas marítimas, ejes fluviales y espacio lacustre.  La exploración y explotación sostenible, de los recursos naturales en el Gran Caribe y los océanos, en especial en el Atlántico y el Pacífico.  La participación, conjuntamente con la comunidad internacional, en la exploración y aprovechamiento de los recursos naturales, en la distribución equitativa de los beneficios que se obtengan y el control de la producción de la zona internacional de los fondos marinos y la alta mar. </vt:lpstr>
      <vt:lpstr> </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vector>
  </TitlesOfParts>
  <Company>LUIZ CARLOS NEVES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DIMENSIÓN AMBIENTAL  EN LA CONSTITUCIÓN BOLIVARIANA</dc:title>
  <dc:creator>Luis Paulo</dc:creator>
  <cp:lastModifiedBy>Luis Paulo</cp:lastModifiedBy>
  <cp:revision>39</cp:revision>
  <dcterms:modified xsi:type="dcterms:W3CDTF">2010-05-24T17:38:09Z</dcterms:modified>
</cp:coreProperties>
</file>