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62" r:id="rId2"/>
    <p:sldId id="313" r:id="rId3"/>
    <p:sldId id="303" r:id="rId4"/>
    <p:sldId id="306" r:id="rId5"/>
    <p:sldId id="307" r:id="rId6"/>
    <p:sldId id="308" r:id="rId7"/>
    <p:sldId id="309" r:id="rId8"/>
    <p:sldId id="310" r:id="rId9"/>
    <p:sldId id="312" r:id="rId10"/>
    <p:sldId id="301" r:id="rId11"/>
    <p:sldId id="314" r:id="rId12"/>
    <p:sldId id="316" r:id="rId13"/>
    <p:sldId id="317" r:id="rId14"/>
    <p:sldId id="274" r:id="rId15"/>
    <p:sldId id="318" r:id="rId16"/>
    <p:sldId id="284" r:id="rId17"/>
    <p:sldId id="285" r:id="rId18"/>
    <p:sldId id="271" r:id="rId19"/>
    <p:sldId id="261" r:id="rId20"/>
    <p:sldId id="300" r:id="rId21"/>
    <p:sldId id="299" r:id="rId22"/>
    <p:sldId id="298" r:id="rId23"/>
    <p:sldId id="322" r:id="rId24"/>
    <p:sldId id="296" r:id="rId25"/>
    <p:sldId id="326" r:id="rId26"/>
    <p:sldId id="323" r:id="rId27"/>
    <p:sldId id="294" r:id="rId28"/>
    <p:sldId id="295" r:id="rId29"/>
    <p:sldId id="319" r:id="rId30"/>
    <p:sldId id="257" r:id="rId31"/>
    <p:sldId id="258" r:id="rId32"/>
    <p:sldId id="259" r:id="rId33"/>
    <p:sldId id="260" r:id="rId34"/>
    <p:sldId id="265" r:id="rId35"/>
    <p:sldId id="321" r:id="rId36"/>
    <p:sldId id="320" r:id="rId37"/>
    <p:sldId id="324" r:id="rId38"/>
    <p:sldId id="325" r:id="rId39"/>
    <p:sldId id="327" r:id="rId40"/>
    <p:sldId id="286" r:id="rId41"/>
    <p:sldId id="290" r:id="rId42"/>
    <p:sldId id="291" r:id="rId43"/>
    <p:sldId id="289" r:id="rId44"/>
    <p:sldId id="292" r:id="rId45"/>
    <p:sldId id="279" r:id="rId46"/>
    <p:sldId id="304" r:id="rId47"/>
    <p:sldId id="305" r:id="rId48"/>
    <p:sldId id="287" r:id="rId49"/>
    <p:sldId id="281" r:id="rId50"/>
    <p:sldId id="288" r:id="rId51"/>
    <p:sldId id="332" r:id="rId52"/>
    <p:sldId id="278" r:id="rId53"/>
    <p:sldId id="330" r:id="rId54"/>
    <p:sldId id="276" r:id="rId55"/>
    <p:sldId id="328" r:id="rId56"/>
    <p:sldId id="277" r:id="rId57"/>
    <p:sldId id="283" r:id="rId58"/>
    <p:sldId id="282" r:id="rId59"/>
    <p:sldId id="345" r:id="rId60"/>
    <p:sldId id="275" r:id="rId61"/>
    <p:sldId id="346" r:id="rId62"/>
    <p:sldId id="348" r:id="rId63"/>
    <p:sldId id="349" r:id="rId64"/>
    <p:sldId id="333" r:id="rId65"/>
    <p:sldId id="334" r:id="rId66"/>
    <p:sldId id="335" r:id="rId67"/>
    <p:sldId id="347" r:id="rId68"/>
    <p:sldId id="336" r:id="rId69"/>
    <p:sldId id="351" r:id="rId70"/>
    <p:sldId id="352" r:id="rId71"/>
    <p:sldId id="337" r:id="rId72"/>
    <p:sldId id="338" r:id="rId73"/>
    <p:sldId id="339" r:id="rId74"/>
    <p:sldId id="340" r:id="rId75"/>
    <p:sldId id="341" r:id="rId76"/>
    <p:sldId id="343" r:id="rId77"/>
    <p:sldId id="342" r:id="rId78"/>
    <p:sldId id="344" r:id="rId79"/>
    <p:sldId id="311" r:id="rId80"/>
    <p:sldId id="268" r:id="rId81"/>
    <p:sldId id="272" r:id="rId8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varScale="1">
        <p:scale>
          <a:sx n="47" d="100"/>
          <a:sy n="47" d="100"/>
        </p:scale>
        <p:origin x="-1014" y="-90"/>
      </p:cViewPr>
      <p:guideLst>
        <p:guide orient="horz" pos="2160"/>
        <p:guide pos="2880"/>
      </p:guideLst>
    </p:cSldViewPr>
  </p:slideViewPr>
  <p:outlineViewPr>
    <p:cViewPr>
      <p:scale>
        <a:sx n="33" d="100"/>
        <a:sy n="33" d="100"/>
      </p:scale>
      <p:origin x="0" y="338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34ACB-6EC1-4497-A5BA-FC6C0171BC5F}" type="datetimeFigureOut">
              <a:rPr lang="es-PE" smtClean="0"/>
              <a:pPr/>
              <a:t>26/05/2010</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4D174-630E-45BE-B7F8-7554196898A6}" type="slidenum">
              <a:rPr lang="es-PE" smtClean="0"/>
              <a:pPr/>
              <a:t>‹nº›</a:t>
            </a:fld>
            <a:endParaRPr lang="es-P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1AF1AE1-96B0-4E86-9E3A-0BB36076C93C}" type="slidenum">
              <a:rPr lang="es-ES" smtClean="0">
                <a:latin typeface="Arial" pitchFamily="34" charset="0"/>
              </a:rPr>
              <a:pPr/>
              <a:t>30</a:t>
            </a:fld>
            <a:endParaRPr lang="es-ES" smtClean="0">
              <a:latin typeface="Arial" pitchFamily="34" charset="0"/>
            </a:endParaRPr>
          </a:p>
        </p:txBody>
      </p:sp>
      <p:sp>
        <p:nvSpPr>
          <p:cNvPr id="39939" name="Rectangle 2"/>
          <p:cNvSpPr>
            <a:spLocks noGrp="1" noRot="1" noChangeAspect="1" noChangeArrowheads="1" noTextEdit="1"/>
          </p:cNvSpPr>
          <p:nvPr>
            <p:ph type="sldImg"/>
          </p:nvPr>
        </p:nvSpPr>
        <p:spPr>
          <a:xfrm>
            <a:off x="1144588" y="685800"/>
            <a:ext cx="4572000" cy="3429000"/>
          </a:xfrm>
          <a:ln/>
        </p:spPr>
      </p:sp>
      <p:sp>
        <p:nvSpPr>
          <p:cNvPr id="39940" name="Rectangle 3"/>
          <p:cNvSpPr>
            <a:spLocks noGrp="1" noChangeArrowheads="1"/>
          </p:cNvSpPr>
          <p:nvPr>
            <p:ph type="body" idx="1"/>
          </p:nvPr>
        </p:nvSpPr>
        <p:spPr>
          <a:noFill/>
          <a:ln/>
        </p:spPr>
        <p:txBody>
          <a:bodyPr/>
          <a:lstStyle/>
          <a:p>
            <a:pPr eaLnBrk="1" hangingPunct="1"/>
            <a:endParaRPr lang="es-MX"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8731C65-70EE-4B68-A4EC-5404A1685DA2}" type="slidenum">
              <a:rPr lang="es-ES" smtClean="0">
                <a:latin typeface="Arial" pitchFamily="34" charset="0"/>
              </a:rPr>
              <a:pPr/>
              <a:t>31</a:t>
            </a:fld>
            <a:endParaRPr lang="es-ES" smtClean="0">
              <a:latin typeface="Arial" pitchFamily="34" charset="0"/>
            </a:endParaRPr>
          </a:p>
        </p:txBody>
      </p:sp>
      <p:sp>
        <p:nvSpPr>
          <p:cNvPr id="40963" name="Rectangle 2"/>
          <p:cNvSpPr>
            <a:spLocks noGrp="1" noRot="1" noChangeAspect="1" noChangeArrowheads="1" noTextEdit="1"/>
          </p:cNvSpPr>
          <p:nvPr>
            <p:ph type="sldImg"/>
          </p:nvPr>
        </p:nvSpPr>
        <p:spPr>
          <a:xfrm>
            <a:off x="1144588" y="685800"/>
            <a:ext cx="4572000" cy="3429000"/>
          </a:xfrm>
          <a:ln/>
        </p:spPr>
      </p:sp>
      <p:sp>
        <p:nvSpPr>
          <p:cNvPr id="40964" name="Rectangle 3"/>
          <p:cNvSpPr>
            <a:spLocks noGrp="1" noChangeArrowheads="1"/>
          </p:cNvSpPr>
          <p:nvPr>
            <p:ph type="body" idx="1"/>
          </p:nvPr>
        </p:nvSpPr>
        <p:spPr>
          <a:noFill/>
          <a:ln/>
        </p:spPr>
        <p:txBody>
          <a:bodyPr/>
          <a:lstStyle/>
          <a:p>
            <a:pPr eaLnBrk="1" hangingPunct="1"/>
            <a:endParaRPr lang="es-MX"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FF97D73-50CC-42B5-8AD5-629D1CC738D1}" type="slidenum">
              <a:rPr lang="es-ES" smtClean="0">
                <a:latin typeface="Arial" pitchFamily="34" charset="0"/>
              </a:rPr>
              <a:pPr/>
              <a:t>32</a:t>
            </a:fld>
            <a:endParaRPr lang="es-ES" smtClean="0">
              <a:latin typeface="Arial" pitchFamily="34" charset="0"/>
            </a:endParaRPr>
          </a:p>
        </p:txBody>
      </p:sp>
      <p:sp>
        <p:nvSpPr>
          <p:cNvPr id="41987" name="Rectangle 2"/>
          <p:cNvSpPr>
            <a:spLocks noGrp="1" noRot="1" noChangeAspect="1" noChangeArrowheads="1" noTextEdit="1"/>
          </p:cNvSpPr>
          <p:nvPr>
            <p:ph type="sldImg"/>
          </p:nvPr>
        </p:nvSpPr>
        <p:spPr>
          <a:xfrm>
            <a:off x="1144588" y="685800"/>
            <a:ext cx="4572000" cy="3429000"/>
          </a:xfrm>
          <a:ln/>
        </p:spPr>
      </p:sp>
      <p:sp>
        <p:nvSpPr>
          <p:cNvPr id="41988" name="Rectangle 3"/>
          <p:cNvSpPr>
            <a:spLocks noGrp="1" noChangeArrowheads="1"/>
          </p:cNvSpPr>
          <p:nvPr>
            <p:ph type="body" idx="1"/>
          </p:nvPr>
        </p:nvSpPr>
        <p:spPr>
          <a:noFill/>
          <a:ln/>
        </p:spPr>
        <p:txBody>
          <a:bodyPr/>
          <a:lstStyle/>
          <a:p>
            <a:pPr eaLnBrk="1" hangingPunct="1"/>
            <a:endParaRPr lang="es-MX"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CBA70ED-FF84-4B83-9A63-98A2262AE96B}" type="slidenum">
              <a:rPr lang="es-ES" smtClean="0">
                <a:latin typeface="Arial" pitchFamily="34" charset="0"/>
              </a:rPr>
              <a:pPr/>
              <a:t>33</a:t>
            </a:fld>
            <a:endParaRPr lang="es-ES" smtClean="0">
              <a:latin typeface="Arial" pitchFamily="34" charset="0"/>
            </a:endParaRPr>
          </a:p>
        </p:txBody>
      </p:sp>
      <p:sp>
        <p:nvSpPr>
          <p:cNvPr id="43011" name="Rectangle 2"/>
          <p:cNvSpPr>
            <a:spLocks noGrp="1" noRot="1" noChangeAspect="1" noChangeArrowheads="1" noTextEdit="1"/>
          </p:cNvSpPr>
          <p:nvPr>
            <p:ph type="sldImg"/>
          </p:nvPr>
        </p:nvSpPr>
        <p:spPr>
          <a:xfrm>
            <a:off x="1144588" y="685800"/>
            <a:ext cx="4572000" cy="3429000"/>
          </a:xfrm>
          <a:ln/>
        </p:spPr>
      </p:sp>
      <p:sp>
        <p:nvSpPr>
          <p:cNvPr id="43012" name="Rectangle 3"/>
          <p:cNvSpPr>
            <a:spLocks noGrp="1" noChangeArrowheads="1"/>
          </p:cNvSpPr>
          <p:nvPr>
            <p:ph type="body" idx="1"/>
          </p:nvPr>
        </p:nvSpPr>
        <p:spPr>
          <a:noFill/>
          <a:ln/>
        </p:spPr>
        <p:txBody>
          <a:bodyPr/>
          <a:lstStyle/>
          <a:p>
            <a:pPr eaLnBrk="1" hangingPunct="1"/>
            <a:endParaRPr lang="es-MX"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6085775-8520-47FC-B9EB-34B335466F9B}" type="slidenum">
              <a:rPr lang="es-ES" smtClean="0">
                <a:latin typeface="Arial" pitchFamily="34" charset="0"/>
              </a:rPr>
              <a:pPr/>
              <a:t>34</a:t>
            </a:fld>
            <a:endParaRPr lang="es-ES" smtClean="0">
              <a:latin typeface="Arial" pitchFamily="34" charset="0"/>
            </a:endParaRPr>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pPr eaLnBrk="1" hangingPunct="1"/>
            <a:endParaRPr lang="es-MX"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7FAE26-E93E-4A17-A889-99DC7B4713E4}" type="datetimeFigureOut">
              <a:rPr lang="es-PE" smtClean="0"/>
              <a:pPr/>
              <a:t>26/05/2010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45B8CA5-22DA-4F71-AEF3-38154ADF3BA3}"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FAE26-E93E-4A17-A889-99DC7B4713E4}" type="datetimeFigureOut">
              <a:rPr lang="es-PE" smtClean="0"/>
              <a:pPr/>
              <a:t>26/05/2010</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B8CA5-22DA-4F71-AEF3-38154ADF3BA3}"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www.enjoyperu.com/multimediagallery/photos/htm-sp/los-uros/uros15.htm" TargetMode="External"/><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enjoyperu.com/multimediagallery/photos/htm-sp/nazca-parac/reserva-paracas1.htm"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image" Target="../media/image14.png"/><Relationship Id="rId4" Type="http://schemas.openxmlformats.org/officeDocument/2006/relationships/image" Target="../media/image11.jpeg"/><Relationship Id="rId9" Type="http://schemas.openxmlformats.org/officeDocument/2006/relationships/hyperlink" Target="http://www.enjoyperu.com/multimediagallery/photos/htm-sp/iquitos/iquitos2.htm" TargetMode="External"/><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mages.google.com.pe/imgres?imgurl=http://www.lisayoung.co.uk/imgs_0903/Baby,%20Andes,%20Peru.jpg&amp;imgrefurl=http://www.lisayoung.co.uk/portraits_14.htm&amp;h=250&amp;w=360&amp;sz=55&amp;tbnid=ccUW1FUPIw4J:&amp;tbnh=81&amp;tbnw=117&amp;hl=es&amp;start=1&amp;prev=/images?q=andes+peru&amp;svnum=10&amp;hl=es&amp;lr=&amp;sa=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p:cNvPicPr>
            <a:picLocks noChangeAspect="1" noChangeArrowheads="1"/>
          </p:cNvPicPr>
          <p:nvPr/>
        </p:nvPicPr>
        <p:blipFill>
          <a:blip r:embed="rId2" cstate="print"/>
          <a:srcRect/>
          <a:stretch>
            <a:fillRect/>
          </a:stretch>
        </p:blipFill>
        <p:spPr bwMode="auto">
          <a:xfrm>
            <a:off x="1928794" y="73025"/>
            <a:ext cx="5591175" cy="6669088"/>
          </a:xfrm>
          <a:prstGeom prst="rect">
            <a:avLst/>
          </a:prstGeom>
          <a:noFill/>
          <a:ln w="9525">
            <a:noFill/>
            <a:miter lim="800000"/>
            <a:headEnd/>
            <a:tailEnd/>
          </a:ln>
        </p:spPr>
      </p:pic>
      <p:sp>
        <p:nvSpPr>
          <p:cNvPr id="7171" name="Text Box 10"/>
          <p:cNvSpPr txBox="1">
            <a:spLocks noChangeArrowheads="1"/>
          </p:cNvSpPr>
          <p:nvPr/>
        </p:nvSpPr>
        <p:spPr bwMode="auto">
          <a:xfrm>
            <a:off x="5003800" y="5357826"/>
            <a:ext cx="2305050" cy="707886"/>
          </a:xfrm>
          <a:prstGeom prst="rect">
            <a:avLst/>
          </a:prstGeom>
          <a:noFill/>
          <a:ln w="9525">
            <a:noFill/>
            <a:miter lim="800000"/>
            <a:headEnd/>
            <a:tailEnd/>
          </a:ln>
        </p:spPr>
        <p:txBody>
          <a:bodyPr>
            <a:spAutoFit/>
          </a:bodyPr>
          <a:lstStyle/>
          <a:p>
            <a:pPr algn="ctr">
              <a:spcBef>
                <a:spcPct val="50000"/>
              </a:spcBef>
            </a:pPr>
            <a:r>
              <a:rPr lang="es-ES" sz="2000" b="1" dirty="0" err="1" smtClean="0">
                <a:solidFill>
                  <a:schemeClr val="bg1"/>
                </a:solidFill>
              </a:rPr>
              <a:t>Dr</a:t>
            </a:r>
            <a:r>
              <a:rPr lang="es-ES" sz="2000" b="1" dirty="0" smtClean="0">
                <a:solidFill>
                  <a:schemeClr val="bg1"/>
                </a:solidFill>
              </a:rPr>
              <a:t> FERNANDO URBINA LINARES</a:t>
            </a:r>
            <a:endParaRPr lang="es-ES" sz="2000" b="1" dirty="0">
              <a:solidFill>
                <a:schemeClr val="bg1"/>
              </a:solidFill>
            </a:endParaRPr>
          </a:p>
        </p:txBody>
      </p:sp>
      <p:sp>
        <p:nvSpPr>
          <p:cNvPr id="7172" name="Text Box 11"/>
          <p:cNvSpPr txBox="1">
            <a:spLocks noChangeArrowheads="1"/>
          </p:cNvSpPr>
          <p:nvPr/>
        </p:nvSpPr>
        <p:spPr bwMode="auto">
          <a:xfrm>
            <a:off x="1928813" y="2428875"/>
            <a:ext cx="5572125" cy="954107"/>
          </a:xfrm>
          <a:prstGeom prst="rect">
            <a:avLst/>
          </a:prstGeom>
          <a:noFill/>
          <a:ln w="9525" algn="ctr">
            <a:noFill/>
            <a:miter lim="800000"/>
            <a:headEnd/>
            <a:tailEnd/>
          </a:ln>
        </p:spPr>
        <p:txBody>
          <a:bodyPr anchor="ctr">
            <a:spAutoFit/>
          </a:bodyPr>
          <a:lstStyle/>
          <a:p>
            <a:pPr algn="ctr"/>
            <a:r>
              <a:rPr lang="es-ES" sz="2800" b="1" dirty="0" smtClean="0">
                <a:latin typeface="Arial Black" pitchFamily="34" charset="0"/>
              </a:rPr>
              <a:t>“DERECHOS DE AGUA EN EL PERU”</a:t>
            </a:r>
            <a:endParaRPr lang="es-ES" sz="2800" b="1" dirty="0">
              <a:latin typeface="Arial Black" pitchFamily="34" charset="0"/>
            </a:endParaRPr>
          </a:p>
        </p:txBody>
      </p:sp>
      <p:sp>
        <p:nvSpPr>
          <p:cNvPr id="7173" name="Text Box 13"/>
          <p:cNvSpPr txBox="1">
            <a:spLocks noChangeAspect="1" noChangeArrowheads="1"/>
          </p:cNvSpPr>
          <p:nvPr/>
        </p:nvSpPr>
        <p:spPr bwMode="auto">
          <a:xfrm>
            <a:off x="5365750" y="4895850"/>
            <a:ext cx="1943100" cy="523220"/>
          </a:xfrm>
          <a:prstGeom prst="rect">
            <a:avLst/>
          </a:prstGeom>
          <a:noFill/>
          <a:ln w="9525">
            <a:noFill/>
            <a:miter lim="800000"/>
            <a:headEnd/>
            <a:tailEnd/>
          </a:ln>
        </p:spPr>
        <p:txBody>
          <a:bodyPr lIns="18000" rIns="18000">
            <a:spAutoFit/>
          </a:bodyPr>
          <a:lstStyle/>
          <a:p>
            <a:pPr>
              <a:spcBef>
                <a:spcPct val="50000"/>
              </a:spcBef>
            </a:pPr>
            <a:r>
              <a:rPr lang="es-ES" sz="1400" b="1" dirty="0" smtClean="0">
                <a:solidFill>
                  <a:schemeClr val="bg1"/>
                </a:solidFill>
              </a:rPr>
              <a:t>BRASILIA, </a:t>
            </a:r>
            <a:r>
              <a:rPr lang="es-ES" sz="1400" b="1" dirty="0">
                <a:solidFill>
                  <a:schemeClr val="bg1"/>
                </a:solidFill>
              </a:rPr>
              <a:t>24-27 de Mayo de 2010</a:t>
            </a:r>
          </a:p>
        </p:txBody>
      </p:sp>
      <p:sp>
        <p:nvSpPr>
          <p:cNvPr id="7174" name="Rectangle 19"/>
          <p:cNvSpPr>
            <a:spLocks noChangeArrowheads="1"/>
          </p:cNvSpPr>
          <p:nvPr/>
        </p:nvSpPr>
        <p:spPr bwMode="auto">
          <a:xfrm>
            <a:off x="3168650" y="742950"/>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7175" name="Rectangle 20"/>
          <p:cNvSpPr>
            <a:spLocks noChangeArrowheads="1"/>
          </p:cNvSpPr>
          <p:nvPr/>
        </p:nvSpPr>
        <p:spPr bwMode="auto">
          <a:xfrm>
            <a:off x="2547938" y="881063"/>
            <a:ext cx="38100"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7176" name="Rectangle 21"/>
          <p:cNvSpPr>
            <a:spLocks noChangeArrowheads="1"/>
          </p:cNvSpPr>
          <p:nvPr/>
        </p:nvSpPr>
        <p:spPr bwMode="auto">
          <a:xfrm>
            <a:off x="2547938" y="1057275"/>
            <a:ext cx="53975" cy="2587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 </a:t>
            </a:r>
            <a:endParaRPr lang="es-ES"/>
          </a:p>
        </p:txBody>
      </p:sp>
      <p:sp>
        <p:nvSpPr>
          <p:cNvPr id="7177" name="Rectangle 22"/>
          <p:cNvSpPr>
            <a:spLocks noChangeArrowheads="1"/>
          </p:cNvSpPr>
          <p:nvPr/>
        </p:nvSpPr>
        <p:spPr bwMode="auto">
          <a:xfrm>
            <a:off x="4011613" y="581025"/>
            <a:ext cx="53975" cy="2587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 </a:t>
            </a:r>
            <a:endParaRPr lang="es-ES"/>
          </a:p>
        </p:txBody>
      </p:sp>
      <p:sp>
        <p:nvSpPr>
          <p:cNvPr id="7178" name="Rectangle 24"/>
          <p:cNvSpPr>
            <a:spLocks noChangeArrowheads="1"/>
          </p:cNvSpPr>
          <p:nvPr/>
        </p:nvSpPr>
        <p:spPr bwMode="auto">
          <a:xfrm>
            <a:off x="5759450" y="684213"/>
            <a:ext cx="53975" cy="258762"/>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 </a:t>
            </a:r>
            <a:endParaRPr lang="es-ES"/>
          </a:p>
        </p:txBody>
      </p:sp>
      <p:sp>
        <p:nvSpPr>
          <p:cNvPr id="7179" name="Rectangle 26"/>
          <p:cNvSpPr>
            <a:spLocks noChangeArrowheads="1"/>
          </p:cNvSpPr>
          <p:nvPr/>
        </p:nvSpPr>
        <p:spPr bwMode="auto">
          <a:xfrm>
            <a:off x="7229475" y="646113"/>
            <a:ext cx="53975" cy="258762"/>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 </a:t>
            </a:r>
            <a:endParaRPr lang="es-ES"/>
          </a:p>
        </p:txBody>
      </p:sp>
      <p:sp>
        <p:nvSpPr>
          <p:cNvPr id="7180" name="Rectangle 27"/>
          <p:cNvSpPr>
            <a:spLocks noChangeArrowheads="1"/>
          </p:cNvSpPr>
          <p:nvPr/>
        </p:nvSpPr>
        <p:spPr bwMode="auto">
          <a:xfrm>
            <a:off x="1887538" y="1185863"/>
            <a:ext cx="31750" cy="152400"/>
          </a:xfrm>
          <a:prstGeom prst="rect">
            <a:avLst/>
          </a:prstGeom>
          <a:noFill/>
          <a:ln w="9525">
            <a:noFill/>
            <a:miter lim="800000"/>
            <a:headEnd/>
            <a:tailEnd/>
          </a:ln>
        </p:spPr>
        <p:txBody>
          <a:bodyPr wrap="none" lIns="0" tIns="0" rIns="0" bIns="0">
            <a:spAutoFit/>
          </a:bodyPr>
          <a:lstStyle/>
          <a:p>
            <a:r>
              <a:rPr lang="es-ES" sz="1000">
                <a:solidFill>
                  <a:srgbClr val="000000"/>
                </a:solidFill>
                <a:latin typeface="Times New Roman" pitchFamily="18" charset="0"/>
              </a:rPr>
              <a:t> </a:t>
            </a:r>
            <a:endParaRPr lang="es-ES"/>
          </a:p>
        </p:txBody>
      </p:sp>
      <p:sp>
        <p:nvSpPr>
          <p:cNvPr id="7181" name="Rectangle 32"/>
          <p:cNvSpPr>
            <a:spLocks noChangeArrowheads="1"/>
          </p:cNvSpPr>
          <p:nvPr/>
        </p:nvSpPr>
        <p:spPr bwMode="auto">
          <a:xfrm>
            <a:off x="2913063" y="1033463"/>
            <a:ext cx="23812" cy="92075"/>
          </a:xfrm>
          <a:prstGeom prst="rect">
            <a:avLst/>
          </a:prstGeom>
          <a:noFill/>
          <a:ln w="9525">
            <a:noFill/>
            <a:miter lim="800000"/>
            <a:headEnd/>
            <a:tailEnd/>
          </a:ln>
        </p:spPr>
        <p:txBody>
          <a:bodyPr wrap="none" lIns="0" tIns="0" rIns="0" bIns="0">
            <a:spAutoFit/>
          </a:bodyPr>
          <a:lstStyle/>
          <a:p>
            <a:r>
              <a:rPr lang="es-ES" sz="600">
                <a:solidFill>
                  <a:srgbClr val="000000"/>
                </a:solidFill>
                <a:latin typeface="Tahoma" pitchFamily="34" charset="0"/>
              </a:rPr>
              <a:t> </a:t>
            </a:r>
            <a:endParaRPr lang="es-ES"/>
          </a:p>
        </p:txBody>
      </p:sp>
      <p:sp>
        <p:nvSpPr>
          <p:cNvPr id="7182" name="Rectangle 35"/>
          <p:cNvSpPr>
            <a:spLocks noChangeArrowheads="1"/>
          </p:cNvSpPr>
          <p:nvPr/>
        </p:nvSpPr>
        <p:spPr bwMode="auto">
          <a:xfrm>
            <a:off x="7504113" y="890588"/>
            <a:ext cx="23812" cy="92075"/>
          </a:xfrm>
          <a:prstGeom prst="rect">
            <a:avLst/>
          </a:prstGeom>
          <a:noFill/>
          <a:ln w="9525">
            <a:noFill/>
            <a:miter lim="800000"/>
            <a:headEnd/>
            <a:tailEnd/>
          </a:ln>
        </p:spPr>
        <p:txBody>
          <a:bodyPr wrap="none" lIns="0" tIns="0" rIns="0" bIns="0">
            <a:spAutoFit/>
          </a:bodyPr>
          <a:lstStyle/>
          <a:p>
            <a:r>
              <a:rPr lang="es-ES" sz="600">
                <a:solidFill>
                  <a:srgbClr val="000000"/>
                </a:solidFill>
                <a:latin typeface="Tahoma" pitchFamily="34" charset="0"/>
              </a:rPr>
              <a:t> </a:t>
            </a:r>
            <a:endParaRPr lang="es-ES"/>
          </a:p>
        </p:txBody>
      </p:sp>
      <p:sp>
        <p:nvSpPr>
          <p:cNvPr id="7183" name="Rectangle 37"/>
          <p:cNvSpPr>
            <a:spLocks noChangeArrowheads="1"/>
          </p:cNvSpPr>
          <p:nvPr/>
        </p:nvSpPr>
        <p:spPr bwMode="auto">
          <a:xfrm>
            <a:off x="7521575" y="968375"/>
            <a:ext cx="28575" cy="106363"/>
          </a:xfrm>
          <a:prstGeom prst="rect">
            <a:avLst/>
          </a:prstGeom>
          <a:noFill/>
          <a:ln w="9525">
            <a:noFill/>
            <a:miter lim="800000"/>
            <a:headEnd/>
            <a:tailEnd/>
          </a:ln>
        </p:spPr>
        <p:txBody>
          <a:bodyPr wrap="none" lIns="0" tIns="0" rIns="0" bIns="0">
            <a:spAutoFit/>
          </a:bodyPr>
          <a:lstStyle/>
          <a:p>
            <a:r>
              <a:rPr lang="es-ES" sz="700">
                <a:solidFill>
                  <a:srgbClr val="000000"/>
                </a:solidFill>
                <a:latin typeface="Tahoma" pitchFamily="34" charset="0"/>
              </a:rPr>
              <a:t> </a:t>
            </a:r>
            <a:endParaRPr lang="es-ES"/>
          </a:p>
        </p:txBody>
      </p:sp>
      <p:sp>
        <p:nvSpPr>
          <p:cNvPr id="7184" name="Rectangle 41"/>
          <p:cNvSpPr>
            <a:spLocks noChangeArrowheads="1"/>
          </p:cNvSpPr>
          <p:nvPr/>
        </p:nvSpPr>
        <p:spPr bwMode="auto">
          <a:xfrm>
            <a:off x="4017963" y="981075"/>
            <a:ext cx="22225" cy="92075"/>
          </a:xfrm>
          <a:prstGeom prst="rect">
            <a:avLst/>
          </a:prstGeom>
          <a:noFill/>
          <a:ln w="9525">
            <a:noFill/>
            <a:miter lim="800000"/>
            <a:headEnd/>
            <a:tailEnd/>
          </a:ln>
        </p:spPr>
        <p:txBody>
          <a:bodyPr wrap="none" lIns="0" tIns="0" rIns="0" bIns="0">
            <a:spAutoFit/>
          </a:bodyPr>
          <a:lstStyle/>
          <a:p>
            <a:r>
              <a:rPr lang="es-ES" sz="600" b="1">
                <a:solidFill>
                  <a:srgbClr val="000000"/>
                </a:solidFill>
                <a:latin typeface="Tahoma" pitchFamily="34" charset="0"/>
              </a:rPr>
              <a:t> </a:t>
            </a:r>
            <a:endParaRPr lang="es-ES"/>
          </a:p>
        </p:txBody>
      </p:sp>
      <p:sp>
        <p:nvSpPr>
          <p:cNvPr id="7185" name="Rectangle 43"/>
          <p:cNvSpPr>
            <a:spLocks noChangeArrowheads="1"/>
          </p:cNvSpPr>
          <p:nvPr/>
        </p:nvSpPr>
        <p:spPr bwMode="auto">
          <a:xfrm>
            <a:off x="4302125" y="981075"/>
            <a:ext cx="23813" cy="92075"/>
          </a:xfrm>
          <a:prstGeom prst="rect">
            <a:avLst/>
          </a:prstGeom>
          <a:noFill/>
          <a:ln w="9525">
            <a:noFill/>
            <a:miter lim="800000"/>
            <a:headEnd/>
            <a:tailEnd/>
          </a:ln>
        </p:spPr>
        <p:txBody>
          <a:bodyPr wrap="none" lIns="0" tIns="0" rIns="0" bIns="0">
            <a:spAutoFit/>
          </a:bodyPr>
          <a:lstStyle/>
          <a:p>
            <a:r>
              <a:rPr lang="es-ES" sz="600">
                <a:solidFill>
                  <a:srgbClr val="000000"/>
                </a:solidFill>
                <a:latin typeface="Tahoma" pitchFamily="34" charset="0"/>
              </a:rPr>
              <a:t> </a:t>
            </a:r>
            <a:endParaRPr lang="es-ES"/>
          </a:p>
        </p:txBody>
      </p:sp>
      <p:sp>
        <p:nvSpPr>
          <p:cNvPr id="7186" name="Rectangle 47"/>
          <p:cNvSpPr>
            <a:spLocks noChangeArrowheads="1"/>
          </p:cNvSpPr>
          <p:nvPr/>
        </p:nvSpPr>
        <p:spPr bwMode="auto">
          <a:xfrm>
            <a:off x="5899150" y="1023938"/>
            <a:ext cx="23813" cy="92075"/>
          </a:xfrm>
          <a:prstGeom prst="rect">
            <a:avLst/>
          </a:prstGeom>
          <a:noFill/>
          <a:ln w="9525">
            <a:noFill/>
            <a:miter lim="800000"/>
            <a:headEnd/>
            <a:tailEnd/>
          </a:ln>
        </p:spPr>
        <p:txBody>
          <a:bodyPr wrap="none" lIns="0" tIns="0" rIns="0" bIns="0">
            <a:spAutoFit/>
          </a:bodyPr>
          <a:lstStyle/>
          <a:p>
            <a:r>
              <a:rPr lang="es-ES" sz="600">
                <a:solidFill>
                  <a:srgbClr val="000000"/>
                </a:solidFill>
                <a:latin typeface="Tahoma" pitchFamily="34" charset="0"/>
              </a:rPr>
              <a:t> </a:t>
            </a:r>
            <a:endParaRPr lang="es-ES"/>
          </a:p>
        </p:txBody>
      </p:sp>
      <p:sp>
        <p:nvSpPr>
          <p:cNvPr id="7187" name="Text Box 11"/>
          <p:cNvSpPr txBox="1">
            <a:spLocks noChangeArrowheads="1"/>
          </p:cNvSpPr>
          <p:nvPr/>
        </p:nvSpPr>
        <p:spPr bwMode="auto">
          <a:xfrm>
            <a:off x="1955800" y="903288"/>
            <a:ext cx="5429250" cy="954107"/>
          </a:xfrm>
          <a:prstGeom prst="rect">
            <a:avLst/>
          </a:prstGeom>
          <a:noFill/>
          <a:ln w="9525" algn="ctr">
            <a:noFill/>
            <a:miter lim="800000"/>
            <a:headEnd/>
            <a:tailEnd/>
          </a:ln>
        </p:spPr>
        <p:txBody>
          <a:bodyPr anchor="ctr">
            <a:spAutoFit/>
          </a:bodyPr>
          <a:lstStyle/>
          <a:p>
            <a:pPr algn="ctr"/>
            <a:r>
              <a:rPr lang="es-ES" sz="2800" b="1" dirty="0">
                <a:latin typeface="Arial Black" pitchFamily="34" charset="0"/>
              </a:rPr>
              <a:t>Seminario Internacional de </a:t>
            </a:r>
            <a:r>
              <a:rPr lang="es-ES" sz="2800" b="1" dirty="0" err="1" smtClean="0">
                <a:latin typeface="Arial Black" pitchFamily="34" charset="0"/>
              </a:rPr>
              <a:t>Direito</a:t>
            </a:r>
            <a:r>
              <a:rPr lang="es-ES" sz="2800" b="1" dirty="0" smtClean="0">
                <a:latin typeface="Arial Black" pitchFamily="34" charset="0"/>
              </a:rPr>
              <a:t> de </a:t>
            </a:r>
            <a:r>
              <a:rPr lang="es-ES" sz="2800" b="1" dirty="0">
                <a:latin typeface="Arial Black" pitchFamily="34" charset="0"/>
              </a:rPr>
              <a:t>Aguas</a:t>
            </a:r>
          </a:p>
        </p:txBody>
      </p:sp>
      <p:sp>
        <p:nvSpPr>
          <p:cNvPr id="20" name="19 CuadroTexto"/>
          <p:cNvSpPr txBox="1"/>
          <p:nvPr/>
        </p:nvSpPr>
        <p:spPr>
          <a:xfrm>
            <a:off x="5143514" y="6228212"/>
            <a:ext cx="1357312" cy="253916"/>
          </a:xfrm>
          <a:prstGeom prst="rect">
            <a:avLst/>
          </a:prstGeom>
          <a:noFill/>
        </p:spPr>
        <p:txBody>
          <a:bodyPr>
            <a:spAutoFit/>
          </a:bodyPr>
          <a:lstStyle/>
          <a:p>
            <a:pPr>
              <a:defRPr/>
            </a:pPr>
            <a:endParaRPr lang="es-PE" sz="1050" dirty="0">
              <a:latin typeface="Arial Narrow" pitchFamily="34" charset="0"/>
            </a:endParaRPr>
          </a:p>
        </p:txBody>
      </p:sp>
      <p:pic>
        <p:nvPicPr>
          <p:cNvPr id="7189" name="Imagem 1" descr="logo"/>
          <p:cNvPicPr>
            <a:picLocks noChangeAspect="1" noChangeArrowheads="1"/>
          </p:cNvPicPr>
          <p:nvPr/>
        </p:nvPicPr>
        <p:blipFill>
          <a:blip r:embed="rId3" cstate="print"/>
          <a:srcRect/>
          <a:stretch>
            <a:fillRect/>
          </a:stretch>
        </p:blipFill>
        <p:spPr bwMode="auto">
          <a:xfrm>
            <a:off x="285750" y="428625"/>
            <a:ext cx="1371600" cy="573088"/>
          </a:xfrm>
          <a:prstGeom prst="rect">
            <a:avLst/>
          </a:prstGeom>
          <a:noFill/>
          <a:ln w="9525">
            <a:noFill/>
            <a:miter lim="800000"/>
            <a:headEnd/>
            <a:tailEnd/>
          </a:ln>
        </p:spPr>
      </p:pic>
      <p:pic>
        <p:nvPicPr>
          <p:cNvPr id="7190" name="Picture 22"/>
          <p:cNvPicPr>
            <a:picLocks noChangeAspect="1" noChangeArrowheads="1"/>
          </p:cNvPicPr>
          <p:nvPr/>
        </p:nvPicPr>
        <p:blipFill>
          <a:blip r:embed="rId4" cstate="print"/>
          <a:srcRect/>
          <a:stretch>
            <a:fillRect/>
          </a:stretch>
        </p:blipFill>
        <p:spPr bwMode="auto">
          <a:xfrm>
            <a:off x="7642225" y="439738"/>
            <a:ext cx="1358900" cy="417512"/>
          </a:xfrm>
          <a:prstGeom prst="rect">
            <a:avLst/>
          </a:prstGeom>
          <a:noFill/>
          <a:ln w="9525">
            <a:noFill/>
            <a:miter lim="800000"/>
            <a:headEnd/>
            <a:tailEnd/>
          </a:ln>
        </p:spPr>
      </p:pic>
      <p:pic>
        <p:nvPicPr>
          <p:cNvPr id="7191" name="Picture 23"/>
          <p:cNvPicPr>
            <a:picLocks noChangeAspect="1" noChangeArrowheads="1"/>
          </p:cNvPicPr>
          <p:nvPr/>
        </p:nvPicPr>
        <p:blipFill>
          <a:blip r:embed="rId5" cstate="print"/>
          <a:srcRect/>
          <a:stretch>
            <a:fillRect/>
          </a:stretch>
        </p:blipFill>
        <p:spPr bwMode="auto">
          <a:xfrm>
            <a:off x="257175" y="5880100"/>
            <a:ext cx="1457325" cy="90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s-MX" sz="4000" b="1" smtClean="0"/>
              <a:t>CARACTERISTICAS JURIDICAS DEL AGUA</a:t>
            </a:r>
            <a:endParaRPr lang="es-ES" sz="4000" b="1" smtClean="0"/>
          </a:p>
        </p:txBody>
      </p:sp>
      <p:sp>
        <p:nvSpPr>
          <p:cNvPr id="3075" name="Rectangle 3"/>
          <p:cNvSpPr>
            <a:spLocks noGrp="1" noChangeArrowheads="1"/>
          </p:cNvSpPr>
          <p:nvPr>
            <p:ph type="body" idx="1"/>
          </p:nvPr>
        </p:nvSpPr>
        <p:spPr/>
        <p:txBody>
          <a:bodyPr/>
          <a:lstStyle/>
          <a:p>
            <a:pPr eaLnBrk="1" hangingPunct="1"/>
            <a:r>
              <a:rPr lang="es-MX" sz="4000" dirty="0" smtClean="0"/>
              <a:t>RECURSO NATURAL</a:t>
            </a:r>
          </a:p>
          <a:p>
            <a:pPr eaLnBrk="1" hangingPunct="1"/>
            <a:r>
              <a:rPr lang="es-MX" sz="4000" dirty="0" smtClean="0"/>
              <a:t>SERVICIO PUBLICO</a:t>
            </a:r>
          </a:p>
          <a:p>
            <a:pPr eaLnBrk="1" hangingPunct="1"/>
            <a:r>
              <a:rPr lang="es-MX" sz="4000" dirty="0" smtClean="0"/>
              <a:t>BIEN ECONOMICO</a:t>
            </a:r>
          </a:p>
          <a:p>
            <a:pPr eaLnBrk="1" hangingPunct="1"/>
            <a:r>
              <a:rPr lang="es-MX" sz="4000" dirty="0" smtClean="0"/>
              <a:t>SU ACCESO ES UN DERECHO HUMANO</a:t>
            </a:r>
          </a:p>
          <a:p>
            <a:pPr eaLnBrk="1" hangingPunct="1"/>
            <a:r>
              <a:rPr lang="es-MX" sz="4000" dirty="0" smtClean="0"/>
              <a:t>DOMINIO DE BIENES ASOCIADOS</a:t>
            </a:r>
            <a:endParaRPr lang="es-ES" sz="4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E" b="1" dirty="0" smtClean="0"/>
              <a:t>UN NUEVO DERECHO DE AGUAS</a:t>
            </a:r>
            <a:endParaRPr lang="es-PE" b="1" dirty="0"/>
          </a:p>
        </p:txBody>
      </p:sp>
      <p:sp>
        <p:nvSpPr>
          <p:cNvPr id="5" name="4 Marcador de contenido"/>
          <p:cNvSpPr>
            <a:spLocks noGrp="1"/>
          </p:cNvSpPr>
          <p:nvPr>
            <p:ph idx="1"/>
          </p:nvPr>
        </p:nvSpPr>
        <p:spPr/>
        <p:txBody>
          <a:bodyPr/>
          <a:lstStyle/>
          <a:p>
            <a:pPr>
              <a:buNone/>
            </a:pPr>
            <a:r>
              <a:rPr lang="es-PE" dirty="0" smtClean="0"/>
              <a:t>             OBJETO DEL DERECHO DE AGUA</a:t>
            </a:r>
          </a:p>
          <a:p>
            <a:pPr>
              <a:buNone/>
            </a:pPr>
            <a:endParaRPr lang="es-PE" dirty="0" smtClean="0"/>
          </a:p>
          <a:p>
            <a:pPr>
              <a:buNone/>
            </a:pPr>
            <a:r>
              <a:rPr lang="es-PE" sz="4000" b="1" dirty="0" smtClean="0"/>
              <a:t>  TUTELAR JURIDICAMENTE EL CICLO HIDROLOGICO Y REGULAR LOS USOS DEL RECURSO Y LA BUENA GESTION INTEGRADA Y SOSTENIBLE DEL AGUA</a:t>
            </a:r>
          </a:p>
          <a:p>
            <a:pPr>
              <a:buNone/>
            </a:pPr>
            <a:endParaRPr lang="es-P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COMPROMISOS</a:t>
            </a:r>
            <a:endParaRPr lang="es-PE" b="1" dirty="0"/>
          </a:p>
        </p:txBody>
      </p:sp>
      <p:sp>
        <p:nvSpPr>
          <p:cNvPr id="3" name="2 Marcador de contenido"/>
          <p:cNvSpPr>
            <a:spLocks noGrp="1"/>
          </p:cNvSpPr>
          <p:nvPr>
            <p:ph idx="1"/>
          </p:nvPr>
        </p:nvSpPr>
        <p:spPr/>
        <p:txBody>
          <a:bodyPr>
            <a:normAutofit lnSpcReduction="10000"/>
          </a:bodyPr>
          <a:lstStyle/>
          <a:p>
            <a:r>
              <a:rPr lang="es-PE" dirty="0" smtClean="0"/>
              <a:t>RECONOCER  IMPORTANCIA DEL AGUA PARA LA INTEGRACION SUDAMERICANA</a:t>
            </a:r>
          </a:p>
          <a:p>
            <a:r>
              <a:rPr lang="es-PE" dirty="0" smtClean="0"/>
              <a:t>ELABORAR UN </a:t>
            </a:r>
            <a:r>
              <a:rPr lang="es-PE" b="1" dirty="0" smtClean="0"/>
              <a:t>CODIGO MODELO DEL AGUA</a:t>
            </a:r>
            <a:r>
              <a:rPr lang="es-PE" dirty="0" smtClean="0"/>
              <a:t> PARA SUDAMERICA (principios mínimos)</a:t>
            </a:r>
          </a:p>
          <a:p>
            <a:r>
              <a:rPr lang="es-PE" dirty="0" smtClean="0"/>
              <a:t>PROMOVER UNA REUNION DE LAS AUTORIDADES DEL AGUA DE SUDAMERICA y DE LOS REPRESENTANTES DE LOS USUARIOS.</a:t>
            </a:r>
          </a:p>
          <a:p>
            <a:r>
              <a:rPr lang="es-PE" dirty="0" smtClean="0"/>
              <a:t>CONFORMAR UN PANEL-OBSERVATORIO DE LOS CONFLICTOS DEL AGUA EN SUDAMERICA</a:t>
            </a:r>
            <a:endParaRPr lang="es-P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
        <p:nvSpPr>
          <p:cNvPr id="22" name="21 Rectángulo"/>
          <p:cNvSpPr/>
          <p:nvPr/>
        </p:nvSpPr>
        <p:spPr>
          <a:xfrm>
            <a:off x="928688" y="1071563"/>
            <a:ext cx="381000" cy="830262"/>
          </a:xfrm>
          <a:prstGeom prst="rect">
            <a:avLst/>
          </a:prstGeom>
        </p:spPr>
        <p:txBody>
          <a:bodyPr wrap="none">
            <a:spAutoFit/>
          </a:bodyPr>
          <a:lstStyle/>
          <a:p>
            <a:pPr>
              <a:defRPr/>
            </a:pPr>
            <a:r>
              <a:rPr lang="es-ES_tradnl" sz="4800" dirty="0">
                <a:latin typeface="+mj-lt"/>
              </a:rPr>
              <a:t> </a:t>
            </a:r>
          </a:p>
        </p:txBody>
      </p:sp>
      <p:pic>
        <p:nvPicPr>
          <p:cNvPr id="23" name="Picture 9" descr="002261"/>
          <p:cNvPicPr>
            <a:picLocks noChangeAspect="1" noChangeArrowheads="1"/>
          </p:cNvPicPr>
          <p:nvPr/>
        </p:nvPicPr>
        <p:blipFill>
          <a:blip r:embed="rId3" cstate="print"/>
          <a:srcRect/>
          <a:stretch>
            <a:fillRect/>
          </a:stretch>
        </p:blipFill>
        <p:spPr bwMode="auto">
          <a:xfrm>
            <a:off x="-3175" y="0"/>
            <a:ext cx="9147175" cy="6858000"/>
          </a:xfrm>
          <a:prstGeom prst="rect">
            <a:avLst/>
          </a:prstGeom>
          <a:noFill/>
          <a:ln w="9525">
            <a:noFill/>
            <a:miter lim="800000"/>
            <a:headEnd/>
            <a:tailEnd/>
          </a:ln>
        </p:spPr>
      </p:pic>
      <p:sp>
        <p:nvSpPr>
          <p:cNvPr id="24" name="23 Rectángulo"/>
          <p:cNvSpPr/>
          <p:nvPr/>
        </p:nvSpPr>
        <p:spPr>
          <a:xfrm>
            <a:off x="714375" y="1071563"/>
            <a:ext cx="7639050" cy="1754326"/>
          </a:xfrm>
          <a:prstGeom prst="rect">
            <a:avLst/>
          </a:prstGeom>
        </p:spPr>
        <p:txBody>
          <a:bodyPr>
            <a:spAutoFit/>
          </a:bodyPr>
          <a:lstStyle/>
          <a:p>
            <a:pPr>
              <a:defRPr/>
            </a:pPr>
            <a:r>
              <a:rPr lang="es-ES_tradnl" sz="5400" b="1" dirty="0" smtClean="0">
                <a:solidFill>
                  <a:schemeClr val="bg1"/>
                </a:solidFill>
                <a:latin typeface="+mj-lt"/>
              </a:rPr>
              <a:t>“LOS DERECHOS DE AGUA EN EL PERU”</a:t>
            </a:r>
            <a:r>
              <a:rPr lang="es-ES_tradnl" sz="5400" b="1" dirty="0" smtClean="0">
                <a:latin typeface="+mj-lt"/>
              </a:rPr>
              <a:t> </a:t>
            </a:r>
            <a:endParaRPr lang="es-ES_tradnl" sz="5400" b="1" dirty="0">
              <a:latin typeface="+mj-lt"/>
            </a:endParaRPr>
          </a:p>
        </p:txBody>
      </p:sp>
      <p:sp>
        <p:nvSpPr>
          <p:cNvPr id="25" name="Text Box 6"/>
          <p:cNvSpPr txBox="1">
            <a:spLocks noChangeArrowheads="1"/>
          </p:cNvSpPr>
          <p:nvPr/>
        </p:nvSpPr>
        <p:spPr bwMode="auto">
          <a:xfrm>
            <a:off x="357188" y="5715000"/>
            <a:ext cx="345598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s-ES" b="1" dirty="0" smtClean="0">
                <a:solidFill>
                  <a:schemeClr val="bg1"/>
                </a:solidFill>
              </a:rPr>
              <a:t>Dr. Fernando Urbina Linares</a:t>
            </a:r>
            <a:endParaRPr lang="es-E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pic>
        <p:nvPicPr>
          <p:cNvPr id="4" name="Picture 12" descr="mapaperu"/>
          <p:cNvPicPr>
            <a:picLocks noChangeAspect="1" noChangeArrowheads="1"/>
          </p:cNvPicPr>
          <p:nvPr/>
        </p:nvPicPr>
        <p:blipFill>
          <a:blip r:embed="rId3" cstate="print"/>
          <a:srcRect/>
          <a:stretch>
            <a:fillRect/>
          </a:stretch>
        </p:blipFill>
        <p:spPr bwMode="auto">
          <a:xfrm>
            <a:off x="5148263" y="836613"/>
            <a:ext cx="3778250" cy="5545137"/>
          </a:xfrm>
          <a:prstGeom prst="rect">
            <a:avLst/>
          </a:prstGeom>
          <a:noFill/>
          <a:ln w="9525">
            <a:noFill/>
            <a:miter lim="800000"/>
            <a:headEnd/>
            <a:tailEnd/>
          </a:ln>
        </p:spPr>
      </p:pic>
      <p:sp>
        <p:nvSpPr>
          <p:cNvPr id="26628" name="7 Llamada rectangular redondeada"/>
          <p:cNvSpPr>
            <a:spLocks noChangeArrowheads="1"/>
          </p:cNvSpPr>
          <p:nvPr/>
        </p:nvSpPr>
        <p:spPr bwMode="auto">
          <a:xfrm>
            <a:off x="252413" y="4005263"/>
            <a:ext cx="3095625" cy="2592387"/>
          </a:xfrm>
          <a:prstGeom prst="wedgeRoundRectCallout">
            <a:avLst>
              <a:gd name="adj1" fmla="val 168204"/>
              <a:gd name="adj2" fmla="val -106093"/>
              <a:gd name="adj3" fmla="val 16667"/>
            </a:avLst>
          </a:prstGeom>
          <a:solidFill>
            <a:srgbClr val="E5F4E0"/>
          </a:solidFill>
          <a:ln w="25400" algn="ctr">
            <a:solidFill>
              <a:srgbClr val="085091"/>
            </a:solidFill>
            <a:miter lim="800000"/>
            <a:headEnd/>
            <a:tailEnd/>
          </a:ln>
        </p:spPr>
        <p:txBody>
          <a:bodyPr anchor="ctr"/>
          <a:lstStyle/>
          <a:p>
            <a:r>
              <a:rPr lang="en-US" sz="1600" b="1">
                <a:latin typeface="Constantia" pitchFamily="18" charset="0"/>
              </a:rPr>
              <a:t>69 Mill de ha de Bosques Tropicales:</a:t>
            </a:r>
          </a:p>
          <a:p>
            <a:pPr>
              <a:buFontTx/>
              <a:buChar char="-"/>
            </a:pPr>
            <a:r>
              <a:rPr lang="en-US" sz="1600" b="1">
                <a:latin typeface="Constantia" pitchFamily="18" charset="0"/>
              </a:rPr>
              <a:t>20 Mill ha. B.Comunales</a:t>
            </a:r>
          </a:p>
          <a:p>
            <a:r>
              <a:rPr lang="en-US" sz="1600" b="1">
                <a:latin typeface="Constantia" pitchFamily="18" charset="0"/>
              </a:rPr>
              <a:t>- 24 Mill B. Prod. (7.5 Mill Concesión)</a:t>
            </a:r>
          </a:p>
          <a:p>
            <a:pPr>
              <a:buFontTx/>
              <a:buChar char="-"/>
            </a:pPr>
            <a:r>
              <a:rPr lang="en-US" sz="1600" b="1">
                <a:latin typeface="Constantia" pitchFamily="18" charset="0"/>
              </a:rPr>
              <a:t>-15 Mill ANPE</a:t>
            </a:r>
          </a:p>
          <a:p>
            <a:pPr>
              <a:buFontTx/>
              <a:buChar char="-"/>
            </a:pPr>
            <a:r>
              <a:rPr lang="en-US" sz="1600" b="1">
                <a:latin typeface="Constantia" pitchFamily="18" charset="0"/>
              </a:rPr>
              <a:t>-10 Mill. Predios privados, CC, y otros tierras forestales</a:t>
            </a:r>
            <a:endParaRPr lang="es-PE" sz="1600" b="1">
              <a:latin typeface="Constantia" pitchFamily="18" charset="0"/>
            </a:endParaRPr>
          </a:p>
        </p:txBody>
      </p:sp>
      <p:sp>
        <p:nvSpPr>
          <p:cNvPr id="26629" name="8 Llamada rectangular redondeada"/>
          <p:cNvSpPr>
            <a:spLocks noChangeArrowheads="1"/>
          </p:cNvSpPr>
          <p:nvPr/>
        </p:nvSpPr>
        <p:spPr bwMode="auto">
          <a:xfrm>
            <a:off x="3492500" y="4868863"/>
            <a:ext cx="3384550" cy="1655762"/>
          </a:xfrm>
          <a:prstGeom prst="wedgeRoundRectCallout">
            <a:avLst>
              <a:gd name="adj1" fmla="val 43384"/>
              <a:gd name="adj2" fmla="val -130727"/>
              <a:gd name="adj3" fmla="val 16667"/>
            </a:avLst>
          </a:prstGeom>
          <a:solidFill>
            <a:srgbClr val="E5F4E0"/>
          </a:solidFill>
          <a:ln w="25400" algn="ctr">
            <a:solidFill>
              <a:srgbClr val="085091"/>
            </a:solidFill>
            <a:miter lim="800000"/>
            <a:headEnd/>
            <a:tailEnd/>
          </a:ln>
        </p:spPr>
        <p:txBody>
          <a:bodyPr anchor="ctr"/>
          <a:lstStyle/>
          <a:p>
            <a:r>
              <a:rPr lang="en-US" sz="1600" b="1">
                <a:latin typeface="Constantia" pitchFamily="18" charset="0"/>
              </a:rPr>
              <a:t>Potencial para Reforestación</a:t>
            </a:r>
          </a:p>
          <a:p>
            <a:r>
              <a:rPr lang="en-US" sz="1600" b="1">
                <a:latin typeface="Constantia" pitchFamily="18" charset="0"/>
              </a:rPr>
              <a:t>7.3 Mill ha tierras deforestadas: </a:t>
            </a:r>
          </a:p>
          <a:p>
            <a:r>
              <a:rPr lang="en-US" sz="1600" b="1">
                <a:latin typeface="Constantia" pitchFamily="18" charset="0"/>
              </a:rPr>
              <a:t>    3.7 Mill. ha (tierras libres)</a:t>
            </a:r>
          </a:p>
          <a:p>
            <a:r>
              <a:rPr lang="en-US" sz="1600" b="1">
                <a:latin typeface="Constantia" pitchFamily="18" charset="0"/>
              </a:rPr>
              <a:t>    3.6 Mill ha (con propiedad)</a:t>
            </a:r>
            <a:endParaRPr lang="es-PE" sz="1600" b="1">
              <a:latin typeface="Constantia" pitchFamily="18" charset="0"/>
            </a:endParaRPr>
          </a:p>
        </p:txBody>
      </p:sp>
      <p:sp>
        <p:nvSpPr>
          <p:cNvPr id="26630" name="2 Marcador de contenido"/>
          <p:cNvSpPr txBox="1">
            <a:spLocks/>
          </p:cNvSpPr>
          <p:nvPr/>
        </p:nvSpPr>
        <p:spPr bwMode="auto">
          <a:xfrm>
            <a:off x="96838" y="788988"/>
            <a:ext cx="5761037" cy="3354387"/>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pPr>
            <a:r>
              <a:rPr lang="es-PE" b="1" dirty="0" smtClean="0">
                <a:latin typeface="Book Antiqua" pitchFamily="18" charset="0"/>
              </a:rPr>
              <a:t>PERU:       PAIS MEGADIVERSO </a:t>
            </a:r>
            <a:endParaRPr lang="es-PE" b="1" dirty="0">
              <a:latin typeface="Book Antiqua" pitchFamily="18" charset="0"/>
            </a:endParaRPr>
          </a:p>
          <a:p>
            <a:pPr marL="273050" indent="-273050" eaLnBrk="0" hangingPunct="0">
              <a:spcBef>
                <a:spcPct val="20000"/>
              </a:spcBef>
              <a:buClr>
                <a:srgbClr val="0BD0D9"/>
              </a:buClr>
              <a:buSzPct val="95000"/>
              <a:buFont typeface="Wingdings 2" pitchFamily="18" charset="2"/>
              <a:buChar char=""/>
            </a:pPr>
            <a:r>
              <a:rPr lang="es-PE" b="1" dirty="0">
                <a:latin typeface="Book Antiqua" pitchFamily="18" charset="0"/>
              </a:rPr>
              <a:t>Record en Biodiversidad, </a:t>
            </a:r>
          </a:p>
          <a:p>
            <a:pPr marL="273050" indent="-273050" eaLnBrk="0" hangingPunct="0">
              <a:spcBef>
                <a:spcPct val="20000"/>
              </a:spcBef>
              <a:buClr>
                <a:srgbClr val="0BD0D9"/>
              </a:buClr>
              <a:buSzPct val="95000"/>
              <a:buFont typeface="Wingdings 2" pitchFamily="18" charset="2"/>
              <a:buChar char=""/>
            </a:pPr>
            <a:r>
              <a:rPr lang="es-ES" b="1" dirty="0">
                <a:latin typeface="Book Antiqua" pitchFamily="18" charset="0"/>
              </a:rPr>
              <a:t>70 % </a:t>
            </a:r>
            <a:r>
              <a:rPr lang="es-ES" b="1" dirty="0" smtClean="0">
                <a:latin typeface="Book Antiqua" pitchFamily="18" charset="0"/>
              </a:rPr>
              <a:t>GLACIARES </a:t>
            </a:r>
            <a:r>
              <a:rPr lang="es-ES" b="1" dirty="0">
                <a:latin typeface="Book Antiqua" pitchFamily="18" charset="0"/>
              </a:rPr>
              <a:t>tropicales del mundo y</a:t>
            </a:r>
          </a:p>
          <a:p>
            <a:pPr marL="273050" indent="-273050" eaLnBrk="0" hangingPunct="0">
              <a:spcBef>
                <a:spcPct val="20000"/>
              </a:spcBef>
              <a:buClr>
                <a:srgbClr val="0BD0D9"/>
              </a:buClr>
              <a:buSzPct val="95000"/>
              <a:buFont typeface="Wingdings 2" pitchFamily="18" charset="2"/>
              <a:buChar char=""/>
            </a:pPr>
            <a:r>
              <a:rPr lang="es-PE" b="1" dirty="0">
                <a:latin typeface="Book Antiqua" pitchFamily="18" charset="0"/>
              </a:rPr>
              <a:t>84 de las 117 zonas de vida están en Perú.</a:t>
            </a:r>
          </a:p>
          <a:p>
            <a:pPr marL="273050" indent="-273050" eaLnBrk="0" hangingPunct="0">
              <a:spcBef>
                <a:spcPct val="20000"/>
              </a:spcBef>
              <a:buClr>
                <a:srgbClr val="0BD0D9"/>
              </a:buClr>
              <a:buSzPct val="95000"/>
              <a:buFont typeface="Wingdings 2" pitchFamily="18" charset="2"/>
              <a:buChar char=""/>
            </a:pPr>
            <a:r>
              <a:rPr lang="es-PE" b="1" dirty="0">
                <a:latin typeface="Book Antiqua" pitchFamily="18" charset="0"/>
              </a:rPr>
              <a:t>Potencial de oferta en Servicios Ambientales</a:t>
            </a:r>
            <a:r>
              <a:rPr lang="es-PE" dirty="0">
                <a:latin typeface="Book Antiqua" pitchFamily="18" charset="0"/>
              </a:rPr>
              <a:t>:</a:t>
            </a:r>
          </a:p>
          <a:p>
            <a:pPr marL="742950" lvl="1" indent="-285750" eaLnBrk="0" hangingPunct="0">
              <a:spcBef>
                <a:spcPct val="20000"/>
              </a:spcBef>
              <a:buClr>
                <a:srgbClr val="0BD0D9"/>
              </a:buClr>
              <a:buSzPct val="95000"/>
              <a:buFont typeface="Wingdings 2" pitchFamily="18" charset="2"/>
              <a:buChar char=""/>
            </a:pPr>
            <a:r>
              <a:rPr lang="es-PE" sz="1600" dirty="0">
                <a:latin typeface="Constantia" pitchFamily="18" charset="0"/>
              </a:rPr>
              <a:t>Hidrológicos, calidad de agua y regulación hídrica</a:t>
            </a:r>
          </a:p>
          <a:p>
            <a:pPr marL="742950" lvl="1" indent="-285750" eaLnBrk="0" hangingPunct="0">
              <a:spcBef>
                <a:spcPct val="20000"/>
              </a:spcBef>
              <a:buClr>
                <a:srgbClr val="0BD0D9"/>
              </a:buClr>
              <a:buSzPct val="95000"/>
              <a:buFont typeface="Wingdings 2" pitchFamily="18" charset="2"/>
              <a:buChar char=""/>
            </a:pPr>
            <a:r>
              <a:rPr lang="es-PE" sz="1600" dirty="0">
                <a:latin typeface="Constantia" pitchFamily="18" charset="0"/>
              </a:rPr>
              <a:t>Secuestro y Captura de Carbono</a:t>
            </a:r>
          </a:p>
          <a:p>
            <a:pPr marL="742950" lvl="1" indent="-285750" eaLnBrk="0" hangingPunct="0">
              <a:spcBef>
                <a:spcPct val="20000"/>
              </a:spcBef>
              <a:buClr>
                <a:srgbClr val="0BD0D9"/>
              </a:buClr>
              <a:buSzPct val="95000"/>
              <a:buFont typeface="Wingdings 2" pitchFamily="18" charset="2"/>
              <a:buChar char=""/>
            </a:pPr>
            <a:r>
              <a:rPr lang="es-PE" sz="1600" dirty="0">
                <a:latin typeface="Constantia" pitchFamily="18" charset="0"/>
              </a:rPr>
              <a:t>Conservación y recuperación de la Biodiversidad</a:t>
            </a:r>
          </a:p>
          <a:p>
            <a:pPr marL="742950" lvl="1" indent="-285750" eaLnBrk="0" hangingPunct="0">
              <a:spcBef>
                <a:spcPct val="20000"/>
              </a:spcBef>
              <a:buClr>
                <a:srgbClr val="0BD0D9"/>
              </a:buClr>
              <a:buSzPct val="95000"/>
              <a:buFont typeface="Wingdings 2" pitchFamily="18" charset="2"/>
              <a:buChar char=""/>
            </a:pPr>
            <a:r>
              <a:rPr lang="es-PE" sz="1600" dirty="0">
                <a:latin typeface="Constantia" pitchFamily="18" charset="0"/>
              </a:rPr>
              <a:t>Conservación de la Belleza Escénica y Paisajística</a:t>
            </a:r>
          </a:p>
          <a:p>
            <a:pPr marL="742950" lvl="1" indent="-285750" eaLnBrk="0" hangingPunct="0">
              <a:spcBef>
                <a:spcPct val="20000"/>
              </a:spcBef>
              <a:buClr>
                <a:srgbClr val="0BD0D9"/>
              </a:buClr>
              <a:buSzPct val="95000"/>
              <a:buFont typeface="Wingdings 2" pitchFamily="18" charset="2"/>
              <a:buChar char=""/>
            </a:pPr>
            <a:r>
              <a:rPr lang="es-PE" sz="1600" dirty="0">
                <a:latin typeface="Constantia" pitchFamily="18" charset="0"/>
              </a:rPr>
              <a:t>Otros</a:t>
            </a:r>
          </a:p>
        </p:txBody>
      </p:sp>
      <p:sp>
        <p:nvSpPr>
          <p:cNvPr id="10249" name="Text Box 9"/>
          <p:cNvSpPr txBox="1">
            <a:spLocks noChangeArrowheads="1"/>
          </p:cNvSpPr>
          <p:nvPr/>
        </p:nvSpPr>
        <p:spPr bwMode="auto">
          <a:xfrm>
            <a:off x="5580063" y="2708275"/>
            <a:ext cx="86360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 sz="1200" b="1">
                <a:solidFill>
                  <a:schemeClr val="bg1"/>
                </a:solidFill>
              </a:rPr>
              <a:t>COSTA</a:t>
            </a:r>
          </a:p>
        </p:txBody>
      </p:sp>
      <p:sp>
        <p:nvSpPr>
          <p:cNvPr id="10247" name="Text Box 7"/>
          <p:cNvSpPr txBox="1">
            <a:spLocks noChangeArrowheads="1"/>
          </p:cNvSpPr>
          <p:nvPr/>
        </p:nvSpPr>
        <p:spPr bwMode="auto">
          <a:xfrm>
            <a:off x="6948488" y="2349500"/>
            <a:ext cx="86360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 sz="1200" b="1">
                <a:solidFill>
                  <a:schemeClr val="bg1"/>
                </a:solidFill>
              </a:rPr>
              <a:t>SELVA</a:t>
            </a:r>
          </a:p>
        </p:txBody>
      </p:sp>
      <p:sp>
        <p:nvSpPr>
          <p:cNvPr id="10248" name="Text Box 8"/>
          <p:cNvSpPr txBox="1">
            <a:spLocks noChangeArrowheads="1"/>
          </p:cNvSpPr>
          <p:nvPr/>
        </p:nvSpPr>
        <p:spPr bwMode="auto">
          <a:xfrm>
            <a:off x="6588125" y="3716338"/>
            <a:ext cx="86360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 sz="1200" b="1">
                <a:solidFill>
                  <a:schemeClr val="bg1"/>
                </a:solidFill>
              </a:rPr>
              <a:t>SIERRA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Título"/>
          <p:cNvSpPr>
            <a:spLocks noGrp="1"/>
          </p:cNvSpPr>
          <p:nvPr>
            <p:ph type="title" idx="4294967295"/>
          </p:nvPr>
        </p:nvSpPr>
        <p:spPr>
          <a:xfrm>
            <a:off x="142875" y="33338"/>
            <a:ext cx="8858250" cy="946150"/>
          </a:xfrm>
        </p:spPr>
        <p:txBody>
          <a:bodyPr/>
          <a:lstStyle/>
          <a:p>
            <a:r>
              <a:rPr lang="es-ES" sz="2800" b="1" dirty="0"/>
              <a:t>70% de los destinos más visitados </a:t>
            </a:r>
            <a:r>
              <a:rPr lang="es-ES" sz="2800" b="1" dirty="0" smtClean="0"/>
              <a:t>están </a:t>
            </a:r>
            <a:r>
              <a:rPr lang="es-ES" sz="2800" b="1" dirty="0"/>
              <a:t>vinculados a las áreas naturales </a:t>
            </a:r>
            <a:r>
              <a:rPr lang="es-ES" sz="2800" b="1" dirty="0" smtClean="0"/>
              <a:t>protegidas y al recurso agua</a:t>
            </a:r>
            <a:endParaRPr lang="es-ES" sz="2800" b="1" dirty="0"/>
          </a:p>
        </p:txBody>
      </p:sp>
      <p:pic>
        <p:nvPicPr>
          <p:cNvPr id="129027" name="Picture 2"/>
          <p:cNvPicPr>
            <a:picLocks noChangeAspect="1" noChangeArrowheads="1"/>
          </p:cNvPicPr>
          <p:nvPr/>
        </p:nvPicPr>
        <p:blipFill>
          <a:blip r:embed="rId3" cstate="print"/>
          <a:srcRect/>
          <a:stretch>
            <a:fillRect/>
          </a:stretch>
        </p:blipFill>
        <p:spPr bwMode="auto">
          <a:xfrm>
            <a:off x="1590675" y="1495425"/>
            <a:ext cx="5767388" cy="5076825"/>
          </a:xfrm>
          <a:prstGeom prst="rect">
            <a:avLst/>
          </a:prstGeom>
          <a:noFill/>
          <a:ln w="9525">
            <a:noFill/>
            <a:miter lim="800000"/>
            <a:headEnd/>
            <a:tailEnd/>
          </a:ln>
        </p:spPr>
      </p:pic>
      <p:cxnSp>
        <p:nvCxnSpPr>
          <p:cNvPr id="6" name="5 Conector recto"/>
          <p:cNvCxnSpPr/>
          <p:nvPr/>
        </p:nvCxnSpPr>
        <p:spPr>
          <a:xfrm>
            <a:off x="214313" y="928688"/>
            <a:ext cx="8643937"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6" descr="04"/>
          <p:cNvPicPr>
            <a:picLocks noChangeAspect="1" noChangeArrowheads="1"/>
          </p:cNvPicPr>
          <p:nvPr/>
        </p:nvPicPr>
        <p:blipFill>
          <a:blip r:embed="rId4" cstate="print"/>
          <a:srcRect/>
          <a:stretch>
            <a:fillRect/>
          </a:stretch>
        </p:blipFill>
        <p:spPr bwMode="auto">
          <a:xfrm>
            <a:off x="571500" y="1928813"/>
            <a:ext cx="1012825" cy="641350"/>
          </a:xfrm>
          <a:prstGeom prst="rect">
            <a:avLst/>
          </a:prstGeom>
          <a:noFill/>
          <a:ln w="9525">
            <a:solidFill>
              <a:srgbClr val="0000FF"/>
            </a:solidFill>
            <a:miter lim="800000"/>
            <a:headEnd/>
            <a:tailEnd/>
          </a:ln>
        </p:spPr>
      </p:pic>
      <p:pic>
        <p:nvPicPr>
          <p:cNvPr id="8" name="Picture 21"/>
          <p:cNvPicPr>
            <a:picLocks noChangeAspect="1" noChangeArrowheads="1"/>
          </p:cNvPicPr>
          <p:nvPr/>
        </p:nvPicPr>
        <p:blipFill>
          <a:blip r:embed="rId5" cstate="print"/>
          <a:srcRect/>
          <a:stretch>
            <a:fillRect/>
          </a:stretch>
        </p:blipFill>
        <p:spPr bwMode="auto">
          <a:xfrm>
            <a:off x="525463" y="3071813"/>
            <a:ext cx="1117600" cy="827087"/>
          </a:xfrm>
          <a:prstGeom prst="rect">
            <a:avLst/>
          </a:prstGeom>
          <a:noFill/>
          <a:ln w="9525">
            <a:solidFill>
              <a:srgbClr val="0000FF"/>
            </a:solidFill>
            <a:miter lim="800000"/>
            <a:headEnd/>
            <a:tailEnd/>
          </a:ln>
        </p:spPr>
      </p:pic>
      <p:pic>
        <p:nvPicPr>
          <p:cNvPr id="9" name="Picture 23" descr="Reserva Nacional de Paracas. La Catedral. ">
            <a:hlinkClick r:id="rId6"/>
          </p:cNvPr>
          <p:cNvPicPr>
            <a:picLocks noChangeAspect="1" noChangeArrowheads="1"/>
          </p:cNvPicPr>
          <p:nvPr/>
        </p:nvPicPr>
        <p:blipFill>
          <a:blip r:embed="rId7" cstate="print"/>
          <a:srcRect/>
          <a:stretch>
            <a:fillRect/>
          </a:stretch>
        </p:blipFill>
        <p:spPr bwMode="auto">
          <a:xfrm>
            <a:off x="571500" y="4357688"/>
            <a:ext cx="1092200" cy="735012"/>
          </a:xfrm>
          <a:prstGeom prst="rect">
            <a:avLst/>
          </a:prstGeom>
          <a:noFill/>
          <a:ln w="9525">
            <a:solidFill>
              <a:srgbClr val="0000FF"/>
            </a:solidFill>
            <a:miter lim="800000"/>
            <a:headEnd/>
            <a:tailEnd/>
          </a:ln>
        </p:spPr>
      </p:pic>
      <p:graphicFrame>
        <p:nvGraphicFramePr>
          <p:cNvPr id="2" name="Object 3"/>
          <p:cNvGraphicFramePr>
            <a:graphicFrameLocks noChangeAspect="1"/>
          </p:cNvGraphicFramePr>
          <p:nvPr/>
        </p:nvGraphicFramePr>
        <p:xfrm>
          <a:off x="546100" y="5572125"/>
          <a:ext cx="1035050" cy="627063"/>
        </p:xfrm>
        <a:graphic>
          <a:graphicData uri="http://schemas.openxmlformats.org/presentationml/2006/ole">
            <p:oleObj spid="_x0000_s25602" name="Fotografía de Photo Editor" r:id="rId8" imgW="9104762" imgH="5866667" progId="">
              <p:embed/>
            </p:oleObj>
          </a:graphicData>
        </a:graphic>
      </p:graphicFrame>
      <p:pic>
        <p:nvPicPr>
          <p:cNvPr id="11" name="Picture 25" descr="Iquitos. Reserva Pacaya-Samiria. Mirando el río.">
            <a:hlinkClick r:id="rId9"/>
          </p:cNvPr>
          <p:cNvPicPr>
            <a:picLocks noChangeAspect="1" noChangeArrowheads="1"/>
          </p:cNvPicPr>
          <p:nvPr/>
        </p:nvPicPr>
        <p:blipFill>
          <a:blip r:embed="rId10" cstate="print"/>
          <a:srcRect/>
          <a:stretch>
            <a:fillRect/>
          </a:stretch>
        </p:blipFill>
        <p:spPr bwMode="auto">
          <a:xfrm>
            <a:off x="7104063" y="1643063"/>
            <a:ext cx="1182687" cy="712787"/>
          </a:xfrm>
          <a:prstGeom prst="rect">
            <a:avLst/>
          </a:prstGeom>
          <a:noFill/>
          <a:ln w="9525">
            <a:solidFill>
              <a:srgbClr val="0000FF"/>
            </a:solidFill>
            <a:miter lim="800000"/>
            <a:headEnd/>
            <a:tailEnd/>
          </a:ln>
        </p:spPr>
      </p:pic>
      <p:pic>
        <p:nvPicPr>
          <p:cNvPr id="12" name="Picture 20"/>
          <p:cNvPicPr>
            <a:picLocks noChangeAspect="1" noChangeArrowheads="1"/>
          </p:cNvPicPr>
          <p:nvPr/>
        </p:nvPicPr>
        <p:blipFill>
          <a:blip r:embed="rId11" cstate="print"/>
          <a:srcRect/>
          <a:stretch>
            <a:fillRect/>
          </a:stretch>
        </p:blipFill>
        <p:spPr bwMode="auto">
          <a:xfrm>
            <a:off x="7143750" y="2857500"/>
            <a:ext cx="1214438" cy="728663"/>
          </a:xfrm>
          <a:prstGeom prst="rect">
            <a:avLst/>
          </a:prstGeom>
          <a:noFill/>
          <a:ln w="9525">
            <a:solidFill>
              <a:srgbClr val="0000FF"/>
            </a:solidFill>
            <a:miter lim="800000"/>
            <a:headEnd/>
            <a:tailEnd/>
          </a:ln>
        </p:spPr>
      </p:pic>
      <p:pic>
        <p:nvPicPr>
          <p:cNvPr id="13" name="Picture 19"/>
          <p:cNvPicPr>
            <a:picLocks noChangeAspect="1" noChangeArrowheads="1"/>
          </p:cNvPicPr>
          <p:nvPr/>
        </p:nvPicPr>
        <p:blipFill>
          <a:blip r:embed="rId12" cstate="print"/>
          <a:srcRect/>
          <a:stretch>
            <a:fillRect/>
          </a:stretch>
        </p:blipFill>
        <p:spPr bwMode="auto">
          <a:xfrm>
            <a:off x="7358063" y="4102100"/>
            <a:ext cx="1214437" cy="898525"/>
          </a:xfrm>
          <a:prstGeom prst="rect">
            <a:avLst/>
          </a:prstGeom>
          <a:noFill/>
          <a:ln w="9525">
            <a:solidFill>
              <a:srgbClr val="0000FF"/>
            </a:solidFill>
            <a:miter lim="800000"/>
            <a:headEnd/>
            <a:tailEnd/>
          </a:ln>
        </p:spPr>
      </p:pic>
      <p:pic>
        <p:nvPicPr>
          <p:cNvPr id="14" name="Picture 24" descr="Puno. Lago Titicaca. Balsa de totora.">
            <a:hlinkClick r:id="rId13"/>
          </p:cNvPr>
          <p:cNvPicPr>
            <a:picLocks noChangeAspect="1" noChangeArrowheads="1"/>
          </p:cNvPicPr>
          <p:nvPr/>
        </p:nvPicPr>
        <p:blipFill>
          <a:blip r:embed="rId14" cstate="print"/>
          <a:srcRect/>
          <a:stretch>
            <a:fillRect/>
          </a:stretch>
        </p:blipFill>
        <p:spPr bwMode="auto">
          <a:xfrm>
            <a:off x="7358063" y="5286375"/>
            <a:ext cx="1190625" cy="642938"/>
          </a:xfrm>
          <a:prstGeom prst="rect">
            <a:avLst/>
          </a:prstGeom>
          <a:noFill/>
          <a:ln w="9525">
            <a:solidFill>
              <a:srgbClr val="0000FF"/>
            </a:solidFill>
            <a:miter lim="800000"/>
            <a:headEnd/>
            <a:tailEnd/>
          </a:ln>
        </p:spPr>
      </p:pic>
      <p:sp>
        <p:nvSpPr>
          <p:cNvPr id="129037" name="15 CuadroTexto"/>
          <p:cNvSpPr txBox="1">
            <a:spLocks noChangeArrowheads="1"/>
          </p:cNvSpPr>
          <p:nvPr/>
        </p:nvSpPr>
        <p:spPr bwMode="auto">
          <a:xfrm>
            <a:off x="142875" y="1000125"/>
            <a:ext cx="8858250" cy="336550"/>
          </a:xfrm>
          <a:prstGeom prst="rect">
            <a:avLst/>
          </a:prstGeom>
          <a:noFill/>
          <a:ln w="9525">
            <a:noFill/>
            <a:miter lim="800000"/>
            <a:headEnd/>
            <a:tailEnd/>
          </a:ln>
        </p:spPr>
        <p:txBody>
          <a:bodyPr>
            <a:spAutoFit/>
          </a:bodyPr>
          <a:lstStyle/>
          <a:p>
            <a:r>
              <a:rPr lang="es-ES" sz="1600" b="1"/>
              <a:t>La rica diversidad biológica de nuestro país nos permite fortalecer los destinos turísticos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s-ES_tradnl" sz="3000" b="1" dirty="0" smtClean="0">
                <a:solidFill>
                  <a:schemeClr val="accent2"/>
                </a:solidFill>
                <a:effectLst>
                  <a:outerShdw blurRad="38100" dist="38100" dir="2700000" algn="tl">
                    <a:srgbClr val="C0C0C0"/>
                  </a:outerShdw>
                </a:effectLst>
              </a:rPr>
              <a:t>DISPONIBILIDAD DISCONTINUA TEMPORAL Y ESPACIAL </a:t>
            </a:r>
            <a:r>
              <a:rPr lang="es-ES_tradnl" sz="3000" b="1" dirty="0">
                <a:solidFill>
                  <a:schemeClr val="accent2"/>
                </a:solidFill>
                <a:effectLst>
                  <a:outerShdw blurRad="38100" dist="38100" dir="2700000" algn="tl">
                    <a:srgbClr val="C0C0C0"/>
                  </a:outerShdw>
                </a:effectLst>
              </a:rPr>
              <a:t>DEL </a:t>
            </a:r>
            <a:r>
              <a:rPr lang="es-ES_tradnl" sz="3000" b="1" dirty="0" smtClean="0">
                <a:solidFill>
                  <a:schemeClr val="accent2"/>
                </a:solidFill>
                <a:effectLst>
                  <a:outerShdw blurRad="38100" dist="38100" dir="2700000" algn="tl">
                    <a:srgbClr val="C0C0C0"/>
                  </a:outerShdw>
                </a:effectLst>
              </a:rPr>
              <a:t> AGUA EN EL PERU</a:t>
            </a:r>
            <a:endParaRPr lang="es-ES" sz="3000" b="1" dirty="0">
              <a:solidFill>
                <a:schemeClr val="accent2"/>
              </a:solidFill>
              <a:effectLst>
                <a:outerShdw blurRad="38100" dist="38100" dir="2700000" algn="tl">
                  <a:srgbClr val="C0C0C0"/>
                </a:outerShdw>
              </a:effectLst>
            </a:endParaRPr>
          </a:p>
        </p:txBody>
      </p:sp>
      <p:pic>
        <p:nvPicPr>
          <p:cNvPr id="49158" name="Picture 6" descr="Cuadro 2"/>
          <p:cNvPicPr>
            <a:picLocks noChangeAspect="1" noChangeArrowheads="1"/>
          </p:cNvPicPr>
          <p:nvPr/>
        </p:nvPicPr>
        <p:blipFill>
          <a:blip r:embed="rId2" cstate="print"/>
          <a:srcRect/>
          <a:stretch>
            <a:fillRect/>
          </a:stretch>
        </p:blipFill>
        <p:spPr bwMode="auto">
          <a:xfrm>
            <a:off x="468313" y="1268413"/>
            <a:ext cx="8207375" cy="1981200"/>
          </a:xfrm>
          <a:prstGeom prst="rect">
            <a:avLst/>
          </a:prstGeom>
          <a:noFill/>
        </p:spPr>
      </p:pic>
      <p:pic>
        <p:nvPicPr>
          <p:cNvPr id="49159" name="Picture 7" descr="Peru"/>
          <p:cNvPicPr>
            <a:picLocks noChangeAspect="1" noChangeArrowheads="1"/>
          </p:cNvPicPr>
          <p:nvPr/>
        </p:nvPicPr>
        <p:blipFill>
          <a:blip r:embed="rId3" cstate="print"/>
          <a:srcRect/>
          <a:stretch>
            <a:fillRect/>
          </a:stretch>
        </p:blipFill>
        <p:spPr bwMode="auto">
          <a:xfrm>
            <a:off x="1114425" y="3367088"/>
            <a:ext cx="2952750" cy="2941637"/>
          </a:xfrm>
          <a:prstGeom prst="rect">
            <a:avLst/>
          </a:prstGeom>
          <a:noFill/>
        </p:spPr>
      </p:pic>
      <p:pic>
        <p:nvPicPr>
          <p:cNvPr id="49160" name="Picture 8" descr="pejeza"/>
          <p:cNvPicPr>
            <a:picLocks noChangeAspect="1" noChangeArrowheads="1"/>
          </p:cNvPicPr>
          <p:nvPr/>
        </p:nvPicPr>
        <p:blipFill>
          <a:blip r:embed="rId4" cstate="print"/>
          <a:srcRect/>
          <a:stretch>
            <a:fillRect/>
          </a:stretch>
        </p:blipFill>
        <p:spPr bwMode="auto">
          <a:xfrm>
            <a:off x="4570413" y="3357563"/>
            <a:ext cx="3241675" cy="29352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1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59"/>
                                        </p:tgtEl>
                                        <p:attrNameLst>
                                          <p:attrName>style.visibility</p:attrName>
                                        </p:attrNameLst>
                                      </p:cBhvr>
                                      <p:to>
                                        <p:strVal val="visible"/>
                                      </p:to>
                                    </p:set>
                                    <p:animEffect transition="in" filter="blinds(horizontal)">
                                      <p:cBhvr>
                                        <p:cTn id="12" dur="1000"/>
                                        <p:tgtEl>
                                          <p:spTgt spid="49159"/>
                                        </p:tgtEl>
                                      </p:cBhvr>
                                    </p:animEffect>
                                  </p:childTnLst>
                                </p:cTn>
                              </p:par>
                              <p:par>
                                <p:cTn id="13" presetID="3" presetClass="entr" presetSubtype="10" fill="hold" nodeType="withEffect">
                                  <p:stCondLst>
                                    <p:cond delay="0"/>
                                  </p:stCondLst>
                                  <p:childTnLst>
                                    <p:set>
                                      <p:cBhvr>
                                        <p:cTn id="14" dur="1" fill="hold">
                                          <p:stCondLst>
                                            <p:cond delay="0"/>
                                          </p:stCondLst>
                                        </p:cTn>
                                        <p:tgtEl>
                                          <p:spTgt spid="49160"/>
                                        </p:tgtEl>
                                        <p:attrNameLst>
                                          <p:attrName>style.visibility</p:attrName>
                                        </p:attrNameLst>
                                      </p:cBhvr>
                                      <p:to>
                                        <p:strVal val="visible"/>
                                      </p:to>
                                    </p:set>
                                    <p:animEffect transition="in" filter="blinds(horizontal)">
                                      <p:cBhvr>
                                        <p:cTn id="15" dur="1000"/>
                                        <p:tgtEl>
                                          <p:spTgt spid="4916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9158"/>
                                        </p:tgtEl>
                                        <p:attrNameLst>
                                          <p:attrName>style.visibility</p:attrName>
                                        </p:attrNameLst>
                                      </p:cBhvr>
                                      <p:to>
                                        <p:strVal val="visible"/>
                                      </p:to>
                                    </p:set>
                                    <p:animEffect transition="in" filter="blinds(horizontal)">
                                      <p:cBhvr>
                                        <p:cTn id="20" dur="1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s-ES_tradnl" sz="3000" b="1" dirty="0">
                <a:solidFill>
                  <a:schemeClr val="accent2"/>
                </a:solidFill>
                <a:effectLst>
                  <a:outerShdw blurRad="38100" dist="38100" dir="2700000" algn="tl">
                    <a:srgbClr val="C0C0C0"/>
                  </a:outerShdw>
                </a:effectLst>
              </a:rPr>
              <a:t>INDICADORES DE </a:t>
            </a:r>
            <a:r>
              <a:rPr lang="es-ES_tradnl" sz="3000" b="1" dirty="0" smtClean="0">
                <a:solidFill>
                  <a:schemeClr val="accent2"/>
                </a:solidFill>
                <a:effectLst>
                  <a:outerShdw blurRad="38100" dist="38100" dir="2700000" algn="tl">
                    <a:srgbClr val="C0C0C0"/>
                  </a:outerShdw>
                </a:effectLst>
              </a:rPr>
              <a:t>RIESGO HIDRICO</a:t>
            </a:r>
            <a:endParaRPr lang="es-ES" sz="3000" b="1" dirty="0">
              <a:solidFill>
                <a:schemeClr val="accent2"/>
              </a:solidFill>
              <a:effectLst>
                <a:outerShdw blurRad="38100" dist="38100" dir="2700000" algn="tl">
                  <a:srgbClr val="C0C0C0"/>
                </a:outerShdw>
              </a:effectLst>
            </a:endParaRPr>
          </a:p>
        </p:txBody>
      </p:sp>
      <p:sp>
        <p:nvSpPr>
          <p:cNvPr id="46083" name="Rectangle 3"/>
          <p:cNvSpPr>
            <a:spLocks noGrp="1" noChangeArrowheads="1"/>
          </p:cNvSpPr>
          <p:nvPr>
            <p:ph type="body" idx="1"/>
          </p:nvPr>
        </p:nvSpPr>
        <p:spPr>
          <a:xfrm>
            <a:off x="395288" y="1412875"/>
            <a:ext cx="8229600" cy="4929188"/>
          </a:xfrm>
        </p:spPr>
        <p:txBody>
          <a:bodyPr>
            <a:normAutofit lnSpcReduction="10000"/>
          </a:bodyPr>
          <a:lstStyle/>
          <a:p>
            <a:pPr algn="just">
              <a:lnSpc>
                <a:spcPct val="90000"/>
              </a:lnSpc>
              <a:buClr>
                <a:schemeClr val="accent2"/>
              </a:buClr>
              <a:buSzPct val="75000"/>
              <a:buFont typeface="Wingdings" pitchFamily="2" charset="2"/>
              <a:buChar char="§"/>
            </a:pPr>
            <a:r>
              <a:rPr lang="es-ES_tradnl" sz="2800" dirty="0"/>
              <a:t>117 CONFLICTOS por gestión del agua, se </a:t>
            </a:r>
            <a:r>
              <a:rPr lang="es-ES_tradnl" sz="2800" dirty="0" smtClean="0"/>
              <a:t>incrementa, entre regiones y usuarios</a:t>
            </a:r>
            <a:endParaRPr lang="es-ES_tradnl" sz="2800" dirty="0"/>
          </a:p>
          <a:p>
            <a:pPr algn="just">
              <a:lnSpc>
                <a:spcPct val="90000"/>
              </a:lnSpc>
              <a:buClr>
                <a:schemeClr val="accent2"/>
              </a:buClr>
              <a:buSzPct val="75000"/>
              <a:buFont typeface="Wingdings" pitchFamily="2" charset="2"/>
              <a:buChar char="§"/>
            </a:pPr>
            <a:r>
              <a:rPr lang="es-ES_tradnl" sz="2800" dirty="0"/>
              <a:t>10% de canales de derivación y conducción está revestido y menos del 1% de canales de distribución tiene algún revestimiento. </a:t>
            </a:r>
          </a:p>
          <a:p>
            <a:pPr algn="just">
              <a:lnSpc>
                <a:spcPct val="90000"/>
              </a:lnSpc>
              <a:buClr>
                <a:schemeClr val="accent2"/>
              </a:buClr>
              <a:buSzPct val="75000"/>
              <a:buFont typeface="Wingdings" pitchFamily="2" charset="2"/>
              <a:buChar char="§"/>
            </a:pPr>
            <a:r>
              <a:rPr lang="es-ES_tradnl" sz="2800" b="1" dirty="0"/>
              <a:t>PERDIDAS</a:t>
            </a:r>
            <a:r>
              <a:rPr lang="es-ES_tradnl" sz="2800" dirty="0"/>
              <a:t> promedio en la conducción del agua de hasta el 15 % y de hasta 20% en la distribución como consecuencias de deficiencias en el mantenimiento de los sistemas de riego.</a:t>
            </a:r>
          </a:p>
          <a:p>
            <a:pPr algn="just">
              <a:lnSpc>
                <a:spcPct val="90000"/>
              </a:lnSpc>
              <a:buClr>
                <a:schemeClr val="accent2"/>
              </a:buClr>
              <a:buSzPct val="75000"/>
              <a:buFont typeface="Wingdings" pitchFamily="2" charset="2"/>
              <a:buChar char="§"/>
            </a:pPr>
            <a:r>
              <a:rPr lang="es-ES_tradnl" sz="2800" b="1" dirty="0"/>
              <a:t>EFICIENCIA en riego</a:t>
            </a:r>
            <a:r>
              <a:rPr lang="es-ES_tradnl" sz="2800" dirty="0"/>
              <a:t> es 35% costa, y 50% en uso poblacional</a:t>
            </a:r>
            <a:r>
              <a:rPr lang="es-ES_tradnl" sz="2800" dirty="0" smtClean="0"/>
              <a:t>.</a:t>
            </a:r>
          </a:p>
          <a:p>
            <a:pPr algn="just">
              <a:lnSpc>
                <a:spcPct val="90000"/>
              </a:lnSpc>
              <a:buClr>
                <a:schemeClr val="accent2"/>
              </a:buClr>
              <a:buSzPct val="75000"/>
              <a:buFont typeface="Wingdings" pitchFamily="2" charset="2"/>
              <a:buChar char="§"/>
            </a:pPr>
            <a:r>
              <a:rPr lang="es-ES_tradnl" sz="2800" b="1" dirty="0" smtClean="0"/>
              <a:t>BRECHA DE INFRAESTRUCTURA</a:t>
            </a:r>
            <a:r>
              <a:rPr lang="es-ES_tradnl" sz="2800" dirty="0" smtClean="0"/>
              <a:t>:   4,000´ millones U$</a:t>
            </a:r>
            <a:endParaRPr lang="es-ES_tradn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1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2" dur="10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7" dur="1000"/>
                                        <p:tgtEl>
                                          <p:spTgt spid="46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22" dur="1000"/>
                                        <p:tgtEl>
                                          <p:spTgt spid="460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7" dur="1000"/>
                                        <p:tgtEl>
                                          <p:spTgt spid="460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32" dur="10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7" descr="Pacaya Samiria"/>
          <p:cNvPicPr>
            <a:picLocks noGrp="1" noChangeAspect="1" noChangeArrowheads="1"/>
          </p:cNvPicPr>
          <p:nvPr>
            <p:ph idx="1"/>
          </p:nvPr>
        </p:nvPicPr>
        <p:blipFill>
          <a:blip r:embed="rId2" cstate="print"/>
          <a:srcRect/>
          <a:stretch>
            <a:fillRect/>
          </a:stretch>
        </p:blipFill>
        <p:spPr bwMode="auto">
          <a:xfrm>
            <a:off x="2667000" y="2612231"/>
            <a:ext cx="3810000" cy="2501900"/>
          </a:xfrm>
          <a:prstGeom prst="rect">
            <a:avLst/>
          </a:prstGeom>
          <a:noFill/>
        </p:spPr>
      </p:pic>
      <p:sp>
        <p:nvSpPr>
          <p:cNvPr id="5" name="AutoShape 6" descr="En el Perú se han demarcado 106 cuencas hidrográficas, 53 corresponden a la vertiente del Pacífico, 44 a la del Atlántico y 9 al Lago Titicaca, que producen 2´045,609 MMC de aguas superficiales y subterráneas (IRH). &#10;"/>
          <p:cNvSpPr>
            <a:spLocks noGrp="1" noChangeArrowheads="1"/>
          </p:cNvSpPr>
          <p:nvPr>
            <p:ph type="title"/>
          </p:nvPr>
        </p:nvSpPr>
        <p:spPr bwMode="auto">
          <a:prstGeom prst="flowChartAlternateProcess">
            <a:avLst/>
          </a:prstGeom>
          <a:solidFill>
            <a:srgbClr val="FFFF00"/>
          </a:solidFill>
          <a:ln w="38100">
            <a:solidFill>
              <a:srgbClr val="009900"/>
            </a:solidFill>
            <a:miter lim="800000"/>
            <a:headEnd/>
            <a:tailEnd/>
          </a:ln>
          <a:effectLst/>
        </p:spPr>
        <p:txBody>
          <a:bodyPr wrap="none" anchor="ctr">
            <a:normAutofit fontScale="90000"/>
          </a:bodyPr>
          <a:lstStyle/>
          <a:p>
            <a:pPr algn="ctr"/>
            <a:r>
              <a:rPr lang="es-ES" sz="2700" b="1" dirty="0" smtClean="0">
                <a:solidFill>
                  <a:srgbClr val="009900"/>
                </a:solidFill>
              </a:rPr>
              <a:t/>
            </a:r>
            <a:br>
              <a:rPr lang="es-ES" sz="2700" b="1" dirty="0" smtClean="0">
                <a:solidFill>
                  <a:srgbClr val="009900"/>
                </a:solidFill>
              </a:rPr>
            </a:br>
            <a:r>
              <a:rPr lang="es-ES" sz="2700" b="1" dirty="0" smtClean="0">
                <a:solidFill>
                  <a:srgbClr val="009900"/>
                </a:solidFill>
              </a:rPr>
              <a:t/>
            </a:r>
            <a:br>
              <a:rPr lang="es-ES" sz="2700" b="1" dirty="0" smtClean="0">
                <a:solidFill>
                  <a:srgbClr val="009900"/>
                </a:solidFill>
              </a:rPr>
            </a:br>
            <a:r>
              <a:rPr lang="es-ES" sz="2700" b="1" dirty="0" smtClean="0">
                <a:solidFill>
                  <a:srgbClr val="009900"/>
                </a:solidFill>
              </a:rPr>
              <a:t>En </a:t>
            </a:r>
            <a:r>
              <a:rPr lang="es-ES" sz="2700" b="1" dirty="0">
                <a:solidFill>
                  <a:srgbClr val="009900"/>
                </a:solidFill>
              </a:rPr>
              <a:t>el Perú se han demarcado 106 cuencas hidrográficas,</a:t>
            </a:r>
          </a:p>
          <a:p>
            <a:pPr algn="ctr"/>
            <a:r>
              <a:rPr lang="es-ES" sz="2700" b="1" dirty="0">
                <a:solidFill>
                  <a:srgbClr val="009900"/>
                </a:solidFill>
              </a:rPr>
              <a:t> 53 </a:t>
            </a:r>
            <a:r>
              <a:rPr lang="es-ES" sz="2700" b="1" dirty="0" smtClean="0">
                <a:solidFill>
                  <a:srgbClr val="009900"/>
                </a:solidFill>
              </a:rPr>
              <a:t>de </a:t>
            </a:r>
            <a:r>
              <a:rPr lang="es-ES" sz="2700" b="1" dirty="0">
                <a:solidFill>
                  <a:srgbClr val="009900"/>
                </a:solidFill>
              </a:rPr>
              <a:t>la vertiente del Pacífico, 44 a la del Atlántico y </a:t>
            </a:r>
          </a:p>
          <a:p>
            <a:pPr algn="ctr"/>
            <a:r>
              <a:rPr lang="es-ES" sz="2700" b="1" dirty="0">
                <a:solidFill>
                  <a:srgbClr val="009900"/>
                </a:solidFill>
              </a:rPr>
              <a:t>9 al Lago Titicaca, que producen 2´045,609 MMC </a:t>
            </a:r>
          </a:p>
          <a:p>
            <a:pPr algn="ctr"/>
            <a:r>
              <a:rPr lang="es-ES" b="1" dirty="0" smtClean="0">
                <a:solidFill>
                  <a:srgbClr val="009900"/>
                </a:solidFill>
              </a:rPr>
              <a:t> </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NATURALEZA JURIDICA DEL AGUA</a:t>
            </a:r>
            <a:endParaRPr lang="es-PE" b="1"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1551764" y="1600200"/>
            <a:ext cx="604047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INTRODUCCION</a:t>
            </a:r>
            <a:endParaRPr lang="es-PE" b="1" dirty="0"/>
          </a:p>
        </p:txBody>
      </p:sp>
      <p:sp>
        <p:nvSpPr>
          <p:cNvPr id="3" name="2 Marcador de contenido"/>
          <p:cNvSpPr>
            <a:spLocks noGrp="1"/>
          </p:cNvSpPr>
          <p:nvPr>
            <p:ph idx="1"/>
          </p:nvPr>
        </p:nvSpPr>
        <p:spPr/>
        <p:txBody>
          <a:bodyPr/>
          <a:lstStyle/>
          <a:p>
            <a:r>
              <a:rPr lang="es-PE" sz="4800" b="1" i="1" dirty="0" smtClean="0"/>
              <a:t>BREVE REFLEXION SOBRE LAS TENDENCIAS ACTUALES DEL DERECHO DEL AGUA</a:t>
            </a:r>
          </a:p>
          <a:p>
            <a:endParaRPr lang="es-PE" sz="4800" b="1" i="1" dirty="0"/>
          </a:p>
        </p:txBody>
      </p:sp>
      <p:pic>
        <p:nvPicPr>
          <p:cNvPr id="4" name="Picture 53" descr="Allpamayo- Parque Huascarán"/>
          <p:cNvPicPr>
            <a:picLocks noChangeAspect="1" noChangeArrowheads="1"/>
          </p:cNvPicPr>
          <p:nvPr/>
        </p:nvPicPr>
        <p:blipFill>
          <a:blip r:embed="rId2" cstate="print"/>
          <a:srcRect/>
          <a:stretch>
            <a:fillRect/>
          </a:stretch>
        </p:blipFill>
        <p:spPr bwMode="auto">
          <a:xfrm>
            <a:off x="3595694" y="4024330"/>
            <a:ext cx="1905000" cy="1905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NATURALEZA JURIDICA DEL AGUA</a:t>
            </a:r>
            <a:r>
              <a:rPr lang="es-PE" dirty="0" smtClean="0"/>
              <a:t> </a:t>
            </a:r>
            <a:endParaRPr lang="es-PE" dirty="0"/>
          </a:p>
        </p:txBody>
      </p:sp>
      <p:sp>
        <p:nvSpPr>
          <p:cNvPr id="3" name="2 Marcador de contenido"/>
          <p:cNvSpPr>
            <a:spLocks noGrp="1"/>
          </p:cNvSpPr>
          <p:nvPr>
            <p:ph idx="1"/>
          </p:nvPr>
        </p:nvSpPr>
        <p:spPr/>
        <p:txBody>
          <a:bodyPr>
            <a:normAutofit fontScale="92500" lnSpcReduction="20000"/>
          </a:bodyPr>
          <a:lstStyle/>
          <a:p>
            <a:r>
              <a:rPr lang="es-ES" dirty="0" smtClean="0"/>
              <a:t>ES una materia jurídicamente compleja. Partimos que es un bien tangible, un recurso natural finito, vulnerable, que puede ser embalsado o en fluido, que es de propiedad del Estado , el cual torga derechos administrativos de uso sobre el agua . Es un bien-recurso que se transforma, que es materia de purificación o saneamiento.  Empero, es un bien que por su naturaleza cambiante, física, química, de incierta disponibilidad y de distribución espacial.  Como bien es imprescriptible, inalienable, inembargable.</a:t>
            </a:r>
            <a:endParaRPr lang="es-P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Naturaleza Jurídica del agua</a:t>
            </a:r>
            <a:endParaRPr lang="es-PE" b="1" dirty="0"/>
          </a:p>
        </p:txBody>
      </p:sp>
      <p:sp>
        <p:nvSpPr>
          <p:cNvPr id="3" name="2 Marcador de contenido"/>
          <p:cNvSpPr>
            <a:spLocks noGrp="1"/>
          </p:cNvSpPr>
          <p:nvPr>
            <p:ph idx="1"/>
          </p:nvPr>
        </p:nvSpPr>
        <p:spPr/>
        <p:txBody>
          <a:bodyPr/>
          <a:lstStyle/>
          <a:p>
            <a:pPr>
              <a:buNone/>
            </a:pPr>
            <a:r>
              <a:rPr lang="es-ES" dirty="0" smtClean="0"/>
              <a:t> </a:t>
            </a:r>
            <a:endParaRPr lang="es-PE" dirty="0" smtClean="0"/>
          </a:p>
          <a:p>
            <a:r>
              <a:rPr lang="es-ES" dirty="0" smtClean="0"/>
              <a:t>El agua es un recurso natural renovable, teniendo la consideración de un bien mueble como dotación determinada de agua.  Cuando el agua está en su fuente natural tiene la condición de bien inmueble.</a:t>
            </a:r>
          </a:p>
          <a:p>
            <a:endParaRPr lang="es-P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NATURALEZA JURIDICA</a:t>
            </a:r>
            <a:endParaRPr lang="es-PE" b="1" dirty="0"/>
          </a:p>
        </p:txBody>
      </p:sp>
      <p:sp>
        <p:nvSpPr>
          <p:cNvPr id="3" name="2 Marcador de contenido"/>
          <p:cNvSpPr>
            <a:spLocks noGrp="1"/>
          </p:cNvSpPr>
          <p:nvPr>
            <p:ph idx="1"/>
          </p:nvPr>
        </p:nvSpPr>
        <p:spPr/>
        <p:txBody>
          <a:bodyPr>
            <a:normAutofit/>
          </a:bodyPr>
          <a:lstStyle/>
          <a:p>
            <a:r>
              <a:rPr lang="es-ES" dirty="0" smtClean="0"/>
              <a:t>El agua, jurídicamente puede ser considerada como:</a:t>
            </a:r>
            <a:endParaRPr lang="es-PE" dirty="0" smtClean="0"/>
          </a:p>
          <a:p>
            <a:r>
              <a:rPr lang="es-ES" dirty="0" smtClean="0"/>
              <a:t>-un recurso natural </a:t>
            </a:r>
            <a:endParaRPr lang="es-PE" dirty="0" smtClean="0"/>
          </a:p>
          <a:p>
            <a:r>
              <a:rPr lang="es-ES" dirty="0" smtClean="0"/>
              <a:t>-un recurso renovable por del ciclo hidrológico.</a:t>
            </a:r>
            <a:endParaRPr lang="es-PE" dirty="0" smtClean="0"/>
          </a:p>
          <a:p>
            <a:r>
              <a:rPr lang="es-ES" dirty="0" smtClean="0"/>
              <a:t>-un bien económico</a:t>
            </a:r>
            <a:endParaRPr lang="es-PE" dirty="0" smtClean="0"/>
          </a:p>
          <a:p>
            <a:r>
              <a:rPr lang="es-ES" dirty="0" smtClean="0"/>
              <a:t>-un servicio publico</a:t>
            </a:r>
            <a:endParaRPr lang="es-PE" dirty="0" smtClean="0"/>
          </a:p>
          <a:p>
            <a:r>
              <a:rPr lang="es-ES" dirty="0" smtClean="0"/>
              <a:t>-un derecho fundamental</a:t>
            </a:r>
            <a:endParaRPr lang="es-PE" dirty="0" smtClean="0"/>
          </a:p>
          <a:p>
            <a:endParaRPr lang="es-P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EL AGUA Y EL DERECHO</a:t>
            </a:r>
            <a:endParaRPr lang="es-PE" b="1" dirty="0"/>
          </a:p>
        </p:txBody>
      </p:sp>
      <p:sp>
        <p:nvSpPr>
          <p:cNvPr id="3" name="2 Marcador de contenido"/>
          <p:cNvSpPr>
            <a:spLocks noGrp="1"/>
          </p:cNvSpPr>
          <p:nvPr>
            <p:ph idx="1"/>
          </p:nvPr>
        </p:nvSpPr>
        <p:spPr/>
        <p:txBody>
          <a:bodyPr>
            <a:normAutofit fontScale="77500" lnSpcReduction="20000"/>
          </a:bodyPr>
          <a:lstStyle/>
          <a:p>
            <a:r>
              <a:rPr lang="es-ES" dirty="0" smtClean="0"/>
              <a:t>El agua, jurídicamente puede ser considerada como:</a:t>
            </a:r>
            <a:endParaRPr lang="es-PE" dirty="0" smtClean="0"/>
          </a:p>
          <a:p>
            <a:r>
              <a:rPr lang="es-ES" dirty="0" smtClean="0"/>
              <a:t>-un recurso natural, apropiable, tangible y determinado.</a:t>
            </a:r>
            <a:endParaRPr lang="es-PE" dirty="0" smtClean="0"/>
          </a:p>
          <a:p>
            <a:r>
              <a:rPr lang="es-ES" dirty="0" smtClean="0"/>
              <a:t>-un recurso renovable por del ciclo hidrológico que se transforma físicamente</a:t>
            </a:r>
            <a:endParaRPr lang="es-PE" dirty="0" smtClean="0"/>
          </a:p>
          <a:p>
            <a:r>
              <a:rPr lang="es-ES" dirty="0" smtClean="0"/>
              <a:t>-un bien económico monopólico por su naturaleza insustituible y sin intercambio: tiene un costo y es un insumo de producción </a:t>
            </a:r>
            <a:endParaRPr lang="es-PE" dirty="0" smtClean="0"/>
          </a:p>
          <a:p>
            <a:r>
              <a:rPr lang="es-ES" dirty="0" smtClean="0"/>
              <a:t>-un servicio publico de tendencia monopólica por la naturaleza colectiva de su gestión social, la infraestructura de redes y la distribución espacio-geográfica. </a:t>
            </a:r>
            <a:endParaRPr lang="es-PE" dirty="0" smtClean="0"/>
          </a:p>
          <a:p>
            <a:r>
              <a:rPr lang="es-ES" dirty="0" smtClean="0"/>
              <a:t>-un derecho fundamental que cubre necesidades primarias. Su acceso es un derecho humano</a:t>
            </a:r>
            <a:endParaRPr lang="es-P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NATURALEZA JURIDICA DEL AGUA </a:t>
            </a:r>
            <a:br>
              <a:rPr lang="es-PE" b="1" dirty="0" smtClean="0"/>
            </a:br>
            <a:r>
              <a:rPr lang="es-PE" b="1" dirty="0" smtClean="0"/>
              <a:t>EN EL PERU</a:t>
            </a:r>
            <a:endParaRPr lang="es-PE" b="1" dirty="0"/>
          </a:p>
        </p:txBody>
      </p:sp>
      <p:sp>
        <p:nvSpPr>
          <p:cNvPr id="3" name="2 Marcador de contenido"/>
          <p:cNvSpPr>
            <a:spLocks noGrp="1"/>
          </p:cNvSpPr>
          <p:nvPr>
            <p:ph idx="1"/>
          </p:nvPr>
        </p:nvSpPr>
        <p:spPr/>
        <p:txBody>
          <a:bodyPr>
            <a:normAutofit fontScale="85000" lnSpcReduction="20000"/>
          </a:bodyPr>
          <a:lstStyle/>
          <a:p>
            <a:r>
              <a:rPr lang="es-ES" sz="3800" dirty="0" smtClean="0"/>
              <a:t>Depende de su consideración como:  </a:t>
            </a:r>
            <a:endParaRPr lang="es-PE" sz="3800" dirty="0" smtClean="0"/>
          </a:p>
          <a:p>
            <a:pPr>
              <a:buNone/>
            </a:pPr>
            <a:r>
              <a:rPr lang="es-ES" sz="3800" dirty="0" smtClean="0"/>
              <a:t> </a:t>
            </a:r>
            <a:endParaRPr lang="es-PE" sz="3800" dirty="0" smtClean="0"/>
          </a:p>
          <a:p>
            <a:r>
              <a:rPr lang="es-ES" sz="3800" dirty="0" smtClean="0"/>
              <a:t>1.-AGUA NATURAL, cruda o sin tratamiento, regulada por la Ley de Recursos Hídricos, Ley 29338 (2009)</a:t>
            </a:r>
          </a:p>
          <a:p>
            <a:endParaRPr lang="es-PE" sz="3800" dirty="0" smtClean="0"/>
          </a:p>
          <a:p>
            <a:r>
              <a:rPr lang="es-ES" sz="3800" dirty="0" smtClean="0"/>
              <a:t>2.-AGUA POTABLE, tratada o saneada, regulada por la Ley General de Saneamiento (1996) .</a:t>
            </a:r>
            <a:endParaRPr lang="es-PE" sz="3800" dirty="0" smtClean="0"/>
          </a:p>
          <a:p>
            <a:pPr>
              <a:buNone/>
            </a:pPr>
            <a:r>
              <a:rPr lang="es-ES" dirty="0" smtClean="0"/>
              <a:t> </a:t>
            </a:r>
            <a:endParaRPr lang="es-PE" dirty="0" smtClean="0"/>
          </a:p>
          <a:p>
            <a:endParaRPr lang="es-P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Ley de RRHH N°29338</a:t>
            </a:r>
            <a:endParaRPr lang="es-PE" b="1" dirty="0"/>
          </a:p>
        </p:txBody>
      </p:sp>
      <p:sp>
        <p:nvSpPr>
          <p:cNvPr id="3" name="2 Marcador de contenido"/>
          <p:cNvSpPr>
            <a:spLocks noGrp="1"/>
          </p:cNvSpPr>
          <p:nvPr>
            <p:ph idx="1"/>
          </p:nvPr>
        </p:nvSpPr>
        <p:spPr/>
        <p:txBody>
          <a:bodyPr/>
          <a:lstStyle/>
          <a:p>
            <a:r>
              <a:rPr lang="es-PE" b="1" dirty="0" smtClean="0"/>
              <a:t>Sistema Nacional de Gestión del Agua</a:t>
            </a:r>
          </a:p>
          <a:p>
            <a:r>
              <a:rPr lang="es-PE" b="1" dirty="0" smtClean="0"/>
              <a:t>Autoridad Nacional del Agua (ANA)</a:t>
            </a:r>
          </a:p>
          <a:p>
            <a:r>
              <a:rPr lang="es-PE" b="1" dirty="0" smtClean="0"/>
              <a:t>Administradores del Agua</a:t>
            </a:r>
          </a:p>
          <a:p>
            <a:r>
              <a:rPr lang="es-PE" b="1" dirty="0" smtClean="0"/>
              <a:t>CONSEJOS DE CUENCA</a:t>
            </a:r>
          </a:p>
          <a:p>
            <a:r>
              <a:rPr lang="es-PE" b="1" dirty="0" smtClean="0"/>
              <a:t>Operadores de sistemas </a:t>
            </a:r>
            <a:r>
              <a:rPr lang="es-PE" b="1" dirty="0" err="1" smtClean="0"/>
              <a:t>hidraulicos</a:t>
            </a:r>
            <a:endParaRPr lang="es-PE" b="1" dirty="0" smtClean="0"/>
          </a:p>
          <a:p>
            <a:r>
              <a:rPr lang="es-PE" b="1" dirty="0" smtClean="0"/>
              <a:t>USUARIOS</a:t>
            </a:r>
            <a:endParaRPr lang="es-PE"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Ley General de Saneamiento</a:t>
            </a:r>
            <a:endParaRPr lang="es-PE" b="1" dirty="0"/>
          </a:p>
        </p:txBody>
      </p:sp>
      <p:sp>
        <p:nvSpPr>
          <p:cNvPr id="3" name="2 Marcador de contenido"/>
          <p:cNvSpPr>
            <a:spLocks noGrp="1"/>
          </p:cNvSpPr>
          <p:nvPr>
            <p:ph idx="1"/>
          </p:nvPr>
        </p:nvSpPr>
        <p:spPr/>
        <p:txBody>
          <a:bodyPr/>
          <a:lstStyle/>
          <a:p>
            <a:r>
              <a:rPr lang="es-PE" dirty="0" smtClean="0"/>
              <a:t>SUNASS </a:t>
            </a:r>
            <a:r>
              <a:rPr lang="es-PE" dirty="0" err="1" smtClean="0"/>
              <a:t>organo</a:t>
            </a:r>
            <a:r>
              <a:rPr lang="es-PE" dirty="0" smtClean="0"/>
              <a:t> regulador</a:t>
            </a:r>
          </a:p>
          <a:p>
            <a:r>
              <a:rPr lang="es-PE" dirty="0" smtClean="0"/>
              <a:t>Dirección Nacional de Saneamiento</a:t>
            </a:r>
          </a:p>
          <a:p>
            <a:r>
              <a:rPr lang="es-PE" dirty="0" smtClean="0"/>
              <a:t>SEDAPAL : empresa publica (Lima)</a:t>
            </a:r>
          </a:p>
          <a:p>
            <a:r>
              <a:rPr lang="es-PE" dirty="0" smtClean="0"/>
              <a:t>Empresas Municipales Provinciales de Saneamiento</a:t>
            </a:r>
          </a:p>
          <a:p>
            <a:r>
              <a:rPr lang="es-PE" dirty="0" smtClean="0"/>
              <a:t>Dirección de Municipio Distrital</a:t>
            </a:r>
          </a:p>
          <a:p>
            <a:r>
              <a:rPr lang="es-PE" dirty="0" smtClean="0"/>
              <a:t>Juntas Administradoras de Saneamiento (zonas menores a 2000 </a:t>
            </a:r>
            <a:r>
              <a:rPr lang="es-PE" dirty="0" err="1" smtClean="0"/>
              <a:t>hab</a:t>
            </a:r>
            <a:r>
              <a:rPr lang="es-PE" dirty="0" smtClean="0"/>
              <a:t>)</a:t>
            </a:r>
            <a:endParaRPr lang="es-P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Naturaleza jurídica del agua en PERU</a:t>
            </a:r>
            <a:endParaRPr lang="es-PE" b="1" dirty="0"/>
          </a:p>
        </p:txBody>
      </p:sp>
      <p:sp>
        <p:nvSpPr>
          <p:cNvPr id="3" name="2 Marcador de contenido"/>
          <p:cNvSpPr>
            <a:spLocks noGrp="1"/>
          </p:cNvSpPr>
          <p:nvPr>
            <p:ph idx="1"/>
          </p:nvPr>
        </p:nvSpPr>
        <p:spPr/>
        <p:txBody>
          <a:bodyPr>
            <a:normAutofit/>
          </a:bodyPr>
          <a:lstStyle/>
          <a:p>
            <a:r>
              <a:rPr lang="es-ES" dirty="0" smtClean="0"/>
              <a:t>Son derechos administrativos de uso (justificado) otorgados por una Autoridad administrativa del Agua con participación del Consejo de Cuenca.</a:t>
            </a:r>
            <a:endParaRPr lang="es-PE" dirty="0" smtClean="0"/>
          </a:p>
          <a:p>
            <a:r>
              <a:rPr lang="es-ES" dirty="0" smtClean="0"/>
              <a:t>Se otorgan, suspenden, modifican, revocan, caducan o se extinguen por resolución administrativa de la Autoridad Nacional del Agua.</a:t>
            </a:r>
            <a:endParaRPr lang="es-PE" dirty="0" smtClean="0"/>
          </a:p>
          <a:p>
            <a:endParaRPr lang="es-P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Características Derechos de Agua</a:t>
            </a:r>
            <a:endParaRPr lang="es-PE" b="1" dirty="0"/>
          </a:p>
        </p:txBody>
      </p:sp>
      <p:sp>
        <p:nvSpPr>
          <p:cNvPr id="3" name="2 Marcador de contenido"/>
          <p:cNvSpPr>
            <a:spLocks noGrp="1"/>
          </p:cNvSpPr>
          <p:nvPr>
            <p:ph idx="1"/>
          </p:nvPr>
        </p:nvSpPr>
        <p:spPr/>
        <p:txBody>
          <a:bodyPr>
            <a:normAutofit fontScale="92500"/>
          </a:bodyPr>
          <a:lstStyle/>
          <a:p>
            <a:r>
              <a:rPr lang="es-ES" dirty="0" smtClean="0"/>
              <a:t>-son derechos administrativos: </a:t>
            </a:r>
            <a:endParaRPr lang="es-PE" dirty="0" smtClean="0"/>
          </a:p>
          <a:p>
            <a:r>
              <a:rPr lang="es-ES" dirty="0" smtClean="0"/>
              <a:t>-son derechos de uso</a:t>
            </a:r>
            <a:endParaRPr lang="es-PE" dirty="0" smtClean="0"/>
          </a:p>
          <a:p>
            <a:r>
              <a:rPr lang="es-ES" dirty="0" smtClean="0"/>
              <a:t>-son derechos estables,  permanentes de duración indefinida.</a:t>
            </a:r>
            <a:endParaRPr lang="es-PE" dirty="0" smtClean="0"/>
          </a:p>
          <a:p>
            <a:r>
              <a:rPr lang="es-ES" dirty="0" smtClean="0"/>
              <a:t>-son aleatorios, depende de disponibilidad hídrica</a:t>
            </a:r>
            <a:endParaRPr lang="es-PE" dirty="0" smtClean="0"/>
          </a:p>
          <a:p>
            <a:r>
              <a:rPr lang="es-ES" dirty="0" smtClean="0"/>
              <a:t>-son revocables por el interés publico </a:t>
            </a:r>
            <a:endParaRPr lang="es-PE" dirty="0" smtClean="0"/>
          </a:p>
          <a:p>
            <a:r>
              <a:rPr lang="es-ES" dirty="0" smtClean="0"/>
              <a:t>-son derechos intransferibles</a:t>
            </a:r>
            <a:endParaRPr lang="es-PE" dirty="0" smtClean="0"/>
          </a:p>
          <a:p>
            <a:r>
              <a:rPr lang="es-ES" dirty="0" smtClean="0"/>
              <a:t>-son derechos caducables</a:t>
            </a:r>
            <a:endParaRPr lang="es-PE" dirty="0" smtClean="0"/>
          </a:p>
          <a:p>
            <a:endParaRPr lang="es-P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r>
              <a:rPr lang="es-ES" dirty="0" smtClean="0"/>
              <a:t>-son derechos imprescriptibles </a:t>
            </a:r>
            <a:endParaRPr lang="es-PE" dirty="0" smtClean="0"/>
          </a:p>
          <a:p>
            <a:r>
              <a:rPr lang="es-ES" dirty="0" smtClean="0"/>
              <a:t>-son derechos cuantificables, mesurables</a:t>
            </a:r>
            <a:endParaRPr lang="es-PE" dirty="0" smtClean="0"/>
          </a:p>
          <a:p>
            <a:r>
              <a:rPr lang="es-ES" dirty="0" smtClean="0"/>
              <a:t>-son derechos registrables administrativamente</a:t>
            </a:r>
            <a:endParaRPr lang="es-PE" dirty="0" smtClean="0"/>
          </a:p>
          <a:p>
            <a:r>
              <a:rPr lang="es-ES" dirty="0" smtClean="0"/>
              <a:t>-son derechos individuales y colectivos</a:t>
            </a:r>
            <a:endParaRPr lang="es-PE" dirty="0" smtClean="0"/>
          </a:p>
          <a:p>
            <a:endParaRPr lang="es-P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s-MX" sz="4800" b="1" dirty="0" smtClean="0"/>
              <a:t>TENDENCIAS ACTUALES DEL DERECHO DE AGUAS</a:t>
            </a:r>
            <a:endParaRPr lang="es-ES" sz="4800" b="1" dirty="0" smtClean="0"/>
          </a:p>
        </p:txBody>
      </p:sp>
      <p:sp>
        <p:nvSpPr>
          <p:cNvPr id="16387" name="Rectangle 3"/>
          <p:cNvSpPr>
            <a:spLocks noGrp="1" noChangeArrowheads="1"/>
          </p:cNvSpPr>
          <p:nvPr>
            <p:ph type="body" idx="1"/>
          </p:nvPr>
        </p:nvSpPr>
        <p:spPr/>
        <p:txBody>
          <a:bodyPr/>
          <a:lstStyle/>
          <a:p>
            <a:pPr eaLnBrk="1" hangingPunct="1"/>
            <a:r>
              <a:rPr lang="es-MX" sz="4000" smtClean="0"/>
              <a:t>TENDENCIA TECNOCRATICA</a:t>
            </a:r>
          </a:p>
          <a:p>
            <a:pPr eaLnBrk="1" hangingPunct="1"/>
            <a:r>
              <a:rPr lang="es-MX" sz="4000" smtClean="0"/>
              <a:t>TENDENCIA ECONOMICISTA</a:t>
            </a:r>
          </a:p>
          <a:p>
            <a:pPr eaLnBrk="1" hangingPunct="1"/>
            <a:r>
              <a:rPr lang="es-MX" sz="4000" smtClean="0"/>
              <a:t>TENDENCIA HUMANISTA</a:t>
            </a:r>
          </a:p>
          <a:p>
            <a:pPr eaLnBrk="1" hangingPunct="1"/>
            <a:r>
              <a:rPr lang="es-MX" sz="4000" smtClean="0"/>
              <a:t>TENDENCIA CULTURALISTA</a:t>
            </a:r>
          </a:p>
          <a:p>
            <a:pPr eaLnBrk="1" hangingPunct="1"/>
            <a:r>
              <a:rPr lang="es-MX" sz="4000" smtClean="0"/>
              <a:t>TENDENCIA AMBIENTALISTA</a:t>
            </a:r>
            <a:endParaRPr lang="es-ES" sz="4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454" name="Group 22"/>
          <p:cNvGraphicFramePr>
            <a:graphicFrameLocks noGrp="1"/>
          </p:cNvGraphicFramePr>
          <p:nvPr/>
        </p:nvGraphicFramePr>
        <p:xfrm>
          <a:off x="885825" y="1844675"/>
          <a:ext cx="7373938" cy="4546601"/>
        </p:xfrm>
        <a:graphic>
          <a:graphicData uri="http://schemas.openxmlformats.org/drawingml/2006/table">
            <a:tbl>
              <a:tblPr/>
              <a:tblGrid>
                <a:gridCol w="2087563"/>
                <a:gridCol w="4216400"/>
                <a:gridCol w="1069975"/>
              </a:tblGrid>
              <a:tr h="12461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700" b="1" i="0" u="none" strike="noStrike" cap="none" normalizeH="0" baseline="0" smtClean="0">
                          <a:ln>
                            <a:noFill/>
                          </a:ln>
                          <a:solidFill>
                            <a:srgbClr val="000000"/>
                          </a:solidFill>
                          <a:effectLst/>
                          <a:latin typeface="Arial" charset="0"/>
                          <a:ea typeface="Arial Unicode MS" pitchFamily="34" charset="-128"/>
                          <a:cs typeface="Arial" charset="0"/>
                        </a:rPr>
                        <a:t>CONSTITUCIÓN POLÍTICA</a:t>
                      </a:r>
                      <a:endParaRPr kumimoji="0" lang="es-ES_tradnl" sz="2800" b="1" i="0" u="none" strike="noStrike" cap="none" normalizeH="0" baseline="0" smtClean="0">
                        <a:ln>
                          <a:noFill/>
                        </a:ln>
                        <a:solidFill>
                          <a:srgbClr val="000000"/>
                        </a:solidFill>
                        <a:effectLst/>
                        <a:latin typeface="Arial" charset="0"/>
                        <a:ea typeface="Arial Unicode MS" pitchFamily="34" charset="-128"/>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1" i="0" u="none" strike="noStrike" cap="none" normalizeH="0" baseline="0" smtClean="0">
                          <a:ln>
                            <a:noFill/>
                          </a:ln>
                          <a:solidFill>
                            <a:srgbClr val="000080"/>
                          </a:solidFill>
                          <a:effectLst/>
                          <a:latin typeface="Arial" charset="0"/>
                          <a:ea typeface="Times New Roman" pitchFamily="18" charset="0"/>
                          <a:cs typeface="Arial" charset="0"/>
                        </a:rPr>
                        <a:t>Estado establece la política nacional del ambiente.</a:t>
                      </a:r>
                      <a:endParaRPr kumimoji="0" lang="es-ES" sz="16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700" b="1" i="0" u="none" strike="noStrike" cap="none" normalizeH="0" baseline="0" smtClean="0">
                          <a:ln>
                            <a:noFill/>
                          </a:ln>
                          <a:solidFill>
                            <a:srgbClr val="000080"/>
                          </a:solidFill>
                          <a:effectLst/>
                          <a:latin typeface="Arial" charset="0"/>
                          <a:ea typeface="Times New Roman" pitchFamily="18" charset="0"/>
                          <a:cs typeface="Arial" charset="0"/>
                        </a:rPr>
                        <a:t>Estado promueve el uso sostenible de los recursos naturales.</a:t>
                      </a:r>
                      <a:endParaRPr kumimoji="0" lang="es-ES_tradnl" sz="2800" b="1"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700" b="1" i="0" u="none" strike="noStrike" cap="none" normalizeH="0" baseline="0" smtClean="0">
                          <a:ln>
                            <a:noFill/>
                          </a:ln>
                          <a:solidFill>
                            <a:srgbClr val="000000"/>
                          </a:solidFill>
                          <a:effectLst/>
                          <a:latin typeface="Arial" charset="0"/>
                          <a:ea typeface="Times New Roman" pitchFamily="18" charset="0"/>
                          <a:cs typeface="Arial" charset="0"/>
                        </a:rPr>
                        <a:t>Art. 67º</a:t>
                      </a:r>
                      <a:endParaRPr kumimoji="0" lang="es-ES_tradnl" sz="2800" b="1"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379413">
                <a:tc vMerge="1">
                  <a:txBody>
                    <a:bodyPr/>
                    <a:lstStyle/>
                    <a:p>
                      <a:endParaRPr lang="es-PE"/>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1" i="0" u="none" strike="noStrike" cap="none" normalizeH="0" baseline="0" smtClean="0">
                          <a:ln>
                            <a:noFill/>
                          </a:ln>
                          <a:solidFill>
                            <a:srgbClr val="000080"/>
                          </a:solidFill>
                          <a:effectLst/>
                          <a:latin typeface="Arial" charset="0"/>
                          <a:ea typeface="Times New Roman" pitchFamily="18" charset="0"/>
                          <a:cs typeface="Arial" charset="0"/>
                        </a:rPr>
                        <a:t>Estado promueve la descentralización.</a:t>
                      </a:r>
                      <a:endParaRPr kumimoji="0" lang="es-ES_tradnl" sz="2800" b="1"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700" b="1" i="0" u="none" strike="noStrike" cap="none" normalizeH="0" baseline="0" smtClean="0">
                          <a:ln>
                            <a:noFill/>
                          </a:ln>
                          <a:solidFill>
                            <a:srgbClr val="000000"/>
                          </a:solidFill>
                          <a:effectLst/>
                          <a:latin typeface="Arial" charset="0"/>
                          <a:ea typeface="Times New Roman" pitchFamily="18" charset="0"/>
                          <a:cs typeface="Arial" charset="0"/>
                        </a:rPr>
                        <a:t>Art. 188º</a:t>
                      </a:r>
                      <a:endParaRPr kumimoji="0" lang="es-ES_tradnl" sz="2800" b="1"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2690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700" b="1" i="0" u="none" strike="noStrike" cap="none" normalizeH="0" baseline="0" smtClean="0">
                          <a:ln>
                            <a:noFill/>
                          </a:ln>
                          <a:solidFill>
                            <a:srgbClr val="000000"/>
                          </a:solidFill>
                          <a:effectLst/>
                          <a:latin typeface="Arial" charset="0"/>
                          <a:ea typeface="Times New Roman" pitchFamily="18" charset="0"/>
                          <a:cs typeface="Arial" charset="0"/>
                        </a:rPr>
                        <a:t>DÉCIMO NOVENA POLÍTICA DE ESTADO SOBRE DESARROLLO SOSTENIBLE Y GESTIÓN AMBIENTAL</a:t>
                      </a:r>
                      <a:endParaRPr kumimoji="0" lang="es-PE" sz="2800" b="1"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1" i="0" u="none" strike="noStrike" cap="none" normalizeH="0" baseline="0" smtClean="0">
                          <a:ln>
                            <a:noFill/>
                          </a:ln>
                          <a:solidFill>
                            <a:srgbClr val="000080"/>
                          </a:solidFill>
                          <a:effectLst/>
                          <a:latin typeface="Arial" charset="0"/>
                          <a:ea typeface="Times New Roman" pitchFamily="18" charset="0"/>
                          <a:cs typeface="Arial" charset="0"/>
                        </a:rPr>
                        <a:t>Pro</a:t>
                      </a:r>
                      <a:r>
                        <a:rPr kumimoji="0" lang="es-PE" sz="1700" b="1" i="0" u="none" strike="noStrike" cap="none" normalizeH="0" baseline="0" smtClean="0">
                          <a:ln>
                            <a:noFill/>
                          </a:ln>
                          <a:solidFill>
                            <a:srgbClr val="000080"/>
                          </a:solidFill>
                          <a:effectLst/>
                          <a:latin typeface="Arial" charset="0"/>
                          <a:ea typeface="Times New Roman" pitchFamily="18" charset="0"/>
                          <a:cs typeface="Arial" charset="0"/>
                        </a:rPr>
                        <a:t>moción del ordenamiento territorial.</a:t>
                      </a:r>
                      <a:endParaRPr kumimoji="0" lang="es-ES" sz="16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PE" sz="1700" b="1" i="0" u="none" strike="noStrike" cap="none" normalizeH="0" baseline="0" smtClean="0">
                          <a:ln>
                            <a:noFill/>
                          </a:ln>
                          <a:solidFill>
                            <a:srgbClr val="000080"/>
                          </a:solidFill>
                          <a:effectLst/>
                          <a:latin typeface="Arial" charset="0"/>
                          <a:ea typeface="Times New Roman" pitchFamily="18" charset="0"/>
                          <a:cs typeface="Arial" charset="0"/>
                        </a:rPr>
                        <a:t>Manejo de cuencas y zonas marino costeras.</a:t>
                      </a:r>
                      <a:endParaRPr kumimoji="0" lang="es-ES" sz="16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PE" sz="1700" b="1" i="0" u="none" strike="noStrike" cap="none" normalizeH="0" baseline="0" smtClean="0">
                          <a:ln>
                            <a:noFill/>
                          </a:ln>
                          <a:solidFill>
                            <a:srgbClr val="000080"/>
                          </a:solidFill>
                          <a:effectLst/>
                          <a:latin typeface="Arial" charset="0"/>
                          <a:ea typeface="Times New Roman" pitchFamily="18" charset="0"/>
                          <a:cs typeface="Arial" charset="0"/>
                        </a:rPr>
                        <a:t>Recuperación de ambientes degradados.</a:t>
                      </a:r>
                      <a:endParaRPr kumimoji="0" lang="es-ES" sz="16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PE" sz="1700" b="1" i="0" u="none" strike="noStrike" cap="none" normalizeH="0" baseline="0" smtClean="0">
                          <a:ln>
                            <a:noFill/>
                          </a:ln>
                          <a:solidFill>
                            <a:srgbClr val="000080"/>
                          </a:solidFill>
                          <a:effectLst/>
                          <a:latin typeface="Arial" charset="0"/>
                          <a:ea typeface="Times New Roman" pitchFamily="18" charset="0"/>
                          <a:cs typeface="Arial" charset="0"/>
                        </a:rPr>
                        <a:t>Promoción del ordenamiento urbano.</a:t>
                      </a:r>
                      <a:endParaRPr kumimoji="0" lang="es-ES" sz="16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PE" sz="1700" b="1" i="0" u="none" strike="noStrike" cap="none" normalizeH="0" baseline="0" smtClean="0">
                          <a:ln>
                            <a:noFill/>
                          </a:ln>
                          <a:solidFill>
                            <a:srgbClr val="000080"/>
                          </a:solidFill>
                          <a:effectLst/>
                          <a:latin typeface="Arial" charset="0"/>
                          <a:ea typeface="Times New Roman" pitchFamily="18" charset="0"/>
                          <a:cs typeface="Arial" charset="0"/>
                        </a:rPr>
                        <a:t>El manejo integrado de residuos urbanos e industriales, estimulando su reducción, reuso y reciclaje.</a:t>
                      </a:r>
                      <a:endParaRPr kumimoji="0" lang="es-PE" sz="2800" b="1"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25400" cap="flat" cmpd="sng" algn="ctr">
                      <a:solidFill>
                        <a:srgbClr val="0033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hMerge="1">
                  <a:txBody>
                    <a:bodyPr/>
                    <a:lstStyle/>
                    <a:p>
                      <a:endParaRPr lang="es-PE"/>
                    </a:p>
                  </a:txBody>
                  <a:tcPr/>
                </a:tc>
              </a:tr>
            </a:tbl>
          </a:graphicData>
        </a:graphic>
      </p:graphicFrame>
      <p:sp>
        <p:nvSpPr>
          <p:cNvPr id="18451" name="Rectangle 42"/>
          <p:cNvSpPr>
            <a:spLocks noChangeArrowheads="1"/>
          </p:cNvSpPr>
          <p:nvPr/>
        </p:nvSpPr>
        <p:spPr bwMode="auto">
          <a:xfrm>
            <a:off x="431800" y="908050"/>
            <a:ext cx="8316913" cy="792163"/>
          </a:xfrm>
          <a:prstGeom prst="rect">
            <a:avLst/>
          </a:prstGeom>
          <a:noFill/>
          <a:ln w="9525">
            <a:noFill/>
            <a:miter lim="800000"/>
            <a:headEnd/>
            <a:tailEnd/>
          </a:ln>
        </p:spPr>
        <p:txBody>
          <a:bodyPr anchor="ctr"/>
          <a:lstStyle/>
          <a:p>
            <a:pPr marL="762000" indent="-762000" algn="ctr"/>
            <a:r>
              <a:rPr lang="es-ES_tradnl" sz="3200" b="1">
                <a:solidFill>
                  <a:srgbClr val="336600"/>
                </a:solidFill>
              </a:rPr>
              <a:t>BLOQUE CONSTITUCIONAL Y POLÍTICO</a:t>
            </a:r>
            <a:endParaRPr lang="es-ES" sz="3200" b="1">
              <a:solidFill>
                <a:srgbClr val="3366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900113" y="692150"/>
            <a:ext cx="7086600" cy="649288"/>
          </a:xfrm>
          <a:prstGeom prst="rect">
            <a:avLst/>
          </a:prstGeom>
          <a:noFill/>
          <a:ln w="9525">
            <a:noFill/>
            <a:miter lim="800000"/>
            <a:headEnd/>
            <a:tailEnd/>
          </a:ln>
        </p:spPr>
        <p:txBody>
          <a:bodyPr anchor="ctr"/>
          <a:lstStyle/>
          <a:p>
            <a:pPr marL="762000" indent="-762000" algn="ctr"/>
            <a:r>
              <a:rPr lang="es-ES_tradnl" sz="3600" b="1">
                <a:solidFill>
                  <a:srgbClr val="336600"/>
                </a:solidFill>
              </a:rPr>
              <a:t>BLOQUE LEGAL</a:t>
            </a:r>
            <a:endParaRPr lang="es-ES" sz="3600" b="1">
              <a:solidFill>
                <a:srgbClr val="336600"/>
              </a:solidFill>
            </a:endParaRPr>
          </a:p>
        </p:txBody>
      </p:sp>
      <p:graphicFrame>
        <p:nvGraphicFramePr>
          <p:cNvPr id="19499" name="Group 43"/>
          <p:cNvGraphicFramePr>
            <a:graphicFrameLocks noGrp="1"/>
          </p:cNvGraphicFramePr>
          <p:nvPr/>
        </p:nvGraphicFramePr>
        <p:xfrm>
          <a:off x="395288" y="1412875"/>
          <a:ext cx="8280400" cy="5013643"/>
        </p:xfrm>
        <a:graphic>
          <a:graphicData uri="http://schemas.openxmlformats.org/drawingml/2006/table">
            <a:tbl>
              <a:tblPr/>
              <a:tblGrid>
                <a:gridCol w="2641600"/>
                <a:gridCol w="4308475"/>
                <a:gridCol w="1330325"/>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ea typeface="Arial Unicode MS" pitchFamily="34" charset="-128"/>
                          <a:cs typeface="Arial" charset="0"/>
                        </a:rPr>
                        <a:t>LEY Nº 27783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ea typeface="Arial Unicode MS" pitchFamily="34" charset="-128"/>
                          <a:cs typeface="Arial" charset="0"/>
                        </a:rPr>
                        <a:t> LEY DE BASES DE LA DESCENTRALIZACIÓN</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Desarrollo integral, armónico y sostenible del país.</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3º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Arial Unicode MS" pitchFamily="34" charset="-128"/>
                          <a:cs typeface="Arial" charset="0"/>
                        </a:rPr>
                        <a:t>LEY Nº 27867</a:t>
                      </a:r>
                      <a:endParaRPr kumimoji="0" lang="es-ES" sz="1200" b="1" i="0" u="none" strike="noStrike" cap="none" normalizeH="0" baseline="0" smtClean="0">
                        <a:ln>
                          <a:noFill/>
                        </a:ln>
                        <a:solidFill>
                          <a:srgbClr val="000000"/>
                        </a:solidFill>
                        <a:effectLst/>
                        <a:latin typeface="Arial" charset="0"/>
                        <a:ea typeface="Arial Unicode MS"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Arial Unicode MS" pitchFamily="34" charset="-128"/>
                          <a:cs typeface="Arial" charset="0"/>
                        </a:rPr>
                        <a:t>LEY ORGÁNICA DE LOS GOBIERNOS REGIONALES</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Fomentar el desarrollo regional integral sostenible.</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Organizar y conducir la gestión pública regional.</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Times New Roman" pitchFamily="18" charset="0"/>
                          <a:cs typeface="Arial" charset="0"/>
                        </a:rPr>
                        <a:t>Art. 4º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Times New Roman" pitchFamily="18" charset="0"/>
                          <a:cs typeface="Arial" charset="0"/>
                        </a:rPr>
                        <a:t>Art. 5º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Times New Roman" pitchFamily="18" charset="0"/>
                          <a:cs typeface="Arial" charset="0"/>
                        </a:rPr>
                        <a:t>Art. 8º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638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Arial Unicode MS" pitchFamily="34" charset="-128"/>
                          <a:cs typeface="Arial" charset="0"/>
                        </a:rPr>
                        <a:t>LEY Nº 27972</a:t>
                      </a:r>
                      <a:endParaRPr kumimoji="0" lang="es-ES" sz="1200" b="1" i="0" u="none" strike="noStrike" cap="none" normalizeH="0" baseline="0" smtClean="0">
                        <a:ln>
                          <a:noFill/>
                        </a:ln>
                        <a:solidFill>
                          <a:srgbClr val="000000"/>
                        </a:solidFill>
                        <a:effectLst/>
                        <a:latin typeface="Arial" charset="0"/>
                        <a:ea typeface="Arial Unicode MS"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Arial Unicode MS" pitchFamily="34" charset="-128"/>
                          <a:cs typeface="Arial" charset="0"/>
                        </a:rPr>
                        <a:t>LEY ORGÁNICA DE MUNICIPALIDADES</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Velar por el uso de la propiedad inmueble en armonía con el bien común.</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88º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4873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Arial Unicode MS" pitchFamily="34" charset="-128"/>
                          <a:cs typeface="Arial" charset="0"/>
                        </a:rPr>
                        <a:t>LEY Nº 26821</a:t>
                      </a:r>
                      <a:endParaRPr kumimoji="0" lang="es-ES" sz="1200" b="1" i="0" u="none" strike="noStrike" cap="none" normalizeH="0" baseline="0" smtClean="0">
                        <a:ln>
                          <a:noFill/>
                        </a:ln>
                        <a:solidFill>
                          <a:srgbClr val="000000"/>
                        </a:solidFill>
                        <a:effectLst/>
                        <a:latin typeface="Arial" charset="0"/>
                        <a:ea typeface="Arial Unicode MS"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Arial Unicode MS" pitchFamily="34" charset="-128"/>
                          <a:cs typeface="Arial" charset="0"/>
                        </a:rPr>
                        <a:t>LEY ORGÁNICA PARA EL APROVECHAMIENTO SOSTENIBLE DE LOS RECURSOS NATURALES</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Promover el aprovechamiento sostenible de los recursos naturales.</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7º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565150">
                <a:tc vMerge="1">
                  <a:txBody>
                    <a:bodyPr/>
                    <a:lstStyle/>
                    <a:p>
                      <a:endParaRPr lang="es-PE"/>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Estado promover la investigación científica y tecnológica sobre la diversidad, calidad, composición, potencialidad y gestión de los recursos naturales.</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9º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257175">
                <a:tc vMerge="1">
                  <a:txBody>
                    <a:bodyPr/>
                    <a:lstStyle/>
                    <a:p>
                      <a:endParaRPr lang="es-PE"/>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Estado fomentar la conservación de áreas naturales.</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12º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Arial Unicode MS" pitchFamily="34" charset="-128"/>
                          <a:cs typeface="Arial" charset="0"/>
                        </a:rPr>
                        <a:t>LEY Nº 26834</a:t>
                      </a:r>
                      <a:endParaRPr kumimoji="0" lang="es-ES" sz="1200" b="1" i="0" u="none" strike="noStrike" cap="none" normalizeH="0" baseline="0" smtClean="0">
                        <a:ln>
                          <a:noFill/>
                        </a:ln>
                        <a:solidFill>
                          <a:srgbClr val="000000"/>
                        </a:solidFill>
                        <a:effectLst/>
                        <a:latin typeface="Arial" charset="0"/>
                        <a:ea typeface="Arial Unicode MS"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Arial Unicode MS" pitchFamily="34" charset="-128"/>
                          <a:cs typeface="Arial" charset="0"/>
                        </a:rPr>
                        <a:t>LEY DE ÁREAS NATURALES PROTEGIDAS</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Conservar Áreas Naturales Protegidas </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Respetar  la zonificación y condiciones establecidas en el Plan Maestro del área.</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29º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30º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1003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LEY Nº 26839</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LEY SOBRE CONSERVACIÓN Y APROVECHAMIENTO SOSTENIBLE DE LA DIVERSIDAD BIOLÓGICA</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Conservar y manejar sosteniblemente los ecosistemas.</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Restauración de las zonas degradadas.</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26º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04" name="Group 24"/>
          <p:cNvGraphicFramePr>
            <a:graphicFrameLocks noGrp="1"/>
          </p:cNvGraphicFramePr>
          <p:nvPr/>
        </p:nvGraphicFramePr>
        <p:xfrm>
          <a:off x="250825" y="1412875"/>
          <a:ext cx="8640763" cy="4766945"/>
        </p:xfrm>
        <a:graphic>
          <a:graphicData uri="http://schemas.openxmlformats.org/drawingml/2006/table">
            <a:tbl>
              <a:tblPr/>
              <a:tblGrid>
                <a:gridCol w="1944688"/>
                <a:gridCol w="5308600"/>
                <a:gridCol w="1387475"/>
              </a:tblGrid>
              <a:tr h="200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rPr>
                        <a:t>LEY Nº 28611</a:t>
                      </a:r>
                      <a:endParaRPr kumimoji="0" lang="es-ES" sz="1200" b="0"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rPr>
                        <a:t>LEY GENERAL DEL AMBIENTE</a:t>
                      </a:r>
                      <a:endParaRPr kumimoji="0" lang="es-ES_tradnl" sz="1200" b="0" i="0" u="none" strike="noStrike" cap="none" normalizeH="0" baseline="0" smtClean="0">
                        <a:ln>
                          <a:noFill/>
                        </a:ln>
                        <a:solidFill>
                          <a:srgbClr val="000000"/>
                        </a:solidFill>
                        <a:effectLst>
                          <a:outerShdw blurRad="38100" dist="38100" dir="2700000" algn="tl">
                            <a:srgbClr val="FFFFFF"/>
                          </a:outerShdw>
                        </a:effectLst>
                        <a:latin typeface="Arial" charset="0"/>
                        <a:ea typeface="Calibri" charset="0"/>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Mejorar la calidad de vida de las personas.</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Garantizar la existencia de ecosistemas saludables, viables y funcionales.</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Desarrollo sostenible del país.</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Respetar la dignidad humana .</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Mejorar la calidad de vida de la población.</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Desarrollo sostenible de las zonas urbanas y rurales.</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Promoción efectiva de la educación ambiental y de una ciudadanía ambiental responsable.</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Fortalecer la gestión ambiental.</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Articular e integrar las políticas y planes de lucha contra la pobreza, asuntos comerciales, tributarios y de competitividad del país con los objetivos de la protección ambiental y el desarrollo sostenible.</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Toda actividad empresarial debe efectuarse teniendo en cuenta la implementación de políticas de gestión ambiental y de responsabilidad social.</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Times New Roman" pitchFamily="18" charset="0"/>
                          <a:cs typeface="Arial" charset="0"/>
                        </a:rPr>
                        <a:t>Art. 8º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Times New Roman" pitchFamily="18" charset="0"/>
                          <a:cs typeface="Arial" charset="0"/>
                        </a:rPr>
                        <a:t>Art. 9º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Art. 10º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Art. 11º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Art. 12º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Art. 127º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Art. 128º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Art. 129º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174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charset="0"/>
                        </a:rPr>
                        <a:t>LEY Nº 28245</a:t>
                      </a:r>
                      <a:endParaRPr kumimoji="0" lang="es-ES" sz="12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charset="0"/>
                        </a:rPr>
                        <a:t>LEY MARCO DEL SISTEMA NACIONAL DE GESTIÓN AMBIENTAL</a:t>
                      </a:r>
                      <a:endParaRPr kumimoji="0" lang="es-ES" sz="12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charset="0"/>
                      </a:endParaRP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Desarrollar una cultura ambiental.</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Libre acceso a la información ambiental.</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Estimular la conciencia crítica sobre la problemática ambiental.</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Incentivar la participación ciudadana, en la preservación y uso sostenible de los recursos naturales y el ambiente.</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Construir una sociedad ambientalmente equilibrada.</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Fomentar y estimular a la ciencia y tecnología en el tema ambiental.</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Fortalecimiento de la ciudadanía ambiental.</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Desarrollar Programas de Educación Ambiental.</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36º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37º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bl>
          </a:graphicData>
        </a:graphic>
      </p:graphicFrame>
      <p:sp>
        <p:nvSpPr>
          <p:cNvPr id="20496" name="Rectangle 39"/>
          <p:cNvSpPr>
            <a:spLocks noChangeArrowheads="1"/>
          </p:cNvSpPr>
          <p:nvPr/>
        </p:nvSpPr>
        <p:spPr bwMode="auto">
          <a:xfrm>
            <a:off x="900113" y="765175"/>
            <a:ext cx="7086600" cy="503238"/>
          </a:xfrm>
          <a:prstGeom prst="rect">
            <a:avLst/>
          </a:prstGeom>
          <a:noFill/>
          <a:ln w="9525">
            <a:noFill/>
            <a:miter lim="800000"/>
            <a:headEnd/>
            <a:tailEnd/>
          </a:ln>
        </p:spPr>
        <p:txBody>
          <a:bodyPr anchor="ctr"/>
          <a:lstStyle/>
          <a:p>
            <a:pPr marL="762000" indent="-762000" algn="ctr"/>
            <a:r>
              <a:rPr lang="es-ES_tradnl" sz="3600" b="1">
                <a:solidFill>
                  <a:srgbClr val="336600"/>
                </a:solidFill>
              </a:rPr>
              <a:t>BLOQUE LEGAL</a:t>
            </a:r>
            <a:endParaRPr lang="es-ES" sz="3600" b="1">
              <a:solidFill>
                <a:srgbClr val="3366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3038" name="Group 30"/>
          <p:cNvGraphicFramePr>
            <a:graphicFrameLocks noGrp="1"/>
          </p:cNvGraphicFramePr>
          <p:nvPr/>
        </p:nvGraphicFramePr>
        <p:xfrm>
          <a:off x="538163" y="1989138"/>
          <a:ext cx="8137525" cy="4222751"/>
        </p:xfrm>
        <a:graphic>
          <a:graphicData uri="http://schemas.openxmlformats.org/drawingml/2006/table">
            <a:tbl>
              <a:tblPr/>
              <a:tblGrid>
                <a:gridCol w="2595562"/>
                <a:gridCol w="4235450"/>
                <a:gridCol w="1306513"/>
              </a:tblGrid>
              <a:tr h="941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rgbClr val="000000"/>
                          </a:solidFill>
                          <a:effectLst/>
                          <a:latin typeface="Arial" charset="0"/>
                          <a:ea typeface="Times New Roman" pitchFamily="18" charset="0"/>
                          <a:cs typeface="Arial" charset="0"/>
                        </a:rPr>
                        <a:t>D.S. Nº 087-2004-PCM</a:t>
                      </a:r>
                      <a:endParaRPr kumimoji="0" lang="es-ES" sz="1200" b="1" i="0" u="none" strike="noStrike" cap="none" normalizeH="0" baseline="0" dirty="0" smtClean="0">
                        <a:ln>
                          <a:noFill/>
                        </a:ln>
                        <a:solidFill>
                          <a:srgbClr val="000000"/>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rgbClr val="000000"/>
                          </a:solidFill>
                          <a:effectLst/>
                          <a:latin typeface="Arial" charset="0"/>
                          <a:ea typeface="Times New Roman" pitchFamily="18" charset="0"/>
                          <a:cs typeface="Arial" charset="0"/>
                        </a:rPr>
                        <a:t>REGLAMENTO DE ZONIFICACIÓN ECOLÓGICA Y ECONÓMICA</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Establecer zonificaciones ecológicas económicas.</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Mejorar el uso del territorio.</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1º</a:t>
                      </a:r>
                      <a:endParaRPr kumimoji="0" lang="es-ES" sz="1200" b="1"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charset="0"/>
                          <a:ea typeface="Times New Roman" pitchFamily="18" charset="0"/>
                          <a:cs typeface="Arial" charset="0"/>
                        </a:rPr>
                        <a:t>Art. 2º</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FF99"/>
                    </a:solidFill>
                  </a:tcPr>
                </a:tc>
              </a:tr>
              <a:tr h="3281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D.S. Nº 006-2003-VIVIENDA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 “PE VIVIENDA - VIVIENDA PARA TODOS: LINEAMIENTOS DE POLÍTICA 2003 - 2007”</a:t>
                      </a:r>
                    </a:p>
                  </a:txBody>
                  <a:tcPr horzOverflow="overflow">
                    <a:lnL w="25400" cap="flat" cmpd="sng" algn="ctr">
                      <a:solidFill>
                        <a:srgbClr val="003300"/>
                      </a:solidFill>
                      <a:prstDash val="solid"/>
                      <a:round/>
                      <a:headEnd type="none" w="med" len="med"/>
                      <a:tailEnd type="none" w="med" len="med"/>
                    </a:lnL>
                    <a:lnR w="25400" cap="flat" cmpd="sng" algn="ctr">
                      <a:solidFill>
                        <a:srgbClr val="003300"/>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FFCC00"/>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Facilitar el acceso y promover el uso del suelo con fines de inversión inmobiliaria residencial.</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Estimular la producción y diversificación de productos residenciales,</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El mejorar la calidad y aumentar de la productividad habitacional.</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Actualizar, simplificar y flexibilizar la normativa técnica y administrativa de los usos del suelo urbano y urbanizable.</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Promover a la complementación habitacional.</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Mejorar y ampliar las fuentes de financiamiento para la producción, adquisición y mejoramiento habitacional.</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Fomentar y promover el cambio de actitudes en el mercado inmobiliario residencial.</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s-ES" sz="1200" b="1" i="0" u="none" strike="noStrike" cap="none" normalizeH="0" baseline="0" dirty="0" smtClean="0">
                          <a:ln>
                            <a:noFill/>
                          </a:ln>
                          <a:solidFill>
                            <a:srgbClr val="000000"/>
                          </a:solidFill>
                          <a:effectLst/>
                          <a:latin typeface="Arial" charset="0"/>
                          <a:ea typeface="Arial Unicode MS" pitchFamily="34" charset="-128"/>
                          <a:cs typeface="Arial" charset="0"/>
                        </a:rPr>
                        <a:t>Fortalecer los organismos encargados de la formulación y ejecución de la política habitacional.</a:t>
                      </a:r>
                    </a:p>
                  </a:txBody>
                  <a:tcPr horzOverflow="overflow">
                    <a:lnL w="25400" cap="flat" cmpd="sng" algn="ctr">
                      <a:solidFill>
                        <a:srgbClr val="0033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3300"/>
                      </a:solidFill>
                      <a:prstDash val="solid"/>
                      <a:round/>
                      <a:headEnd type="none" w="med" len="med"/>
                      <a:tailEnd type="none" w="med" len="med"/>
                    </a:lnT>
                    <a:lnB w="25400" cap="flat" cmpd="sng" algn="ctr">
                      <a:solidFill>
                        <a:srgbClr val="003300"/>
                      </a:solidFill>
                      <a:prstDash val="solid"/>
                      <a:round/>
                      <a:headEnd type="none" w="med" len="med"/>
                      <a:tailEnd type="none" w="med" len="med"/>
                    </a:lnB>
                    <a:lnTlToBr>
                      <a:noFill/>
                    </a:lnTlToBr>
                    <a:lnBlToTr>
                      <a:noFill/>
                    </a:lnBlToTr>
                    <a:solidFill>
                      <a:srgbClr val="00CCFF"/>
                    </a:solidFill>
                  </a:tcPr>
                </a:tc>
                <a:tc hMerge="1">
                  <a:txBody>
                    <a:bodyPr/>
                    <a:lstStyle/>
                    <a:p>
                      <a:endParaRPr lang="es-PE"/>
                    </a:p>
                  </a:txBody>
                  <a:tcPr/>
                </a:tc>
              </a:tr>
            </a:tbl>
          </a:graphicData>
        </a:graphic>
      </p:graphicFrame>
      <p:sp>
        <p:nvSpPr>
          <p:cNvPr id="21521" name="Rectangle 39"/>
          <p:cNvSpPr>
            <a:spLocks noChangeArrowheads="1"/>
          </p:cNvSpPr>
          <p:nvPr/>
        </p:nvSpPr>
        <p:spPr bwMode="auto">
          <a:xfrm>
            <a:off x="900113" y="765175"/>
            <a:ext cx="7086600" cy="503238"/>
          </a:xfrm>
          <a:prstGeom prst="rect">
            <a:avLst/>
          </a:prstGeom>
          <a:noFill/>
          <a:ln w="9525">
            <a:noFill/>
            <a:miter lim="800000"/>
            <a:headEnd/>
            <a:tailEnd/>
          </a:ln>
        </p:spPr>
        <p:txBody>
          <a:bodyPr anchor="ctr"/>
          <a:lstStyle/>
          <a:p>
            <a:pPr marL="762000" indent="-762000" algn="ctr"/>
            <a:r>
              <a:rPr lang="es-ES_tradnl" sz="3600" b="1">
                <a:solidFill>
                  <a:srgbClr val="336600"/>
                </a:solidFill>
              </a:rPr>
              <a:t>BLOQUE LEGAL</a:t>
            </a:r>
            <a:endParaRPr lang="es-ES" sz="3600" b="1">
              <a:solidFill>
                <a:srgbClr val="3366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20650" y="2565400"/>
            <a:ext cx="2867025" cy="1631216"/>
          </a:xfrm>
          <a:prstGeom prst="rect">
            <a:avLst/>
          </a:prstGeom>
          <a:solidFill>
            <a:srgbClr val="D11001"/>
          </a:solidFill>
          <a:ln w="9525">
            <a:noFill/>
            <a:miter lim="800000"/>
            <a:headEnd/>
            <a:tailEnd/>
          </a:ln>
          <a:effectLst>
            <a:outerShdw dist="81320" dir="2319588" algn="ctr" rotWithShape="0">
              <a:schemeClr val="tx2"/>
            </a:outerShdw>
          </a:effectLst>
        </p:spPr>
        <p:txBody>
          <a:bodyPr>
            <a:spAutoFit/>
          </a:bodyPr>
          <a:lstStyle/>
          <a:p>
            <a:pPr algn="ctr">
              <a:defRPr/>
            </a:pPr>
            <a:r>
              <a:rPr lang="es-ES_tradnl" sz="2000" b="1" dirty="0" smtClean="0">
                <a:solidFill>
                  <a:schemeClr val="bg1"/>
                </a:solidFill>
                <a:effectLst>
                  <a:outerShdw blurRad="38100" dist="38100" dir="2700000" algn="tl">
                    <a:srgbClr val="000000"/>
                  </a:outerShdw>
                </a:effectLst>
                <a:latin typeface="Arial" charset="0"/>
              </a:rPr>
              <a:t>GRAVE PROBLEMA DE FALTA DE </a:t>
            </a:r>
            <a:r>
              <a:rPr lang="es-ES_tradnl" sz="2000" b="1" dirty="0">
                <a:solidFill>
                  <a:schemeClr val="bg1"/>
                </a:solidFill>
                <a:effectLst>
                  <a:outerShdw blurRad="38100" dist="38100" dir="2700000" algn="tl">
                    <a:srgbClr val="000000"/>
                  </a:outerShdw>
                </a:effectLst>
                <a:latin typeface="Arial" charset="0"/>
              </a:rPr>
              <a:t>POLÍTICA DE ORDENAMIENTO TERRITORIAL</a:t>
            </a:r>
            <a:endParaRPr lang="es-ES" sz="2000" b="1" dirty="0">
              <a:solidFill>
                <a:schemeClr val="bg1"/>
              </a:solidFill>
              <a:effectLst>
                <a:outerShdw blurRad="38100" dist="38100" dir="2700000" algn="tl">
                  <a:srgbClr val="000000"/>
                </a:outerShdw>
              </a:effectLst>
              <a:latin typeface="Arial" charset="0"/>
            </a:endParaRPr>
          </a:p>
        </p:txBody>
      </p:sp>
      <p:sp>
        <p:nvSpPr>
          <p:cNvPr id="28675" name="AutoShape 3"/>
          <p:cNvSpPr>
            <a:spLocks/>
          </p:cNvSpPr>
          <p:nvPr/>
        </p:nvSpPr>
        <p:spPr bwMode="auto">
          <a:xfrm>
            <a:off x="3132138" y="1412875"/>
            <a:ext cx="719137" cy="4248150"/>
          </a:xfrm>
          <a:prstGeom prst="leftBrace">
            <a:avLst>
              <a:gd name="adj1" fmla="val 49227"/>
              <a:gd name="adj2" fmla="val 50000"/>
            </a:avLst>
          </a:prstGeom>
          <a:noFill/>
          <a:ln w="57150">
            <a:solidFill>
              <a:schemeClr val="tx1"/>
            </a:solidFill>
            <a:round/>
            <a:headEnd/>
            <a:tailEnd/>
          </a:ln>
        </p:spPr>
        <p:txBody>
          <a:bodyPr wrap="none" anchor="ctr"/>
          <a:lstStyle/>
          <a:p>
            <a:endParaRPr lang="es-PE"/>
          </a:p>
        </p:txBody>
      </p:sp>
      <p:sp>
        <p:nvSpPr>
          <p:cNvPr id="28676" name="Rectangle 4"/>
          <p:cNvSpPr>
            <a:spLocks noChangeArrowheads="1"/>
          </p:cNvSpPr>
          <p:nvPr/>
        </p:nvSpPr>
        <p:spPr bwMode="auto">
          <a:xfrm>
            <a:off x="3563938" y="1662113"/>
            <a:ext cx="5400675" cy="1200329"/>
          </a:xfrm>
          <a:prstGeom prst="rect">
            <a:avLst/>
          </a:prstGeom>
          <a:noFill/>
          <a:ln w="9525">
            <a:noFill/>
            <a:miter lim="800000"/>
            <a:headEnd/>
            <a:tailEnd/>
          </a:ln>
        </p:spPr>
        <p:txBody>
          <a:bodyPr>
            <a:spAutoFit/>
          </a:bodyPr>
          <a:lstStyle/>
          <a:p>
            <a:pPr marL="177800" indent="-177800" algn="just"/>
            <a:r>
              <a:rPr lang="es-ES_tradnl" b="1" dirty="0" smtClean="0"/>
              <a:t>ORDENAMIENTO POLITICO DE LAS REGIONES NO CORRESPONDEN A ESPACIOS DE CUENCA HIDROGRAFICA: Este uso </a:t>
            </a:r>
            <a:r>
              <a:rPr lang="es-ES_tradnl" b="1" dirty="0"/>
              <a:t>del territorio </a:t>
            </a:r>
            <a:r>
              <a:rPr lang="es-ES_tradnl" b="1" dirty="0" smtClean="0"/>
              <a:t>obstaculiza </a:t>
            </a:r>
            <a:r>
              <a:rPr lang="es-ES_tradnl" b="1" dirty="0"/>
              <a:t>el </a:t>
            </a:r>
            <a:r>
              <a:rPr lang="es-ES_tradnl" b="1" dirty="0" smtClean="0"/>
              <a:t>desarrollo </a:t>
            </a:r>
            <a:r>
              <a:rPr lang="es-ES_tradnl" b="1" dirty="0"/>
              <a:t>sostenible del territorio peruano.</a:t>
            </a:r>
            <a:endParaRPr lang="es-ES" b="1" dirty="0"/>
          </a:p>
        </p:txBody>
      </p:sp>
      <p:sp>
        <p:nvSpPr>
          <p:cNvPr id="28677" name="Rectangle 5"/>
          <p:cNvSpPr>
            <a:spLocks noChangeArrowheads="1"/>
          </p:cNvSpPr>
          <p:nvPr/>
        </p:nvSpPr>
        <p:spPr bwMode="auto">
          <a:xfrm>
            <a:off x="3563938" y="3502025"/>
            <a:ext cx="5329237" cy="1477328"/>
          </a:xfrm>
          <a:prstGeom prst="rect">
            <a:avLst/>
          </a:prstGeom>
          <a:noFill/>
          <a:ln w="9525">
            <a:noFill/>
            <a:miter lim="800000"/>
            <a:headEnd/>
            <a:tailEnd/>
          </a:ln>
        </p:spPr>
        <p:txBody>
          <a:bodyPr>
            <a:spAutoFit/>
          </a:bodyPr>
          <a:lstStyle/>
          <a:p>
            <a:pPr marL="185738" indent="-185738" algn="just"/>
            <a:r>
              <a:rPr lang="es-ES_tradnl" b="1" dirty="0" smtClean="0"/>
              <a:t>NECESIDAD DE ARTICULAR POLITICAS NACIONAL Y POLITICAS SECTORIALES </a:t>
            </a:r>
          </a:p>
          <a:p>
            <a:pPr marL="185738" indent="-185738" algn="just"/>
            <a:r>
              <a:rPr lang="es-ES_tradnl" b="1" dirty="0" smtClean="0"/>
              <a:t>MINAM – ANA EN PROCESO DE IMPLEMENTACION</a:t>
            </a:r>
          </a:p>
          <a:p>
            <a:pPr marL="185738" indent="-185738" algn="just"/>
            <a:r>
              <a:rPr lang="es-ES" b="1" dirty="0" smtClean="0"/>
              <a:t>POLITICA Y ESTRATEGIA DE RRHH (2010 ) en 3 fases</a:t>
            </a:r>
          </a:p>
          <a:p>
            <a:pPr marL="185738" indent="-185738" algn="just"/>
            <a:endParaRPr lang="es-E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Antecedentes de la gestión del Agua</a:t>
            </a:r>
            <a:endParaRPr lang="es-PE" b="1" dirty="0"/>
          </a:p>
        </p:txBody>
      </p:sp>
      <p:sp>
        <p:nvSpPr>
          <p:cNvPr id="3" name="2 Marcador de contenido"/>
          <p:cNvSpPr>
            <a:spLocks noGrp="1"/>
          </p:cNvSpPr>
          <p:nvPr>
            <p:ph idx="1"/>
          </p:nvPr>
        </p:nvSpPr>
        <p:spPr/>
        <p:txBody>
          <a:bodyPr>
            <a:normAutofit/>
          </a:bodyPr>
          <a:lstStyle/>
          <a:p>
            <a:r>
              <a:rPr lang="es-PE" sz="3600" b="1" dirty="0" smtClean="0"/>
              <a:t>Gestión </a:t>
            </a:r>
            <a:r>
              <a:rPr lang="es-PE" sz="3600" b="1" dirty="0" err="1" smtClean="0"/>
              <a:t>Prehispanica</a:t>
            </a:r>
            <a:r>
              <a:rPr lang="es-PE" sz="3600" b="1" dirty="0" smtClean="0"/>
              <a:t> del Agua:</a:t>
            </a:r>
          </a:p>
          <a:p>
            <a:r>
              <a:rPr lang="es-PE" sz="3600" b="1" dirty="0" smtClean="0"/>
              <a:t>Gestión Colonial del Agua : Juez de Agua</a:t>
            </a:r>
          </a:p>
          <a:p>
            <a:r>
              <a:rPr lang="es-PE" sz="3600" b="1" dirty="0" smtClean="0"/>
              <a:t>Gestión  Republicana del s. XIX   </a:t>
            </a:r>
          </a:p>
          <a:p>
            <a:r>
              <a:rPr lang="es-PE" sz="3600" b="1" dirty="0" smtClean="0"/>
              <a:t>Gestión Republicana del s. XX     (DGS-ATDR)</a:t>
            </a:r>
          </a:p>
          <a:p>
            <a:r>
              <a:rPr lang="es-PE" sz="3600" b="1" dirty="0" smtClean="0"/>
              <a:t>Gestión Republicana del s. XXI     (ANA)</a:t>
            </a:r>
            <a:endParaRPr lang="es-PE" sz="36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PE" b="1" dirty="0" smtClean="0"/>
              <a:t>ANTECEDENTES LEGISLACION DE AGUAS</a:t>
            </a:r>
            <a:endParaRPr lang="es-PE" b="1" dirty="0"/>
          </a:p>
        </p:txBody>
      </p:sp>
      <p:sp>
        <p:nvSpPr>
          <p:cNvPr id="5" name="4 Marcador de contenido"/>
          <p:cNvSpPr>
            <a:spLocks noGrp="1"/>
          </p:cNvSpPr>
          <p:nvPr>
            <p:ph idx="1"/>
          </p:nvPr>
        </p:nvSpPr>
        <p:spPr/>
        <p:txBody>
          <a:bodyPr>
            <a:normAutofit fontScale="92500"/>
          </a:bodyPr>
          <a:lstStyle/>
          <a:p>
            <a:r>
              <a:rPr lang="es-PE" sz="3600" b="1" dirty="0" smtClean="0"/>
              <a:t>Ordenanzas del Virrey Toledo y los Reglamentos de Agua por valle</a:t>
            </a:r>
          </a:p>
          <a:p>
            <a:r>
              <a:rPr lang="es-PE" sz="3600" b="1" dirty="0" smtClean="0"/>
              <a:t>Reglamento de los Jueces de Agua</a:t>
            </a:r>
          </a:p>
          <a:p>
            <a:r>
              <a:rPr lang="es-PE" sz="3600" b="1" dirty="0" smtClean="0"/>
              <a:t>Código de Aguas de 1902</a:t>
            </a:r>
          </a:p>
          <a:p>
            <a:r>
              <a:rPr lang="es-PE" sz="3600" b="1" dirty="0" smtClean="0"/>
              <a:t>Ley General de Aguas DL 17752 de 1969</a:t>
            </a:r>
          </a:p>
          <a:p>
            <a:r>
              <a:rPr lang="es-PE" sz="3600" b="1" dirty="0" smtClean="0"/>
              <a:t>Decreto Legislativo 1080 de 2008</a:t>
            </a:r>
          </a:p>
          <a:p>
            <a:r>
              <a:rPr lang="es-PE" sz="3600" b="1" dirty="0" smtClean="0"/>
              <a:t>Ley de Recursos Hídricos 29338  del 2009</a:t>
            </a:r>
          </a:p>
          <a:p>
            <a:endParaRPr lang="es-PE"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“Comentarios Reales” del Inca Garcilaso de la Vega (s.XVI)</a:t>
            </a:r>
            <a:endParaRPr lang="es-PE" dirty="0"/>
          </a:p>
        </p:txBody>
      </p:sp>
      <p:sp>
        <p:nvSpPr>
          <p:cNvPr id="3" name="2 Marcador de contenido"/>
          <p:cNvSpPr>
            <a:spLocks noGrp="1"/>
          </p:cNvSpPr>
          <p:nvPr>
            <p:ph idx="1"/>
          </p:nvPr>
        </p:nvSpPr>
        <p:spPr/>
        <p:txBody>
          <a:bodyPr>
            <a:normAutofit lnSpcReduction="10000"/>
          </a:bodyPr>
          <a:lstStyle/>
          <a:p>
            <a:r>
              <a:rPr lang="es-ES" dirty="0" smtClean="0"/>
              <a:t>“Median el agua, y por experiencia sabían que espacio de tiempo era menester para regar una </a:t>
            </a:r>
            <a:r>
              <a:rPr lang="es-ES" dirty="0" err="1" smtClean="0"/>
              <a:t>hanega</a:t>
            </a:r>
            <a:r>
              <a:rPr lang="es-ES" dirty="0" smtClean="0"/>
              <a:t> de tierra, por esta cuenta daban a cada indio las horas conforme a sus tierras había menester holgadamente. El tomar el agua era por su vez, como iban sucediendo las hazas, una en pos de otra, no era preferido el mas rico, ni el mas noble, ni el privado o pariente del curaca, ni el mismo curaca, ni el ministro o Gobernador del Rey.” </a:t>
            </a:r>
            <a:endParaRPr lang="es-PE" dirty="0" smtClean="0"/>
          </a:p>
          <a:p>
            <a:endParaRPr lang="es-P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“Nueva Crónica y buen gobierno” de </a:t>
            </a:r>
            <a:r>
              <a:rPr lang="es-PE" dirty="0" err="1" smtClean="0"/>
              <a:t>Huaman</a:t>
            </a:r>
            <a:r>
              <a:rPr lang="es-PE" dirty="0" smtClean="0"/>
              <a:t> Poma (s.XVI)</a:t>
            </a:r>
            <a:endParaRPr lang="es-PE" dirty="0"/>
          </a:p>
        </p:txBody>
      </p:sp>
      <p:sp>
        <p:nvSpPr>
          <p:cNvPr id="3" name="2 Marcador de contenido"/>
          <p:cNvSpPr>
            <a:spLocks noGrp="1"/>
          </p:cNvSpPr>
          <p:nvPr>
            <p:ph idx="1"/>
          </p:nvPr>
        </p:nvSpPr>
        <p:spPr/>
        <p:txBody>
          <a:bodyPr>
            <a:normAutofit fontScale="85000" lnSpcReduction="10000"/>
          </a:bodyPr>
          <a:lstStyle/>
          <a:p>
            <a:pPr>
              <a:buNone/>
            </a:pPr>
            <a:r>
              <a:rPr lang="es-ES" dirty="0" smtClean="0"/>
              <a:t>“Que en este mes (noviembre) hay gran falta de agua del cielo como de las acequias, se secan de tanto calor y sol que hay (...). De esta manera, llorando, pedían agua del cielo. Y en este mes nombraban </a:t>
            </a:r>
            <a:r>
              <a:rPr lang="es-ES" b="1" u="sng" dirty="0" smtClean="0"/>
              <a:t>juez de aguas,</a:t>
            </a:r>
            <a:r>
              <a:rPr lang="es-ES" u="sng" dirty="0" smtClean="0"/>
              <a:t> llamando </a:t>
            </a:r>
            <a:r>
              <a:rPr lang="es-ES" b="1" u="sng" dirty="0" err="1" smtClean="0"/>
              <a:t>cilquiua</a:t>
            </a:r>
            <a:r>
              <a:rPr lang="es-ES" b="1" dirty="0" smtClean="0"/>
              <a:t>:</a:t>
            </a:r>
            <a:r>
              <a:rPr lang="es-ES" dirty="0" smtClean="0"/>
              <a:t> este repartía a los señores y a los pobres. Sin hacer falta repartía y así comían todos en este reino. Y así los alcaldes y jueces de las acequias han de tener cuidado mas con los pobres de cada pueblo, que reparta igualmente, para que no se le pierda sus sementeras de los pobres. Porque los ricos y los que pueden suelen quitarle el riego del agua”</a:t>
            </a:r>
            <a:endParaRPr lang="es-PE" dirty="0" smtClean="0"/>
          </a:p>
          <a:p>
            <a:endParaRPr lang="es-P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Conclusiones sobre la gestión prehispánica</a:t>
            </a:r>
            <a:endParaRPr lang="es-PE" b="1" dirty="0"/>
          </a:p>
        </p:txBody>
      </p:sp>
      <p:sp>
        <p:nvSpPr>
          <p:cNvPr id="3" name="2 Marcador de contenido"/>
          <p:cNvSpPr>
            <a:spLocks noGrp="1"/>
          </p:cNvSpPr>
          <p:nvPr>
            <p:ph idx="1"/>
          </p:nvPr>
        </p:nvSpPr>
        <p:spPr/>
        <p:txBody>
          <a:bodyPr/>
          <a:lstStyle/>
          <a:p>
            <a:pPr>
              <a:buNone/>
            </a:pPr>
            <a:r>
              <a:rPr lang="es-ES" dirty="0" smtClean="0"/>
              <a:t> </a:t>
            </a:r>
            <a:endParaRPr lang="es-PE" dirty="0" smtClean="0"/>
          </a:p>
          <a:p>
            <a:r>
              <a:rPr lang="es-ES" dirty="0" smtClean="0"/>
              <a:t>La gestión prehispánica del agua fue así sustentable y de alta tecnología hidráulica, llegando a estimarse su desarrollo agrario en mas de un millón de has. increíblemente similar a la actual gestión agraria </a:t>
            </a:r>
          </a:p>
          <a:p>
            <a:r>
              <a:rPr lang="es-ES" dirty="0" smtClean="0"/>
              <a:t>Las culturas prehispánicas del Perú fueron sociedades hidráulicas</a:t>
            </a:r>
            <a:endParaRPr lang="es-PE" dirty="0" smtClean="0"/>
          </a:p>
          <a:p>
            <a:endParaRPr lang="es-P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MX" b="1" smtClean="0"/>
              <a:t>TENDENCIA TECNOCRATICA</a:t>
            </a:r>
            <a:endParaRPr lang="es-ES" b="1" smtClean="0"/>
          </a:p>
        </p:txBody>
      </p:sp>
      <p:sp>
        <p:nvSpPr>
          <p:cNvPr id="17411" name="Rectangle 3"/>
          <p:cNvSpPr>
            <a:spLocks noGrp="1" noChangeArrowheads="1"/>
          </p:cNvSpPr>
          <p:nvPr>
            <p:ph type="body" idx="1"/>
          </p:nvPr>
        </p:nvSpPr>
        <p:spPr/>
        <p:txBody>
          <a:bodyPr/>
          <a:lstStyle/>
          <a:p>
            <a:pPr eaLnBrk="1" hangingPunct="1"/>
            <a:r>
              <a:rPr lang="es-MX" smtClean="0"/>
              <a:t>Es la visión tradicional de incrementar la oferta hídrica mediante el desarrollo de gran infraestructura hidráulica mayor </a:t>
            </a:r>
          </a:p>
          <a:p>
            <a:pPr eaLnBrk="1" hangingPunct="1"/>
            <a:r>
              <a:rPr lang="es-MX" smtClean="0"/>
              <a:t>Es una visión ingieneril limitada a los aspectos de infraestructura y problemas tecnicos</a:t>
            </a:r>
            <a:endParaRPr lang="es-E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549275"/>
            <a:ext cx="8229600" cy="863600"/>
          </a:xfrm>
        </p:spPr>
        <p:txBody>
          <a:bodyPr>
            <a:normAutofit/>
          </a:bodyPr>
          <a:lstStyle/>
          <a:p>
            <a:r>
              <a:rPr lang="es-ES" sz="4000" b="1" dirty="0">
                <a:effectLst>
                  <a:outerShdw blurRad="38100" dist="38100" dir="2700000" algn="tl">
                    <a:srgbClr val="C0C0C0"/>
                  </a:outerShdw>
                </a:effectLst>
              </a:rPr>
              <a:t>¿PORQUÉ UNA NUEVA </a:t>
            </a:r>
            <a:r>
              <a:rPr lang="es-ES" sz="4000" b="1" dirty="0" smtClean="0">
                <a:effectLst>
                  <a:outerShdw blurRad="38100" dist="38100" dir="2700000" algn="tl">
                    <a:srgbClr val="C0C0C0"/>
                  </a:outerShdw>
                </a:effectLst>
              </a:rPr>
              <a:t>LEY 29338?</a:t>
            </a:r>
            <a:endParaRPr lang="es-ES" sz="4000" b="1" dirty="0">
              <a:effectLst>
                <a:outerShdw blurRad="38100" dist="38100" dir="2700000" algn="tl">
                  <a:srgbClr val="C0C0C0"/>
                </a:outerShdw>
              </a:effectLst>
            </a:endParaRPr>
          </a:p>
        </p:txBody>
      </p:sp>
      <p:sp>
        <p:nvSpPr>
          <p:cNvPr id="18435" name="Rectangle 3"/>
          <p:cNvSpPr>
            <a:spLocks noGrp="1" noChangeArrowheads="1"/>
          </p:cNvSpPr>
          <p:nvPr>
            <p:ph type="body" idx="1"/>
          </p:nvPr>
        </p:nvSpPr>
        <p:spPr>
          <a:xfrm>
            <a:off x="468313" y="1557338"/>
            <a:ext cx="8229600" cy="4679950"/>
          </a:xfrm>
        </p:spPr>
        <p:txBody>
          <a:bodyPr/>
          <a:lstStyle/>
          <a:p>
            <a:pPr marL="269875" indent="-269875" algn="just">
              <a:buClr>
                <a:schemeClr val="accent2"/>
              </a:buClr>
              <a:buSzPct val="75000"/>
              <a:buFont typeface="Wingdings" pitchFamily="2" charset="2"/>
              <a:buChar char="§"/>
            </a:pPr>
            <a:r>
              <a:rPr lang="es-PE" dirty="0"/>
              <a:t>Hay desorden en administración del agua. Existe una autoridad debilitada</a:t>
            </a:r>
          </a:p>
          <a:p>
            <a:pPr marL="269875" indent="-269875" algn="just">
              <a:buClr>
                <a:schemeClr val="accent2"/>
              </a:buClr>
              <a:buSzPct val="75000"/>
              <a:buFont typeface="Wingdings" pitchFamily="2" charset="2"/>
              <a:buChar char="§"/>
            </a:pPr>
            <a:r>
              <a:rPr lang="es-PE" dirty="0"/>
              <a:t>Existe un uso ineficiente del recurso.</a:t>
            </a:r>
          </a:p>
          <a:p>
            <a:pPr marL="269875" indent="-269875" algn="just">
              <a:buClr>
                <a:schemeClr val="accent2"/>
              </a:buClr>
              <a:buSzPct val="75000"/>
              <a:buFont typeface="Wingdings" pitchFamily="2" charset="2"/>
              <a:buChar char="§"/>
            </a:pPr>
            <a:r>
              <a:rPr lang="es-PE" dirty="0"/>
              <a:t>El Decreto Ley Nº 17752-Ley General de Aguas es </a:t>
            </a:r>
            <a:r>
              <a:rPr lang="es-PE" dirty="0" err="1"/>
              <a:t>proagrarista</a:t>
            </a:r>
            <a:r>
              <a:rPr lang="es-PE" dirty="0"/>
              <a:t>.</a:t>
            </a:r>
          </a:p>
          <a:p>
            <a:pPr marL="269875" indent="-269875" algn="just">
              <a:buClr>
                <a:schemeClr val="accent2"/>
              </a:buClr>
              <a:buSzPct val="75000"/>
              <a:buFont typeface="Wingdings" pitchFamily="2" charset="2"/>
              <a:buChar char="§"/>
            </a:pPr>
            <a:r>
              <a:rPr lang="es-PE" dirty="0"/>
              <a:t>Ausencia de manejo ambiental del agua.</a:t>
            </a:r>
          </a:p>
          <a:p>
            <a:pPr marL="269875" indent="-269875" algn="just">
              <a:buClr>
                <a:schemeClr val="accent2"/>
              </a:buClr>
              <a:buSzPct val="75000"/>
              <a:buFont typeface="Wingdings" pitchFamily="2" charset="2"/>
              <a:buChar char="§"/>
            </a:pPr>
            <a:r>
              <a:rPr lang="es-PE" dirty="0"/>
              <a:t>Alto riesgo de impactos negativos por fenómenos como el cambio climático.</a:t>
            </a:r>
          </a:p>
          <a:p>
            <a:pPr marL="269875" indent="-269875" algn="just">
              <a:buClr>
                <a:schemeClr val="accent2"/>
              </a:buClr>
              <a:buSzPct val="75000"/>
              <a:buFont typeface="Wingdings" pitchFamily="2" charset="2"/>
              <a:buChar char="§"/>
            </a:pP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1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12" dur="10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7" dur="10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22" dur="10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27" dur="1000"/>
                                        <p:tgtEl>
                                          <p:spTgt spid="184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32"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s-ES" b="1" dirty="0" smtClean="0"/>
              <a:t>Estructura Ley 29338 </a:t>
            </a:r>
            <a:r>
              <a:rPr lang="es-ES" dirty="0" smtClean="0"/>
              <a:t>(125 art.)</a:t>
            </a:r>
            <a:endParaRPr lang="es-ES" dirty="0"/>
          </a:p>
        </p:txBody>
      </p:sp>
      <p:sp>
        <p:nvSpPr>
          <p:cNvPr id="50179" name="Rectangle 3"/>
          <p:cNvSpPr>
            <a:spLocks noGrp="1" noChangeArrowheads="1"/>
          </p:cNvSpPr>
          <p:nvPr>
            <p:ph type="body" idx="1"/>
          </p:nvPr>
        </p:nvSpPr>
        <p:spPr/>
        <p:txBody>
          <a:bodyPr/>
          <a:lstStyle/>
          <a:p>
            <a:r>
              <a:rPr lang="es-ES" dirty="0"/>
              <a:t>Titulo </a:t>
            </a:r>
            <a:r>
              <a:rPr lang="es-ES" dirty="0" smtClean="0"/>
              <a:t>Preliminar   </a:t>
            </a:r>
            <a:endParaRPr lang="es-ES" dirty="0"/>
          </a:p>
          <a:p>
            <a:r>
              <a:rPr lang="es-ES" dirty="0"/>
              <a:t>Titulo I Disposición Generales</a:t>
            </a:r>
          </a:p>
          <a:p>
            <a:r>
              <a:rPr lang="es-ES" dirty="0"/>
              <a:t>Titulo II </a:t>
            </a:r>
            <a:r>
              <a:rPr lang="es-ES" b="1" u="sng" dirty="0"/>
              <a:t>Sistema Nacional de RRHH</a:t>
            </a:r>
          </a:p>
          <a:p>
            <a:r>
              <a:rPr lang="es-ES" dirty="0"/>
              <a:t>Titulo III Uso de los RRHH</a:t>
            </a:r>
          </a:p>
          <a:p>
            <a:r>
              <a:rPr lang="es-ES" dirty="0"/>
              <a:t>Titulo IV </a:t>
            </a:r>
            <a:r>
              <a:rPr lang="es-ES" b="1" u="sng" dirty="0"/>
              <a:t>Derechos de agua</a:t>
            </a:r>
          </a:p>
          <a:p>
            <a:r>
              <a:rPr lang="es-ES" dirty="0"/>
              <a:t>Titulo V  Protección del Agua</a:t>
            </a:r>
          </a:p>
          <a:p>
            <a:r>
              <a:rPr lang="es-ES" dirty="0"/>
              <a:t>Titulo VI </a:t>
            </a:r>
            <a:r>
              <a:rPr lang="es-ES" b="1" dirty="0"/>
              <a:t>Régimen Económico uso agua</a:t>
            </a:r>
          </a:p>
          <a:p>
            <a:pPr>
              <a:buFontTx/>
              <a:buNone/>
            </a:pP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s-ES"/>
              <a:t>Continuación de la estructura de la Ley</a:t>
            </a:r>
          </a:p>
        </p:txBody>
      </p:sp>
      <p:sp>
        <p:nvSpPr>
          <p:cNvPr id="51203" name="Rectangle 3"/>
          <p:cNvSpPr>
            <a:spLocks noGrp="1" noChangeArrowheads="1"/>
          </p:cNvSpPr>
          <p:nvPr>
            <p:ph type="body" idx="1"/>
          </p:nvPr>
        </p:nvSpPr>
        <p:spPr/>
        <p:txBody>
          <a:bodyPr/>
          <a:lstStyle/>
          <a:p>
            <a:pPr>
              <a:buFontTx/>
              <a:buNone/>
            </a:pPr>
            <a:r>
              <a:rPr lang="es-ES"/>
              <a:t>   Titulo VII  </a:t>
            </a:r>
            <a:r>
              <a:rPr lang="es-ES" b="1" u="sng"/>
              <a:t>Planificación de la gestión</a:t>
            </a:r>
          </a:p>
          <a:p>
            <a:r>
              <a:rPr lang="es-ES"/>
              <a:t>Titulo VIII Infraestructura Hidráulica</a:t>
            </a:r>
          </a:p>
          <a:p>
            <a:r>
              <a:rPr lang="es-ES"/>
              <a:t>Titulo IX  Agua subterránea</a:t>
            </a:r>
          </a:p>
          <a:p>
            <a:r>
              <a:rPr lang="es-ES"/>
              <a:t>Titulo X   </a:t>
            </a:r>
            <a:r>
              <a:rPr lang="es-ES" b="1"/>
              <a:t>Aguas Amazónicas</a:t>
            </a:r>
          </a:p>
          <a:p>
            <a:r>
              <a:rPr lang="es-ES"/>
              <a:t>Titulo XI  Los fenómenos naturales</a:t>
            </a:r>
          </a:p>
          <a:p>
            <a:r>
              <a:rPr lang="es-ES"/>
              <a:t>Titulo XII Las infracciones y sanciones</a:t>
            </a:r>
          </a:p>
          <a:p>
            <a:r>
              <a:rPr lang="es-ES"/>
              <a:t>Disposiciones Complementarias Finales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476250"/>
            <a:ext cx="8229600" cy="1143000"/>
          </a:xfrm>
        </p:spPr>
        <p:txBody>
          <a:bodyPr/>
          <a:lstStyle/>
          <a:p>
            <a:r>
              <a:rPr lang="es-ES" sz="3000" b="1" dirty="0">
                <a:solidFill>
                  <a:schemeClr val="accent2"/>
                </a:solidFill>
                <a:effectLst>
                  <a:outerShdw blurRad="38100" dist="38100" dir="2700000" algn="tl">
                    <a:srgbClr val="C0C0C0"/>
                  </a:outerShdw>
                </a:effectLst>
              </a:rPr>
              <a:t>CONTENIDO  Y  FINALIDAD  DE LA  </a:t>
            </a:r>
            <a:r>
              <a:rPr lang="es-ES" sz="3000" b="1" dirty="0" smtClean="0">
                <a:solidFill>
                  <a:schemeClr val="accent2"/>
                </a:solidFill>
                <a:effectLst>
                  <a:outerShdw blurRad="38100" dist="38100" dir="2700000" algn="tl">
                    <a:srgbClr val="C0C0C0"/>
                  </a:outerShdw>
                </a:effectLst>
              </a:rPr>
              <a:t>LEY 29338</a:t>
            </a:r>
            <a:endParaRPr lang="es-ES" sz="3000" b="1" dirty="0">
              <a:solidFill>
                <a:schemeClr val="accent2"/>
              </a:solidFill>
              <a:effectLst>
                <a:outerShdw blurRad="38100" dist="38100" dir="2700000" algn="tl">
                  <a:srgbClr val="C0C0C0"/>
                </a:outerShdw>
              </a:effectLst>
            </a:endParaRPr>
          </a:p>
        </p:txBody>
      </p:sp>
      <p:sp>
        <p:nvSpPr>
          <p:cNvPr id="5123" name="Rectangle 3"/>
          <p:cNvSpPr>
            <a:spLocks noGrp="1" noChangeArrowheads="1"/>
          </p:cNvSpPr>
          <p:nvPr>
            <p:ph type="body" idx="1"/>
          </p:nvPr>
        </p:nvSpPr>
        <p:spPr>
          <a:xfrm>
            <a:off x="468313" y="2060575"/>
            <a:ext cx="8229600" cy="3773488"/>
          </a:xfrm>
        </p:spPr>
        <p:txBody>
          <a:bodyPr/>
          <a:lstStyle/>
          <a:p>
            <a:pPr marL="0" indent="0" algn="just">
              <a:buFontTx/>
              <a:buNone/>
            </a:pPr>
            <a:r>
              <a:rPr lang="es-ES" sz="2400" b="1"/>
              <a:t>Regula el uso y gestión de los recursos hídricos, comprende el agua superficial, subterránea, continental y los bienes asociados. Se extiende al agua marítima y atmosférica en lo que resulte aplicable.</a:t>
            </a:r>
          </a:p>
          <a:p>
            <a:pPr marL="0" indent="0" algn="just">
              <a:buFontTx/>
              <a:buNone/>
            </a:pPr>
            <a:endParaRPr lang="es-ES" sz="2400" b="1"/>
          </a:p>
          <a:p>
            <a:pPr marL="0" indent="0" algn="just">
              <a:buFontTx/>
              <a:buNone/>
            </a:pPr>
            <a:r>
              <a:rPr lang="es-ES" sz="2400" b="1"/>
              <a:t>FINALIDAD regular el uso y GESTION INTEGRADA DEL AGUA, actuación del Estado y particulares , así como de los bienes asociados.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2" dur="1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7" dur="1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PRINCIPIOS DEL TITULO PRELIMINAR</a:t>
            </a:r>
            <a:endParaRPr lang="es-PE" b="1" dirty="0"/>
          </a:p>
        </p:txBody>
      </p:sp>
      <p:sp>
        <p:nvSpPr>
          <p:cNvPr id="3" name="2 Marcador de contenido"/>
          <p:cNvSpPr>
            <a:spLocks noGrp="1"/>
          </p:cNvSpPr>
          <p:nvPr>
            <p:ph idx="1"/>
          </p:nvPr>
        </p:nvSpPr>
        <p:spPr/>
        <p:txBody>
          <a:bodyPr>
            <a:normAutofit/>
          </a:bodyPr>
          <a:lstStyle/>
          <a:p>
            <a:pPr marL="273050" indent="-273050" algn="just">
              <a:lnSpc>
                <a:spcPct val="90000"/>
              </a:lnSpc>
              <a:buClr>
                <a:schemeClr val="accent2"/>
              </a:buClr>
              <a:buSzPct val="75000"/>
              <a:buFont typeface="Wingdings" pitchFamily="2" charset="2"/>
              <a:buChar char="§"/>
            </a:pPr>
            <a:r>
              <a:rPr lang="es-ES" dirty="0" smtClean="0"/>
              <a:t>principios de valoración y gestión integrada del agua;  prioridad en el acceso; </a:t>
            </a:r>
          </a:p>
          <a:p>
            <a:pPr marL="273050" indent="-273050" algn="just">
              <a:lnSpc>
                <a:spcPct val="90000"/>
              </a:lnSpc>
              <a:buClr>
                <a:schemeClr val="accent2"/>
              </a:buClr>
              <a:buSzPct val="75000"/>
              <a:buFont typeface="Wingdings" pitchFamily="2" charset="2"/>
              <a:buChar char="§"/>
            </a:pPr>
            <a:r>
              <a:rPr lang="es-ES" dirty="0" smtClean="0"/>
              <a:t>participación de la población y cultura del agua; seguridad jurídica; </a:t>
            </a:r>
          </a:p>
          <a:p>
            <a:pPr marL="273050" indent="-273050" algn="just">
              <a:lnSpc>
                <a:spcPct val="90000"/>
              </a:lnSpc>
              <a:buClr>
                <a:schemeClr val="accent2"/>
              </a:buClr>
              <a:buSzPct val="75000"/>
              <a:buFont typeface="Wingdings" pitchFamily="2" charset="2"/>
              <a:buChar char="§"/>
            </a:pPr>
            <a:r>
              <a:rPr lang="es-ES" dirty="0" smtClean="0"/>
              <a:t>respeto de usos del agua por comunidades campesinas y nativas; sostenibilidad; </a:t>
            </a:r>
          </a:p>
          <a:p>
            <a:pPr marL="273050" indent="-273050" algn="just">
              <a:lnSpc>
                <a:spcPct val="90000"/>
              </a:lnSpc>
              <a:buClr>
                <a:schemeClr val="accent2"/>
              </a:buClr>
              <a:buSzPct val="75000"/>
              <a:buFont typeface="Wingdings" pitchFamily="2" charset="2"/>
              <a:buChar char="§"/>
            </a:pPr>
            <a:r>
              <a:rPr lang="es-ES" dirty="0" smtClean="0"/>
              <a:t>descentralización de la gestión pública y autoridad única;</a:t>
            </a:r>
          </a:p>
          <a:p>
            <a:pPr marL="273050" indent="-273050" algn="just">
              <a:lnSpc>
                <a:spcPct val="90000"/>
              </a:lnSpc>
              <a:buClr>
                <a:schemeClr val="accent2"/>
              </a:buClr>
              <a:buSzPct val="75000"/>
              <a:buFont typeface="Wingdings" pitchFamily="2" charset="2"/>
              <a:buChar char="§"/>
            </a:pPr>
            <a:r>
              <a:rPr lang="es-ES" dirty="0" smtClean="0"/>
              <a:t>precautorio; y eficiencia.</a:t>
            </a:r>
          </a:p>
          <a:p>
            <a:endParaRPr lang="es-P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agua"/>
          <p:cNvPicPr>
            <a:picLocks noChangeAspect="1" noChangeArrowheads="1"/>
          </p:cNvPicPr>
          <p:nvPr/>
        </p:nvPicPr>
        <p:blipFill>
          <a:blip r:embed="rId2" cstate="print"/>
          <a:srcRect/>
          <a:stretch>
            <a:fillRect/>
          </a:stretch>
        </p:blipFill>
        <p:spPr bwMode="auto">
          <a:xfrm>
            <a:off x="4500563" y="3462338"/>
            <a:ext cx="4092575" cy="3062287"/>
          </a:xfrm>
          <a:prstGeom prst="rect">
            <a:avLst/>
          </a:prstGeom>
          <a:noFill/>
        </p:spPr>
      </p:pic>
      <p:sp>
        <p:nvSpPr>
          <p:cNvPr id="14338" name="Rectangle 2"/>
          <p:cNvSpPr>
            <a:spLocks noGrp="1" noChangeArrowheads="1"/>
          </p:cNvSpPr>
          <p:nvPr>
            <p:ph type="title"/>
          </p:nvPr>
        </p:nvSpPr>
        <p:spPr>
          <a:xfrm>
            <a:off x="468313" y="404813"/>
            <a:ext cx="8229600" cy="719137"/>
          </a:xfrm>
        </p:spPr>
        <p:txBody>
          <a:bodyPr/>
          <a:lstStyle/>
          <a:p>
            <a:r>
              <a:rPr lang="es-ES" sz="3200" b="1">
                <a:solidFill>
                  <a:schemeClr val="accent2"/>
                </a:solidFill>
                <a:effectLst>
                  <a:outerShdw blurRad="38100" dist="38100" dir="2700000" algn="tl">
                    <a:srgbClr val="C0C0C0"/>
                  </a:outerShdw>
                </a:effectLst>
              </a:rPr>
              <a:t>EL  AGUA</a:t>
            </a:r>
          </a:p>
        </p:txBody>
      </p:sp>
      <p:sp>
        <p:nvSpPr>
          <p:cNvPr id="14339" name="Rectangle 3"/>
          <p:cNvSpPr>
            <a:spLocks noGrp="1" noChangeArrowheads="1"/>
          </p:cNvSpPr>
          <p:nvPr>
            <p:ph type="body" idx="1"/>
          </p:nvPr>
        </p:nvSpPr>
        <p:spPr>
          <a:xfrm>
            <a:off x="468313" y="981075"/>
            <a:ext cx="8229600" cy="2952750"/>
          </a:xfrm>
        </p:spPr>
        <p:txBody>
          <a:bodyPr/>
          <a:lstStyle/>
          <a:p>
            <a:pPr marL="177800" indent="-177800" algn="just">
              <a:buClr>
                <a:schemeClr val="accent2"/>
              </a:buClr>
              <a:buSzPct val="75000"/>
              <a:buFont typeface="Wingdings" pitchFamily="2" charset="2"/>
              <a:buNone/>
            </a:pPr>
            <a:r>
              <a:rPr lang="es-ES" sz="2800" dirty="0"/>
              <a:t>ART.1.- </a:t>
            </a:r>
            <a:r>
              <a:rPr lang="es-ES" sz="2800" dirty="0" smtClean="0"/>
              <a:t>El agua es un RECURSO </a:t>
            </a:r>
            <a:r>
              <a:rPr lang="es-ES" sz="2800" dirty="0"/>
              <a:t>NATURAL RENOVABLE, indispensable para la vida, vulnerable y estratégico para el desarrollo sostenible, el mantenimiento de los sistemas y ciclos naturales que la sustentan, y la SEGURIDAD de la Nación.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1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blinds(horizontal)">
                                      <p:cBhvr>
                                        <p:cTn id="12" dur="3000"/>
                                        <p:tgtEl>
                                          <p:spTgt spid="143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7" dur="1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Dominio Publico de las Aguas</a:t>
            </a:r>
            <a:endParaRPr lang="es-PE" b="1" dirty="0"/>
          </a:p>
        </p:txBody>
      </p:sp>
      <p:sp>
        <p:nvSpPr>
          <p:cNvPr id="3" name="2 Marcador de contenido"/>
          <p:cNvSpPr>
            <a:spLocks noGrp="1"/>
          </p:cNvSpPr>
          <p:nvPr>
            <p:ph idx="1"/>
          </p:nvPr>
        </p:nvSpPr>
        <p:spPr/>
        <p:txBody>
          <a:bodyPr/>
          <a:lstStyle/>
          <a:p>
            <a:pPr algn="ctr">
              <a:buNone/>
            </a:pPr>
            <a:r>
              <a:rPr lang="es-PE" b="1" dirty="0" smtClean="0"/>
              <a:t>Art.-2</a:t>
            </a:r>
            <a:r>
              <a:rPr lang="es-PE" dirty="0" smtClean="0"/>
              <a:t>.-El agua constituye patrimonio de la Nación. El dominio sobre ella es INALIENABLE E IMPRESCRIPTIBLE. Es un bien de uso publico y su administración solo puede ser otorgada y ejercida en armonía con el bien común, la protección ambiental y el interés de la Nación. No hay propiedad privada sobre las aguas</a:t>
            </a:r>
            <a:endParaRPr lang="es-P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MX" sz="4000" b="1" dirty="0" smtClean="0"/>
              <a:t>DOMINIO PUBLICO DE LAS AGUAS</a:t>
            </a:r>
            <a:endParaRPr lang="es-ES" sz="4000" b="1" dirty="0" smtClean="0"/>
          </a:p>
        </p:txBody>
      </p:sp>
      <p:sp>
        <p:nvSpPr>
          <p:cNvPr id="15363" name="Rectangle 3"/>
          <p:cNvSpPr>
            <a:spLocks noGrp="1" noChangeArrowheads="1"/>
          </p:cNvSpPr>
          <p:nvPr>
            <p:ph type="body" idx="1"/>
          </p:nvPr>
        </p:nvSpPr>
        <p:spPr/>
        <p:txBody>
          <a:bodyPr/>
          <a:lstStyle/>
          <a:p>
            <a:pPr eaLnBrk="1" hangingPunct="1"/>
            <a:r>
              <a:rPr lang="es-MX" dirty="0" smtClean="0"/>
              <a:t>TITULARIEDAD</a:t>
            </a:r>
          </a:p>
          <a:p>
            <a:pPr eaLnBrk="1" hangingPunct="1"/>
            <a:r>
              <a:rPr lang="es-MX" dirty="0" smtClean="0"/>
              <a:t>REGULACION DE LA GESTION</a:t>
            </a:r>
          </a:p>
          <a:p>
            <a:pPr eaLnBrk="1" hangingPunct="1"/>
            <a:r>
              <a:rPr lang="es-MX" dirty="0" smtClean="0"/>
              <a:t>REGULACION DE LOS USOS</a:t>
            </a:r>
          </a:p>
          <a:p>
            <a:pPr eaLnBrk="1" hangingPunct="1"/>
            <a:r>
              <a:rPr lang="es-MX" dirty="0" smtClean="0"/>
              <a:t>REGULACION DE LOS BIENES ASOCIADOS</a:t>
            </a:r>
          </a:p>
          <a:p>
            <a:pPr eaLnBrk="1" hangingPunct="1"/>
            <a:endParaRPr lang="es-E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riego goteo"/>
          <p:cNvPicPr>
            <a:picLocks noChangeAspect="1" noChangeArrowheads="1"/>
          </p:cNvPicPr>
          <p:nvPr/>
        </p:nvPicPr>
        <p:blipFill>
          <a:blip r:embed="rId2" cstate="print"/>
          <a:srcRect/>
          <a:stretch>
            <a:fillRect/>
          </a:stretch>
        </p:blipFill>
        <p:spPr bwMode="auto">
          <a:xfrm>
            <a:off x="3419475" y="4786322"/>
            <a:ext cx="2665413" cy="1836738"/>
          </a:xfrm>
          <a:prstGeom prst="rect">
            <a:avLst/>
          </a:prstGeom>
          <a:noFill/>
        </p:spPr>
      </p:pic>
      <p:sp>
        <p:nvSpPr>
          <p:cNvPr id="6146" name="Rectangle 2"/>
          <p:cNvSpPr>
            <a:spLocks noGrp="1" noChangeArrowheads="1"/>
          </p:cNvSpPr>
          <p:nvPr>
            <p:ph type="title"/>
          </p:nvPr>
        </p:nvSpPr>
        <p:spPr>
          <a:xfrm>
            <a:off x="457200" y="274638"/>
            <a:ext cx="8229600" cy="706437"/>
          </a:xfrm>
        </p:spPr>
        <p:txBody>
          <a:bodyPr>
            <a:normAutofit fontScale="90000"/>
          </a:bodyPr>
          <a:lstStyle/>
          <a:p>
            <a:r>
              <a:rPr lang="es-ES" sz="3200" b="1" dirty="0" smtClean="0">
                <a:solidFill>
                  <a:schemeClr val="accent2"/>
                </a:solidFill>
                <a:effectLst>
                  <a:outerShdw blurRad="38100" dist="38100" dir="2700000" algn="tl">
                    <a:srgbClr val="C0C0C0"/>
                  </a:outerShdw>
                </a:effectLst>
              </a:rPr>
              <a:t>PRINCIPIOS </a:t>
            </a:r>
            <a:r>
              <a:rPr lang="es-ES" sz="3200" b="1" dirty="0" err="1" smtClean="0">
                <a:solidFill>
                  <a:schemeClr val="accent2"/>
                </a:solidFill>
                <a:effectLst>
                  <a:outerShdw blurRad="38100" dist="38100" dir="2700000" algn="tl">
                    <a:srgbClr val="C0C0C0"/>
                  </a:outerShdw>
                </a:effectLst>
              </a:rPr>
              <a:t>valoracion</a:t>
            </a:r>
            <a:r>
              <a:rPr lang="es-ES" sz="3200" b="1" dirty="0" smtClean="0">
                <a:solidFill>
                  <a:schemeClr val="accent2"/>
                </a:solidFill>
                <a:effectLst>
                  <a:outerShdw blurRad="38100" dist="38100" dir="2700000" algn="tl">
                    <a:srgbClr val="C0C0C0"/>
                  </a:outerShdw>
                </a:effectLst>
              </a:rPr>
              <a:t> del agua y </a:t>
            </a:r>
            <a:r>
              <a:rPr lang="es-ES" sz="3200" b="1" dirty="0" err="1" smtClean="0">
                <a:solidFill>
                  <a:schemeClr val="accent2"/>
                </a:solidFill>
                <a:effectLst>
                  <a:outerShdw blurRad="38100" dist="38100" dir="2700000" algn="tl">
                    <a:srgbClr val="C0C0C0"/>
                  </a:outerShdw>
                </a:effectLst>
              </a:rPr>
              <a:t>gestion</a:t>
            </a:r>
            <a:r>
              <a:rPr lang="es-ES" sz="3200" b="1" dirty="0" smtClean="0">
                <a:solidFill>
                  <a:schemeClr val="accent2"/>
                </a:solidFill>
                <a:effectLst>
                  <a:outerShdw blurRad="38100" dist="38100" dir="2700000" algn="tl">
                    <a:srgbClr val="C0C0C0"/>
                  </a:outerShdw>
                </a:effectLst>
              </a:rPr>
              <a:t> integrada</a:t>
            </a:r>
            <a:endParaRPr lang="es-ES" sz="3200" b="1" dirty="0">
              <a:solidFill>
                <a:schemeClr val="accent2"/>
              </a:solidFill>
              <a:effectLst>
                <a:outerShdw blurRad="38100" dist="38100" dir="2700000" algn="tl">
                  <a:srgbClr val="C0C0C0"/>
                </a:outerShdw>
              </a:effectLst>
            </a:endParaRPr>
          </a:p>
        </p:txBody>
      </p:sp>
      <p:sp>
        <p:nvSpPr>
          <p:cNvPr id="6147" name="Rectangle 3"/>
          <p:cNvSpPr>
            <a:spLocks noGrp="1" noChangeArrowheads="1"/>
          </p:cNvSpPr>
          <p:nvPr>
            <p:ph type="body" idx="1"/>
          </p:nvPr>
        </p:nvSpPr>
        <p:spPr>
          <a:xfrm>
            <a:off x="468313" y="1125538"/>
            <a:ext cx="8229600" cy="4032250"/>
          </a:xfrm>
        </p:spPr>
        <p:txBody>
          <a:bodyPr>
            <a:normAutofit/>
          </a:bodyPr>
          <a:lstStyle/>
          <a:p>
            <a:pPr marL="271463" indent="-271463" algn="just">
              <a:spcBef>
                <a:spcPct val="0"/>
              </a:spcBef>
              <a:buClr>
                <a:schemeClr val="accent2"/>
              </a:buClr>
              <a:buSzPct val="75000"/>
              <a:buNone/>
            </a:pPr>
            <a:r>
              <a:rPr lang="es-ES" sz="2400" b="1" i="1" u="sng" dirty="0" smtClean="0">
                <a:solidFill>
                  <a:schemeClr val="accent2"/>
                </a:solidFill>
              </a:rPr>
              <a:t>Art. </a:t>
            </a:r>
            <a:r>
              <a:rPr lang="es-ES" sz="2400" b="1" i="1" u="sng" dirty="0">
                <a:solidFill>
                  <a:schemeClr val="accent2"/>
                </a:solidFill>
              </a:rPr>
              <a:t>3º</a:t>
            </a:r>
            <a:r>
              <a:rPr lang="es-ES" sz="2400" b="1" i="1" dirty="0">
                <a:solidFill>
                  <a:schemeClr val="accent2"/>
                </a:solidFill>
              </a:rPr>
              <a:t>.- Declaratoria de interés nacional y necesidad pública</a:t>
            </a:r>
            <a:endParaRPr lang="es-ES" sz="2400" i="1" dirty="0">
              <a:solidFill>
                <a:schemeClr val="accent2"/>
              </a:solidFill>
            </a:endParaRPr>
          </a:p>
          <a:p>
            <a:pPr marL="271463" indent="-271463" algn="just">
              <a:buFontTx/>
              <a:buNone/>
            </a:pPr>
            <a:r>
              <a:rPr lang="es-ES" sz="2400" i="1" dirty="0">
                <a:solidFill>
                  <a:schemeClr val="accent2"/>
                </a:solidFill>
              </a:rPr>
              <a:t>    </a:t>
            </a:r>
            <a:r>
              <a:rPr lang="es-ES" sz="2400" i="1" dirty="0" err="1"/>
              <a:t>Declárase</a:t>
            </a:r>
            <a:r>
              <a:rPr lang="es-ES" sz="2400" i="1" dirty="0"/>
              <a:t> de interés nacional y necesidad pública la </a:t>
            </a:r>
            <a:r>
              <a:rPr lang="es-ES" sz="2400" b="1" i="1" dirty="0"/>
              <a:t>GESTION INTEGRADA de los recursos hídricos</a:t>
            </a:r>
            <a:r>
              <a:rPr lang="es-ES" sz="2400" i="1" dirty="0"/>
              <a:t> con el propósito de lograr eficiencia y sostenibilidad en el manejo de las cuencas hidrográficas y los acuíferos para la conservación e incremento del agua, así como asegurar su calidad fomentando una </a:t>
            </a:r>
            <a:r>
              <a:rPr lang="es-ES" sz="2400" b="1" i="1" dirty="0"/>
              <a:t>NUEVA CULTURA DEL AGUA</a:t>
            </a:r>
            <a:r>
              <a:rPr lang="es-ES" sz="2400" i="1" dirty="0"/>
              <a:t>, para garantizar la satisfacción de la demanda de las actuales y futuras generaciones.</a:t>
            </a:r>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linds(horizontal)">
                                      <p:cBhvr>
                                        <p:cTn id="12" dur="10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7" dur="1000"/>
                                        <p:tgtEl>
                                          <p:spTgt spid="61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22" dur="10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95288" y="404813"/>
            <a:ext cx="8208962" cy="3384550"/>
          </a:xfrm>
        </p:spPr>
        <p:txBody>
          <a:bodyPr>
            <a:noAutofit/>
          </a:bodyPr>
          <a:lstStyle/>
          <a:p>
            <a:pPr marL="269875" indent="-269875" algn="just">
              <a:lnSpc>
                <a:spcPct val="90000"/>
              </a:lnSpc>
              <a:buClr>
                <a:schemeClr val="accent2"/>
              </a:buClr>
              <a:buSzPct val="85000"/>
              <a:buFont typeface="Wingdings" pitchFamily="2" charset="2"/>
              <a:buChar char="§"/>
            </a:pPr>
            <a:r>
              <a:rPr lang="es-ES" sz="2400" b="1" dirty="0">
                <a:solidFill>
                  <a:schemeClr val="accent2"/>
                </a:solidFill>
                <a:effectLst>
                  <a:outerShdw blurRad="38100" dist="38100" dir="2700000" algn="tl">
                    <a:srgbClr val="C0C0C0"/>
                  </a:outerShdw>
                </a:effectLst>
              </a:rPr>
              <a:t>Principio </a:t>
            </a:r>
            <a:r>
              <a:rPr lang="es-ES" sz="2400" b="1" dirty="0" smtClean="0">
                <a:solidFill>
                  <a:schemeClr val="accent2"/>
                </a:solidFill>
                <a:effectLst>
                  <a:outerShdw blurRad="38100" dist="38100" dir="2700000" algn="tl">
                    <a:srgbClr val="C0C0C0"/>
                  </a:outerShdw>
                </a:effectLst>
              </a:rPr>
              <a:t>PRECAUTORIO</a:t>
            </a:r>
          </a:p>
          <a:p>
            <a:pPr marL="269875" indent="-269875" algn="just">
              <a:lnSpc>
                <a:spcPct val="90000"/>
              </a:lnSpc>
              <a:buClr>
                <a:schemeClr val="accent2"/>
              </a:buClr>
              <a:buSzPct val="85000"/>
              <a:buFont typeface="Wingdings" pitchFamily="2" charset="2"/>
              <a:buChar char="§"/>
            </a:pPr>
            <a:r>
              <a:rPr lang="es-ES" sz="2400" b="1" i="1" u="sng" dirty="0" smtClean="0">
                <a:solidFill>
                  <a:schemeClr val="accent2"/>
                </a:solidFill>
              </a:rPr>
              <a:t>Art</a:t>
            </a:r>
            <a:r>
              <a:rPr lang="es-ES" sz="2400" b="1" i="1" u="sng" dirty="0">
                <a:solidFill>
                  <a:schemeClr val="accent2"/>
                </a:solidFill>
              </a:rPr>
              <a:t>. 89º</a:t>
            </a:r>
            <a:r>
              <a:rPr lang="es-ES" sz="2400" b="1" i="1" dirty="0">
                <a:solidFill>
                  <a:schemeClr val="accent2"/>
                </a:solidFill>
              </a:rPr>
              <a:t>.- PREVENCION ANTE EFECTOS </a:t>
            </a:r>
            <a:r>
              <a:rPr lang="es-ES" sz="2400" b="1" i="1" dirty="0" smtClean="0">
                <a:solidFill>
                  <a:schemeClr val="accent2"/>
                </a:solidFill>
              </a:rPr>
              <a:t> </a:t>
            </a:r>
            <a:r>
              <a:rPr lang="es-ES" sz="2400" b="1" i="1" u="sng" dirty="0">
                <a:solidFill>
                  <a:schemeClr val="accent2"/>
                </a:solidFill>
              </a:rPr>
              <a:t>CAMBIO CLIMATICO</a:t>
            </a:r>
            <a:endParaRPr lang="es-ES" sz="2400" i="1" u="sng" dirty="0">
              <a:solidFill>
                <a:schemeClr val="accent2"/>
              </a:solidFill>
            </a:endParaRPr>
          </a:p>
          <a:p>
            <a:pPr marL="269875" indent="-269875" algn="just">
              <a:lnSpc>
                <a:spcPct val="90000"/>
              </a:lnSpc>
              <a:buFontTx/>
              <a:buNone/>
            </a:pPr>
            <a:r>
              <a:rPr lang="es-ES" sz="2400" i="1" dirty="0"/>
              <a:t>    La Autoridad Nacional, en coordinación con la Autoridad del Ambiente</a:t>
            </a:r>
            <a:r>
              <a:rPr lang="es-ES" sz="2400" b="1" i="1" dirty="0"/>
              <a:t>,</a:t>
            </a:r>
            <a:r>
              <a:rPr lang="es-ES" sz="2400" i="1" dirty="0"/>
              <a:t> debe desarrollar ESTRATEGIAS Y PLANES PARA LA PREVENCION Y ADAPTACION a los efectos del CAMBIO CLIMATICO y sus efectos sobre la cantidad de agua y variaciones climáticas de orden local, regional y nacional</a:t>
            </a:r>
            <a:r>
              <a:rPr lang="es-ES" sz="2400" i="1" dirty="0" smtClean="0"/>
              <a:t>.   </a:t>
            </a:r>
            <a:r>
              <a:rPr lang="es-ES" sz="2400" i="1" dirty="0"/>
              <a:t>Asimismo, realiza el </a:t>
            </a:r>
            <a:r>
              <a:rPr lang="es-ES" sz="2400" b="1" i="1" u="sng" dirty="0"/>
              <a:t>ANALISIS DE VULNERABILIDAD</a:t>
            </a:r>
            <a:r>
              <a:rPr lang="es-ES" sz="2400" i="1" dirty="0"/>
              <a:t> del recurso hídrico, glaciares, lagunas y flujo hídrico frente a este fenómeno.</a:t>
            </a:r>
            <a:endParaRPr lang="es-ES" sz="2400" i="1" dirty="0">
              <a:solidFill>
                <a:schemeClr val="accent2"/>
              </a:solidFill>
            </a:endParaRPr>
          </a:p>
        </p:txBody>
      </p:sp>
      <p:pic>
        <p:nvPicPr>
          <p:cNvPr id="7174" name="Picture 6"/>
          <p:cNvPicPr>
            <a:picLocks noChangeAspect="1" noChangeArrowheads="1"/>
          </p:cNvPicPr>
          <p:nvPr/>
        </p:nvPicPr>
        <p:blipFill>
          <a:blip r:embed="rId2" cstate="print"/>
          <a:srcRect/>
          <a:stretch>
            <a:fillRect/>
          </a:stretch>
        </p:blipFill>
        <p:spPr bwMode="auto">
          <a:xfrm>
            <a:off x="755650" y="3857628"/>
            <a:ext cx="3889375" cy="3024188"/>
          </a:xfrm>
          <a:prstGeom prst="rect">
            <a:avLst/>
          </a:prstGeom>
          <a:noFill/>
          <a:ln w="9525">
            <a:noFill/>
            <a:miter lim="800000"/>
            <a:headEnd/>
            <a:tailEnd/>
          </a:ln>
          <a:effectLst/>
        </p:spPr>
      </p:pic>
      <p:pic>
        <p:nvPicPr>
          <p:cNvPr id="7175" name="Picture 7"/>
          <p:cNvPicPr>
            <a:picLocks noChangeAspect="1" noChangeArrowheads="1"/>
          </p:cNvPicPr>
          <p:nvPr/>
        </p:nvPicPr>
        <p:blipFill>
          <a:blip r:embed="rId3" cstate="print"/>
          <a:srcRect/>
          <a:stretch>
            <a:fillRect/>
          </a:stretch>
        </p:blipFill>
        <p:spPr bwMode="auto">
          <a:xfrm>
            <a:off x="4859338" y="3644900"/>
            <a:ext cx="4105275" cy="3079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1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10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10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blinds(horizontal)">
                                      <p:cBhvr>
                                        <p:cTn id="22" dur="3000"/>
                                        <p:tgtEl>
                                          <p:spTgt spid="7174"/>
                                        </p:tgtEl>
                                      </p:cBhvr>
                                    </p:animEffect>
                                  </p:childTnLst>
                                </p:cTn>
                              </p:par>
                              <p:par>
                                <p:cTn id="23" presetID="3" presetClass="entr" presetSubtype="10" fill="hold" nodeType="withEffect">
                                  <p:stCondLst>
                                    <p:cond delay="0"/>
                                  </p:stCondLst>
                                  <p:childTnLst>
                                    <p:set>
                                      <p:cBhvr>
                                        <p:cTn id="24" dur="1" fill="hold">
                                          <p:stCondLst>
                                            <p:cond delay="0"/>
                                          </p:stCondLst>
                                        </p:cTn>
                                        <p:tgtEl>
                                          <p:spTgt spid="7175"/>
                                        </p:tgtEl>
                                        <p:attrNameLst>
                                          <p:attrName>style.visibility</p:attrName>
                                        </p:attrNameLst>
                                      </p:cBhvr>
                                      <p:to>
                                        <p:strVal val="visible"/>
                                      </p:to>
                                    </p:set>
                                    <p:animEffect transition="in" filter="blinds(horizontal)">
                                      <p:cBhvr>
                                        <p:cTn id="25" dur="3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MX" b="1" smtClean="0"/>
              <a:t>TENDENCIA ECONOMICISTA</a:t>
            </a:r>
            <a:endParaRPr lang="es-ES" b="1" smtClean="0"/>
          </a:p>
        </p:txBody>
      </p:sp>
      <p:sp>
        <p:nvSpPr>
          <p:cNvPr id="18435" name="Rectangle 3"/>
          <p:cNvSpPr>
            <a:spLocks noGrp="1" noChangeArrowheads="1"/>
          </p:cNvSpPr>
          <p:nvPr>
            <p:ph type="body" idx="1"/>
          </p:nvPr>
        </p:nvSpPr>
        <p:spPr/>
        <p:txBody>
          <a:bodyPr/>
          <a:lstStyle/>
          <a:p>
            <a:pPr eaLnBrk="1" hangingPunct="1"/>
            <a:r>
              <a:rPr lang="es-MX" smtClean="0"/>
              <a:t>Búsqueda de creación de Mercados de agua sobre la base de otorgamiento de derechos privados comerciales y transferibles</a:t>
            </a:r>
          </a:p>
          <a:p>
            <a:pPr eaLnBrk="1" hangingPunct="1"/>
            <a:r>
              <a:rPr lang="es-MX" smtClean="0"/>
              <a:t>El agua tiene un costo y los usuarios deben financiarlo</a:t>
            </a:r>
          </a:p>
          <a:p>
            <a:pPr eaLnBrk="1" hangingPunct="1"/>
            <a:r>
              <a:rPr lang="es-MX" smtClean="0"/>
              <a:t>El agua es una mercancía, un bien económico.</a:t>
            </a:r>
            <a:endParaRPr lang="es-E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260350"/>
            <a:ext cx="8218487" cy="576263"/>
          </a:xfrm>
        </p:spPr>
        <p:txBody>
          <a:bodyPr>
            <a:normAutofit fontScale="90000"/>
          </a:bodyPr>
          <a:lstStyle/>
          <a:p>
            <a:pPr algn="just">
              <a:buSzPct val="75000"/>
              <a:buFont typeface="Wingdings" pitchFamily="2" charset="2"/>
              <a:buChar char="§"/>
            </a:pPr>
            <a:r>
              <a:rPr lang="es-ES" sz="2800" b="1">
                <a:solidFill>
                  <a:schemeClr val="accent2"/>
                </a:solidFill>
                <a:effectLst>
                  <a:outerShdw blurRad="38100" dist="38100" dir="2700000" algn="tl">
                    <a:srgbClr val="C0C0C0"/>
                  </a:outerShdw>
                </a:effectLst>
              </a:rPr>
              <a:t>  Principio de Prioridad en el acceso al agua</a:t>
            </a:r>
            <a:r>
              <a:rPr lang="es-ES" b="1">
                <a:solidFill>
                  <a:schemeClr val="accent2"/>
                </a:solidFill>
                <a:effectLst>
                  <a:outerShdw blurRad="38100" dist="38100" dir="2700000" algn="tl">
                    <a:srgbClr val="C0C0C0"/>
                  </a:outerShdw>
                </a:effectLst>
              </a:rPr>
              <a:t> </a:t>
            </a:r>
          </a:p>
        </p:txBody>
      </p:sp>
      <p:sp>
        <p:nvSpPr>
          <p:cNvPr id="33795" name="Rectangle 3"/>
          <p:cNvSpPr>
            <a:spLocks noGrp="1" noChangeArrowheads="1"/>
          </p:cNvSpPr>
          <p:nvPr>
            <p:ph type="body" idx="1"/>
          </p:nvPr>
        </p:nvSpPr>
        <p:spPr>
          <a:xfrm>
            <a:off x="457200" y="1125538"/>
            <a:ext cx="8229600" cy="4967287"/>
          </a:xfrm>
        </p:spPr>
        <p:txBody>
          <a:bodyPr/>
          <a:lstStyle/>
          <a:p>
            <a:pPr marL="0" indent="0" algn="ctr">
              <a:lnSpc>
                <a:spcPct val="80000"/>
              </a:lnSpc>
              <a:buFontTx/>
              <a:buNone/>
            </a:pPr>
            <a:r>
              <a:rPr lang="es-ES" sz="2000" b="1" i="1" u="sng">
                <a:solidFill>
                  <a:schemeClr val="accent2"/>
                </a:solidFill>
              </a:rPr>
              <a:t>Art. 35º</a:t>
            </a:r>
            <a:r>
              <a:rPr lang="es-ES" sz="2000" b="1" i="1">
                <a:solidFill>
                  <a:schemeClr val="accent2"/>
                </a:solidFill>
              </a:rPr>
              <a:t>.- Clases de usos de agua y orden de prioridad</a:t>
            </a:r>
            <a:endParaRPr lang="es-ES" sz="2000" b="1" i="1" u="sng">
              <a:solidFill>
                <a:schemeClr val="accent2"/>
              </a:solidFill>
            </a:endParaRPr>
          </a:p>
          <a:p>
            <a:pPr marL="0" indent="0" algn="just">
              <a:lnSpc>
                <a:spcPct val="80000"/>
              </a:lnSpc>
              <a:buFontTx/>
              <a:buNone/>
            </a:pPr>
            <a:endParaRPr lang="es-ES" sz="2000" b="1" i="1" u="sng"/>
          </a:p>
          <a:p>
            <a:pPr marL="0" indent="0" algn="just">
              <a:lnSpc>
                <a:spcPct val="80000"/>
              </a:lnSpc>
            </a:pPr>
            <a:r>
              <a:rPr lang="es-ES" sz="2000" i="1"/>
              <a:t>  </a:t>
            </a:r>
            <a:r>
              <a:rPr lang="es-ES" sz="2000" b="1" i="1"/>
              <a:t>USO PRIMARIO. </a:t>
            </a:r>
            <a:endParaRPr lang="es-ES" sz="2000" b="1" i="1" u="sng"/>
          </a:p>
          <a:p>
            <a:pPr marL="0" indent="0" algn="just">
              <a:lnSpc>
                <a:spcPct val="80000"/>
              </a:lnSpc>
            </a:pPr>
            <a:r>
              <a:rPr lang="es-ES" sz="2000" b="1" i="1"/>
              <a:t>  USO POBLACIONAL. </a:t>
            </a:r>
            <a:endParaRPr lang="es-ES" sz="2000" b="1" i="1" u="sng"/>
          </a:p>
          <a:p>
            <a:pPr marL="0" indent="0" algn="just">
              <a:lnSpc>
                <a:spcPct val="80000"/>
              </a:lnSpc>
            </a:pPr>
            <a:r>
              <a:rPr lang="es-ES" sz="2000" b="1" i="1"/>
              <a:t>  USO PRODUCTIVO</a:t>
            </a:r>
            <a:r>
              <a:rPr lang="es-ES" sz="2000" i="1"/>
              <a:t>. </a:t>
            </a:r>
            <a:endParaRPr lang="es-ES" sz="2000" b="1" i="1" u="sng"/>
          </a:p>
          <a:p>
            <a:pPr marL="0" indent="0" algn="just">
              <a:lnSpc>
                <a:spcPct val="80000"/>
              </a:lnSpc>
              <a:buFontTx/>
              <a:buNone/>
            </a:pPr>
            <a:r>
              <a:rPr lang="es-ES" sz="2000" i="1"/>
              <a:t>La prioridad para el otorgamiento y el ejercicio de los usos anteriormente señalados sigue el orden en que han sido enunciados.</a:t>
            </a:r>
          </a:p>
          <a:p>
            <a:pPr marL="0" indent="0" algn="just">
              <a:lnSpc>
                <a:spcPct val="80000"/>
              </a:lnSpc>
              <a:buFontTx/>
              <a:buNone/>
            </a:pPr>
            <a:endParaRPr lang="es-ES" sz="2000" b="1" i="1" u="sng">
              <a:solidFill>
                <a:schemeClr val="accent2"/>
              </a:solidFill>
            </a:endParaRPr>
          </a:p>
          <a:p>
            <a:pPr marL="0" indent="0" algn="just">
              <a:lnSpc>
                <a:spcPct val="80000"/>
              </a:lnSpc>
              <a:buFontTx/>
              <a:buNone/>
            </a:pPr>
            <a:r>
              <a:rPr lang="es-ES" sz="2000" b="1" i="1" u="sng">
                <a:solidFill>
                  <a:schemeClr val="accent2"/>
                </a:solidFill>
              </a:rPr>
              <a:t>Artículo 36º</a:t>
            </a:r>
            <a:r>
              <a:rPr lang="es-ES" sz="2000" b="1" i="1">
                <a:solidFill>
                  <a:schemeClr val="accent2"/>
                </a:solidFill>
              </a:rPr>
              <a:t>.- USO PRIMARIO DEL AGUA.</a:t>
            </a:r>
          </a:p>
          <a:p>
            <a:pPr marL="0" indent="0" algn="just">
              <a:lnSpc>
                <a:spcPct val="80000"/>
              </a:lnSpc>
              <a:buFontTx/>
              <a:buNone/>
            </a:pPr>
            <a:r>
              <a:rPr lang="es-ES" sz="2000" i="1"/>
              <a:t>consiste en la utilización directa y efectiva de la misma, en las FUENTES NATURALES y cauces públicos de agua, con el fin de SATISFACER NECESIDADES HUMANAS PRIMARIAS. Comprende el uso de agua para la preparación de alimentos, el consumo directo y el aseo personal; así como su uso en ceremonias culturales, religiosas y rituales.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1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12" dur="1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10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2" dur="10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27" dur="10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32" dur="10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Effect transition="in" filter="blinds(horizontal)">
                                      <p:cBhvr>
                                        <p:cTn id="37" dur="1000"/>
                                        <p:tgtEl>
                                          <p:spTgt spid="3379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795">
                                            <p:txEl>
                                              <p:pRg st="8" end="8"/>
                                            </p:txEl>
                                          </p:spTgt>
                                        </p:tgtEl>
                                        <p:attrNameLst>
                                          <p:attrName>style.visibility</p:attrName>
                                        </p:attrNameLst>
                                      </p:cBhvr>
                                      <p:to>
                                        <p:strVal val="visible"/>
                                      </p:to>
                                    </p:set>
                                    <p:animEffect transition="in" filter="blinds(horizontal)">
                                      <p:cBhvr>
                                        <p:cTn id="42" dur="10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333375"/>
            <a:ext cx="8280400" cy="1296988"/>
          </a:xfrm>
        </p:spPr>
        <p:txBody>
          <a:bodyPr>
            <a:normAutofit fontScale="90000"/>
          </a:bodyPr>
          <a:lstStyle/>
          <a:p>
            <a:r>
              <a:rPr lang="es-ES" sz="3200" b="1" dirty="0"/>
              <a:t/>
            </a:r>
            <a:br>
              <a:rPr lang="es-ES" sz="3200" b="1" dirty="0"/>
            </a:br>
            <a:r>
              <a:rPr lang="es-ES" sz="3000" b="1" dirty="0">
                <a:solidFill>
                  <a:schemeClr val="accent2"/>
                </a:solidFill>
                <a:effectLst>
                  <a:outerShdw blurRad="38100" dist="38100" dir="2700000" algn="tl">
                    <a:srgbClr val="C0C0C0"/>
                  </a:outerShdw>
                </a:effectLst>
              </a:rPr>
              <a:t>SISTEMA NACIONAL DE GESTIÓN DE LOS RECURSOS </a:t>
            </a:r>
            <a:r>
              <a:rPr lang="es-ES" sz="3000" b="1" dirty="0" smtClean="0">
                <a:solidFill>
                  <a:schemeClr val="accent2"/>
                </a:solidFill>
                <a:effectLst>
                  <a:outerShdw blurRad="38100" dist="38100" dir="2700000" algn="tl">
                    <a:srgbClr val="C0C0C0"/>
                  </a:outerShdw>
                </a:effectLst>
              </a:rPr>
              <a:t>HÍDRICOS (art. 9)</a:t>
            </a:r>
            <a:r>
              <a:rPr lang="es-ES" sz="3000" b="1" u="sng" dirty="0">
                <a:solidFill>
                  <a:schemeClr val="accent2"/>
                </a:solidFill>
                <a:effectLst>
                  <a:outerShdw blurRad="38100" dist="38100" dir="2700000" algn="tl">
                    <a:srgbClr val="C0C0C0"/>
                  </a:outerShdw>
                </a:effectLst>
              </a:rPr>
              <a:t/>
            </a:r>
            <a:br>
              <a:rPr lang="es-ES" sz="3000" b="1" u="sng" dirty="0">
                <a:solidFill>
                  <a:schemeClr val="accent2"/>
                </a:solidFill>
                <a:effectLst>
                  <a:outerShdw blurRad="38100" dist="38100" dir="2700000" algn="tl">
                    <a:srgbClr val="C0C0C0"/>
                  </a:outerShdw>
                </a:effectLst>
              </a:rPr>
            </a:br>
            <a:endParaRPr lang="es-ES" sz="3000" b="1" u="sng" dirty="0">
              <a:solidFill>
                <a:schemeClr val="accent2"/>
              </a:solidFill>
              <a:effectLst>
                <a:outerShdw blurRad="38100" dist="38100" dir="2700000" algn="tl">
                  <a:srgbClr val="C0C0C0"/>
                </a:outerShdw>
              </a:effectLst>
            </a:endParaRPr>
          </a:p>
        </p:txBody>
      </p:sp>
      <p:sp>
        <p:nvSpPr>
          <p:cNvPr id="16387" name="Rectangle 3"/>
          <p:cNvSpPr>
            <a:spLocks noGrp="1" noChangeArrowheads="1"/>
          </p:cNvSpPr>
          <p:nvPr>
            <p:ph type="body" idx="1"/>
          </p:nvPr>
        </p:nvSpPr>
        <p:spPr>
          <a:xfrm>
            <a:off x="457200" y="1844675"/>
            <a:ext cx="8229600" cy="4281488"/>
          </a:xfrm>
        </p:spPr>
        <p:txBody>
          <a:bodyPr/>
          <a:lstStyle/>
          <a:p>
            <a:pPr marL="0" indent="0" algn="just">
              <a:lnSpc>
                <a:spcPct val="80000"/>
              </a:lnSpc>
              <a:buFontTx/>
              <a:buNone/>
            </a:pPr>
            <a:r>
              <a:rPr lang="es-ES" sz="2800" dirty="0"/>
              <a:t>Créase el Sistema Nacional de Gestión de los Recursos Hídricos con el objeto de articular el accionar del Estado, para conducir los procesos de </a:t>
            </a:r>
            <a:r>
              <a:rPr lang="es-ES" sz="2800" b="1" dirty="0"/>
              <a:t>gestión integrada</a:t>
            </a:r>
            <a:r>
              <a:rPr lang="es-ES" sz="2800" dirty="0"/>
              <a:t> y de conservación de los recursos hídricos en los ámbitos de cuencas, de los ecosistemas que lo conforman y de los bienes asociados; así como, para establecer espacios de coordinación y concertación entre las entidades de la Administración Pública y los actores involucrados en dicha gestión con arreglo a la presente Ley. (Artículo 9º).</a:t>
            </a:r>
            <a:endParaRPr lang="es-ES_tradnl" sz="2800" dirty="0"/>
          </a:p>
        </p:txBody>
      </p:sp>
      <p:sp>
        <p:nvSpPr>
          <p:cNvPr id="16388" name="Rectangle 4"/>
          <p:cNvSpPr>
            <a:spLocks noChangeArrowheads="1"/>
          </p:cNvSpPr>
          <p:nvPr/>
        </p:nvSpPr>
        <p:spPr bwMode="auto">
          <a:xfrm>
            <a:off x="0" y="6461125"/>
            <a:ext cx="1223963" cy="396875"/>
          </a:xfrm>
          <a:prstGeom prst="rect">
            <a:avLst/>
          </a:prstGeom>
          <a:noFill/>
          <a:ln w="9525">
            <a:noFill/>
            <a:miter lim="800000"/>
            <a:headEnd/>
            <a:tailEnd/>
          </a:ln>
          <a:effectLst/>
        </p:spPr>
        <p:txBody>
          <a:bodyPr>
            <a:spAutoFit/>
          </a:bodyPr>
          <a:lstStyle/>
          <a:p>
            <a:pPr algn="ctr"/>
            <a:r>
              <a:rPr lang="es-ES" sz="1000" i="1">
                <a:solidFill>
                  <a:schemeClr val="accent2"/>
                </a:solidFill>
              </a:rPr>
              <a:t>Comisión Agraria</a:t>
            </a:r>
          </a:p>
          <a:p>
            <a:pPr algn="ctr"/>
            <a:r>
              <a:rPr lang="es-ES" sz="1000" i="1">
                <a:solidFill>
                  <a:schemeClr val="accent2"/>
                </a:solidFill>
              </a:rPr>
              <a:t>2008-2009</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922337"/>
          </a:xfrm>
        </p:spPr>
        <p:txBody>
          <a:bodyPr/>
          <a:lstStyle/>
          <a:p>
            <a:r>
              <a:rPr lang="es-ES" sz="3600" b="1">
                <a:solidFill>
                  <a:schemeClr val="accent2"/>
                </a:solidFill>
                <a:effectLst>
                  <a:outerShdw blurRad="38100" dist="38100" dir="2700000" algn="tl">
                    <a:srgbClr val="C0C0C0"/>
                  </a:outerShdw>
                </a:effectLst>
              </a:rPr>
              <a:t>AUTORIDAD NACIONAL DEL AGUA (ANA)</a:t>
            </a:r>
            <a:endParaRPr lang="es-ES_tradnl" sz="3600"/>
          </a:p>
        </p:txBody>
      </p:sp>
      <p:sp>
        <p:nvSpPr>
          <p:cNvPr id="20483" name="Rectangle 3"/>
          <p:cNvSpPr>
            <a:spLocks noGrp="1" noChangeArrowheads="1"/>
          </p:cNvSpPr>
          <p:nvPr>
            <p:ph type="body" idx="1"/>
          </p:nvPr>
        </p:nvSpPr>
        <p:spPr>
          <a:xfrm>
            <a:off x="468313" y="1628775"/>
            <a:ext cx="8229600" cy="4321175"/>
          </a:xfrm>
        </p:spPr>
        <p:txBody>
          <a:bodyPr>
            <a:noAutofit/>
          </a:bodyPr>
          <a:lstStyle/>
          <a:p>
            <a:pPr marL="609600" indent="-609600" algn="just">
              <a:lnSpc>
                <a:spcPct val="80000"/>
              </a:lnSpc>
              <a:buClr>
                <a:schemeClr val="accent2"/>
              </a:buClr>
              <a:buSzPct val="75000"/>
              <a:buNone/>
              <a:tabLst>
                <a:tab pos="720725" algn="l"/>
              </a:tabLst>
            </a:pPr>
            <a:r>
              <a:rPr lang="es-ES" sz="2400" dirty="0"/>
              <a:t>ENTE RECTOR y máxima autoridad técnica-normativa del Sistema Nacional de Gestión de Recursos Hídricos (Artículo 14º).</a:t>
            </a:r>
          </a:p>
          <a:p>
            <a:pPr marL="609600" indent="-609600">
              <a:lnSpc>
                <a:spcPct val="80000"/>
              </a:lnSpc>
              <a:buClr>
                <a:schemeClr val="accent2"/>
              </a:buClr>
              <a:buSzPct val="75000"/>
              <a:buNone/>
              <a:tabLst>
                <a:tab pos="720725" algn="l"/>
              </a:tabLst>
            </a:pPr>
            <a:endParaRPr lang="es-ES" sz="2400" dirty="0"/>
          </a:p>
          <a:p>
            <a:pPr marL="609600" indent="-609600">
              <a:lnSpc>
                <a:spcPct val="80000"/>
              </a:lnSpc>
              <a:buClr>
                <a:schemeClr val="accent2"/>
              </a:buClr>
              <a:buSzPct val="75000"/>
              <a:buFont typeface="Wingdings" pitchFamily="2" charset="2"/>
              <a:buChar char="§"/>
              <a:tabLst>
                <a:tab pos="720725" algn="l"/>
              </a:tabLst>
            </a:pPr>
            <a:r>
              <a:rPr lang="es-ES" sz="2400" b="1" u="sng" dirty="0"/>
              <a:t>ESTRUCTURA BASICA</a:t>
            </a:r>
            <a:r>
              <a:rPr lang="es-ES" sz="2400" dirty="0"/>
              <a:t> (Artículo 17º):</a:t>
            </a:r>
          </a:p>
          <a:p>
            <a:pPr marL="609600" indent="-609600">
              <a:lnSpc>
                <a:spcPct val="80000"/>
              </a:lnSpc>
              <a:buFontTx/>
              <a:buNone/>
              <a:tabLst>
                <a:tab pos="720725" algn="l"/>
              </a:tabLst>
            </a:pPr>
            <a:r>
              <a:rPr lang="es-ES" sz="2400" dirty="0"/>
              <a:t>    </a:t>
            </a:r>
            <a:r>
              <a:rPr lang="es-ES" sz="2400" b="1" dirty="0">
                <a:solidFill>
                  <a:schemeClr val="accent2"/>
                </a:solidFill>
              </a:rPr>
              <a:t>a.	 </a:t>
            </a:r>
            <a:r>
              <a:rPr lang="es-ES" sz="2400" b="1" i="1" dirty="0"/>
              <a:t>CONSEJO DIRECTIVO</a:t>
            </a:r>
            <a:r>
              <a:rPr lang="es-ES" sz="2400" dirty="0"/>
              <a:t> </a:t>
            </a:r>
          </a:p>
          <a:p>
            <a:pPr marL="609600" indent="-609600">
              <a:lnSpc>
                <a:spcPct val="80000"/>
              </a:lnSpc>
              <a:buFontTx/>
              <a:buNone/>
              <a:tabLst>
                <a:tab pos="720725" algn="l"/>
              </a:tabLst>
            </a:pPr>
            <a:r>
              <a:rPr lang="es-ES" sz="2400" dirty="0"/>
              <a:t>     </a:t>
            </a:r>
            <a:r>
              <a:rPr lang="es-ES" sz="2400" b="1" dirty="0">
                <a:solidFill>
                  <a:schemeClr val="accent2"/>
                </a:solidFill>
              </a:rPr>
              <a:t>b.	 </a:t>
            </a:r>
            <a:r>
              <a:rPr lang="es-ES" sz="2400" b="1" i="1" dirty="0"/>
              <a:t>JEFATURA</a:t>
            </a:r>
          </a:p>
          <a:p>
            <a:pPr marL="609600" indent="-609600">
              <a:lnSpc>
                <a:spcPct val="80000"/>
              </a:lnSpc>
              <a:buFontTx/>
              <a:buNone/>
              <a:tabLst>
                <a:tab pos="720725" algn="l"/>
              </a:tabLst>
            </a:pPr>
            <a:r>
              <a:rPr lang="es-ES" sz="2400" dirty="0"/>
              <a:t>     </a:t>
            </a:r>
            <a:r>
              <a:rPr lang="es-ES" sz="2400" b="1" dirty="0">
                <a:solidFill>
                  <a:schemeClr val="accent2"/>
                </a:solidFill>
              </a:rPr>
              <a:t>c.</a:t>
            </a:r>
            <a:r>
              <a:rPr lang="es-ES" sz="2400" dirty="0"/>
              <a:t> 	</a:t>
            </a:r>
            <a:r>
              <a:rPr lang="es-ES" sz="2400" b="1" dirty="0"/>
              <a:t>TRIBUNA</a:t>
            </a:r>
            <a:r>
              <a:rPr lang="es-ES" sz="2400" dirty="0"/>
              <a:t>L Nacional de Resolución de Controversias Hídricas</a:t>
            </a:r>
          </a:p>
          <a:p>
            <a:pPr marL="609600" indent="-609600">
              <a:lnSpc>
                <a:spcPct val="80000"/>
              </a:lnSpc>
              <a:buFontTx/>
              <a:buNone/>
              <a:tabLst>
                <a:tab pos="720725" algn="l"/>
              </a:tabLst>
            </a:pPr>
            <a:r>
              <a:rPr lang="es-ES" sz="2400" dirty="0"/>
              <a:t>     </a:t>
            </a:r>
            <a:r>
              <a:rPr lang="es-ES" sz="2400" b="1" dirty="0">
                <a:solidFill>
                  <a:schemeClr val="accent2"/>
                </a:solidFill>
              </a:rPr>
              <a:t>d.</a:t>
            </a:r>
            <a:r>
              <a:rPr lang="es-ES" sz="2400" dirty="0"/>
              <a:t> 	Órganos de apoyo, asesoramiento y línea</a:t>
            </a:r>
          </a:p>
          <a:p>
            <a:pPr marL="609600" indent="-609600" algn="just">
              <a:lnSpc>
                <a:spcPct val="80000"/>
              </a:lnSpc>
              <a:buFontTx/>
              <a:buNone/>
              <a:tabLst>
                <a:tab pos="720725" algn="l"/>
              </a:tabLst>
            </a:pPr>
            <a:r>
              <a:rPr lang="es-ES" sz="2400" dirty="0"/>
              <a:t>     </a:t>
            </a:r>
            <a:r>
              <a:rPr lang="es-ES" sz="2400" b="1" dirty="0">
                <a:solidFill>
                  <a:schemeClr val="accent2"/>
                </a:solidFill>
              </a:rPr>
              <a:t>e.</a:t>
            </a:r>
            <a:r>
              <a:rPr lang="es-ES" sz="2400" dirty="0">
                <a:solidFill>
                  <a:schemeClr val="accent2"/>
                </a:solidFill>
              </a:rPr>
              <a:t> 	</a:t>
            </a:r>
            <a:r>
              <a:rPr lang="es-ES" sz="2400" b="1" dirty="0"/>
              <a:t>AUTORIDADES ADMINISTRATIVAS DEL </a:t>
            </a:r>
            <a:r>
              <a:rPr lang="es-ES" sz="2400" b="1" dirty="0" smtClean="0"/>
              <a:t>AGUA</a:t>
            </a:r>
            <a:r>
              <a:rPr lang="es-ES" sz="2400" dirty="0" smtClean="0"/>
              <a:t> (</a:t>
            </a:r>
            <a:r>
              <a:rPr lang="es-ES" sz="2400" dirty="0" err="1" smtClean="0"/>
              <a:t>Órgs</a:t>
            </a:r>
            <a:r>
              <a:rPr lang="es-ES" sz="2400" dirty="0" smtClean="0"/>
              <a:t>. Desconcentrados) </a:t>
            </a:r>
            <a:endParaRPr lang="es-ES" sz="2400" dirty="0"/>
          </a:p>
          <a:p>
            <a:pPr marL="609600" indent="-609600" algn="just">
              <a:lnSpc>
                <a:spcPct val="80000"/>
              </a:lnSpc>
              <a:buFontTx/>
              <a:buNone/>
              <a:tabLst>
                <a:tab pos="720725" algn="l"/>
              </a:tabLst>
            </a:pPr>
            <a:r>
              <a:rPr lang="es-ES" sz="2400" b="1" dirty="0">
                <a:solidFill>
                  <a:schemeClr val="accent2"/>
                </a:solidFill>
              </a:rPr>
              <a:t>     f.</a:t>
            </a:r>
            <a:r>
              <a:rPr lang="es-ES" sz="2400" dirty="0">
                <a:solidFill>
                  <a:schemeClr val="accent2"/>
                </a:solidFill>
              </a:rPr>
              <a:t>  </a:t>
            </a:r>
            <a:r>
              <a:rPr lang="es-ES" sz="2400" b="1" dirty="0"/>
              <a:t>ADMINISTRACIONES LOCALES DEL AGUA</a:t>
            </a:r>
          </a:p>
          <a:p>
            <a:pPr marL="609600" indent="-609600" algn="just">
              <a:lnSpc>
                <a:spcPct val="80000"/>
              </a:lnSpc>
              <a:buFontTx/>
              <a:buNone/>
              <a:tabLst>
                <a:tab pos="720725" algn="l"/>
              </a:tabLst>
            </a:pPr>
            <a:endParaRPr lang="es-ES" sz="2400" dirty="0"/>
          </a:p>
          <a:p>
            <a:pPr marL="609600" indent="-609600" algn="just">
              <a:lnSpc>
                <a:spcPct val="80000"/>
              </a:lnSpc>
              <a:buFontTx/>
              <a:buNone/>
              <a:tabLst>
                <a:tab pos="720725" algn="l"/>
              </a:tabLst>
            </a:pPr>
            <a:r>
              <a:rPr lang="es-ES_tradnl" sz="2400" dirty="0" smtClean="0"/>
              <a:t>También son parte del ANA </a:t>
            </a:r>
            <a:r>
              <a:rPr lang="es-ES_tradnl" sz="2400" dirty="0"/>
              <a:t>los </a:t>
            </a:r>
            <a:r>
              <a:rPr lang="es-ES_tradnl" sz="2400" b="1" dirty="0"/>
              <a:t>CONSEJOS DE CUENCA</a:t>
            </a:r>
            <a:r>
              <a:rPr lang="es-ES_tradnl" sz="2400" dirty="0" smtClean="0"/>
              <a:t>,(Art. 24º).</a:t>
            </a:r>
            <a:endParaRPr lang="es-ES_trad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1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12" dur="10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7" dur="10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2" dur="10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27" dur="10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32" dur="10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37" dur="1000"/>
                                        <p:tgtEl>
                                          <p:spTgt spid="204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42" dur="1000"/>
                                        <p:tgtEl>
                                          <p:spTgt spid="204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483">
                                            <p:txEl>
                                              <p:pRg st="8" end="8"/>
                                            </p:txEl>
                                          </p:spTgt>
                                        </p:tgtEl>
                                        <p:attrNameLst>
                                          <p:attrName>style.visibility</p:attrName>
                                        </p:attrNameLst>
                                      </p:cBhvr>
                                      <p:to>
                                        <p:strVal val="visible"/>
                                      </p:to>
                                    </p:set>
                                    <p:animEffect transition="in" filter="blinds(horizontal)">
                                      <p:cBhvr>
                                        <p:cTn id="47" dur="1000"/>
                                        <p:tgtEl>
                                          <p:spTgt spid="204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483">
                                            <p:txEl>
                                              <p:pRg st="10" end="10"/>
                                            </p:txEl>
                                          </p:spTgt>
                                        </p:tgtEl>
                                        <p:attrNameLst>
                                          <p:attrName>style.visibility</p:attrName>
                                        </p:attrNameLst>
                                      </p:cBhvr>
                                      <p:to>
                                        <p:strVal val="visible"/>
                                      </p:to>
                                    </p:set>
                                    <p:animEffect transition="in" filter="blinds(horizontal)">
                                      <p:cBhvr>
                                        <p:cTn id="52" dur="1000"/>
                                        <p:tgtEl>
                                          <p:spTgt spid="204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922337"/>
          </a:xfrm>
        </p:spPr>
        <p:txBody>
          <a:bodyPr/>
          <a:lstStyle/>
          <a:p>
            <a:r>
              <a:rPr lang="es-ES" sz="3000" b="1" dirty="0">
                <a:solidFill>
                  <a:schemeClr val="accent2"/>
                </a:solidFill>
                <a:effectLst>
                  <a:outerShdw blurRad="38100" dist="38100" dir="2700000" algn="tl">
                    <a:srgbClr val="C0C0C0"/>
                  </a:outerShdw>
                </a:effectLst>
              </a:rPr>
              <a:t>CONSEJO  DE  </a:t>
            </a:r>
            <a:r>
              <a:rPr lang="es-ES" sz="3000" b="1" dirty="0" smtClean="0">
                <a:solidFill>
                  <a:schemeClr val="accent2"/>
                </a:solidFill>
                <a:effectLst>
                  <a:outerShdw blurRad="38100" dist="38100" dir="2700000" algn="tl">
                    <a:srgbClr val="C0C0C0"/>
                  </a:outerShdw>
                </a:effectLst>
              </a:rPr>
              <a:t>CUENCA  (art.24)</a:t>
            </a:r>
            <a:r>
              <a:rPr lang="es-ES_tradnl" dirty="0" smtClean="0"/>
              <a:t> </a:t>
            </a:r>
            <a:endParaRPr lang="es-ES_tradnl" dirty="0"/>
          </a:p>
        </p:txBody>
      </p:sp>
      <p:sp>
        <p:nvSpPr>
          <p:cNvPr id="21507" name="Rectangle 3"/>
          <p:cNvSpPr>
            <a:spLocks noGrp="1" noChangeArrowheads="1"/>
          </p:cNvSpPr>
          <p:nvPr>
            <p:ph type="body" idx="1"/>
          </p:nvPr>
        </p:nvSpPr>
        <p:spPr>
          <a:xfrm>
            <a:off x="457200" y="1341438"/>
            <a:ext cx="8229600" cy="4784725"/>
          </a:xfrm>
        </p:spPr>
        <p:txBody>
          <a:bodyPr>
            <a:normAutofit/>
          </a:bodyPr>
          <a:lstStyle/>
          <a:p>
            <a:pPr marL="0" indent="0" algn="just">
              <a:buFontTx/>
              <a:buNone/>
            </a:pPr>
            <a:r>
              <a:rPr lang="es-ES" sz="2400" dirty="0"/>
              <a:t>Son órganos desconcentrados de la Autoridad Nacional creados mediante Decreto Supremo, a iniciativa de los Gobiernos Regionales, tiene competencia administrativa en todas las fuentes de agua y los bienes asociados a ésta de su jurisdicción; tienen personería jurídica de derecho público interno, patrimonio propio y autonomía administrativa, económica y financiera conforme a </a:t>
            </a:r>
            <a:r>
              <a:rPr lang="es-ES" sz="2400" dirty="0" smtClean="0"/>
              <a:t>ley. Son </a:t>
            </a:r>
            <a:r>
              <a:rPr lang="es-ES" sz="2400" dirty="0"/>
              <a:t>de dos clases: </a:t>
            </a:r>
            <a:endParaRPr lang="es-ES" sz="2400" dirty="0" smtClean="0"/>
          </a:p>
          <a:p>
            <a:pPr marL="0" indent="0" algn="just">
              <a:buFontTx/>
              <a:buNone/>
            </a:pPr>
            <a:r>
              <a:rPr lang="es-ES" sz="2400" b="1" dirty="0" smtClean="0">
                <a:solidFill>
                  <a:schemeClr val="accent2"/>
                </a:solidFill>
              </a:rPr>
              <a:t>-Consejo </a:t>
            </a:r>
            <a:r>
              <a:rPr lang="es-ES" sz="2400" b="1" dirty="0">
                <a:solidFill>
                  <a:schemeClr val="accent2"/>
                </a:solidFill>
              </a:rPr>
              <a:t>de Cuenca Regional,</a:t>
            </a:r>
            <a:r>
              <a:rPr lang="es-ES" sz="2400" dirty="0"/>
              <a:t> cuando el ámbito de la cuenca se localiza íntegramente dentro un solo Gobierno Regional y </a:t>
            </a:r>
            <a:endParaRPr lang="es-ES" sz="2400" dirty="0" smtClean="0"/>
          </a:p>
          <a:p>
            <a:pPr marL="0" indent="0" algn="just">
              <a:buFontTx/>
              <a:buNone/>
            </a:pPr>
            <a:r>
              <a:rPr lang="es-ES" sz="2400" b="1" dirty="0" smtClean="0">
                <a:solidFill>
                  <a:schemeClr val="accent2"/>
                </a:solidFill>
              </a:rPr>
              <a:t>Consejo </a:t>
            </a:r>
            <a:r>
              <a:rPr lang="es-ES" sz="2400" b="1" dirty="0">
                <a:solidFill>
                  <a:schemeClr val="accent2"/>
                </a:solidFill>
              </a:rPr>
              <a:t>de Cuenca Interregional,</a:t>
            </a:r>
            <a:r>
              <a:rPr lang="es-ES" sz="2400" dirty="0"/>
              <a:t> cuando dentro del ámbito de la cuenca existen dos o más Gobiernos Regionales</a:t>
            </a:r>
            <a:r>
              <a:rPr lang="es-ES" sz="2400" dirty="0" smtClean="0"/>
              <a:t>.</a:t>
            </a:r>
            <a:endParaRPr lang="es-ES" sz="2400" dirty="0"/>
          </a:p>
        </p:txBody>
      </p:sp>
      <p:sp>
        <p:nvSpPr>
          <p:cNvPr id="21508" name="Rectangle 4"/>
          <p:cNvSpPr>
            <a:spLocks noChangeArrowheads="1"/>
          </p:cNvSpPr>
          <p:nvPr/>
        </p:nvSpPr>
        <p:spPr bwMode="auto">
          <a:xfrm>
            <a:off x="0" y="6461125"/>
            <a:ext cx="1296988" cy="396875"/>
          </a:xfrm>
          <a:prstGeom prst="rect">
            <a:avLst/>
          </a:prstGeom>
          <a:noFill/>
          <a:ln w="9525">
            <a:noFill/>
            <a:miter lim="800000"/>
            <a:headEnd/>
            <a:tailEnd/>
          </a:ln>
          <a:effectLst/>
        </p:spPr>
        <p:txBody>
          <a:bodyPr>
            <a:spAutoFit/>
          </a:bodyPr>
          <a:lstStyle/>
          <a:p>
            <a:pPr algn="ctr"/>
            <a:r>
              <a:rPr lang="es-ES" sz="1000" i="1">
                <a:solidFill>
                  <a:schemeClr val="accent2"/>
                </a:solidFill>
              </a:rPr>
              <a:t>Comisión Agraria</a:t>
            </a:r>
          </a:p>
          <a:p>
            <a:pPr algn="ctr"/>
            <a:r>
              <a:rPr lang="es-ES" sz="1000" i="1">
                <a:solidFill>
                  <a:schemeClr val="accent2"/>
                </a:solidFill>
              </a:rPr>
              <a:t>2008-2009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s-ES" sz="3000" b="1" dirty="0">
                <a:solidFill>
                  <a:schemeClr val="accent2"/>
                </a:solidFill>
                <a:effectLst>
                  <a:outerShdw blurRad="38100" dist="38100" dir="2700000" algn="tl">
                    <a:srgbClr val="C0C0C0"/>
                  </a:outerShdw>
                </a:effectLst>
              </a:rPr>
              <a:t>CLASES DE USOS DE AGUA Y ORDEN DE PRIORIDAD</a:t>
            </a:r>
            <a:r>
              <a:rPr lang="es-ES_tradnl" sz="4000" dirty="0"/>
              <a:t> </a:t>
            </a:r>
            <a:r>
              <a:rPr lang="es-ES_tradnl" sz="3200" dirty="0"/>
              <a:t>(art. 35)</a:t>
            </a:r>
          </a:p>
        </p:txBody>
      </p:sp>
      <p:sp>
        <p:nvSpPr>
          <p:cNvPr id="24579" name="Rectangle 3"/>
          <p:cNvSpPr>
            <a:spLocks noGrp="1" noChangeArrowheads="1"/>
          </p:cNvSpPr>
          <p:nvPr>
            <p:ph type="body" idx="1"/>
          </p:nvPr>
        </p:nvSpPr>
        <p:spPr>
          <a:xfrm>
            <a:off x="609600" y="1600200"/>
            <a:ext cx="8077200" cy="2260600"/>
          </a:xfrm>
        </p:spPr>
        <p:txBody>
          <a:bodyPr/>
          <a:lstStyle/>
          <a:p>
            <a:pPr marL="269875" indent="-269875" algn="just">
              <a:lnSpc>
                <a:spcPct val="90000"/>
              </a:lnSpc>
              <a:buFontTx/>
              <a:buNone/>
              <a:tabLst>
                <a:tab pos="269875" algn="l"/>
              </a:tabLst>
            </a:pPr>
            <a:r>
              <a:rPr lang="es-ES" sz="1400"/>
              <a:t>	</a:t>
            </a:r>
            <a:r>
              <a:rPr lang="es-ES" sz="2400" b="1" i="1">
                <a:solidFill>
                  <a:schemeClr val="accent2"/>
                </a:solidFill>
                <a:effectLst>
                  <a:outerShdw blurRad="38100" dist="38100" dir="2700000" algn="tl">
                    <a:srgbClr val="C0C0C0"/>
                  </a:outerShdw>
                </a:effectLst>
              </a:rPr>
              <a:t>USO PRIMARIO.</a:t>
            </a:r>
            <a:endParaRPr lang="es-ES" sz="2400" b="1" i="1"/>
          </a:p>
          <a:p>
            <a:pPr marL="269875" indent="-269875" algn="just">
              <a:lnSpc>
                <a:spcPct val="90000"/>
              </a:lnSpc>
              <a:buClr>
                <a:schemeClr val="accent2"/>
              </a:buClr>
              <a:buSzPct val="75000"/>
              <a:buFont typeface="Wingdings" pitchFamily="2" charset="2"/>
              <a:buChar char="§"/>
              <a:tabLst>
                <a:tab pos="269875" algn="l"/>
              </a:tabLst>
            </a:pPr>
            <a:r>
              <a:rPr lang="es-ES" sz="2400" b="1" i="1">
                <a:solidFill>
                  <a:schemeClr val="accent2"/>
                </a:solidFill>
                <a:effectLst>
                  <a:outerShdw blurRad="38100" dist="38100" dir="2700000" algn="tl">
                    <a:srgbClr val="C0C0C0"/>
                  </a:outerShdw>
                </a:effectLst>
              </a:rPr>
              <a:t>USO POBLACIONAL.</a:t>
            </a:r>
            <a:endParaRPr lang="es-ES" sz="2400" b="1" i="1" u="sng"/>
          </a:p>
          <a:p>
            <a:pPr marL="269875" indent="-269875" algn="just">
              <a:lnSpc>
                <a:spcPct val="90000"/>
              </a:lnSpc>
              <a:buClr>
                <a:schemeClr val="accent2"/>
              </a:buClr>
              <a:buSzPct val="75000"/>
              <a:buFont typeface="Wingdings" pitchFamily="2" charset="2"/>
              <a:buChar char="§"/>
              <a:tabLst>
                <a:tab pos="269875" algn="l"/>
              </a:tabLst>
            </a:pPr>
            <a:r>
              <a:rPr lang="es-ES" sz="2400" b="1" i="1">
                <a:solidFill>
                  <a:schemeClr val="accent2"/>
                </a:solidFill>
                <a:effectLst>
                  <a:outerShdw blurRad="38100" dist="38100" dir="2700000" algn="tl">
                    <a:srgbClr val="C0C0C0"/>
                  </a:outerShdw>
                </a:effectLst>
              </a:rPr>
              <a:t>USO PRODUCTIVO</a:t>
            </a:r>
            <a:r>
              <a:rPr lang="es-ES" sz="2400">
                <a:solidFill>
                  <a:schemeClr val="accent2"/>
                </a:solidFill>
                <a:effectLst>
                  <a:outerShdw blurRad="38100" dist="38100" dir="2700000" algn="tl">
                    <a:srgbClr val="C0C0C0"/>
                  </a:outerShdw>
                </a:effectLst>
              </a:rPr>
              <a:t>.</a:t>
            </a:r>
            <a:endParaRPr lang="es-ES" sz="2400" b="1" u="sng"/>
          </a:p>
          <a:p>
            <a:pPr marL="269875" indent="-269875" algn="just">
              <a:lnSpc>
                <a:spcPct val="90000"/>
              </a:lnSpc>
              <a:buFontTx/>
              <a:buNone/>
              <a:tabLst>
                <a:tab pos="269875" algn="l"/>
              </a:tabLst>
            </a:pPr>
            <a:r>
              <a:rPr lang="es-ES" sz="2400"/>
              <a:t>	La prioridad para otorgamiento y ejercicio de usos señalados sigue el orden enunciado (Art. 35º al 43º).</a:t>
            </a:r>
            <a:endParaRPr lang="es-ES_tradnl" sz="2400"/>
          </a:p>
        </p:txBody>
      </p:sp>
      <p:pic>
        <p:nvPicPr>
          <p:cNvPr id="24581" name="Picture 5" descr="Agua-primario"/>
          <p:cNvPicPr>
            <a:picLocks noChangeAspect="1" noChangeArrowheads="1"/>
          </p:cNvPicPr>
          <p:nvPr/>
        </p:nvPicPr>
        <p:blipFill>
          <a:blip r:embed="rId2" cstate="print"/>
          <a:srcRect l="28609"/>
          <a:stretch>
            <a:fillRect/>
          </a:stretch>
        </p:blipFill>
        <p:spPr bwMode="auto">
          <a:xfrm>
            <a:off x="1042988" y="3789363"/>
            <a:ext cx="2159000" cy="2265362"/>
          </a:xfrm>
          <a:prstGeom prst="rect">
            <a:avLst/>
          </a:prstGeom>
          <a:noFill/>
        </p:spPr>
      </p:pic>
      <p:pic>
        <p:nvPicPr>
          <p:cNvPr id="24582" name="Picture 6" descr="agua_poblacional"/>
          <p:cNvPicPr>
            <a:picLocks noChangeAspect="1" noChangeArrowheads="1"/>
          </p:cNvPicPr>
          <p:nvPr/>
        </p:nvPicPr>
        <p:blipFill>
          <a:blip r:embed="rId3" cstate="print"/>
          <a:srcRect/>
          <a:stretch>
            <a:fillRect/>
          </a:stretch>
        </p:blipFill>
        <p:spPr bwMode="auto">
          <a:xfrm>
            <a:off x="3419475" y="3727450"/>
            <a:ext cx="2808288" cy="2293938"/>
          </a:xfrm>
          <a:prstGeom prst="rect">
            <a:avLst/>
          </a:prstGeom>
          <a:noFill/>
        </p:spPr>
      </p:pic>
      <p:pic>
        <p:nvPicPr>
          <p:cNvPr id="24583" name="Picture 7" descr="agua productivo"/>
          <p:cNvPicPr>
            <a:picLocks noChangeAspect="1" noChangeArrowheads="1"/>
          </p:cNvPicPr>
          <p:nvPr/>
        </p:nvPicPr>
        <p:blipFill>
          <a:blip r:embed="rId4" cstate="print"/>
          <a:srcRect/>
          <a:stretch>
            <a:fillRect/>
          </a:stretch>
        </p:blipFill>
        <p:spPr bwMode="auto">
          <a:xfrm>
            <a:off x="6443663" y="3644900"/>
            <a:ext cx="1874837" cy="2312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1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4581"/>
                                        </p:tgtEl>
                                        <p:attrNameLst>
                                          <p:attrName>style.visibility</p:attrName>
                                        </p:attrNameLst>
                                      </p:cBhvr>
                                      <p:to>
                                        <p:strVal val="visible"/>
                                      </p:to>
                                    </p:set>
                                    <p:anim calcmode="lin" valueType="num">
                                      <p:cBhvr>
                                        <p:cTn id="12" dur="3000" fill="hold"/>
                                        <p:tgtEl>
                                          <p:spTgt spid="24581"/>
                                        </p:tgtEl>
                                        <p:attrNameLst>
                                          <p:attrName>ppt_x</p:attrName>
                                        </p:attrNameLst>
                                      </p:cBhvr>
                                      <p:tavLst>
                                        <p:tav tm="0">
                                          <p:val>
                                            <p:strVal val="#ppt_x-.2"/>
                                          </p:val>
                                        </p:tav>
                                        <p:tav tm="100000">
                                          <p:val>
                                            <p:strVal val="#ppt_x"/>
                                          </p:val>
                                        </p:tav>
                                      </p:tavLst>
                                    </p:anim>
                                    <p:anim calcmode="lin" valueType="num">
                                      <p:cBhvr>
                                        <p:cTn id="13" dur="3000" fill="hold"/>
                                        <p:tgtEl>
                                          <p:spTgt spid="24581"/>
                                        </p:tgtEl>
                                        <p:attrNameLst>
                                          <p:attrName>ppt_y</p:attrName>
                                        </p:attrNameLst>
                                      </p:cBhvr>
                                      <p:tavLst>
                                        <p:tav tm="0">
                                          <p:val>
                                            <p:strVal val="#ppt_y"/>
                                          </p:val>
                                        </p:tav>
                                        <p:tav tm="100000">
                                          <p:val>
                                            <p:strVal val="#ppt_y"/>
                                          </p:val>
                                        </p:tav>
                                      </p:tavLst>
                                    </p:anim>
                                    <p:animEffect transition="in" filter="wipe(right)" prLst="gradientSize: 0.1">
                                      <p:cBhvr>
                                        <p:cTn id="14" dur="3000"/>
                                        <p:tgtEl>
                                          <p:spTgt spid="2458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p:cTn id="19" dur="3000" fill="hold"/>
                                        <p:tgtEl>
                                          <p:spTgt spid="24582"/>
                                        </p:tgtEl>
                                        <p:attrNameLst>
                                          <p:attrName>ppt_x</p:attrName>
                                        </p:attrNameLst>
                                      </p:cBhvr>
                                      <p:tavLst>
                                        <p:tav tm="0">
                                          <p:val>
                                            <p:strVal val="#ppt_x-.2"/>
                                          </p:val>
                                        </p:tav>
                                        <p:tav tm="100000">
                                          <p:val>
                                            <p:strVal val="#ppt_x"/>
                                          </p:val>
                                        </p:tav>
                                      </p:tavLst>
                                    </p:anim>
                                    <p:anim calcmode="lin" valueType="num">
                                      <p:cBhvr>
                                        <p:cTn id="20" dur="3000" fill="hold"/>
                                        <p:tgtEl>
                                          <p:spTgt spid="24582"/>
                                        </p:tgtEl>
                                        <p:attrNameLst>
                                          <p:attrName>ppt_y</p:attrName>
                                        </p:attrNameLst>
                                      </p:cBhvr>
                                      <p:tavLst>
                                        <p:tav tm="0">
                                          <p:val>
                                            <p:strVal val="#ppt_y"/>
                                          </p:val>
                                        </p:tav>
                                        <p:tav tm="100000">
                                          <p:val>
                                            <p:strVal val="#ppt_y"/>
                                          </p:val>
                                        </p:tav>
                                      </p:tavLst>
                                    </p:anim>
                                    <p:animEffect transition="in" filter="wipe(right)" prLst="gradientSize: 0.1">
                                      <p:cBhvr>
                                        <p:cTn id="21" dur="3000"/>
                                        <p:tgtEl>
                                          <p:spTgt spid="24582"/>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4583"/>
                                        </p:tgtEl>
                                        <p:attrNameLst>
                                          <p:attrName>style.visibility</p:attrName>
                                        </p:attrNameLst>
                                      </p:cBhvr>
                                      <p:to>
                                        <p:strVal val="visible"/>
                                      </p:to>
                                    </p:set>
                                    <p:anim calcmode="lin" valueType="num">
                                      <p:cBhvr>
                                        <p:cTn id="26" dur="3000" fill="hold"/>
                                        <p:tgtEl>
                                          <p:spTgt spid="24583"/>
                                        </p:tgtEl>
                                        <p:attrNameLst>
                                          <p:attrName>ppt_x</p:attrName>
                                        </p:attrNameLst>
                                      </p:cBhvr>
                                      <p:tavLst>
                                        <p:tav tm="0">
                                          <p:val>
                                            <p:strVal val="#ppt_x-.2"/>
                                          </p:val>
                                        </p:tav>
                                        <p:tav tm="100000">
                                          <p:val>
                                            <p:strVal val="#ppt_x"/>
                                          </p:val>
                                        </p:tav>
                                      </p:tavLst>
                                    </p:anim>
                                    <p:anim calcmode="lin" valueType="num">
                                      <p:cBhvr>
                                        <p:cTn id="27" dur="3000" fill="hold"/>
                                        <p:tgtEl>
                                          <p:spTgt spid="24583"/>
                                        </p:tgtEl>
                                        <p:attrNameLst>
                                          <p:attrName>ppt_y</p:attrName>
                                        </p:attrNameLst>
                                      </p:cBhvr>
                                      <p:tavLst>
                                        <p:tav tm="0">
                                          <p:val>
                                            <p:strVal val="#ppt_y"/>
                                          </p:val>
                                        </p:tav>
                                        <p:tav tm="100000">
                                          <p:val>
                                            <p:strVal val="#ppt_y"/>
                                          </p:val>
                                        </p:tav>
                                      </p:tavLst>
                                    </p:anim>
                                    <p:animEffect transition="in" filter="wipe(right)" prLst="gradientSize: 0.1">
                                      <p:cBhvr>
                                        <p:cTn id="28" dur="3000"/>
                                        <p:tgtEl>
                                          <p:spTgt spid="2458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33" dur="1000"/>
                                        <p:tgtEl>
                                          <p:spTgt spid="2457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38" dur="1000"/>
                                        <p:tgtEl>
                                          <p:spTgt spid="2457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43" dur="1000"/>
                                        <p:tgtEl>
                                          <p:spTgt spid="24579">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48" dur="1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CLASES DE DERECHOS DE AGUA</a:t>
            </a:r>
            <a:endParaRPr lang="es-PE" b="1" dirty="0"/>
          </a:p>
        </p:txBody>
      </p:sp>
      <p:sp>
        <p:nvSpPr>
          <p:cNvPr id="3" name="2 Marcador de contenido"/>
          <p:cNvSpPr>
            <a:spLocks noGrp="1"/>
          </p:cNvSpPr>
          <p:nvPr>
            <p:ph idx="1"/>
          </p:nvPr>
        </p:nvSpPr>
        <p:spPr/>
        <p:txBody>
          <a:bodyPr>
            <a:normAutofit fontScale="70000" lnSpcReduction="20000"/>
          </a:bodyPr>
          <a:lstStyle/>
          <a:p>
            <a:pPr marL="0" indent="0" algn="just">
              <a:lnSpc>
                <a:spcPct val="90000"/>
              </a:lnSpc>
              <a:buFontTx/>
              <a:buNone/>
            </a:pPr>
            <a:r>
              <a:rPr lang="es-ES" sz="4000" b="1" dirty="0" smtClean="0">
                <a:solidFill>
                  <a:schemeClr val="accent2"/>
                </a:solidFill>
                <a:effectLst>
                  <a:outerShdw blurRad="38100" dist="38100" dir="2700000" algn="tl">
                    <a:srgbClr val="C0C0C0"/>
                  </a:outerShdw>
                </a:effectLst>
              </a:rPr>
              <a:t>Licencia de Uso, </a:t>
            </a:r>
            <a:r>
              <a:rPr lang="es-ES" dirty="0" smtClean="0"/>
              <a:t>derecho administrativo otorgado por la Autoridad Nacional, con opinión del Consejo de Cuenca respectivo, que otorga a su titular la facultad de usar este recurso natural, con un fin y en un lugar determinado, en los términos y condiciones previstos en los dispositivos legales vigentes.</a:t>
            </a:r>
          </a:p>
          <a:p>
            <a:pPr marL="0" indent="0" algn="just">
              <a:lnSpc>
                <a:spcPct val="90000"/>
              </a:lnSpc>
              <a:buFontTx/>
              <a:buNone/>
            </a:pPr>
            <a:r>
              <a:rPr lang="es-ES" sz="4000" b="1" dirty="0" smtClean="0">
                <a:solidFill>
                  <a:schemeClr val="accent2"/>
                </a:solidFill>
                <a:effectLst>
                  <a:outerShdw blurRad="38100" dist="38100" dir="2700000" algn="tl">
                    <a:srgbClr val="C0C0C0"/>
                  </a:outerShdw>
                </a:effectLst>
              </a:rPr>
              <a:t>Permiso de Uso,</a:t>
            </a:r>
            <a:r>
              <a:rPr lang="es-ES" sz="4000" dirty="0" smtClean="0"/>
              <a:t> </a:t>
            </a:r>
            <a:r>
              <a:rPr lang="es-ES" dirty="0" smtClean="0"/>
              <a:t>para épocas de superávit hídrico es un derecho de duración indeterminada y de ejercicio eventual, mediante la Autoridad Nacional, en concordancia con el Consejo de Cuenca, otorga a su titular la facultad de usar una indeterminada cantidad de agua variable proveniente de una fuente natural. </a:t>
            </a:r>
          </a:p>
          <a:p>
            <a:pPr marL="0" indent="0" algn="just">
              <a:lnSpc>
                <a:spcPct val="90000"/>
              </a:lnSpc>
              <a:buFontTx/>
              <a:buNone/>
            </a:pPr>
            <a:r>
              <a:rPr lang="es-ES" sz="4000" b="1" dirty="0" smtClean="0">
                <a:solidFill>
                  <a:schemeClr val="accent2"/>
                </a:solidFill>
                <a:effectLst>
                  <a:outerShdw blurRad="38100" dist="38100" dir="2700000" algn="tl">
                    <a:srgbClr val="C0C0C0"/>
                  </a:outerShdw>
                </a:effectLst>
              </a:rPr>
              <a:t>Autorización de Uso de Agua,</a:t>
            </a:r>
            <a:r>
              <a:rPr lang="es-ES" sz="4000" dirty="0" smtClean="0"/>
              <a:t> </a:t>
            </a:r>
            <a:r>
              <a:rPr lang="es-ES" dirty="0" smtClean="0"/>
              <a:t>es de plazo determinado, no mayor a dos años, mediante el cual la Autoridad Nacional otorga a su titular la facultad de usar una cantidad anual de agua para cubrir exclusivamente las necesidades de aguas derivadas o relacionadas directamente con ejecución de estudios, de obras o lavado de suelos.</a:t>
            </a:r>
            <a:endParaRPr lang="es-ES_tradnl" dirty="0" smtClean="0"/>
          </a:p>
          <a:p>
            <a:endParaRPr lang="es-PE"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Junta"/>
          <p:cNvPicPr>
            <a:picLocks noChangeAspect="1" noChangeArrowheads="1"/>
          </p:cNvPicPr>
          <p:nvPr/>
        </p:nvPicPr>
        <p:blipFill>
          <a:blip r:embed="rId2" cstate="print"/>
          <a:srcRect/>
          <a:stretch>
            <a:fillRect/>
          </a:stretch>
        </p:blipFill>
        <p:spPr bwMode="auto">
          <a:xfrm>
            <a:off x="2700338" y="4156099"/>
            <a:ext cx="3600450" cy="2701925"/>
          </a:xfrm>
          <a:prstGeom prst="rect">
            <a:avLst/>
          </a:prstGeom>
          <a:solidFill>
            <a:schemeClr val="bg1">
              <a:alpha val="23000"/>
            </a:schemeClr>
          </a:solidFill>
          <a:ln w="9525">
            <a:noFill/>
            <a:miter lim="800000"/>
            <a:headEnd/>
            <a:tailEnd/>
          </a:ln>
        </p:spPr>
      </p:pic>
      <p:sp>
        <p:nvSpPr>
          <p:cNvPr id="22530" name="Rectangle 2"/>
          <p:cNvSpPr>
            <a:spLocks noGrp="1" noChangeArrowheads="1"/>
          </p:cNvSpPr>
          <p:nvPr>
            <p:ph type="title"/>
          </p:nvPr>
        </p:nvSpPr>
        <p:spPr>
          <a:xfrm>
            <a:off x="457200" y="274638"/>
            <a:ext cx="8229600" cy="922337"/>
          </a:xfrm>
        </p:spPr>
        <p:txBody>
          <a:bodyPr/>
          <a:lstStyle/>
          <a:p>
            <a:r>
              <a:rPr lang="es-ES" sz="3200" b="1" dirty="0">
                <a:solidFill>
                  <a:schemeClr val="accent2"/>
                </a:solidFill>
                <a:effectLst>
                  <a:outerShdw blurRad="38100" dist="38100" dir="2700000" algn="tl">
                    <a:srgbClr val="C0C0C0"/>
                  </a:outerShdw>
                </a:effectLst>
              </a:rPr>
              <a:t>ORGANIZACIONES DE </a:t>
            </a:r>
            <a:r>
              <a:rPr lang="es-ES" sz="3200" b="1" dirty="0" smtClean="0">
                <a:solidFill>
                  <a:schemeClr val="accent2"/>
                </a:solidFill>
                <a:effectLst>
                  <a:outerShdw blurRad="38100" dist="38100" dir="2700000" algn="tl">
                    <a:srgbClr val="C0C0C0"/>
                  </a:outerShdw>
                </a:effectLst>
              </a:rPr>
              <a:t>USUARIOS (art. 27)</a:t>
            </a:r>
            <a:r>
              <a:rPr lang="es-ES_tradnl" sz="4800" dirty="0" smtClean="0"/>
              <a:t> </a:t>
            </a:r>
            <a:endParaRPr lang="es-ES_tradnl" sz="4800" dirty="0"/>
          </a:p>
        </p:txBody>
      </p:sp>
      <p:sp>
        <p:nvSpPr>
          <p:cNvPr id="22531" name="Rectangle 3"/>
          <p:cNvSpPr>
            <a:spLocks noGrp="1" noChangeArrowheads="1"/>
          </p:cNvSpPr>
          <p:nvPr>
            <p:ph type="body" idx="1"/>
          </p:nvPr>
        </p:nvSpPr>
        <p:spPr>
          <a:xfrm>
            <a:off x="457200" y="1071546"/>
            <a:ext cx="8229600" cy="3095625"/>
          </a:xfrm>
        </p:spPr>
        <p:txBody>
          <a:bodyPr>
            <a:noAutofit/>
          </a:bodyPr>
          <a:lstStyle/>
          <a:p>
            <a:pPr algn="just">
              <a:lnSpc>
                <a:spcPct val="90000"/>
              </a:lnSpc>
              <a:buClr>
                <a:schemeClr val="accent2"/>
              </a:buClr>
              <a:buSzPct val="75000"/>
              <a:buNone/>
            </a:pPr>
            <a:r>
              <a:rPr lang="es-ES_tradnl" sz="2400" dirty="0" smtClean="0"/>
              <a:t>son </a:t>
            </a:r>
            <a:r>
              <a:rPr lang="es-ES_tradnl" sz="2400" dirty="0"/>
              <a:t>asociaciones civiles </a:t>
            </a:r>
            <a:r>
              <a:rPr lang="es-ES" sz="2400" dirty="0"/>
              <a:t>que tienen por finalidad la participación organizada de los usuarios en la </a:t>
            </a:r>
            <a:r>
              <a:rPr lang="es-ES" sz="2400" b="1" dirty="0"/>
              <a:t>gestión multisectorial</a:t>
            </a:r>
            <a:r>
              <a:rPr lang="es-ES" sz="2400" dirty="0"/>
              <a:t> </a:t>
            </a:r>
            <a:r>
              <a:rPr lang="es-ES" sz="2400" b="1" dirty="0"/>
              <a:t>y uso sostenible de los </a:t>
            </a:r>
            <a:r>
              <a:rPr lang="es-ES" sz="2400" b="1" dirty="0" err="1" smtClean="0"/>
              <a:t>rrhh</a:t>
            </a:r>
            <a:r>
              <a:rPr lang="es-ES" sz="2400" b="1" dirty="0" smtClean="0"/>
              <a:t>.</a:t>
            </a:r>
            <a:r>
              <a:rPr lang="es-ES" sz="2400" dirty="0" smtClean="0"/>
              <a:t> </a:t>
            </a:r>
            <a:r>
              <a:rPr lang="es-ES" sz="2400" dirty="0"/>
              <a:t>El Estado garantiza la autonomía </a:t>
            </a:r>
            <a:r>
              <a:rPr lang="es-ES" sz="2400" dirty="0" smtClean="0"/>
              <a:t>y </a:t>
            </a:r>
            <a:r>
              <a:rPr lang="es-ES" sz="2400" dirty="0"/>
              <a:t>la </a:t>
            </a:r>
            <a:r>
              <a:rPr lang="es-ES" sz="2400" b="1" dirty="0"/>
              <a:t>elección democrática</a:t>
            </a:r>
            <a:r>
              <a:rPr lang="es-ES" sz="2400" dirty="0"/>
              <a:t> de sus directivos </a:t>
            </a:r>
          </a:p>
          <a:p>
            <a:pPr algn="just">
              <a:lnSpc>
                <a:spcPct val="90000"/>
              </a:lnSpc>
              <a:buClr>
                <a:schemeClr val="accent2"/>
              </a:buClr>
              <a:buSzPct val="75000"/>
              <a:buFont typeface="Wingdings" pitchFamily="2" charset="2"/>
              <a:buChar char="§"/>
            </a:pPr>
            <a:r>
              <a:rPr lang="es-ES" sz="2400" dirty="0"/>
              <a:t>La junta de usuarios se organiza sobre la base de </a:t>
            </a:r>
            <a:r>
              <a:rPr lang="es-ES" sz="2400" u="sng" dirty="0"/>
              <a:t>un sistema hidráulico común,</a:t>
            </a:r>
            <a:r>
              <a:rPr lang="es-ES" sz="2400" dirty="0"/>
              <a:t> de acuerdo a los criterios técnicos de la Autoridad Nacional.</a:t>
            </a:r>
            <a:r>
              <a:rPr lang="es-ES_tradnl" sz="2400" dirty="0"/>
              <a:t> </a:t>
            </a:r>
            <a:r>
              <a:rPr lang="es-ES" sz="2400" dirty="0"/>
              <a:t> </a:t>
            </a:r>
            <a:r>
              <a:rPr lang="es-ES" sz="2400" b="1" u="sng" dirty="0"/>
              <a:t>FUNCIONES</a:t>
            </a:r>
            <a:r>
              <a:rPr lang="es-ES" sz="2400" dirty="0"/>
              <a:t>: Operación y mantenimiento de la infraestructura hidráulica, Distribución del agua y Cobro y administración de las tarifas de agua.</a:t>
            </a:r>
            <a:r>
              <a:rPr lang="es-ES_tradnl" sz="2400" dirty="0"/>
              <a:t>      </a:t>
            </a:r>
            <a:r>
              <a:rPr lang="es-ES" sz="2400" dirty="0"/>
              <a:t>(Artículo 28º)</a:t>
            </a:r>
            <a:endParaRPr lang="es-ES_trad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1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blinds(horizontal)">
                                      <p:cBhvr>
                                        <p:cTn id="12" dur="3000"/>
                                        <p:tgtEl>
                                          <p:spTgt spid="225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17" dur="1000"/>
                                        <p:tgtEl>
                                          <p:spTgt spid="225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22" dur="1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Agua-primario2"/>
          <p:cNvPicPr>
            <a:picLocks noChangeAspect="1" noChangeArrowheads="1"/>
          </p:cNvPicPr>
          <p:nvPr/>
        </p:nvPicPr>
        <p:blipFill>
          <a:blip r:embed="rId2" cstate="print"/>
          <a:srcRect/>
          <a:stretch>
            <a:fillRect/>
          </a:stretch>
        </p:blipFill>
        <p:spPr bwMode="auto">
          <a:xfrm>
            <a:off x="0" y="2008188"/>
            <a:ext cx="9144000" cy="4849812"/>
          </a:xfrm>
          <a:prstGeom prst="rect">
            <a:avLst/>
          </a:prstGeom>
          <a:noFill/>
          <a:ln w="9525">
            <a:noFill/>
            <a:miter lim="800000"/>
            <a:headEnd/>
            <a:tailEnd/>
          </a:ln>
        </p:spPr>
      </p:pic>
      <p:sp>
        <p:nvSpPr>
          <p:cNvPr id="34818" name="Rectangle 2"/>
          <p:cNvSpPr>
            <a:spLocks noGrp="1" noChangeArrowheads="1"/>
          </p:cNvSpPr>
          <p:nvPr>
            <p:ph type="title"/>
          </p:nvPr>
        </p:nvSpPr>
        <p:spPr>
          <a:xfrm>
            <a:off x="179388" y="260350"/>
            <a:ext cx="8713787" cy="792163"/>
          </a:xfrm>
        </p:spPr>
        <p:txBody>
          <a:bodyPr>
            <a:normAutofit fontScale="90000"/>
          </a:bodyPr>
          <a:lstStyle/>
          <a:p>
            <a:pPr marL="273050" indent="-273050" algn="just">
              <a:buSzPct val="75000"/>
              <a:buFont typeface="Wingdings" pitchFamily="2" charset="2"/>
              <a:buChar char="§"/>
            </a:pPr>
            <a:r>
              <a:rPr lang="es-ES" sz="2600" b="1" dirty="0">
                <a:solidFill>
                  <a:schemeClr val="accent2"/>
                </a:solidFill>
                <a:effectLst>
                  <a:outerShdw blurRad="38100" dist="38100" dir="2700000" algn="tl">
                    <a:srgbClr val="C0C0C0"/>
                  </a:outerShdw>
                </a:effectLst>
              </a:rPr>
              <a:t>Principio de Respeto de los usos del agua por las Comunidades Campesinas y Comunidades </a:t>
            </a:r>
            <a:r>
              <a:rPr lang="es-ES" sz="2600" b="1" dirty="0" smtClean="0">
                <a:solidFill>
                  <a:schemeClr val="accent2"/>
                </a:solidFill>
                <a:effectLst>
                  <a:outerShdw blurRad="38100" dist="38100" dir="2700000" algn="tl">
                    <a:srgbClr val="C0C0C0"/>
                  </a:outerShdw>
                </a:effectLst>
              </a:rPr>
              <a:t>Nativas (art. 64)</a:t>
            </a:r>
            <a:endParaRPr lang="es-ES" sz="2600" b="1" dirty="0">
              <a:solidFill>
                <a:schemeClr val="accent2"/>
              </a:solidFill>
              <a:effectLst>
                <a:outerShdw blurRad="38100" dist="38100" dir="2700000" algn="tl">
                  <a:srgbClr val="C0C0C0"/>
                </a:outerShdw>
              </a:effectLst>
            </a:endParaRPr>
          </a:p>
        </p:txBody>
      </p:sp>
      <p:sp>
        <p:nvSpPr>
          <p:cNvPr id="34819" name="Rectangle 3"/>
          <p:cNvSpPr>
            <a:spLocks noGrp="1" noChangeArrowheads="1"/>
          </p:cNvSpPr>
          <p:nvPr>
            <p:ph type="body" idx="1"/>
          </p:nvPr>
        </p:nvSpPr>
        <p:spPr>
          <a:xfrm>
            <a:off x="323850" y="1989138"/>
            <a:ext cx="8820150" cy="4032250"/>
          </a:xfrm>
        </p:spPr>
        <p:txBody>
          <a:bodyPr>
            <a:normAutofit fontScale="92500" lnSpcReduction="10000"/>
          </a:bodyPr>
          <a:lstStyle/>
          <a:p>
            <a:pPr marL="0" indent="0" algn="just">
              <a:lnSpc>
                <a:spcPct val="85000"/>
              </a:lnSpc>
              <a:buClr>
                <a:schemeClr val="accent2"/>
              </a:buClr>
              <a:buSzPct val="75000"/>
              <a:buFont typeface="Wingdings" pitchFamily="2" charset="2"/>
              <a:buNone/>
            </a:pPr>
            <a:r>
              <a:rPr lang="es-ES" sz="900" dirty="0"/>
              <a:t>.</a:t>
            </a:r>
          </a:p>
          <a:p>
            <a:pPr marL="0" indent="0" algn="just">
              <a:lnSpc>
                <a:spcPct val="85000"/>
              </a:lnSpc>
              <a:buClr>
                <a:schemeClr val="accent2"/>
              </a:buClr>
              <a:buSzPct val="75000"/>
              <a:buFont typeface="Wingdings" pitchFamily="2" charset="2"/>
              <a:buNone/>
            </a:pPr>
            <a:r>
              <a:rPr lang="es-ES" sz="2400" b="1" i="1" u="sng" dirty="0" err="1" smtClean="0">
                <a:solidFill>
                  <a:srgbClr val="FFFF99"/>
                </a:solidFill>
              </a:rPr>
              <a:t>Artí</a:t>
            </a:r>
            <a:r>
              <a:rPr lang="es-ES" sz="2400" b="1" i="1" u="sng" dirty="0" smtClean="0">
                <a:solidFill>
                  <a:srgbClr val="FFFF99"/>
                </a:solidFill>
              </a:rPr>
              <a:t>. </a:t>
            </a:r>
            <a:r>
              <a:rPr lang="es-ES" sz="2400" b="1" i="1" u="sng" dirty="0">
                <a:solidFill>
                  <a:srgbClr val="FFFF99"/>
                </a:solidFill>
              </a:rPr>
              <a:t>64º</a:t>
            </a:r>
            <a:r>
              <a:rPr lang="es-ES" sz="2400" b="1" i="1" dirty="0">
                <a:solidFill>
                  <a:srgbClr val="FFFF99"/>
                </a:solidFill>
              </a:rPr>
              <a:t>.- DERECHOS DE COMUNIDADES CAMPESINAS Y DE COMUNIDADES NATIVAS</a:t>
            </a:r>
          </a:p>
          <a:p>
            <a:pPr marL="0" indent="0" algn="ctr">
              <a:lnSpc>
                <a:spcPct val="85000"/>
              </a:lnSpc>
              <a:buClr>
                <a:schemeClr val="accent2"/>
              </a:buClr>
              <a:buSzPct val="75000"/>
              <a:buFont typeface="Wingdings" pitchFamily="2" charset="2"/>
              <a:buNone/>
            </a:pPr>
            <a:endParaRPr lang="es-ES" sz="1800" i="1" dirty="0">
              <a:solidFill>
                <a:srgbClr val="FFFF99"/>
              </a:solidFill>
            </a:endParaRPr>
          </a:p>
          <a:p>
            <a:pPr marL="0" indent="0" algn="just">
              <a:lnSpc>
                <a:spcPct val="80000"/>
              </a:lnSpc>
              <a:buFontTx/>
              <a:buNone/>
            </a:pPr>
            <a:endParaRPr lang="es-ES" sz="1800" b="1" i="1" dirty="0" smtClean="0">
              <a:solidFill>
                <a:srgbClr val="FFFF99"/>
              </a:solidFill>
            </a:endParaRPr>
          </a:p>
          <a:p>
            <a:pPr marL="0" indent="0" algn="just">
              <a:lnSpc>
                <a:spcPct val="80000"/>
              </a:lnSpc>
              <a:buFontTx/>
              <a:buNone/>
            </a:pPr>
            <a:endParaRPr lang="es-ES" sz="1800" b="1" i="1" dirty="0" smtClean="0">
              <a:solidFill>
                <a:srgbClr val="FFFF99"/>
              </a:solidFill>
            </a:endParaRPr>
          </a:p>
          <a:p>
            <a:pPr marL="0" indent="0" algn="just">
              <a:lnSpc>
                <a:spcPct val="80000"/>
              </a:lnSpc>
              <a:buFontTx/>
              <a:buNone/>
            </a:pPr>
            <a:r>
              <a:rPr lang="es-ES" sz="2400" b="1" i="1" dirty="0" smtClean="0">
                <a:solidFill>
                  <a:srgbClr val="FFFF99"/>
                </a:solidFill>
              </a:rPr>
              <a:t>EL </a:t>
            </a:r>
            <a:r>
              <a:rPr lang="es-ES" sz="2400" b="1" i="1" dirty="0">
                <a:solidFill>
                  <a:srgbClr val="FFFF99"/>
                </a:solidFill>
              </a:rPr>
              <a:t>ESTADO RECONOCE Y RESPETA el derecho de las comunidades campesinas y comunidades nativas de UTILIZAR LAS AGUAS EXISTENTES o que discurren por sus tierras, así como sobre las cuencas de donde nacen dichas aguas, tanto para fines económicos, de transporte, de supervivencia y culturales, en el marco de lo establecido en la Constitución, la normativa sobre comunidades y la Ley. </a:t>
            </a:r>
          </a:p>
          <a:p>
            <a:pPr marL="0" indent="0" algn="just">
              <a:lnSpc>
                <a:spcPct val="80000"/>
              </a:lnSpc>
              <a:buFontTx/>
              <a:buNone/>
            </a:pPr>
            <a:r>
              <a:rPr lang="es-ES" sz="2400" b="1" i="1" dirty="0">
                <a:solidFill>
                  <a:srgbClr val="FFFF99"/>
                </a:solidFill>
              </a:rPr>
              <a:t>Este derecho es IMPRESCRIPTIBLE, PREVALENTE y se ejerce de acuerdo con los </a:t>
            </a:r>
            <a:r>
              <a:rPr lang="es-ES" sz="2400" b="1" i="1" dirty="0" smtClean="0">
                <a:solidFill>
                  <a:srgbClr val="FFFF99"/>
                </a:solidFill>
              </a:rPr>
              <a:t>USOS  </a:t>
            </a:r>
            <a:r>
              <a:rPr lang="es-ES" sz="2400" b="1" i="1" dirty="0">
                <a:solidFill>
                  <a:srgbClr val="FFFF99"/>
                </a:solidFill>
              </a:rPr>
              <a:t>y </a:t>
            </a:r>
            <a:r>
              <a:rPr lang="es-ES" sz="2400" b="1" i="1" dirty="0" smtClean="0">
                <a:solidFill>
                  <a:srgbClr val="FFFF99"/>
                </a:solidFill>
              </a:rPr>
              <a:t>COSTUMBRES </a:t>
            </a:r>
            <a:r>
              <a:rPr lang="es-ES" sz="2400" b="1" i="1" dirty="0">
                <a:solidFill>
                  <a:srgbClr val="FFFF99"/>
                </a:solidFill>
              </a:rPr>
              <a:t>ANCESTRALES de cada comunidad.</a:t>
            </a:r>
          </a:p>
          <a:p>
            <a:pPr marL="0" indent="0" algn="just">
              <a:lnSpc>
                <a:spcPct val="80000"/>
              </a:lnSpc>
              <a:buFontTx/>
              <a:buNone/>
            </a:pPr>
            <a:r>
              <a:rPr lang="es-ES" sz="2400" b="1" i="1" dirty="0">
                <a:solidFill>
                  <a:srgbClr val="FFFF99"/>
                </a:solidFill>
              </a:rPr>
              <a:t>Ningún artículo de la Ley debe interpretarse de modo que menoscabe los derechos reconocidos a los pueblos indígenas en el </a:t>
            </a:r>
            <a:r>
              <a:rPr lang="es-ES" sz="2400" b="1" i="1" dirty="0" smtClean="0">
                <a:solidFill>
                  <a:srgbClr val="FFFF99"/>
                </a:solidFill>
              </a:rPr>
              <a:t>CONVENIO </a:t>
            </a:r>
            <a:r>
              <a:rPr lang="es-ES" sz="2400" b="1" i="1" dirty="0">
                <a:solidFill>
                  <a:srgbClr val="FFFF99"/>
                </a:solidFill>
              </a:rPr>
              <a:t>169 de </a:t>
            </a:r>
            <a:r>
              <a:rPr lang="es-ES" sz="2400" b="1" i="1" dirty="0" smtClean="0">
                <a:solidFill>
                  <a:srgbClr val="FFFF99"/>
                </a:solidFill>
              </a:rPr>
              <a:t> </a:t>
            </a:r>
            <a:r>
              <a:rPr lang="es-ES" sz="2400" b="1" i="1" dirty="0">
                <a:solidFill>
                  <a:srgbClr val="FFFF99"/>
                </a:solidFill>
              </a:rPr>
              <a:t>OIT.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30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blinds(horizontal)">
                                      <p:cBhvr>
                                        <p:cTn id="12" dur="10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7" dur="1000"/>
                                        <p:tgtEl>
                                          <p:spTgt spid="348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22" dur="1000"/>
                                        <p:tgtEl>
                                          <p:spTgt spid="348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27" dur="1000"/>
                                        <p:tgtEl>
                                          <p:spTgt spid="348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blinds(horizontal)">
                                      <p:cBhvr>
                                        <p:cTn id="32" dur="1000"/>
                                        <p:tgtEl>
                                          <p:spTgt spid="348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819">
                                            <p:txEl>
                                              <p:pRg st="7" end="7"/>
                                            </p:txEl>
                                          </p:spTgt>
                                        </p:tgtEl>
                                        <p:attrNameLst>
                                          <p:attrName>style.visibility</p:attrName>
                                        </p:attrNameLst>
                                      </p:cBhvr>
                                      <p:to>
                                        <p:strVal val="visible"/>
                                      </p:to>
                                    </p:set>
                                    <p:animEffect transition="in" filter="blinds(horizontal)">
                                      <p:cBhvr>
                                        <p:cTn id="37" dur="10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LaSierraPeruana"/>
          <p:cNvPicPr>
            <a:picLocks noChangeAspect="1" noChangeArrowheads="1"/>
          </p:cNvPicPr>
          <p:nvPr/>
        </p:nvPicPr>
        <p:blipFill>
          <a:blip r:embed="rId2" cstate="print"/>
          <a:srcRect/>
          <a:stretch>
            <a:fillRect/>
          </a:stretch>
        </p:blipFill>
        <p:spPr bwMode="auto">
          <a:xfrm>
            <a:off x="0" y="-428652"/>
            <a:ext cx="9144000" cy="6942138"/>
          </a:xfrm>
          <a:prstGeom prst="rect">
            <a:avLst/>
          </a:prstGeom>
          <a:noFill/>
        </p:spPr>
      </p:pic>
      <p:sp>
        <p:nvSpPr>
          <p:cNvPr id="43011" name="Rectangle 3"/>
          <p:cNvSpPr>
            <a:spLocks noGrp="1" noChangeArrowheads="1"/>
          </p:cNvSpPr>
          <p:nvPr>
            <p:ph type="body" idx="1"/>
          </p:nvPr>
        </p:nvSpPr>
        <p:spPr>
          <a:xfrm>
            <a:off x="468313" y="4017963"/>
            <a:ext cx="8229600" cy="1931987"/>
          </a:xfrm>
        </p:spPr>
        <p:txBody>
          <a:bodyPr>
            <a:normAutofit lnSpcReduction="10000"/>
          </a:bodyPr>
          <a:lstStyle/>
          <a:p>
            <a:pPr marL="0" indent="0" algn="ctr">
              <a:lnSpc>
                <a:spcPct val="90000"/>
              </a:lnSpc>
              <a:buFontTx/>
              <a:buNone/>
            </a:pPr>
            <a:r>
              <a:rPr lang="es-ES" sz="2400" b="1" i="1" u="sng" dirty="0">
                <a:solidFill>
                  <a:srgbClr val="FFFF00"/>
                </a:solidFill>
              </a:rPr>
              <a:t>Art.107º</a:t>
            </a:r>
            <a:r>
              <a:rPr lang="es-ES" sz="2400" b="1" i="1" dirty="0">
                <a:solidFill>
                  <a:srgbClr val="FFFF00"/>
                </a:solidFill>
              </a:rPr>
              <a:t>.- Derechos de uso de agua de las comunidades campesinas y comunidades nativas</a:t>
            </a:r>
          </a:p>
          <a:p>
            <a:pPr marL="0" indent="0" algn="just">
              <a:lnSpc>
                <a:spcPct val="90000"/>
              </a:lnSpc>
              <a:buFontTx/>
              <a:buNone/>
            </a:pPr>
            <a:r>
              <a:rPr lang="es-ES" sz="2400" i="1" dirty="0">
                <a:solidFill>
                  <a:srgbClr val="FFFF00"/>
                </a:solidFill>
              </a:rPr>
              <a:t>Los derechos de uso de agua </a:t>
            </a:r>
            <a:r>
              <a:rPr lang="es-ES" sz="2400" b="1" i="1" u="sng" dirty="0">
                <a:solidFill>
                  <a:srgbClr val="FFFF00"/>
                </a:solidFill>
              </a:rPr>
              <a:t>INHERENTES</a:t>
            </a:r>
            <a:r>
              <a:rPr lang="es-ES" sz="2400" i="1" dirty="0">
                <a:solidFill>
                  <a:srgbClr val="FFFF00"/>
                </a:solidFill>
              </a:rPr>
              <a:t> a las comunidades campesinas y comunidades nativas, cuando se llevan a cabo </a:t>
            </a:r>
            <a:r>
              <a:rPr lang="es-ES" sz="2400" b="1" i="1" u="sng" dirty="0">
                <a:solidFill>
                  <a:srgbClr val="FFFF00"/>
                </a:solidFill>
              </a:rPr>
              <a:t>proyectos de infraestructura hidráulica</a:t>
            </a:r>
            <a:r>
              <a:rPr lang="es-ES" sz="2400" i="1" dirty="0">
                <a:solidFill>
                  <a:srgbClr val="FFFF00"/>
                </a:solidFill>
              </a:rPr>
              <a:t>, no deben ser afectados, de conformidad con lo establecido en el artículo 64º de la Ley.</a:t>
            </a:r>
          </a:p>
        </p:txBody>
      </p:sp>
      <p:sp>
        <p:nvSpPr>
          <p:cNvPr id="43012" name="Rectangle 4"/>
          <p:cNvSpPr>
            <a:spLocks noChangeArrowheads="1"/>
          </p:cNvSpPr>
          <p:nvPr/>
        </p:nvSpPr>
        <p:spPr bwMode="auto">
          <a:xfrm>
            <a:off x="395288" y="260350"/>
            <a:ext cx="8229600" cy="3240088"/>
          </a:xfrm>
          <a:prstGeom prst="rect">
            <a:avLst/>
          </a:prstGeom>
          <a:noFill/>
          <a:ln w="9525" algn="ctr">
            <a:noFill/>
            <a:miter lim="800000"/>
            <a:headEnd/>
            <a:tailEnd/>
          </a:ln>
          <a:effectLst/>
        </p:spPr>
        <p:txBody>
          <a:bodyPr/>
          <a:lstStyle/>
          <a:p>
            <a:pPr algn="ctr">
              <a:lnSpc>
                <a:spcPct val="90000"/>
              </a:lnSpc>
              <a:spcBef>
                <a:spcPct val="20000"/>
              </a:spcBef>
            </a:pPr>
            <a:r>
              <a:rPr lang="es-ES" sz="2000" b="1" i="1" u="sng" dirty="0"/>
              <a:t>Art 105º</a:t>
            </a:r>
            <a:r>
              <a:rPr lang="es-ES" sz="2000" b="1" i="1" dirty="0"/>
              <a:t>.- PARTICIPACION DEL SECTOR PRIVADO en la INFRAESTRUCTURA HIDRAULICA.</a:t>
            </a:r>
            <a:br>
              <a:rPr lang="es-ES" sz="2000" b="1" i="1" dirty="0"/>
            </a:br>
            <a:r>
              <a:rPr lang="es-ES" sz="2000" b="1" i="1" dirty="0"/>
              <a:t>El Estado </a:t>
            </a:r>
            <a:r>
              <a:rPr lang="es-ES" sz="2000" b="1" i="1" u="sng" dirty="0"/>
              <a:t>promueve la participación del sector privado</a:t>
            </a:r>
            <a:r>
              <a:rPr lang="es-ES" sz="2000" b="1" i="1" dirty="0"/>
              <a:t> en la CONSTRUCCION Y MEJORAMIENTO de la infraestructura hidráulica, así como en la PRESTACION de los servicios de operación y mantenimiento de la misma.</a:t>
            </a:r>
          </a:p>
          <a:p>
            <a:pPr algn="just">
              <a:lnSpc>
                <a:spcPct val="90000"/>
              </a:lnSpc>
              <a:spcBef>
                <a:spcPct val="20000"/>
              </a:spcBef>
            </a:pPr>
            <a:r>
              <a:rPr lang="es-ES" sz="2000" b="1" i="1" dirty="0"/>
              <a:t>En la ejecución de proyectos de infraestructura hidráulica en tierras de las COMUNIDADES CAMPESINAS y comunidades NATIVAS, el Estado establecerá el mecanismo para hacerlas </a:t>
            </a:r>
            <a:r>
              <a:rPr lang="es-ES" sz="2000" b="1" i="1" u="sng" dirty="0"/>
              <a:t>PARTICIPES de los BENEFICIOS</a:t>
            </a:r>
            <a:r>
              <a:rPr lang="es-ES" sz="2000" b="1" i="1" dirty="0"/>
              <a:t> una vez que opere el proyecto</a:t>
            </a:r>
            <a:r>
              <a:rPr lang="es-ES" sz="2000" b="1" i="1" dirty="0">
                <a:solidFill>
                  <a:srgbClr val="FF33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blinds(horizontal)">
                                      <p:cBhvr>
                                        <p:cTn id="7" dur="3000"/>
                                        <p:tgtEl>
                                          <p:spTgt spid="430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blinds(horizontal)">
                                      <p:cBhvr>
                                        <p:cTn id="12" dur="1000"/>
                                        <p:tgtEl>
                                          <p:spTgt spid="430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17" dur="1000"/>
                                        <p:tgtEl>
                                          <p:spTgt spid="430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22" dur="10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AGUAS AMAZONICAS</a:t>
            </a:r>
            <a:endParaRPr lang="es-PE" b="1" dirty="0"/>
          </a:p>
        </p:txBody>
      </p:sp>
      <p:sp>
        <p:nvSpPr>
          <p:cNvPr id="3" name="2 Marcador de contenido"/>
          <p:cNvSpPr>
            <a:spLocks noGrp="1"/>
          </p:cNvSpPr>
          <p:nvPr>
            <p:ph idx="1"/>
          </p:nvPr>
        </p:nvSpPr>
        <p:spPr/>
        <p:txBody>
          <a:bodyPr>
            <a:normAutofit lnSpcReduction="10000"/>
          </a:bodyPr>
          <a:lstStyle/>
          <a:p>
            <a:r>
              <a:rPr lang="es-PE" dirty="0" smtClean="0"/>
              <a:t>En el marco del desarrollo sostenible de la amazonia peruana, es un bien de uso publico </a:t>
            </a:r>
            <a:r>
              <a:rPr lang="es-PE" dirty="0" err="1" smtClean="0"/>
              <a:t>vertebrador</a:t>
            </a:r>
            <a:r>
              <a:rPr lang="es-PE" dirty="0" smtClean="0"/>
              <a:t> de la biodiversidad, fauna, flora y de la vida de la amazonia.</a:t>
            </a:r>
          </a:p>
          <a:p>
            <a:r>
              <a:rPr lang="es-PE" dirty="0" smtClean="0"/>
              <a:t>La planificación de la gestión del agua amazónica tiene por finalidad preservar y recuperar las FUENTES DE AGUA (cochas, manantiales, humedales, </a:t>
            </a:r>
            <a:r>
              <a:rPr lang="es-PE" dirty="0" err="1" smtClean="0"/>
              <a:t>rios</a:t>
            </a:r>
            <a:r>
              <a:rPr lang="es-PE" dirty="0" smtClean="0"/>
              <a:t>) y bienes asociados (islas, barrizales,  restingas ) </a:t>
            </a:r>
            <a:endParaRPr lang="es-P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MX" b="1" smtClean="0"/>
              <a:t>TENDENCIA HUMANISTA</a:t>
            </a:r>
            <a:endParaRPr lang="es-ES" b="1" smtClean="0"/>
          </a:p>
        </p:txBody>
      </p:sp>
      <p:sp>
        <p:nvSpPr>
          <p:cNvPr id="19459" name="Rectangle 3"/>
          <p:cNvSpPr>
            <a:spLocks noGrp="1" noChangeArrowheads="1"/>
          </p:cNvSpPr>
          <p:nvPr>
            <p:ph type="body" idx="1"/>
          </p:nvPr>
        </p:nvSpPr>
        <p:spPr/>
        <p:txBody>
          <a:bodyPr/>
          <a:lstStyle/>
          <a:p>
            <a:pPr eaLnBrk="1" hangingPunct="1"/>
            <a:r>
              <a:rPr lang="es-MX" smtClean="0"/>
              <a:t>Es la visión del agua como DDHH</a:t>
            </a:r>
          </a:p>
          <a:p>
            <a:pPr eaLnBrk="1" hangingPunct="1"/>
            <a:r>
              <a:rPr lang="es-MX" smtClean="0"/>
              <a:t>Es sostenida por la socialdemocracia europea</a:t>
            </a:r>
          </a:p>
          <a:p>
            <a:pPr eaLnBrk="1" hangingPunct="1"/>
            <a:r>
              <a:rPr lang="es-MX" smtClean="0"/>
              <a:t>Propone un Contrato Mundial sobre el agua</a:t>
            </a:r>
          </a:p>
          <a:p>
            <a:pPr eaLnBrk="1" hangingPunct="1"/>
            <a:r>
              <a:rPr lang="es-MX" smtClean="0"/>
              <a:t>Ricardo Petrella es uno de sus exponentes</a:t>
            </a:r>
            <a:endParaRPr lang="es-E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Urubamba"/>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sp>
        <p:nvSpPr>
          <p:cNvPr id="27651" name="Rectangle 3"/>
          <p:cNvSpPr>
            <a:spLocks noGrp="1" noChangeArrowheads="1"/>
          </p:cNvSpPr>
          <p:nvPr>
            <p:ph type="body" idx="1"/>
          </p:nvPr>
        </p:nvSpPr>
        <p:spPr>
          <a:xfrm>
            <a:off x="323850" y="1484313"/>
            <a:ext cx="8280400" cy="4465637"/>
          </a:xfrm>
        </p:spPr>
        <p:txBody>
          <a:bodyPr/>
          <a:lstStyle/>
          <a:p>
            <a:pPr marL="0" indent="0" algn="just">
              <a:lnSpc>
                <a:spcPct val="90000"/>
              </a:lnSpc>
              <a:buFontTx/>
              <a:buNone/>
            </a:pPr>
            <a:r>
              <a:rPr lang="es-ES" sz="2600">
                <a:solidFill>
                  <a:srgbClr val="FFFF00"/>
                </a:solidFill>
              </a:rPr>
              <a:t>Las comunidades nativas amazónicas organizan sus </a:t>
            </a:r>
            <a:r>
              <a:rPr lang="es-ES" sz="2600" b="1" u="sng">
                <a:solidFill>
                  <a:srgbClr val="FFFF00"/>
                </a:solidFill>
              </a:rPr>
              <a:t>COMITES DE SUBCUENCA</a:t>
            </a:r>
            <a:r>
              <a:rPr lang="es-ES" sz="2600">
                <a:solidFill>
                  <a:srgbClr val="FFFF00"/>
                </a:solidFill>
              </a:rPr>
              <a:t> de acuerdo a sus usos y costumbres para toda actividad cultural, social o económica y se encargan de la protección de las cochas, humedales y restingas de selva.</a:t>
            </a:r>
          </a:p>
          <a:p>
            <a:pPr marL="0" indent="0" algn="just">
              <a:lnSpc>
                <a:spcPct val="90000"/>
              </a:lnSpc>
              <a:buFontTx/>
              <a:buNone/>
            </a:pPr>
            <a:r>
              <a:rPr lang="es-ES" sz="2600">
                <a:solidFill>
                  <a:srgbClr val="FFFF00"/>
                </a:solidFill>
              </a:rPr>
              <a:t>La Autoridad Nacional, en concordancia con los </a:t>
            </a:r>
            <a:r>
              <a:rPr lang="es-ES" sz="2600" b="1" u="sng">
                <a:solidFill>
                  <a:srgbClr val="FFFF00"/>
                </a:solidFill>
              </a:rPr>
              <a:t>Consejos de Cuenca de la Amazonía</a:t>
            </a:r>
            <a:r>
              <a:rPr lang="es-ES" sz="2600">
                <a:solidFill>
                  <a:srgbClr val="FFFF00"/>
                </a:solidFill>
              </a:rPr>
              <a:t>, velarán porque en las aguas existentes o que discurren por las áreas habitadas por pueblos indígenas en aislamiento voluntario o contacto inicial no se otorgue ningún derecho que implique uso, disposición o vertimientos en las mismas (Artículo 118º).</a:t>
            </a:r>
            <a:endParaRPr lang="es-ES_tradnl" sz="2600">
              <a:solidFill>
                <a:srgbClr val="FFFF00"/>
              </a:solidFill>
            </a:endParaRPr>
          </a:p>
        </p:txBody>
      </p:sp>
      <p:sp>
        <p:nvSpPr>
          <p:cNvPr id="27650" name="Rectangle 2"/>
          <p:cNvSpPr>
            <a:spLocks noGrp="1" noChangeArrowheads="1"/>
          </p:cNvSpPr>
          <p:nvPr>
            <p:ph type="title"/>
          </p:nvPr>
        </p:nvSpPr>
        <p:spPr>
          <a:xfrm>
            <a:off x="468313" y="115888"/>
            <a:ext cx="8229600" cy="1143000"/>
          </a:xfrm>
        </p:spPr>
        <p:txBody>
          <a:bodyPr/>
          <a:lstStyle/>
          <a:p>
            <a:r>
              <a:rPr lang="es-ES" sz="2800" b="1" dirty="0">
                <a:solidFill>
                  <a:schemeClr val="accent2"/>
                </a:solidFill>
                <a:effectLst>
                  <a:outerShdw blurRad="38100" dist="38100" dir="2700000" algn="tl">
                    <a:srgbClr val="C0C0C0"/>
                  </a:outerShdw>
                </a:effectLst>
              </a:rPr>
              <a:t>COMUNIDADES NATIVAS AMAZÓNICAS Y PUEBLOS INDÍGENAS</a:t>
            </a:r>
            <a:r>
              <a:rPr lang="es-ES_tradnl" sz="2800" dirty="0"/>
              <a:t> </a:t>
            </a:r>
            <a:r>
              <a:rPr lang="es-ES_tradnl" sz="2800" dirty="0" smtClean="0"/>
              <a:t>(art.118)</a:t>
            </a:r>
            <a:endParaRPr lang="es-ES_tradn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blinds(horizontal)">
                                      <p:cBhvr>
                                        <p:cTn id="7" dur="3000"/>
                                        <p:tgtEl>
                                          <p:spTgt spid="276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blinds(horizontal)">
                                      <p:cBhvr>
                                        <p:cTn id="12" dur="1000"/>
                                        <p:tgtEl>
                                          <p:spTgt spid="276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17" dur="1000"/>
                                        <p:tgtEl>
                                          <p:spTgt spid="276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22" dur="10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Marcador de número de diapositiva"/>
          <p:cNvSpPr>
            <a:spLocks noGrp="1"/>
          </p:cNvSpPr>
          <p:nvPr>
            <p:ph type="sldNum" sz="quarter" idx="12"/>
          </p:nvPr>
        </p:nvSpPr>
        <p:spPr>
          <a:noFill/>
        </p:spPr>
        <p:txBody>
          <a:bodyPr/>
          <a:lstStyle/>
          <a:p>
            <a:fld id="{B7E3E7F6-4803-4E22-950F-57E1AA2BCB29}" type="slidenum">
              <a:rPr lang="es-ES" smtClean="0"/>
              <a:pPr/>
              <a:t>61</a:t>
            </a:fld>
            <a:endParaRPr lang="es-ES" smtClean="0"/>
          </a:p>
        </p:txBody>
      </p:sp>
      <p:pic>
        <p:nvPicPr>
          <p:cNvPr id="16387" name="1 Imagen" descr="P1110848.JPG"/>
          <p:cNvPicPr>
            <a:picLocks noChangeAspect="1"/>
          </p:cNvPicPr>
          <p:nvPr/>
        </p:nvPicPr>
        <p:blipFill>
          <a:blip r:embed="rId2" cstate="print">
            <a:lum bright="-20000" contrast="30000"/>
          </a:blip>
          <a:srcRect/>
          <a:stretch>
            <a:fillRect/>
          </a:stretch>
        </p:blipFill>
        <p:spPr bwMode="auto">
          <a:xfrm>
            <a:off x="0" y="44450"/>
            <a:ext cx="9144000" cy="6858000"/>
          </a:xfrm>
          <a:prstGeom prst="rect">
            <a:avLst/>
          </a:prstGeom>
          <a:noFill/>
          <a:ln w="9525">
            <a:noFill/>
            <a:miter lim="800000"/>
            <a:headEnd/>
            <a:tailEnd/>
          </a:ln>
        </p:spPr>
      </p:pic>
      <p:sp>
        <p:nvSpPr>
          <p:cNvPr id="67587" name="Rectangle 3"/>
          <p:cNvSpPr>
            <a:spLocks noGrp="1" noChangeArrowheads="1"/>
          </p:cNvSpPr>
          <p:nvPr>
            <p:ph type="ctrTitle"/>
          </p:nvPr>
        </p:nvSpPr>
        <p:spPr>
          <a:xfrm>
            <a:off x="1800260" y="3173421"/>
            <a:ext cx="7772400" cy="1470025"/>
          </a:xfrm>
        </p:spPr>
        <p:txBody>
          <a:bodyPr/>
          <a:lstStyle/>
          <a:p>
            <a:pPr eaLnBrk="1" hangingPunct="1">
              <a:defRPr/>
            </a:pPr>
            <a:r>
              <a:rPr lang="es-ES" b="1" dirty="0" smtClean="0">
                <a:solidFill>
                  <a:schemeClr val="bg1"/>
                </a:solidFill>
                <a:effectLst>
                  <a:outerShdw blurRad="38100" dist="38100" dir="2700000" algn="tl">
                    <a:srgbClr val="C0C0C0"/>
                  </a:outerShdw>
                </a:effectLst>
              </a:rPr>
              <a:t>RESUMEN DE LA GESTION DEL AGUA EN EL PERU</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NATURALEZA JURIDICA DEL AGUA</a:t>
            </a:r>
            <a:endParaRPr lang="es-PE" b="1" dirty="0"/>
          </a:p>
        </p:txBody>
      </p:sp>
      <p:sp>
        <p:nvSpPr>
          <p:cNvPr id="3" name="2 Marcador de contenido"/>
          <p:cNvSpPr>
            <a:spLocks noGrp="1"/>
          </p:cNvSpPr>
          <p:nvPr>
            <p:ph idx="1"/>
          </p:nvPr>
        </p:nvSpPr>
        <p:spPr/>
        <p:txBody>
          <a:bodyPr>
            <a:normAutofit fontScale="77500" lnSpcReduction="20000"/>
          </a:bodyPr>
          <a:lstStyle/>
          <a:p>
            <a:pPr>
              <a:buNone/>
            </a:pPr>
            <a:r>
              <a:rPr lang="es-ES" dirty="0" smtClean="0"/>
              <a:t>Es definida por dos regímenes legales diferentes, dependiendo de su consideración como:  </a:t>
            </a:r>
            <a:endParaRPr lang="es-PE" dirty="0" smtClean="0"/>
          </a:p>
          <a:p>
            <a:r>
              <a:rPr lang="es-ES" dirty="0" smtClean="0"/>
              <a:t>1.-</a:t>
            </a:r>
            <a:r>
              <a:rPr lang="es-ES" b="1" dirty="0" smtClean="0"/>
              <a:t>AGUA NATURAL</a:t>
            </a:r>
            <a:r>
              <a:rPr lang="es-ES" dirty="0" smtClean="0"/>
              <a:t> O CRUDA o sin tratamiento, regulada por la Ley de Recursos Hídricos, Ley 29338 (31-3-2009)</a:t>
            </a:r>
            <a:endParaRPr lang="es-PE" dirty="0" smtClean="0"/>
          </a:p>
          <a:p>
            <a:r>
              <a:rPr lang="es-ES" dirty="0" smtClean="0"/>
              <a:t>2.-</a:t>
            </a:r>
            <a:r>
              <a:rPr lang="es-ES" b="1" dirty="0" smtClean="0"/>
              <a:t>AGUA POTABLE,</a:t>
            </a:r>
            <a:r>
              <a:rPr lang="es-ES" dirty="0" smtClean="0"/>
              <a:t> tratada o saneada, regulada por la Ley General de Saneamiento. Ley 26338 (1994)</a:t>
            </a:r>
            <a:endParaRPr lang="es-PE" dirty="0" smtClean="0"/>
          </a:p>
          <a:p>
            <a:r>
              <a:rPr lang="es-ES" dirty="0" smtClean="0"/>
              <a:t>Cada uno de estas normas generales contienen sus propios principios y crean su propio sistema de gestión, autónomo y especializado, con su propia institucionalidad y con pocos componentes comunicativos y responsabilidades conjuntas, lo que es un primer obstáculo y limita una verdadera gestión integrada y sostenible del agua en el Perú</a:t>
            </a:r>
            <a:endParaRPr lang="es-PE"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NATURALEZA JURIDICA DE LOS DERECHOS DE AGUA EN EL PERU</a:t>
            </a:r>
            <a:endParaRPr lang="es-PE" b="1" dirty="0"/>
          </a:p>
        </p:txBody>
      </p:sp>
      <p:sp>
        <p:nvSpPr>
          <p:cNvPr id="3" name="2 Marcador de contenido"/>
          <p:cNvSpPr>
            <a:spLocks noGrp="1"/>
          </p:cNvSpPr>
          <p:nvPr>
            <p:ph idx="1"/>
          </p:nvPr>
        </p:nvSpPr>
        <p:spPr/>
        <p:txBody>
          <a:bodyPr>
            <a:normAutofit fontScale="92500" lnSpcReduction="10000"/>
          </a:bodyPr>
          <a:lstStyle/>
          <a:p>
            <a:r>
              <a:rPr lang="es-ES" dirty="0" smtClean="0"/>
              <a:t>Son derechos administrativos de uso del AGUA. No son derechos de propiedad sobre el recurso, tampoco otorgan derecho real de cesión, o de transferencia.  No hay prescripción adquisitiva.</a:t>
            </a:r>
            <a:endParaRPr lang="es-PE" dirty="0" smtClean="0"/>
          </a:p>
          <a:p>
            <a:r>
              <a:rPr lang="es-ES" dirty="0" smtClean="0"/>
              <a:t>Su uso requiere ser otorgados por una Autoridad Administrativa del Agua con participación del Consejo de Cuenca. (salvo uso primario) </a:t>
            </a:r>
            <a:endParaRPr lang="es-PE" dirty="0" smtClean="0"/>
          </a:p>
          <a:p>
            <a:r>
              <a:rPr lang="es-ES" dirty="0" smtClean="0"/>
              <a:t>Se otorgan, suspenden, modifican, revocan, caducan o se extinguen por Resolución administrativa de la Autoridad Nacional del Agua.</a:t>
            </a:r>
            <a:endParaRPr lang="es-PE" dirty="0" smtClean="0"/>
          </a:p>
          <a:p>
            <a:endParaRPr lang="es-P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La gestión ambiental del </a:t>
            </a:r>
            <a:r>
              <a:rPr lang="es-PE" b="1" dirty="0" err="1" smtClean="0"/>
              <a:t>Peru</a:t>
            </a:r>
            <a:endParaRPr lang="es-PE" b="1" dirty="0"/>
          </a:p>
        </p:txBody>
      </p:sp>
      <p:sp>
        <p:nvSpPr>
          <p:cNvPr id="3" name="2 Marcador de contenido"/>
          <p:cNvSpPr>
            <a:spLocks noGrp="1"/>
          </p:cNvSpPr>
          <p:nvPr>
            <p:ph idx="1"/>
          </p:nvPr>
        </p:nvSpPr>
        <p:spPr/>
        <p:txBody>
          <a:bodyPr>
            <a:normAutofit fontScale="92500" lnSpcReduction="20000"/>
          </a:bodyPr>
          <a:lstStyle/>
          <a:p>
            <a:r>
              <a:rPr lang="es-ES" dirty="0" smtClean="0"/>
              <a:t>Esta en proceso de construcción con avances importante y definitivo con la creación el 2008 del </a:t>
            </a:r>
            <a:r>
              <a:rPr lang="es-ES" b="1" dirty="0" smtClean="0"/>
              <a:t>Ministerio del Ambiente</a:t>
            </a:r>
            <a:r>
              <a:rPr lang="es-ES" dirty="0" smtClean="0"/>
              <a:t> (que absorbió al CONAM) que esta implementando la Fiscalización ambiental. Los Gobiernos Regionales y Locales tampoco cumplen con las funciones ambientales asignadas mas allá de la formalidad. </a:t>
            </a:r>
            <a:r>
              <a:rPr lang="es-ES" b="1" dirty="0" smtClean="0"/>
              <a:t>La gestión ambiental del Perú esta debilitada</a:t>
            </a:r>
            <a:r>
              <a:rPr lang="es-ES" dirty="0" smtClean="0"/>
              <a:t> por haber sido solo declarativa y formal, con   continuos cambios sectoriales sin establecer una Autoridad ambiental especializada y efectiva. No hay grandes causas ambientales judicializadas</a:t>
            </a:r>
            <a:endParaRPr lang="es-PE" dirty="0" smtClean="0"/>
          </a:p>
          <a:p>
            <a:endParaRPr lang="es-PE"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Pasivos ambientales y desconfianza ciudadana</a:t>
            </a:r>
            <a:endParaRPr lang="es-PE" b="1" dirty="0"/>
          </a:p>
        </p:txBody>
      </p:sp>
      <p:sp>
        <p:nvSpPr>
          <p:cNvPr id="3" name="2 Marcador de contenido"/>
          <p:cNvSpPr>
            <a:spLocks noGrp="1"/>
          </p:cNvSpPr>
          <p:nvPr>
            <p:ph idx="1"/>
          </p:nvPr>
        </p:nvSpPr>
        <p:spPr/>
        <p:txBody>
          <a:bodyPr>
            <a:normAutofit fontScale="92500" lnSpcReduction="20000"/>
          </a:bodyPr>
          <a:lstStyle/>
          <a:p>
            <a:r>
              <a:rPr lang="es-ES" dirty="0" smtClean="0"/>
              <a:t>La minería y las actividades extractivas han creado grandes pasivos ambientales en el </a:t>
            </a:r>
            <a:r>
              <a:rPr lang="es-ES" dirty="0" err="1" smtClean="0"/>
              <a:t>Peru</a:t>
            </a:r>
            <a:r>
              <a:rPr lang="es-ES" dirty="0" smtClean="0"/>
              <a:t>. Algunas empresas todavía eluden impunemente sus obligaciones ambientales y dilatan el cumplimientos de sus compromisos legales como la </a:t>
            </a:r>
            <a:r>
              <a:rPr lang="es-ES" dirty="0" err="1" smtClean="0"/>
              <a:t>Doe</a:t>
            </a:r>
            <a:r>
              <a:rPr lang="es-ES" dirty="0" smtClean="0"/>
              <a:t> Roe o la empresa </a:t>
            </a:r>
            <a:r>
              <a:rPr lang="es-ES" dirty="0" err="1" smtClean="0"/>
              <a:t>Volcan</a:t>
            </a:r>
            <a:r>
              <a:rPr lang="es-ES" dirty="0" smtClean="0"/>
              <a:t>.  Hoy estas </a:t>
            </a:r>
            <a:r>
              <a:rPr lang="es-ES" b="1" dirty="0" smtClean="0"/>
              <a:t>actividades extractivas tienen mayor responsabilidad social y ambiental y efectúan mayor inversión en tecnología</a:t>
            </a:r>
            <a:r>
              <a:rPr lang="es-ES" dirty="0" smtClean="0"/>
              <a:t> para la preservación ambiental pero hay mucha desconfianza ciudadana en el interior del país.</a:t>
            </a:r>
            <a:endParaRPr lang="es-PE" dirty="0" smtClean="0"/>
          </a:p>
          <a:p>
            <a:endParaRPr lang="es-PE"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Sistema Nacional de Gestión Ambiental</a:t>
            </a:r>
            <a:endParaRPr lang="es-PE" b="1" dirty="0"/>
          </a:p>
        </p:txBody>
      </p:sp>
      <p:sp>
        <p:nvSpPr>
          <p:cNvPr id="3" name="2 Marcador de contenido"/>
          <p:cNvSpPr>
            <a:spLocks noGrp="1"/>
          </p:cNvSpPr>
          <p:nvPr>
            <p:ph idx="1"/>
          </p:nvPr>
        </p:nvSpPr>
        <p:spPr/>
        <p:txBody>
          <a:bodyPr>
            <a:normAutofit fontScale="70000" lnSpcReduction="20000"/>
          </a:bodyPr>
          <a:lstStyle/>
          <a:p>
            <a:r>
              <a:rPr lang="es-ES" dirty="0" smtClean="0"/>
              <a:t>La Ley General del Ambiente, Ley 28611 (2005) establece un SNGA, con los siguientes instrumentos de gestión:</a:t>
            </a:r>
            <a:endParaRPr lang="es-PE" dirty="0" smtClean="0"/>
          </a:p>
          <a:p>
            <a:r>
              <a:rPr lang="es-ES" dirty="0" smtClean="0"/>
              <a:t>-ordenamiento territorial</a:t>
            </a:r>
            <a:endParaRPr lang="es-PE" dirty="0" smtClean="0"/>
          </a:p>
          <a:p>
            <a:r>
              <a:rPr lang="es-ES" dirty="0" smtClean="0"/>
              <a:t>-zonificación ecológica-económica</a:t>
            </a:r>
            <a:endParaRPr lang="es-PE" dirty="0" smtClean="0"/>
          </a:p>
          <a:p>
            <a:r>
              <a:rPr lang="es-ES" dirty="0" smtClean="0"/>
              <a:t>-acondicionamiento territorial</a:t>
            </a:r>
            <a:endParaRPr lang="es-PE" dirty="0" smtClean="0"/>
          </a:p>
          <a:p>
            <a:r>
              <a:rPr lang="es-ES" dirty="0" smtClean="0"/>
              <a:t>-zonificación urbana</a:t>
            </a:r>
            <a:endParaRPr lang="es-PE" dirty="0" smtClean="0"/>
          </a:p>
          <a:p>
            <a:r>
              <a:rPr lang="es-ES" dirty="0" smtClean="0"/>
              <a:t>-estándares de calidad ambiental </a:t>
            </a:r>
            <a:endParaRPr lang="es-PE" dirty="0" smtClean="0"/>
          </a:p>
          <a:p>
            <a:r>
              <a:rPr lang="es-ES" dirty="0" smtClean="0"/>
              <a:t>-limites máximos permisibles</a:t>
            </a:r>
            <a:endParaRPr lang="es-PE" dirty="0" smtClean="0"/>
          </a:p>
          <a:p>
            <a:r>
              <a:rPr lang="es-ES" dirty="0" smtClean="0"/>
              <a:t>-evaluación de impacto ambiental </a:t>
            </a:r>
            <a:endParaRPr lang="es-PE" dirty="0" smtClean="0"/>
          </a:p>
          <a:p>
            <a:pPr>
              <a:buNone/>
            </a:pPr>
            <a:endParaRPr lang="es-ES" dirty="0" smtClean="0"/>
          </a:p>
          <a:p>
            <a:pPr>
              <a:buNone/>
            </a:pPr>
            <a:r>
              <a:rPr lang="es-ES" dirty="0" smtClean="0"/>
              <a:t>También la Ley Marco  del Sistema de Gestión Ambiental, Ley 28245 del 2004 creó las </a:t>
            </a:r>
            <a:r>
              <a:rPr lang="es-ES" b="1" dirty="0" smtClean="0"/>
              <a:t>Comisiones Ambientales Regionales</a:t>
            </a:r>
            <a:r>
              <a:rPr lang="es-ES" dirty="0" smtClean="0"/>
              <a:t>, como espacios participativos y no solo informativos y formales.</a:t>
            </a:r>
            <a:endParaRPr lang="es-PE" dirty="0" smtClean="0"/>
          </a:p>
          <a:p>
            <a:endParaRPr lang="es-PE"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Sistema Nacional de Gestión Ambiental</a:t>
            </a:r>
            <a:endParaRPr lang="es-PE" b="1" dirty="0"/>
          </a:p>
        </p:txBody>
      </p:sp>
      <p:sp>
        <p:nvSpPr>
          <p:cNvPr id="3" name="2 Marcador de contenido"/>
          <p:cNvSpPr>
            <a:spLocks noGrp="1"/>
          </p:cNvSpPr>
          <p:nvPr>
            <p:ph idx="1"/>
          </p:nvPr>
        </p:nvSpPr>
        <p:spPr/>
        <p:txBody>
          <a:bodyPr/>
          <a:lstStyle/>
          <a:p>
            <a:r>
              <a:rPr lang="es-PE" dirty="0" smtClean="0"/>
              <a:t>Autoridad Nacional : Ministerio del Ambiente (MINAN)</a:t>
            </a:r>
          </a:p>
          <a:p>
            <a:r>
              <a:rPr lang="es-PE" dirty="0" smtClean="0"/>
              <a:t>Autoridades Sectoriales</a:t>
            </a:r>
          </a:p>
          <a:p>
            <a:r>
              <a:rPr lang="es-PE" dirty="0" smtClean="0"/>
              <a:t>Autoridades de GOBIERNOS REGIONALES </a:t>
            </a:r>
          </a:p>
          <a:p>
            <a:r>
              <a:rPr lang="es-PE" dirty="0" smtClean="0"/>
              <a:t>Autoridades de Gobiernos LOCALES</a:t>
            </a:r>
          </a:p>
          <a:p>
            <a:r>
              <a:rPr lang="es-PE" dirty="0" smtClean="0"/>
              <a:t>COMISIONES AMBIENTALES REGIONALES</a:t>
            </a:r>
            <a:endParaRPr lang="es-PE"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Sistema de gestión de RRHH</a:t>
            </a:r>
            <a:endParaRPr lang="es-PE" b="1" dirty="0"/>
          </a:p>
        </p:txBody>
      </p:sp>
      <p:sp>
        <p:nvSpPr>
          <p:cNvPr id="3" name="2 Marcador de contenido"/>
          <p:cNvSpPr>
            <a:spLocks noGrp="1"/>
          </p:cNvSpPr>
          <p:nvPr>
            <p:ph idx="1"/>
          </p:nvPr>
        </p:nvSpPr>
        <p:spPr/>
        <p:txBody>
          <a:bodyPr>
            <a:normAutofit fontScale="70000" lnSpcReduction="20000"/>
          </a:bodyPr>
          <a:lstStyle/>
          <a:p>
            <a:r>
              <a:rPr lang="es-ES" dirty="0" smtClean="0"/>
              <a:t>La Ley de Recursos Hídricos (2009) establece la creación de un Sistema de Gestión de Recursos Hídricos. INSTRUMENTOS:</a:t>
            </a:r>
            <a:endParaRPr lang="es-PE" dirty="0" smtClean="0"/>
          </a:p>
          <a:p>
            <a:r>
              <a:rPr lang="es-ES" dirty="0" smtClean="0"/>
              <a:t>-demarcación de la cuenca hidrográfica (ex Distrito de Riego)</a:t>
            </a:r>
            <a:endParaRPr lang="es-PE" dirty="0" smtClean="0"/>
          </a:p>
          <a:p>
            <a:r>
              <a:rPr lang="es-ES" dirty="0" smtClean="0"/>
              <a:t>-planificación hidrológica</a:t>
            </a:r>
            <a:endParaRPr lang="es-PE" dirty="0" smtClean="0"/>
          </a:p>
          <a:p>
            <a:r>
              <a:rPr lang="es-ES" dirty="0" smtClean="0"/>
              <a:t>-estándares de calidad ambiental.</a:t>
            </a:r>
            <a:endParaRPr lang="es-PE" dirty="0" smtClean="0"/>
          </a:p>
          <a:p>
            <a:r>
              <a:rPr lang="es-ES" dirty="0" smtClean="0"/>
              <a:t>-limites máximos permisibles</a:t>
            </a:r>
            <a:endParaRPr lang="es-PE" dirty="0" smtClean="0"/>
          </a:p>
          <a:p>
            <a:r>
              <a:rPr lang="es-ES" dirty="0" smtClean="0"/>
              <a:t>-evaluación del impacto ambiental</a:t>
            </a:r>
            <a:endParaRPr lang="es-PE" dirty="0" smtClean="0"/>
          </a:p>
          <a:p>
            <a:r>
              <a:rPr lang="es-ES" dirty="0" smtClean="0"/>
              <a:t>Por el </a:t>
            </a:r>
            <a:r>
              <a:rPr lang="es-ES" b="1" dirty="0" smtClean="0"/>
              <a:t>art. 124</a:t>
            </a:r>
            <a:r>
              <a:rPr lang="es-ES" dirty="0" smtClean="0"/>
              <a:t> de la LRH se establece el Plan Nacional de vigilancia de la calidad del agua</a:t>
            </a:r>
            <a:endParaRPr lang="es-PE" dirty="0" smtClean="0"/>
          </a:p>
          <a:p>
            <a:r>
              <a:rPr lang="es-ES" dirty="0" smtClean="0"/>
              <a:t>Declaratoria de emergencia de los recursos hídricos</a:t>
            </a:r>
            <a:r>
              <a:rPr lang="es-ES" b="1" dirty="0" smtClean="0"/>
              <a:t> art.130.</a:t>
            </a:r>
            <a:r>
              <a:rPr lang="es-ES" dirty="0" smtClean="0"/>
              <a:t> </a:t>
            </a:r>
            <a:endParaRPr lang="es-PE" dirty="0" smtClean="0"/>
          </a:p>
          <a:p>
            <a:r>
              <a:rPr lang="es-ES" dirty="0" smtClean="0"/>
              <a:t>Por el </a:t>
            </a:r>
            <a:r>
              <a:rPr lang="es-ES" b="1" dirty="0" smtClean="0"/>
              <a:t>art.-138</a:t>
            </a:r>
            <a:r>
              <a:rPr lang="es-ES" dirty="0" smtClean="0"/>
              <a:t>- LRH la autoridad ambiental sectorial expresa su opinión técnica a través de la certificación ambiental correspondiente sobre el sistema de tratamiento y sobre los efectos del vertimiento en un cuerpo receptor</a:t>
            </a:r>
            <a:endParaRPr lang="es-PE" dirty="0" smtClean="0"/>
          </a:p>
          <a:p>
            <a:pPr>
              <a:buNone/>
            </a:pPr>
            <a:endParaRPr lang="es-PE"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93775"/>
          </a:xfrm>
        </p:spPr>
        <p:txBody>
          <a:bodyPr/>
          <a:lstStyle/>
          <a:p>
            <a:r>
              <a:rPr lang="es-ES" sz="3200" b="1" dirty="0" smtClean="0">
                <a:solidFill>
                  <a:schemeClr val="accent2"/>
                </a:solidFill>
                <a:effectLst>
                  <a:outerShdw blurRad="38100" dist="38100" dir="2700000" algn="tl">
                    <a:srgbClr val="C0C0C0"/>
                  </a:outerShdw>
                </a:effectLst>
              </a:rPr>
              <a:t>PRINCIPIOS DE LA GESTION DEL AGUA</a:t>
            </a:r>
            <a:endParaRPr lang="es-ES" sz="3200" b="1" dirty="0">
              <a:solidFill>
                <a:schemeClr val="accent2"/>
              </a:solidFill>
              <a:effectLst>
                <a:outerShdw blurRad="38100" dist="38100" dir="2700000" algn="tl">
                  <a:srgbClr val="C0C0C0"/>
                </a:outerShdw>
              </a:effectLst>
            </a:endParaRPr>
          </a:p>
        </p:txBody>
      </p:sp>
      <p:sp>
        <p:nvSpPr>
          <p:cNvPr id="6147" name="Rectangle 3"/>
          <p:cNvSpPr>
            <a:spLocks noGrp="1" noChangeArrowheads="1"/>
          </p:cNvSpPr>
          <p:nvPr>
            <p:ph type="body" idx="1"/>
          </p:nvPr>
        </p:nvSpPr>
        <p:spPr>
          <a:xfrm>
            <a:off x="457200" y="1196975"/>
            <a:ext cx="8229600" cy="4929188"/>
          </a:xfrm>
        </p:spPr>
        <p:txBody>
          <a:bodyPr/>
          <a:lstStyle/>
          <a:p>
            <a:pPr marL="271463" indent="-271463" algn="just">
              <a:lnSpc>
                <a:spcPct val="90000"/>
              </a:lnSpc>
              <a:spcBef>
                <a:spcPct val="0"/>
              </a:spcBef>
              <a:buClr>
                <a:schemeClr val="accent2"/>
              </a:buClr>
              <a:buSzPct val="75000"/>
              <a:buFont typeface="Wingdings" pitchFamily="2" charset="2"/>
              <a:buChar char="§"/>
            </a:pPr>
            <a:r>
              <a:rPr lang="es-ES" sz="2800" b="1">
                <a:solidFill>
                  <a:schemeClr val="accent2"/>
                </a:solidFill>
                <a:effectLst>
                  <a:outerShdw blurRad="38100" dist="38100" dir="2700000" algn="tl">
                    <a:srgbClr val="C0C0C0"/>
                  </a:outerShdw>
                </a:effectLst>
              </a:rPr>
              <a:t>Valoración del agua y de su gestión integrada </a:t>
            </a:r>
          </a:p>
          <a:p>
            <a:pPr marL="271463" indent="-271463" algn="just">
              <a:lnSpc>
                <a:spcPct val="90000"/>
              </a:lnSpc>
              <a:spcBef>
                <a:spcPct val="0"/>
              </a:spcBef>
              <a:buClr>
                <a:schemeClr val="accent2"/>
              </a:buClr>
              <a:buSzPct val="75000"/>
              <a:buFont typeface="Wingdings" pitchFamily="2" charset="2"/>
              <a:buNone/>
            </a:pPr>
            <a:r>
              <a:rPr lang="es-ES" sz="2800"/>
              <a:t>   </a:t>
            </a:r>
            <a:r>
              <a:rPr lang="es-ES" sz="2000"/>
              <a:t>El agua tiene valor sociocultural, económico y ambiental por lo que su uso debe basarse en la gestión integrada y en el equilibrio entre éstos. </a:t>
            </a:r>
          </a:p>
          <a:p>
            <a:pPr marL="271463" indent="-271463" algn="just">
              <a:lnSpc>
                <a:spcPct val="90000"/>
              </a:lnSpc>
              <a:spcBef>
                <a:spcPct val="0"/>
              </a:spcBef>
              <a:buClr>
                <a:schemeClr val="accent2"/>
              </a:buClr>
              <a:buSzPct val="75000"/>
              <a:buFont typeface="Wingdings" pitchFamily="2" charset="2"/>
              <a:buNone/>
            </a:pPr>
            <a:endParaRPr lang="es-ES" sz="2000"/>
          </a:p>
          <a:p>
            <a:pPr marL="271463" indent="-271463" algn="just">
              <a:lnSpc>
                <a:spcPct val="90000"/>
              </a:lnSpc>
              <a:spcBef>
                <a:spcPct val="0"/>
              </a:spcBef>
              <a:buClr>
                <a:schemeClr val="accent2"/>
              </a:buClr>
              <a:buSzPct val="75000"/>
              <a:buFont typeface="Wingdings" pitchFamily="2" charset="2"/>
              <a:buChar char="§"/>
            </a:pPr>
            <a:r>
              <a:rPr lang="es-ES" sz="2800" b="1">
                <a:solidFill>
                  <a:schemeClr val="accent2"/>
                </a:solidFill>
                <a:effectLst>
                  <a:outerShdw blurRad="38100" dist="38100" dir="2700000" algn="tl">
                    <a:srgbClr val="C0C0C0"/>
                  </a:outerShdw>
                </a:effectLst>
              </a:rPr>
              <a:t>Prioridad en el acceso al agua </a:t>
            </a:r>
          </a:p>
          <a:p>
            <a:pPr marL="271463" indent="-271463" algn="just">
              <a:lnSpc>
                <a:spcPct val="90000"/>
              </a:lnSpc>
              <a:spcBef>
                <a:spcPct val="0"/>
              </a:spcBef>
              <a:buClr>
                <a:schemeClr val="accent2"/>
              </a:buClr>
              <a:buSzPct val="75000"/>
              <a:buFont typeface="Wingdings" pitchFamily="2" charset="2"/>
              <a:buNone/>
            </a:pPr>
            <a:r>
              <a:rPr lang="es-ES" sz="2800">
                <a:solidFill>
                  <a:schemeClr val="accent2"/>
                </a:solidFill>
              </a:rPr>
              <a:t>   </a:t>
            </a:r>
            <a:r>
              <a:rPr lang="es-ES" sz="2000"/>
              <a:t>Es prioritaria</a:t>
            </a:r>
            <a:r>
              <a:rPr lang="es-ES" sz="2000">
                <a:solidFill>
                  <a:schemeClr val="accent2"/>
                </a:solidFill>
              </a:rPr>
              <a:t> </a:t>
            </a:r>
            <a:r>
              <a:rPr lang="es-ES" sz="2000"/>
              <a:t>la satisfacción de las necesidades primarias de la persona humana por ser un derecho fundamental sobre cualquier uso, inclusive en épocas de escasez.</a:t>
            </a:r>
          </a:p>
          <a:p>
            <a:pPr marL="271463" indent="-271463" algn="just">
              <a:lnSpc>
                <a:spcPct val="90000"/>
              </a:lnSpc>
              <a:spcBef>
                <a:spcPct val="0"/>
              </a:spcBef>
              <a:buClr>
                <a:schemeClr val="accent2"/>
              </a:buClr>
              <a:buSzPct val="75000"/>
              <a:buFont typeface="Wingdings" pitchFamily="2" charset="2"/>
              <a:buNone/>
            </a:pPr>
            <a:endParaRPr lang="es-ES" sz="2000"/>
          </a:p>
          <a:p>
            <a:pPr marL="271463" indent="-271463" algn="just">
              <a:lnSpc>
                <a:spcPct val="90000"/>
              </a:lnSpc>
              <a:spcBef>
                <a:spcPct val="0"/>
              </a:spcBef>
              <a:buClr>
                <a:schemeClr val="accent2"/>
              </a:buClr>
              <a:buSzPct val="75000"/>
              <a:buFont typeface="Wingdings" pitchFamily="2" charset="2"/>
              <a:buChar char="§"/>
            </a:pPr>
            <a:r>
              <a:rPr lang="es-ES" sz="2800" b="1">
                <a:solidFill>
                  <a:schemeClr val="accent2"/>
                </a:solidFill>
                <a:effectLst>
                  <a:outerShdw blurRad="38100" dist="38100" dir="2700000" algn="tl">
                    <a:srgbClr val="C0C0C0"/>
                  </a:outerShdw>
                </a:effectLst>
              </a:rPr>
              <a:t>Participación de la población y cultura del agua</a:t>
            </a:r>
          </a:p>
          <a:p>
            <a:pPr marL="271463" indent="-271463" algn="just">
              <a:lnSpc>
                <a:spcPct val="90000"/>
              </a:lnSpc>
              <a:spcBef>
                <a:spcPct val="0"/>
              </a:spcBef>
              <a:buClr>
                <a:schemeClr val="accent2"/>
              </a:buClr>
              <a:buSzPct val="75000"/>
              <a:buFont typeface="Wingdings" pitchFamily="2" charset="2"/>
              <a:buNone/>
            </a:pPr>
            <a:r>
              <a:rPr lang="es-ES" sz="2800">
                <a:solidFill>
                  <a:schemeClr val="accent2"/>
                </a:solidFill>
              </a:rPr>
              <a:t>   </a:t>
            </a:r>
            <a:r>
              <a:rPr lang="es-ES" sz="2000"/>
              <a:t>El estado propicia y crea mecanismos de participación directa de los usuarios así como instruye sobre la cultura del agua.</a:t>
            </a:r>
          </a:p>
        </p:txBody>
      </p:sp>
      <p:sp>
        <p:nvSpPr>
          <p:cNvPr id="6148" name="Rectangle 4"/>
          <p:cNvSpPr>
            <a:spLocks noChangeArrowheads="1"/>
          </p:cNvSpPr>
          <p:nvPr/>
        </p:nvSpPr>
        <p:spPr bwMode="auto">
          <a:xfrm>
            <a:off x="0" y="6461125"/>
            <a:ext cx="1187450" cy="396875"/>
          </a:xfrm>
          <a:prstGeom prst="rect">
            <a:avLst/>
          </a:prstGeom>
          <a:noFill/>
          <a:ln w="9525">
            <a:noFill/>
            <a:miter lim="800000"/>
            <a:headEnd/>
            <a:tailEnd/>
          </a:ln>
          <a:effectLst/>
        </p:spPr>
        <p:txBody>
          <a:bodyPr>
            <a:spAutoFit/>
          </a:bodyPr>
          <a:lstStyle/>
          <a:p>
            <a:pPr algn="ctr"/>
            <a:r>
              <a:rPr lang="es-ES" sz="1000" i="1">
                <a:solidFill>
                  <a:schemeClr val="accent2"/>
                </a:solidFill>
              </a:rPr>
              <a:t>Comisión Agraria</a:t>
            </a:r>
          </a:p>
          <a:p>
            <a:pPr algn="ctr"/>
            <a:r>
              <a:rPr lang="es-ES" sz="1000" i="1">
                <a:solidFill>
                  <a:schemeClr val="accent2"/>
                </a:solidFill>
              </a:rPr>
              <a:t>2008-2009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MX" b="1" smtClean="0"/>
              <a:t>TENDENCIA CULTURALISTA</a:t>
            </a:r>
            <a:endParaRPr lang="es-ES" b="1" smtClean="0"/>
          </a:p>
        </p:txBody>
      </p:sp>
      <p:sp>
        <p:nvSpPr>
          <p:cNvPr id="20483" name="Rectangle 3"/>
          <p:cNvSpPr>
            <a:spLocks noGrp="1" noChangeArrowheads="1"/>
          </p:cNvSpPr>
          <p:nvPr>
            <p:ph type="body" idx="1"/>
          </p:nvPr>
        </p:nvSpPr>
        <p:spPr/>
        <p:txBody>
          <a:bodyPr/>
          <a:lstStyle/>
          <a:p>
            <a:pPr eaLnBrk="1" hangingPunct="1"/>
            <a:r>
              <a:rPr lang="es-MX" dirty="0" smtClean="0"/>
              <a:t>Estudia cada organización social especifica en su entorno y relación al agua, a los conflictos sociales y procesos de  negociación y valores de equidad</a:t>
            </a:r>
          </a:p>
          <a:p>
            <a:pPr eaLnBrk="1" hangingPunct="1"/>
            <a:r>
              <a:rPr lang="es-MX" dirty="0" smtClean="0"/>
              <a:t>Fomenta el Pluralismo jurídico y cultural</a:t>
            </a:r>
          </a:p>
          <a:p>
            <a:pPr eaLnBrk="1" hangingPunct="1"/>
            <a:r>
              <a:rPr lang="es-MX" dirty="0" smtClean="0"/>
              <a:t>Es exponente de esta tendencia la Universidad de </a:t>
            </a:r>
            <a:r>
              <a:rPr lang="es-MX" dirty="0" err="1" smtClean="0"/>
              <a:t>Wageningen</a:t>
            </a:r>
            <a:r>
              <a:rPr lang="es-MX" dirty="0" smtClean="0"/>
              <a:t> en Holanda</a:t>
            </a:r>
            <a:endParaRPr lang="es-E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68313" y="333375"/>
            <a:ext cx="8229600" cy="6048375"/>
          </a:xfrm>
        </p:spPr>
        <p:txBody>
          <a:bodyPr/>
          <a:lstStyle/>
          <a:p>
            <a:pPr>
              <a:lnSpc>
                <a:spcPct val="85000"/>
              </a:lnSpc>
              <a:buClr>
                <a:schemeClr val="accent2"/>
              </a:buClr>
              <a:buSzPct val="75000"/>
              <a:buFont typeface="Wingdings" pitchFamily="2" charset="2"/>
              <a:buChar char="§"/>
            </a:pPr>
            <a:r>
              <a:rPr lang="es-ES" sz="2800" b="1">
                <a:solidFill>
                  <a:schemeClr val="accent2"/>
                </a:solidFill>
                <a:effectLst>
                  <a:outerShdw blurRad="38100" dist="38100" dir="2700000" algn="tl">
                    <a:srgbClr val="C0C0C0"/>
                  </a:outerShdw>
                </a:effectLst>
              </a:rPr>
              <a:t>Seguridad jurídica</a:t>
            </a:r>
          </a:p>
          <a:p>
            <a:pPr algn="just">
              <a:lnSpc>
                <a:spcPct val="85000"/>
              </a:lnSpc>
              <a:buClr>
                <a:schemeClr val="accent2"/>
              </a:buClr>
              <a:buSzPct val="75000"/>
              <a:buFont typeface="Wingdings" pitchFamily="2" charset="2"/>
              <a:buNone/>
            </a:pPr>
            <a:r>
              <a:rPr lang="es-ES" sz="2400">
                <a:solidFill>
                  <a:schemeClr val="accent2"/>
                </a:solidFill>
              </a:rPr>
              <a:t>   	</a:t>
            </a:r>
            <a:r>
              <a:rPr lang="es-ES" sz="2000"/>
              <a:t>El Estado consagra un régimen de derechos para el uso del agua.</a:t>
            </a:r>
          </a:p>
          <a:p>
            <a:pPr algn="just">
              <a:lnSpc>
                <a:spcPct val="85000"/>
              </a:lnSpc>
              <a:buClr>
                <a:schemeClr val="accent2"/>
              </a:buClr>
              <a:buSzPct val="75000"/>
              <a:buFont typeface="Wingdings" pitchFamily="2" charset="2"/>
              <a:buNone/>
            </a:pPr>
            <a:r>
              <a:rPr lang="es-ES" sz="2000"/>
              <a:t> </a:t>
            </a:r>
          </a:p>
          <a:p>
            <a:pPr algn="just">
              <a:lnSpc>
                <a:spcPct val="85000"/>
              </a:lnSpc>
              <a:buClr>
                <a:schemeClr val="accent2"/>
              </a:buClr>
              <a:buSzPct val="75000"/>
              <a:buFont typeface="Wingdings" pitchFamily="2" charset="2"/>
              <a:buChar char="§"/>
            </a:pPr>
            <a:r>
              <a:rPr lang="es-ES" sz="2800" b="1">
                <a:solidFill>
                  <a:schemeClr val="accent2"/>
                </a:solidFill>
                <a:effectLst>
                  <a:outerShdw blurRad="38100" dist="38100" dir="2700000" algn="tl">
                    <a:srgbClr val="C0C0C0"/>
                  </a:outerShdw>
                </a:effectLst>
              </a:rPr>
              <a:t>Respeto de los usos del agua por las Comunidades Campesinas y Comunidades Nativas</a:t>
            </a:r>
          </a:p>
          <a:p>
            <a:pPr algn="just">
              <a:lnSpc>
                <a:spcPct val="85000"/>
              </a:lnSpc>
              <a:buClr>
                <a:schemeClr val="accent2"/>
              </a:buClr>
              <a:buSzPct val="75000"/>
              <a:buFont typeface="Wingdings" pitchFamily="2" charset="2"/>
              <a:buNone/>
            </a:pPr>
            <a:r>
              <a:rPr lang="es-ES" sz="2400">
                <a:solidFill>
                  <a:schemeClr val="accent2"/>
                </a:solidFill>
              </a:rPr>
              <a:t>    </a:t>
            </a:r>
            <a:r>
              <a:rPr lang="es-ES" sz="2000"/>
              <a:t>Así como su derecho de utilizar las aguas que discurren por sus tierras, en tanto no se oponga a la Ley. Promueve el conocimiento y tecnología ancestral del agua.</a:t>
            </a:r>
          </a:p>
          <a:p>
            <a:pPr algn="just">
              <a:lnSpc>
                <a:spcPct val="85000"/>
              </a:lnSpc>
              <a:buClr>
                <a:schemeClr val="accent2"/>
              </a:buClr>
              <a:buSzPct val="75000"/>
              <a:buFont typeface="Wingdings" pitchFamily="2" charset="2"/>
              <a:buNone/>
            </a:pPr>
            <a:endParaRPr lang="es-ES" sz="2000">
              <a:solidFill>
                <a:schemeClr val="accent2"/>
              </a:solidFill>
            </a:endParaRPr>
          </a:p>
          <a:p>
            <a:pPr algn="just">
              <a:lnSpc>
                <a:spcPct val="85000"/>
              </a:lnSpc>
              <a:buClr>
                <a:schemeClr val="accent2"/>
              </a:buClr>
              <a:buSzPct val="75000"/>
              <a:buFont typeface="Wingdings" pitchFamily="2" charset="2"/>
              <a:buChar char="§"/>
            </a:pPr>
            <a:r>
              <a:rPr lang="es-ES" sz="2800" b="1">
                <a:solidFill>
                  <a:schemeClr val="accent2"/>
                </a:solidFill>
                <a:effectLst>
                  <a:outerShdw blurRad="38100" dist="38100" dir="2700000" algn="tl">
                    <a:srgbClr val="C0C0C0"/>
                  </a:outerShdw>
                </a:effectLst>
              </a:rPr>
              <a:t>Sostenibilidad</a:t>
            </a:r>
          </a:p>
          <a:p>
            <a:pPr algn="just">
              <a:lnSpc>
                <a:spcPct val="85000"/>
              </a:lnSpc>
              <a:buClr>
                <a:schemeClr val="accent2"/>
              </a:buClr>
              <a:buSzPct val="75000"/>
              <a:buFont typeface="Wingdings" pitchFamily="2" charset="2"/>
              <a:buNone/>
            </a:pPr>
            <a:r>
              <a:rPr lang="es-ES" sz="2400"/>
              <a:t>   </a:t>
            </a:r>
            <a:r>
              <a:rPr lang="es-ES" sz="2000"/>
              <a:t>Se legisla su uso pensando en las futuras generaciones.</a:t>
            </a:r>
          </a:p>
          <a:p>
            <a:pPr algn="just">
              <a:lnSpc>
                <a:spcPct val="85000"/>
              </a:lnSpc>
              <a:buClr>
                <a:schemeClr val="accent2"/>
              </a:buClr>
              <a:buSzPct val="75000"/>
              <a:buFont typeface="Wingdings" pitchFamily="2" charset="2"/>
              <a:buNone/>
            </a:pPr>
            <a:endParaRPr lang="es-ES" sz="2000"/>
          </a:p>
          <a:p>
            <a:pPr algn="just">
              <a:lnSpc>
                <a:spcPct val="85000"/>
              </a:lnSpc>
              <a:buClr>
                <a:schemeClr val="accent2"/>
              </a:buClr>
              <a:buSzPct val="75000"/>
              <a:buFont typeface="Wingdings" pitchFamily="2" charset="2"/>
              <a:buChar char="§"/>
            </a:pPr>
            <a:r>
              <a:rPr lang="es-ES" sz="2800" b="1">
                <a:solidFill>
                  <a:schemeClr val="accent2"/>
                </a:solidFill>
                <a:effectLst>
                  <a:outerShdw blurRad="38100" dist="38100" dir="2700000" algn="tl">
                    <a:srgbClr val="C0C0C0"/>
                  </a:outerShdw>
                </a:effectLst>
              </a:rPr>
              <a:t>Descentralización de la gestión pública del agua y de autoridad única</a:t>
            </a:r>
          </a:p>
          <a:p>
            <a:pPr algn="just">
              <a:lnSpc>
                <a:spcPct val="85000"/>
              </a:lnSpc>
              <a:buClr>
                <a:schemeClr val="accent2"/>
              </a:buClr>
              <a:buSzPct val="75000"/>
              <a:buFont typeface="Wingdings" pitchFamily="2" charset="2"/>
              <a:buNone/>
            </a:pPr>
            <a:r>
              <a:rPr lang="es-ES" sz="2400"/>
              <a:t>   </a:t>
            </a:r>
            <a:r>
              <a:rPr lang="es-ES" sz="2000"/>
              <a:t>Se crea el Sistema Nacional de gestión del Agua</a:t>
            </a:r>
            <a:endParaRPr lang="es-ES" sz="2400">
              <a:solidFill>
                <a:schemeClr val="accent2"/>
              </a:solidFill>
            </a:endParaRPr>
          </a:p>
        </p:txBody>
      </p:sp>
      <p:sp>
        <p:nvSpPr>
          <p:cNvPr id="8197" name="Rectangle 5"/>
          <p:cNvSpPr>
            <a:spLocks noChangeArrowheads="1"/>
          </p:cNvSpPr>
          <p:nvPr/>
        </p:nvSpPr>
        <p:spPr bwMode="auto">
          <a:xfrm>
            <a:off x="0" y="6461125"/>
            <a:ext cx="1296988" cy="396875"/>
          </a:xfrm>
          <a:prstGeom prst="rect">
            <a:avLst/>
          </a:prstGeom>
          <a:noFill/>
          <a:ln w="9525">
            <a:noFill/>
            <a:miter lim="800000"/>
            <a:headEnd/>
            <a:tailEnd/>
          </a:ln>
          <a:effectLst/>
        </p:spPr>
        <p:txBody>
          <a:bodyPr>
            <a:spAutoFit/>
          </a:bodyPr>
          <a:lstStyle/>
          <a:p>
            <a:pPr algn="ctr"/>
            <a:r>
              <a:rPr lang="es-ES" sz="1000" i="1">
                <a:solidFill>
                  <a:schemeClr val="accent2"/>
                </a:solidFill>
              </a:rPr>
              <a:t>Comisión Agraria</a:t>
            </a:r>
          </a:p>
          <a:p>
            <a:pPr algn="ctr"/>
            <a:r>
              <a:rPr lang="es-ES" sz="1000" i="1">
                <a:solidFill>
                  <a:schemeClr val="accent2"/>
                </a:solidFill>
              </a:rPr>
              <a:t>2008-2009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Sistema de Cobranza por uso del agua</a:t>
            </a:r>
            <a:endParaRPr lang="es-PE" b="1" dirty="0"/>
          </a:p>
        </p:txBody>
      </p:sp>
      <p:sp>
        <p:nvSpPr>
          <p:cNvPr id="3" name="2 Marcador de contenido"/>
          <p:cNvSpPr>
            <a:spLocks noGrp="1"/>
          </p:cNvSpPr>
          <p:nvPr>
            <p:ph idx="1"/>
          </p:nvPr>
        </p:nvSpPr>
        <p:spPr/>
        <p:txBody>
          <a:bodyPr>
            <a:normAutofit fontScale="85000" lnSpcReduction="20000"/>
          </a:bodyPr>
          <a:lstStyle/>
          <a:p>
            <a:r>
              <a:rPr lang="es-ES" smtClean="0"/>
              <a:t>La LRH </a:t>
            </a:r>
            <a:r>
              <a:rPr lang="es-ES" dirty="0" smtClean="0"/>
              <a:t>dispone en </a:t>
            </a:r>
            <a:r>
              <a:rPr lang="es-ES" smtClean="0"/>
              <a:t>su art. </a:t>
            </a:r>
            <a:r>
              <a:rPr lang="es-ES" dirty="0" smtClean="0"/>
              <a:t>90 un régimen económico </a:t>
            </a:r>
            <a:r>
              <a:rPr lang="es-ES" b="1" dirty="0" smtClean="0"/>
              <a:t>por el uso </a:t>
            </a:r>
            <a:r>
              <a:rPr lang="es-ES" dirty="0" smtClean="0"/>
              <a:t>del agua:</a:t>
            </a:r>
          </a:p>
          <a:p>
            <a:r>
              <a:rPr lang="es-ES" dirty="0" smtClean="0"/>
              <a:t>-retribución económica por el us</a:t>
            </a:r>
            <a:r>
              <a:rPr lang="es-PE" dirty="0" smtClean="0"/>
              <a:t>o</a:t>
            </a:r>
            <a:r>
              <a:rPr lang="es-ES" dirty="0" smtClean="0"/>
              <a:t> </a:t>
            </a:r>
            <a:r>
              <a:rPr lang="es-ES" smtClean="0"/>
              <a:t>del agua (tarifa por uso agrario y no agrario)</a:t>
            </a:r>
            <a:endParaRPr lang="es-ES" dirty="0" smtClean="0"/>
          </a:p>
          <a:p>
            <a:r>
              <a:rPr lang="es-ES" dirty="0" smtClean="0"/>
              <a:t>-retribución económica por el ve</a:t>
            </a:r>
            <a:r>
              <a:rPr lang="es-PE" dirty="0" smtClean="0"/>
              <a:t>r</a:t>
            </a:r>
            <a:r>
              <a:rPr lang="es-ES" dirty="0" smtClean="0"/>
              <a:t>timiento de uso del </a:t>
            </a:r>
            <a:r>
              <a:rPr lang="es-ES" smtClean="0"/>
              <a:t>agua residual.</a:t>
            </a:r>
            <a:endParaRPr lang="es-ES" dirty="0" smtClean="0"/>
          </a:p>
          <a:p>
            <a:r>
              <a:rPr lang="es-ES" dirty="0" smtClean="0"/>
              <a:t>-tarifa por el servicio de distr</a:t>
            </a:r>
            <a:r>
              <a:rPr lang="es-PE" dirty="0" smtClean="0"/>
              <a:t>i</a:t>
            </a:r>
            <a:r>
              <a:rPr lang="es-ES" dirty="0" smtClean="0"/>
              <a:t>bución del agua en los </a:t>
            </a:r>
            <a:r>
              <a:rPr lang="es-ES" smtClean="0"/>
              <a:t>usos sectoriales.</a:t>
            </a:r>
            <a:endParaRPr lang="es-ES" dirty="0" smtClean="0"/>
          </a:p>
          <a:p>
            <a:r>
              <a:rPr lang="es-ES" dirty="0" smtClean="0"/>
              <a:t>-tarifa por la utilización de la</a:t>
            </a:r>
            <a:r>
              <a:rPr lang="es-PE" dirty="0" smtClean="0"/>
              <a:t> </a:t>
            </a:r>
            <a:r>
              <a:rPr lang="es-ES" dirty="0" smtClean="0"/>
              <a:t>infraestructura hidráulica mayor </a:t>
            </a:r>
            <a:r>
              <a:rPr lang="es-ES" smtClean="0"/>
              <a:t>y menor.</a:t>
            </a:r>
            <a:endParaRPr lang="es-ES" dirty="0" smtClean="0"/>
          </a:p>
          <a:p>
            <a:r>
              <a:rPr lang="es-ES" dirty="0" smtClean="0"/>
              <a:t>-tarifa por el monitoreo y gesti</a:t>
            </a:r>
            <a:r>
              <a:rPr lang="es-PE" dirty="0" smtClean="0"/>
              <a:t>ó</a:t>
            </a:r>
            <a:r>
              <a:rPr lang="es-ES" dirty="0" smtClean="0"/>
              <a:t>n del uso de </a:t>
            </a:r>
            <a:r>
              <a:rPr lang="es-ES" smtClean="0"/>
              <a:t>aguas subterráneas.</a:t>
            </a:r>
            <a:endParaRPr lang="es-ES" dirty="0" smtClean="0"/>
          </a:p>
          <a:p>
            <a:endParaRPr lang="es-PE"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Integrantes del Sistema de Gestión RRHH</a:t>
            </a:r>
            <a:endParaRPr lang="es-PE" b="1" dirty="0"/>
          </a:p>
        </p:txBody>
      </p:sp>
      <p:sp>
        <p:nvSpPr>
          <p:cNvPr id="3" name="2 Marcador de contenido"/>
          <p:cNvSpPr>
            <a:spLocks noGrp="1"/>
          </p:cNvSpPr>
          <p:nvPr>
            <p:ph idx="1"/>
          </p:nvPr>
        </p:nvSpPr>
        <p:spPr/>
        <p:txBody>
          <a:bodyPr>
            <a:normAutofit fontScale="92500" lnSpcReduction="10000"/>
          </a:bodyPr>
          <a:lstStyle/>
          <a:p>
            <a:pPr>
              <a:buNone/>
            </a:pPr>
            <a:r>
              <a:rPr lang="es-ES" dirty="0" smtClean="0"/>
              <a:t> Integran dicho sistema:</a:t>
            </a:r>
            <a:endParaRPr lang="es-PE" dirty="0" smtClean="0"/>
          </a:p>
          <a:p>
            <a:r>
              <a:rPr lang="es-ES" dirty="0" smtClean="0"/>
              <a:t>-La Autoridad nacional del Agua (ANA)</a:t>
            </a:r>
            <a:endParaRPr lang="es-PE" dirty="0" smtClean="0"/>
          </a:p>
          <a:p>
            <a:r>
              <a:rPr lang="es-ES" dirty="0" smtClean="0"/>
              <a:t>-Ministerios: Ambiente, Salud, </a:t>
            </a:r>
            <a:r>
              <a:rPr lang="es-ES" dirty="0" err="1" smtClean="0"/>
              <a:t>Energia</a:t>
            </a:r>
            <a:r>
              <a:rPr lang="es-ES" dirty="0" smtClean="0"/>
              <a:t> y Minas, Industria</a:t>
            </a:r>
            <a:endParaRPr lang="es-PE" dirty="0" smtClean="0"/>
          </a:p>
          <a:p>
            <a:r>
              <a:rPr lang="es-ES" dirty="0" smtClean="0"/>
              <a:t>-Gobiernos Regionales y   Locales</a:t>
            </a:r>
            <a:endParaRPr lang="es-PE" dirty="0" smtClean="0"/>
          </a:p>
          <a:p>
            <a:r>
              <a:rPr lang="es-ES" dirty="0" smtClean="0"/>
              <a:t>-organizaciones de usuarios agrarios y no-agrarios</a:t>
            </a:r>
            <a:endParaRPr lang="es-PE" dirty="0" smtClean="0"/>
          </a:p>
          <a:p>
            <a:r>
              <a:rPr lang="es-ES" dirty="0" smtClean="0"/>
              <a:t>-Entidades operadoras del sistema hidráulico</a:t>
            </a:r>
            <a:endParaRPr lang="es-PE" dirty="0" smtClean="0"/>
          </a:p>
          <a:p>
            <a:r>
              <a:rPr lang="es-ES" dirty="0" smtClean="0"/>
              <a:t>-comunidades campesinas y  nativas</a:t>
            </a:r>
            <a:endParaRPr lang="es-PE" dirty="0" smtClean="0"/>
          </a:p>
          <a:p>
            <a:r>
              <a:rPr lang="es-ES" dirty="0" smtClean="0"/>
              <a:t>-otras entidades publicas especiales</a:t>
            </a:r>
            <a:endParaRPr lang="es-PE" dirty="0" smtClean="0"/>
          </a:p>
          <a:p>
            <a:endParaRPr lang="es-PE"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Graves problemas de integración</a:t>
            </a:r>
            <a:endParaRPr lang="es-PE" b="1" dirty="0"/>
          </a:p>
        </p:txBody>
      </p:sp>
      <p:sp>
        <p:nvSpPr>
          <p:cNvPr id="3" name="2 Marcador de contenido"/>
          <p:cNvSpPr>
            <a:spLocks noGrp="1"/>
          </p:cNvSpPr>
          <p:nvPr>
            <p:ph idx="1"/>
          </p:nvPr>
        </p:nvSpPr>
        <p:spPr/>
        <p:txBody>
          <a:bodyPr>
            <a:normAutofit fontScale="92500"/>
          </a:bodyPr>
          <a:lstStyle/>
          <a:p>
            <a:r>
              <a:rPr lang="es-ES" dirty="0" smtClean="0"/>
              <a:t>-con USUARIOS NO AGRARIOS (sector empresas minero extractivo, electricidad, acuícola </a:t>
            </a:r>
            <a:r>
              <a:rPr lang="es-ES" dirty="0" err="1" smtClean="0"/>
              <a:t>etc</a:t>
            </a:r>
            <a:r>
              <a:rPr lang="es-ES" dirty="0" smtClean="0"/>
              <a:t>)</a:t>
            </a:r>
            <a:endParaRPr lang="es-PE" dirty="0" smtClean="0"/>
          </a:p>
          <a:p>
            <a:r>
              <a:rPr lang="es-ES" dirty="0" smtClean="0"/>
              <a:t>-con el sector saneamiento: las Empresas Municipales Provinciales Prestadoras de Servicio de Saneamiento y Juntas de administradoras del Agua en poblados menores a los 2000 habitantes. </a:t>
            </a:r>
            <a:endParaRPr lang="es-PE" dirty="0" smtClean="0"/>
          </a:p>
          <a:p>
            <a:r>
              <a:rPr lang="es-ES" dirty="0" smtClean="0"/>
              <a:t>Falta implementar Consejos de Cuenca (art.24)</a:t>
            </a:r>
          </a:p>
          <a:p>
            <a:r>
              <a:rPr lang="es-ES" dirty="0" smtClean="0"/>
              <a:t>No hay integración real con Sistema de Gestión ambiental</a:t>
            </a:r>
            <a:endParaRPr lang="es-PE" dirty="0" smtClean="0"/>
          </a:p>
          <a:p>
            <a:endParaRPr lang="es-PE"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RESPONSABILIDAD LEGAL</a:t>
            </a:r>
            <a:r>
              <a:rPr lang="es-PE" dirty="0" smtClean="0"/>
              <a:t> </a:t>
            </a:r>
            <a:endParaRPr lang="es-PE" dirty="0"/>
          </a:p>
        </p:txBody>
      </p:sp>
      <p:sp>
        <p:nvSpPr>
          <p:cNvPr id="3" name="2 Marcador de contenido"/>
          <p:cNvSpPr>
            <a:spLocks noGrp="1"/>
          </p:cNvSpPr>
          <p:nvPr>
            <p:ph idx="1"/>
          </p:nvPr>
        </p:nvSpPr>
        <p:spPr/>
        <p:txBody>
          <a:bodyPr>
            <a:normAutofit fontScale="55000" lnSpcReduction="20000"/>
          </a:bodyPr>
          <a:lstStyle/>
          <a:p>
            <a:r>
              <a:rPr lang="es-ES" b="1" dirty="0" smtClean="0"/>
              <a:t>RESPONSABILIDAD ADMINISTRATIVA</a:t>
            </a:r>
            <a:r>
              <a:rPr lang="es-ES" dirty="0" smtClean="0"/>
              <a:t> la impone la AUTORIDAD ADMINISTRATIVA DEL AGUA mediante sanciones por responsabilidad administrativa. (art. 125 LRH) tipificadas en 13 infracciones administrativas y en  reglamentos. Estas son independientes de la responsabilidad penal o civil, la cual puede ser promovida también (legitimación procesal) por la mencionada Autoridad.</a:t>
            </a:r>
            <a:endParaRPr lang="es-PE" dirty="0" smtClean="0"/>
          </a:p>
          <a:p>
            <a:r>
              <a:rPr lang="es-ES" b="1" dirty="0" smtClean="0"/>
              <a:t>RESPONSABILIDAD PENAL</a:t>
            </a:r>
            <a:r>
              <a:rPr lang="es-ES" dirty="0" smtClean="0"/>
              <a:t> se rige por el Código Penal, el cual sanciona con penas para determinados delitos:</a:t>
            </a:r>
            <a:endParaRPr lang="es-PE" dirty="0" smtClean="0"/>
          </a:p>
          <a:p>
            <a:r>
              <a:rPr lang="es-ES" dirty="0" smtClean="0"/>
              <a:t>-art.304 y 305 prohíbe la contaminación por vertimiento de sólidos, líquidos por encima de los limites permisibles</a:t>
            </a:r>
            <a:endParaRPr lang="es-PE" dirty="0" smtClean="0"/>
          </a:p>
          <a:p>
            <a:r>
              <a:rPr lang="es-ES" dirty="0" smtClean="0"/>
              <a:t>Art.-286 delito de contaminación o envenenamiento de aguas destinadas al consumo humano </a:t>
            </a:r>
            <a:endParaRPr lang="es-PE" dirty="0" smtClean="0"/>
          </a:p>
          <a:p>
            <a:r>
              <a:rPr lang="es-ES" dirty="0" smtClean="0"/>
              <a:t>Antes existía el delito de usurpación de aguas.</a:t>
            </a:r>
            <a:endParaRPr lang="es-PE" dirty="0" smtClean="0"/>
          </a:p>
          <a:p>
            <a:r>
              <a:rPr lang="es-ES" b="1" dirty="0" smtClean="0"/>
              <a:t>RESPONSABILIDAD CIVIL</a:t>
            </a:r>
            <a:r>
              <a:rPr lang="es-ES" dirty="0" smtClean="0"/>
              <a:t>  se encuentra en el Código Civil. Se comprende así todo daño o perjuicio en la gestión del agua o en el recurso mismo que puede implicar responsabilidad civil </a:t>
            </a:r>
            <a:r>
              <a:rPr lang="es-ES" dirty="0" err="1" smtClean="0"/>
              <a:t>extrancontractual</a:t>
            </a:r>
            <a:r>
              <a:rPr lang="es-ES" dirty="0" smtClean="0"/>
              <a:t>.</a:t>
            </a:r>
            <a:endParaRPr lang="es-PE" dirty="0" smtClean="0"/>
          </a:p>
          <a:p>
            <a:r>
              <a:rPr lang="es-ES" dirty="0" smtClean="0"/>
              <a:t>El derecho al agua es un derecho fundamental, un derecho constitucional, implícito, no escrito, reconocido por la Jurisprudencia por lo que puede accionarse acciones de garantía constitucional como el amparo.</a:t>
            </a:r>
            <a:endParaRPr lang="es-PE" dirty="0" smtClean="0"/>
          </a:p>
          <a:p>
            <a:endParaRPr lang="es-PE"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PARTICIPACION COMUNITARIA</a:t>
            </a:r>
            <a:endParaRPr lang="es-PE" b="1" dirty="0"/>
          </a:p>
        </p:txBody>
      </p:sp>
      <p:sp>
        <p:nvSpPr>
          <p:cNvPr id="3" name="2 Marcador de contenido"/>
          <p:cNvSpPr>
            <a:spLocks noGrp="1"/>
          </p:cNvSpPr>
          <p:nvPr>
            <p:ph idx="1"/>
          </p:nvPr>
        </p:nvSpPr>
        <p:spPr/>
        <p:txBody>
          <a:bodyPr>
            <a:normAutofit/>
          </a:bodyPr>
          <a:lstStyle/>
          <a:p>
            <a:r>
              <a:rPr lang="es-ES" dirty="0" smtClean="0"/>
              <a:t>Para el agua cruda o sin tratar es a través de las Juntas de Usuarios, las Comisiones de regantes y los </a:t>
            </a:r>
            <a:r>
              <a:rPr lang="es-ES" dirty="0" err="1" smtClean="0"/>
              <a:t>Comites</a:t>
            </a:r>
            <a:r>
              <a:rPr lang="es-ES" dirty="0" smtClean="0"/>
              <a:t> de Riego</a:t>
            </a:r>
            <a:endParaRPr lang="es-PE" dirty="0" smtClean="0"/>
          </a:p>
          <a:p>
            <a:r>
              <a:rPr lang="es-ES" dirty="0" smtClean="0"/>
              <a:t>Para el agua potable se da a través de las Juntas de Administración del Agua en poblados menores a 2000 habitantes</a:t>
            </a:r>
          </a:p>
          <a:p>
            <a:endParaRPr lang="es-PE" dirty="0" smtClean="0"/>
          </a:p>
          <a:p>
            <a:endParaRPr lang="es-PE"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Tratados del </a:t>
            </a:r>
            <a:r>
              <a:rPr lang="es-PE" b="1" dirty="0" err="1" smtClean="0"/>
              <a:t>Peru</a:t>
            </a:r>
            <a:endParaRPr lang="es-PE" b="1" dirty="0"/>
          </a:p>
        </p:txBody>
      </p:sp>
      <p:sp>
        <p:nvSpPr>
          <p:cNvPr id="3" name="2 Marcador de contenido"/>
          <p:cNvSpPr>
            <a:spLocks noGrp="1"/>
          </p:cNvSpPr>
          <p:nvPr>
            <p:ph idx="1"/>
          </p:nvPr>
        </p:nvSpPr>
        <p:spPr/>
        <p:txBody>
          <a:bodyPr>
            <a:normAutofit fontScale="70000" lnSpcReduction="20000"/>
          </a:bodyPr>
          <a:lstStyle/>
          <a:p>
            <a:r>
              <a:rPr lang="es-ES" dirty="0" smtClean="0"/>
              <a:t>El Perú tiene tratados internacionales que implican compromisos sobre recursos naturales entre los que se encuentra el agua. No hay un tratado multilateral o binacional sobre la gestión integral del agua, nacional o trasnacional a excepción de los tratados de limites que definen la propiedad sobre el recurso y obligaciones conjuntas:</a:t>
            </a:r>
            <a:endParaRPr lang="es-PE" dirty="0" smtClean="0"/>
          </a:p>
          <a:p>
            <a:pPr>
              <a:buNone/>
            </a:pPr>
            <a:r>
              <a:rPr lang="es-ES" dirty="0" smtClean="0"/>
              <a:t>-Bolivia:   Autoridad Binacional sobre el Lago Titicaca</a:t>
            </a:r>
            <a:endParaRPr lang="es-PE" dirty="0" smtClean="0"/>
          </a:p>
          <a:p>
            <a:pPr>
              <a:buNone/>
            </a:pPr>
            <a:r>
              <a:rPr lang="es-ES" dirty="0" smtClean="0"/>
              <a:t>-Chile;   Tratado de Tacna de 1929</a:t>
            </a:r>
            <a:endParaRPr lang="es-PE" dirty="0" smtClean="0"/>
          </a:p>
          <a:p>
            <a:pPr>
              <a:buNone/>
            </a:pPr>
            <a:r>
              <a:rPr lang="es-ES" dirty="0" smtClean="0"/>
              <a:t>-Brasil, Colombia, Ecuador, Venezuela, </a:t>
            </a:r>
            <a:r>
              <a:rPr lang="es-ES" dirty="0" err="1" smtClean="0"/>
              <a:t>Suriname</a:t>
            </a:r>
            <a:r>
              <a:rPr lang="es-ES" dirty="0" smtClean="0"/>
              <a:t>,: Tratado de Cooperación Amazónica</a:t>
            </a:r>
            <a:endParaRPr lang="es-PE" dirty="0" smtClean="0"/>
          </a:p>
          <a:p>
            <a:pPr>
              <a:buNone/>
            </a:pPr>
            <a:r>
              <a:rPr lang="es-ES" dirty="0" smtClean="0"/>
              <a:t>-Ecuador: Acuerdo sobre Proyecto binacional </a:t>
            </a:r>
            <a:r>
              <a:rPr lang="es-ES" dirty="0" err="1" smtClean="0"/>
              <a:t>Puyango</a:t>
            </a:r>
            <a:r>
              <a:rPr lang="es-ES" dirty="0" smtClean="0"/>
              <a:t>-Tumbes y </a:t>
            </a:r>
            <a:r>
              <a:rPr lang="es-ES" dirty="0" err="1" smtClean="0"/>
              <a:t>Catamayo</a:t>
            </a:r>
            <a:r>
              <a:rPr lang="es-ES" dirty="0" smtClean="0"/>
              <a:t>-Chira (1971) </a:t>
            </a:r>
          </a:p>
          <a:p>
            <a:pPr>
              <a:buNone/>
            </a:pPr>
            <a:endParaRPr lang="es-PE" dirty="0" smtClean="0"/>
          </a:p>
          <a:p>
            <a:pPr>
              <a:buNone/>
            </a:pPr>
            <a:r>
              <a:rPr lang="es-ES" dirty="0" smtClean="0"/>
              <a:t>Existen acuerdos internacionales en función de un uso del agua: p.ejm. navegación</a:t>
            </a:r>
            <a:endParaRPr lang="es-PE" dirty="0" smtClean="0"/>
          </a:p>
          <a:p>
            <a:endParaRPr lang="es-PE"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TRATADOS INTERNACIONALES</a:t>
            </a:r>
            <a:endParaRPr lang="es-PE" b="1" dirty="0"/>
          </a:p>
        </p:txBody>
      </p:sp>
      <p:sp>
        <p:nvSpPr>
          <p:cNvPr id="3" name="2 Marcador de contenido"/>
          <p:cNvSpPr>
            <a:spLocks noGrp="1"/>
          </p:cNvSpPr>
          <p:nvPr>
            <p:ph idx="1"/>
          </p:nvPr>
        </p:nvSpPr>
        <p:spPr/>
        <p:txBody>
          <a:bodyPr>
            <a:normAutofit fontScale="85000" lnSpcReduction="10000"/>
          </a:bodyPr>
          <a:lstStyle/>
          <a:p>
            <a:pPr>
              <a:buNone/>
            </a:pPr>
            <a:r>
              <a:rPr lang="es-ES" dirty="0" smtClean="0"/>
              <a:t>En la Constitución del Perú de 1993, hay dos tipos de tratados internacionales: </a:t>
            </a:r>
            <a:endParaRPr lang="es-PE" dirty="0" smtClean="0"/>
          </a:p>
          <a:p>
            <a:r>
              <a:rPr lang="es-ES" u="sng" dirty="0" smtClean="0"/>
              <a:t>-Tratados simplificados</a:t>
            </a:r>
            <a:r>
              <a:rPr lang="es-ES" dirty="0" smtClean="0"/>
              <a:t> que son suscrito y aprobado solo por el Poder Ejecutivo, sobre materias que no son competentes el Congreso, (art. 57) y están sometidos solamente control parlamentario. </a:t>
            </a:r>
            <a:endParaRPr lang="es-PE" dirty="0" smtClean="0"/>
          </a:p>
          <a:p>
            <a:r>
              <a:rPr lang="es-ES" u="sng" dirty="0" smtClean="0"/>
              <a:t>-Tratados complejos</a:t>
            </a:r>
            <a:r>
              <a:rPr lang="es-ES" dirty="0" smtClean="0"/>
              <a:t>: son aprobados por el Parlamento y ratificados por el Presidente de la República (art.56). </a:t>
            </a:r>
            <a:endParaRPr lang="es-PE" dirty="0" smtClean="0"/>
          </a:p>
          <a:p>
            <a:r>
              <a:rPr lang="es-ES" dirty="0" smtClean="0"/>
              <a:t>Los tratados internacionales sobre el agua son competencia del Poder Ejecutivo, en tanto no requieran modificar o derogar una norma legal</a:t>
            </a:r>
            <a:endParaRPr lang="es-PE" dirty="0" smtClean="0"/>
          </a:p>
          <a:p>
            <a:endParaRPr lang="es-PE"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Gestión de aguas Transfronteriza</a:t>
            </a:r>
            <a:endParaRPr lang="es-PE" b="1" dirty="0"/>
          </a:p>
        </p:txBody>
      </p:sp>
      <p:sp>
        <p:nvSpPr>
          <p:cNvPr id="3" name="2 Marcador de contenido"/>
          <p:cNvSpPr>
            <a:spLocks noGrp="1"/>
          </p:cNvSpPr>
          <p:nvPr>
            <p:ph idx="1"/>
          </p:nvPr>
        </p:nvSpPr>
        <p:spPr/>
        <p:txBody>
          <a:bodyPr>
            <a:normAutofit fontScale="77500" lnSpcReduction="20000"/>
          </a:bodyPr>
          <a:lstStyle/>
          <a:p>
            <a:r>
              <a:rPr lang="es-ES" dirty="0" smtClean="0"/>
              <a:t>El Presidente de la República conduce política exterior (art.118-11 )</a:t>
            </a:r>
            <a:endParaRPr lang="es-PE" dirty="0" smtClean="0"/>
          </a:p>
          <a:p>
            <a:r>
              <a:rPr lang="es-ES" dirty="0" smtClean="0"/>
              <a:t>El Ministerio de RREE negocia y suscribe los tratados internacionales </a:t>
            </a:r>
            <a:endParaRPr lang="es-PE" dirty="0" smtClean="0"/>
          </a:p>
          <a:p>
            <a:r>
              <a:rPr lang="es-ES" dirty="0" smtClean="0"/>
              <a:t>La Ley de Recursos Hídricos (art.33) dispone que la Autoridad Nacional del Agua coordinará con el Ministerio de RREE la suscripción de acuerdos internacionales sobre la gestión integrada del agua en cuencas transfronterizas </a:t>
            </a:r>
            <a:endParaRPr lang="es-PE" dirty="0" smtClean="0"/>
          </a:p>
          <a:p>
            <a:r>
              <a:rPr lang="es-ES" dirty="0" smtClean="0"/>
              <a:t>Por Resolución Ministerial 817-2005-RREE (12-08-2005) se creo la Comisión de Aguas Internacionales transfronterizas en el Ministerio de Relaciones Exteriores.</a:t>
            </a:r>
            <a:endParaRPr lang="es-PE" dirty="0" smtClean="0"/>
          </a:p>
          <a:p>
            <a:endParaRPr lang="es-PE"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s-MX" sz="4000" b="1" smtClean="0"/>
              <a:t/>
            </a:r>
            <a:br>
              <a:rPr lang="es-MX" sz="4000" b="1" smtClean="0"/>
            </a:br>
            <a:r>
              <a:rPr lang="es-MX" sz="4000" b="1" smtClean="0"/>
              <a:t>TENSION HISTORICA EN EL DERECHO DE AGUAS DEL PERU</a:t>
            </a:r>
            <a:endParaRPr lang="es-ES" sz="4000" b="1" smtClean="0"/>
          </a:p>
        </p:txBody>
      </p:sp>
      <p:sp>
        <p:nvSpPr>
          <p:cNvPr id="25603" name="Rectangle 3"/>
          <p:cNvSpPr>
            <a:spLocks noGrp="1" noChangeArrowheads="1"/>
          </p:cNvSpPr>
          <p:nvPr>
            <p:ph type="body" idx="1"/>
          </p:nvPr>
        </p:nvSpPr>
        <p:spPr>
          <a:xfrm>
            <a:off x="457200" y="1844675"/>
            <a:ext cx="8229600" cy="4525963"/>
          </a:xfrm>
        </p:spPr>
        <p:txBody>
          <a:bodyPr>
            <a:normAutofit lnSpcReduction="10000"/>
          </a:bodyPr>
          <a:lstStyle/>
          <a:p>
            <a:pPr eaLnBrk="1" hangingPunct="1"/>
            <a:endParaRPr lang="es-MX" dirty="0" smtClean="0"/>
          </a:p>
          <a:p>
            <a:pPr eaLnBrk="1" hangingPunct="1"/>
            <a:r>
              <a:rPr lang="es-MX" b="1" i="1" dirty="0" smtClean="0"/>
              <a:t>        PODER POLITICO DE LOS USUARIOS </a:t>
            </a:r>
          </a:p>
          <a:p>
            <a:pPr eaLnBrk="1" hangingPunct="1">
              <a:buNone/>
            </a:pPr>
            <a:r>
              <a:rPr lang="es-MX" b="1" i="1" dirty="0" smtClean="0"/>
              <a:t>(Latifundio antes, usuarios no agrarios vs usuarios agrarios hoy)</a:t>
            </a:r>
          </a:p>
          <a:p>
            <a:pPr eaLnBrk="1" hangingPunct="1"/>
            <a:endParaRPr lang="es-MX" dirty="0" smtClean="0"/>
          </a:p>
          <a:p>
            <a:pPr eaLnBrk="1" hangingPunct="1">
              <a:buFontTx/>
              <a:buNone/>
            </a:pPr>
            <a:r>
              <a:rPr lang="es-MX" dirty="0" smtClean="0"/>
              <a:t>				    </a:t>
            </a:r>
            <a:r>
              <a:rPr lang="es-MX" b="1" dirty="0" smtClean="0"/>
              <a:t>VS </a:t>
            </a:r>
          </a:p>
          <a:p>
            <a:pPr eaLnBrk="1" hangingPunct="1"/>
            <a:endParaRPr lang="es-MX" b="1" dirty="0" smtClean="0"/>
          </a:p>
          <a:p>
            <a:pPr eaLnBrk="1" hangingPunct="1"/>
            <a:r>
              <a:rPr lang="es-MX" b="1" i="1" dirty="0" smtClean="0"/>
              <a:t>    MANEJO TECNICO DEL RECURSO</a:t>
            </a:r>
            <a:endParaRPr lang="es-ES" b="1" i="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MX" b="1" smtClean="0"/>
              <a:t>TENDENCIA AMBIENTALISTA</a:t>
            </a:r>
            <a:endParaRPr lang="es-ES" b="1" smtClean="0"/>
          </a:p>
        </p:txBody>
      </p:sp>
      <p:sp>
        <p:nvSpPr>
          <p:cNvPr id="21507" name="Rectangle 3"/>
          <p:cNvSpPr>
            <a:spLocks noGrp="1" noChangeArrowheads="1"/>
          </p:cNvSpPr>
          <p:nvPr>
            <p:ph type="body" idx="1"/>
          </p:nvPr>
        </p:nvSpPr>
        <p:spPr/>
        <p:txBody>
          <a:bodyPr/>
          <a:lstStyle/>
          <a:p>
            <a:pPr eaLnBrk="1" hangingPunct="1"/>
            <a:r>
              <a:rPr lang="es-MX" dirty="0" smtClean="0"/>
              <a:t>Es valorar el agua como recurso natural dentro de una cuenca hidrográfica y en un sistema ecológico</a:t>
            </a:r>
          </a:p>
          <a:p>
            <a:pPr eaLnBrk="1" hangingPunct="1"/>
            <a:r>
              <a:rPr lang="es-MX" dirty="0" smtClean="0"/>
              <a:t>Identifica el ciclo hidrológico para la preservación del medio ambiente</a:t>
            </a:r>
          </a:p>
          <a:p>
            <a:pPr eaLnBrk="1" hangingPunct="1"/>
            <a:r>
              <a:rPr lang="es-MX" dirty="0" smtClean="0"/>
              <a:t>Busca la preservación de la calidad del agua</a:t>
            </a:r>
            <a:endParaRPr lang="es-E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i="1" dirty="0" err="1" smtClean="0"/>
              <a:t>Muito</a:t>
            </a:r>
            <a:r>
              <a:rPr lang="es-PE" b="1" i="1" dirty="0" smtClean="0"/>
              <a:t> </a:t>
            </a:r>
            <a:r>
              <a:rPr lang="es-PE" b="1" i="1" dirty="0" err="1" smtClean="0"/>
              <a:t>obrigado</a:t>
            </a:r>
            <a:r>
              <a:rPr lang="es-PE" b="1" i="1" dirty="0" smtClean="0"/>
              <a:t>… BRASIL</a:t>
            </a:r>
            <a:endParaRPr lang="es-PE" b="1" i="1"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1554691" y="1600200"/>
            <a:ext cx="6034618" cy="4525963"/>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t>fernandourbinalinares@yahoo.es</a:t>
            </a:r>
            <a:endParaRPr lang="es-PE" b="1" dirty="0"/>
          </a:p>
        </p:txBody>
      </p:sp>
      <p:sp>
        <p:nvSpPr>
          <p:cNvPr id="3" name="2 Marcador de contenido"/>
          <p:cNvSpPr>
            <a:spLocks noGrp="1"/>
          </p:cNvSpPr>
          <p:nvPr>
            <p:ph idx="1"/>
          </p:nvPr>
        </p:nvSpPr>
        <p:spPr/>
        <p:txBody>
          <a:bodyPr/>
          <a:lstStyle/>
          <a:p>
            <a:r>
              <a:rPr lang="es-PE" b="1" i="1" dirty="0" smtClean="0"/>
              <a:t>MUITO OBRIGADO BRASIL……</a:t>
            </a:r>
          </a:p>
          <a:p>
            <a:endParaRPr lang="es-PE" dirty="0"/>
          </a:p>
        </p:txBody>
      </p:sp>
      <p:pic>
        <p:nvPicPr>
          <p:cNvPr id="4" name="Picture 28" descr="http://images.google.com.pe/images?q=tbn:ccUW1FUPIw4J:www.lisayoung.co.uk/imgs_0903/Baby,%2520Andes,%2520Peru.jpg">
            <a:hlinkClick r:id="rId2"/>
          </p:cNvPr>
          <p:cNvPicPr>
            <a:picLocks noChangeAspect="1" noChangeArrowheads="1"/>
          </p:cNvPicPr>
          <p:nvPr/>
        </p:nvPicPr>
        <p:blipFill>
          <a:blip r:embed="rId3" cstate="print"/>
          <a:srcRect/>
          <a:stretch>
            <a:fillRect/>
          </a:stretch>
        </p:blipFill>
        <p:spPr bwMode="auto">
          <a:xfrm>
            <a:off x="762000" y="2286000"/>
            <a:ext cx="3810000" cy="3733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s-MX" b="1" dirty="0" smtClean="0"/>
              <a:t>RETO: CONSTRUCCION DE NUEVO PARADIGMA DEL DERECHO DE AGUAS</a:t>
            </a:r>
            <a:endParaRPr lang="es-ES" b="1" dirty="0" smtClean="0"/>
          </a:p>
        </p:txBody>
      </p:sp>
      <p:sp>
        <p:nvSpPr>
          <p:cNvPr id="26627" name="Rectangle 3"/>
          <p:cNvSpPr>
            <a:spLocks noGrp="1" noChangeArrowheads="1"/>
          </p:cNvSpPr>
          <p:nvPr>
            <p:ph type="body" idx="1"/>
          </p:nvPr>
        </p:nvSpPr>
        <p:spPr/>
        <p:txBody>
          <a:bodyPr>
            <a:normAutofit/>
          </a:bodyPr>
          <a:lstStyle/>
          <a:p>
            <a:pPr eaLnBrk="1" hangingPunct="1"/>
            <a:r>
              <a:rPr lang="es-MX" dirty="0" smtClean="0"/>
              <a:t>AMBIENTALISTA</a:t>
            </a:r>
          </a:p>
          <a:p>
            <a:pPr eaLnBrk="1" hangingPunct="1"/>
            <a:r>
              <a:rPr lang="es-MX" dirty="0" smtClean="0"/>
              <a:t>TECNOLOGICO</a:t>
            </a:r>
          </a:p>
          <a:p>
            <a:pPr eaLnBrk="1" hangingPunct="1"/>
            <a:r>
              <a:rPr lang="es-MX" dirty="0" smtClean="0"/>
              <a:t>SOCIAL</a:t>
            </a:r>
          </a:p>
          <a:p>
            <a:pPr eaLnBrk="1" hangingPunct="1"/>
            <a:r>
              <a:rPr lang="es-MX" dirty="0" smtClean="0"/>
              <a:t>COLECTIVO</a:t>
            </a:r>
          </a:p>
          <a:p>
            <a:pPr eaLnBrk="1" hangingPunct="1">
              <a:buNone/>
            </a:pPr>
            <a:endParaRPr lang="es-MX" dirty="0" smtClean="0"/>
          </a:p>
          <a:p>
            <a:pPr eaLnBrk="1" hangingPunct="1"/>
            <a:r>
              <a:rPr lang="es-MX" dirty="0" smtClean="0"/>
              <a:t>PARA ENFRENTAR LAS GRAVES AMENAZAS AL RECURSO HIDRICO: cambio climático, contaminación, uso irracional, </a:t>
            </a:r>
            <a:r>
              <a:rPr lang="es-MX" dirty="0" err="1" smtClean="0"/>
              <a:t>etc</a:t>
            </a:r>
            <a:endParaRPr lang="es-E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5226</Words>
  <Application>Microsoft Office PowerPoint</Application>
  <PresentationFormat>Apresentação na tela (4:3)</PresentationFormat>
  <Paragraphs>539</Paragraphs>
  <Slides>81</Slides>
  <Notes>5</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81</vt:i4>
      </vt:variant>
    </vt:vector>
  </HeadingPairs>
  <TitlesOfParts>
    <vt:vector size="83" baseType="lpstr">
      <vt:lpstr>Tema de Office</vt:lpstr>
      <vt:lpstr>Fotografía de Photo Editor</vt:lpstr>
      <vt:lpstr>Slide 1</vt:lpstr>
      <vt:lpstr>INTRODUCCION</vt:lpstr>
      <vt:lpstr>TENDENCIAS ACTUALES DEL DERECHO DE AGUAS</vt:lpstr>
      <vt:lpstr>TENDENCIA TECNOCRATICA</vt:lpstr>
      <vt:lpstr>TENDENCIA ECONOMICISTA</vt:lpstr>
      <vt:lpstr>TENDENCIA HUMANISTA</vt:lpstr>
      <vt:lpstr>TENDENCIA CULTURALISTA</vt:lpstr>
      <vt:lpstr>TENDENCIA AMBIENTALISTA</vt:lpstr>
      <vt:lpstr>RETO: CONSTRUCCION DE NUEVO PARADIGMA DEL DERECHO DE AGUAS</vt:lpstr>
      <vt:lpstr>CARACTERISTICAS JURIDICAS DEL AGUA</vt:lpstr>
      <vt:lpstr>UN NUEVO DERECHO DE AGUAS</vt:lpstr>
      <vt:lpstr>COMPROMISOS</vt:lpstr>
      <vt:lpstr>Slide 13</vt:lpstr>
      <vt:lpstr>Slide 14</vt:lpstr>
      <vt:lpstr>70% de los destinos más visitados están vinculados a las áreas naturales protegidas y al recurso agua</vt:lpstr>
      <vt:lpstr>DISPONIBILIDAD DISCONTINUA TEMPORAL Y ESPACIAL DEL  AGUA EN EL PERU</vt:lpstr>
      <vt:lpstr>INDICADORES DE RIESGO HIDRICO</vt:lpstr>
      <vt:lpstr>  En el Perú se han demarcado 106 cuencas hidrográficas,  53 de la vertiente del Pacífico, 44 a la del Atlántico y  9 al Lago Titicaca, que producen 2´045,609 MMC   </vt:lpstr>
      <vt:lpstr>NATURALEZA JURIDICA DEL AGUA</vt:lpstr>
      <vt:lpstr>NATURALEZA JURIDICA DEL AGUA </vt:lpstr>
      <vt:lpstr>Naturaleza Jurídica del agua</vt:lpstr>
      <vt:lpstr>NATURALEZA JURIDICA</vt:lpstr>
      <vt:lpstr>EL AGUA Y EL DERECHO</vt:lpstr>
      <vt:lpstr>NATURALEZA JURIDICA DEL AGUA  EN EL PERU</vt:lpstr>
      <vt:lpstr>Ley de RRHH N°29338</vt:lpstr>
      <vt:lpstr>Ley General de Saneamiento</vt:lpstr>
      <vt:lpstr>Naturaleza jurídica del agua en PERU</vt:lpstr>
      <vt:lpstr>Características Derechos de Agua</vt:lpstr>
      <vt:lpstr>Slide 29</vt:lpstr>
      <vt:lpstr>Slide 30</vt:lpstr>
      <vt:lpstr>Slide 31</vt:lpstr>
      <vt:lpstr>Slide 32</vt:lpstr>
      <vt:lpstr>Slide 33</vt:lpstr>
      <vt:lpstr>Slide 34</vt:lpstr>
      <vt:lpstr>Antecedentes de la gestión del Agua</vt:lpstr>
      <vt:lpstr>ANTECEDENTES LEGISLACION DE AGUAS</vt:lpstr>
      <vt:lpstr>“Comentarios Reales” del Inca Garcilaso de la Vega (s.XVI)</vt:lpstr>
      <vt:lpstr>“Nueva Crónica y buen gobierno” de Huaman Poma (s.XVI)</vt:lpstr>
      <vt:lpstr>Conclusiones sobre la gestión prehispánica</vt:lpstr>
      <vt:lpstr>¿PORQUÉ UNA NUEVA LEY 29338?</vt:lpstr>
      <vt:lpstr>Estructura Ley 29338 (125 art.)</vt:lpstr>
      <vt:lpstr>Continuación de la estructura de la Ley</vt:lpstr>
      <vt:lpstr>CONTENIDO  Y  FINALIDAD  DE LA  LEY 29338</vt:lpstr>
      <vt:lpstr>PRINCIPIOS DEL TITULO PRELIMINAR</vt:lpstr>
      <vt:lpstr>EL  AGUA</vt:lpstr>
      <vt:lpstr>Dominio Publico de las Aguas</vt:lpstr>
      <vt:lpstr>DOMINIO PUBLICO DE LAS AGUAS</vt:lpstr>
      <vt:lpstr>PRINCIPIOS valoracion del agua y gestion integrada</vt:lpstr>
      <vt:lpstr>Slide 49</vt:lpstr>
      <vt:lpstr>  Principio de Prioridad en el acceso al agua </vt:lpstr>
      <vt:lpstr> SISTEMA NACIONAL DE GESTIÓN DE LOS RECURSOS HÍDRICOS (art. 9) </vt:lpstr>
      <vt:lpstr>AUTORIDAD NACIONAL DEL AGUA (ANA)</vt:lpstr>
      <vt:lpstr>CONSEJO  DE  CUENCA  (art.24) </vt:lpstr>
      <vt:lpstr>CLASES DE USOS DE AGUA Y ORDEN DE PRIORIDAD (art. 35)</vt:lpstr>
      <vt:lpstr>CLASES DE DERECHOS DE AGUA</vt:lpstr>
      <vt:lpstr>ORGANIZACIONES DE USUARIOS (art. 27) </vt:lpstr>
      <vt:lpstr>Principio de Respeto de los usos del agua por las Comunidades Campesinas y Comunidades Nativas (art. 64)</vt:lpstr>
      <vt:lpstr>Slide 58</vt:lpstr>
      <vt:lpstr>AGUAS AMAZONICAS</vt:lpstr>
      <vt:lpstr>COMUNIDADES NATIVAS AMAZÓNICAS Y PUEBLOS INDÍGENAS (art.118)</vt:lpstr>
      <vt:lpstr>RESUMEN DE LA GESTION DEL AGUA EN EL PERU</vt:lpstr>
      <vt:lpstr>NATURALEZA JURIDICA DEL AGUA</vt:lpstr>
      <vt:lpstr>NATURALEZA JURIDICA DE LOS DERECHOS DE AGUA EN EL PERU</vt:lpstr>
      <vt:lpstr>La gestión ambiental del Peru</vt:lpstr>
      <vt:lpstr>Pasivos ambientales y desconfianza ciudadana</vt:lpstr>
      <vt:lpstr>Sistema Nacional de Gestión Ambiental</vt:lpstr>
      <vt:lpstr>Sistema Nacional de Gestión Ambiental</vt:lpstr>
      <vt:lpstr>Sistema de gestión de RRHH</vt:lpstr>
      <vt:lpstr>PRINCIPIOS DE LA GESTION DEL AGUA</vt:lpstr>
      <vt:lpstr>Slide 70</vt:lpstr>
      <vt:lpstr>Sistema de Cobranza por uso del agua</vt:lpstr>
      <vt:lpstr>Integrantes del Sistema de Gestión RRHH</vt:lpstr>
      <vt:lpstr>Graves problemas de integración</vt:lpstr>
      <vt:lpstr>RESPONSABILIDAD LEGAL </vt:lpstr>
      <vt:lpstr>PARTICIPACION COMUNITARIA</vt:lpstr>
      <vt:lpstr>Tratados del Peru</vt:lpstr>
      <vt:lpstr>TRATADOS INTERNACIONALES</vt:lpstr>
      <vt:lpstr>Gestión de aguas Transfronteriza</vt:lpstr>
      <vt:lpstr> TENSION HISTORICA EN EL DERECHO DE AGUAS DEL PERU</vt:lpstr>
      <vt:lpstr>Muito obrigado… BRASIL</vt:lpstr>
      <vt:lpstr>fernandourbinalinares@yahoo.es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Fernando</dc:creator>
  <cp:lastModifiedBy>ANA</cp:lastModifiedBy>
  <cp:revision>43</cp:revision>
  <dcterms:created xsi:type="dcterms:W3CDTF">2010-05-26T20:53:14Z</dcterms:created>
  <dcterms:modified xsi:type="dcterms:W3CDTF">2010-05-26T10:59:31Z</dcterms:modified>
</cp:coreProperties>
</file>