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83" r:id="rId3"/>
    <p:sldId id="265" r:id="rId4"/>
    <p:sldId id="284" r:id="rId5"/>
    <p:sldId id="285" r:id="rId6"/>
    <p:sldId id="266" r:id="rId7"/>
    <p:sldId id="288" r:id="rId8"/>
    <p:sldId id="274" r:id="rId9"/>
    <p:sldId id="270" r:id="rId10"/>
    <p:sldId id="277" r:id="rId11"/>
    <p:sldId id="278" r:id="rId12"/>
    <p:sldId id="279" r:id="rId13"/>
    <p:sldId id="282" r:id="rId14"/>
    <p:sldId id="280" r:id="rId15"/>
    <p:sldId id="281" r:id="rId16"/>
    <p:sldId id="287" r:id="rId17"/>
    <p:sldId id="286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D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16584-33AC-4E9D-BF15-DB894C65685D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00573C32-82ED-48D8-B2AF-9AF7D1028D60}">
      <dgm:prSet phldrT="[Texto]"/>
      <dgm:spPr/>
      <dgm:t>
        <a:bodyPr/>
        <a:lstStyle/>
        <a:p>
          <a:r>
            <a:rPr lang="es-CO" dirty="0" smtClean="0"/>
            <a:t>PROPIEDAD</a:t>
          </a:r>
        </a:p>
      </dgm:t>
    </dgm:pt>
    <dgm:pt modelId="{78D30348-802E-4E9F-80F8-F81DB97B61C4}" type="parTrans" cxnId="{29FF8D6A-5CE6-45CE-97C8-8EC66E8C50DF}">
      <dgm:prSet/>
      <dgm:spPr/>
      <dgm:t>
        <a:bodyPr/>
        <a:lstStyle/>
        <a:p>
          <a:endParaRPr lang="es-ES"/>
        </a:p>
      </dgm:t>
    </dgm:pt>
    <dgm:pt modelId="{2E8FCCAB-5E12-4986-81C9-E65E79A48B95}" type="sibTrans" cxnId="{29FF8D6A-5CE6-45CE-97C8-8EC66E8C50DF}">
      <dgm:prSet/>
      <dgm:spPr/>
      <dgm:t>
        <a:bodyPr/>
        <a:lstStyle/>
        <a:p>
          <a:endParaRPr lang="es-ES"/>
        </a:p>
      </dgm:t>
    </dgm:pt>
    <dgm:pt modelId="{5AE24F72-ACB4-4344-9105-9EB8C33A529C}">
      <dgm:prSet phldrT="[Texto]"/>
      <dgm:spPr/>
      <dgm:t>
        <a:bodyPr/>
        <a:lstStyle/>
        <a:p>
          <a:r>
            <a:rPr lang="es-CO" dirty="0" smtClean="0"/>
            <a:t>FUNCION ECOLOGICA</a:t>
          </a:r>
          <a:endParaRPr lang="es-ES" dirty="0"/>
        </a:p>
      </dgm:t>
    </dgm:pt>
    <dgm:pt modelId="{59CADD78-3F35-4C5C-97F2-46D649BE3BCC}" type="parTrans" cxnId="{177B4575-FE46-4AED-B1F5-A65A629F4332}">
      <dgm:prSet/>
      <dgm:spPr/>
      <dgm:t>
        <a:bodyPr/>
        <a:lstStyle/>
        <a:p>
          <a:endParaRPr lang="es-ES"/>
        </a:p>
      </dgm:t>
    </dgm:pt>
    <dgm:pt modelId="{25F3C4E7-AD18-4C6D-8F3B-A456B366E54D}" type="sibTrans" cxnId="{177B4575-FE46-4AED-B1F5-A65A629F4332}">
      <dgm:prSet/>
      <dgm:spPr/>
      <dgm:t>
        <a:bodyPr/>
        <a:lstStyle/>
        <a:p>
          <a:endParaRPr lang="es-ES"/>
        </a:p>
      </dgm:t>
    </dgm:pt>
    <dgm:pt modelId="{66B7924A-E92B-443E-A513-EAACB0E22888}">
      <dgm:prSet phldrT="[Texto]"/>
      <dgm:spPr/>
      <dgm:t>
        <a:bodyPr/>
        <a:lstStyle/>
        <a:p>
          <a:endParaRPr lang="es-ES" dirty="0"/>
        </a:p>
      </dgm:t>
    </dgm:pt>
    <dgm:pt modelId="{0FCC970A-256E-45A2-931A-270EA7C8AE6C}" type="parTrans" cxnId="{B72FFB34-CDE0-45DF-8EB6-993777249F51}">
      <dgm:prSet/>
      <dgm:spPr/>
      <dgm:t>
        <a:bodyPr/>
        <a:lstStyle/>
        <a:p>
          <a:endParaRPr lang="es-ES"/>
        </a:p>
      </dgm:t>
    </dgm:pt>
    <dgm:pt modelId="{DDB6B3D7-921F-4A07-920A-2B67BCDB38E9}" type="sibTrans" cxnId="{B72FFB34-CDE0-45DF-8EB6-993777249F51}">
      <dgm:prSet/>
      <dgm:spPr/>
      <dgm:t>
        <a:bodyPr/>
        <a:lstStyle/>
        <a:p>
          <a:endParaRPr lang="es-ES"/>
        </a:p>
      </dgm:t>
    </dgm:pt>
    <dgm:pt modelId="{0041638C-1C45-4775-BD69-2A998031282C}">
      <dgm:prSet phldrT="[Texto]"/>
      <dgm:spPr/>
      <dgm:t>
        <a:bodyPr/>
        <a:lstStyle/>
        <a:p>
          <a:endParaRPr lang="es-ES" dirty="0"/>
        </a:p>
      </dgm:t>
    </dgm:pt>
    <dgm:pt modelId="{CBD546C2-3869-4820-AF40-6CC6EA80D543}" type="parTrans" cxnId="{29AC0F9E-67E4-4275-B5AC-E1E4FDF6B1F5}">
      <dgm:prSet/>
      <dgm:spPr/>
    </dgm:pt>
    <dgm:pt modelId="{07BD2E94-716D-486C-89D9-93954082FDEA}" type="sibTrans" cxnId="{29AC0F9E-67E4-4275-B5AC-E1E4FDF6B1F5}">
      <dgm:prSet/>
      <dgm:spPr/>
    </dgm:pt>
    <dgm:pt modelId="{4E49795E-A44D-4E28-9929-438D3C1FD617}">
      <dgm:prSet phldrT="[Texto]"/>
      <dgm:spPr/>
      <dgm:t>
        <a:bodyPr/>
        <a:lstStyle/>
        <a:p>
          <a:endParaRPr lang="es-ES" dirty="0"/>
        </a:p>
      </dgm:t>
    </dgm:pt>
    <dgm:pt modelId="{4ED643C3-1C41-4001-8E39-2BE3C00A2639}" type="parTrans" cxnId="{46694F08-60F9-43FF-B2DF-7C2722A8939A}">
      <dgm:prSet/>
      <dgm:spPr/>
    </dgm:pt>
    <dgm:pt modelId="{78B4EF3B-E23C-4845-A480-E59E032E494E}" type="sibTrans" cxnId="{46694F08-60F9-43FF-B2DF-7C2722A8939A}">
      <dgm:prSet/>
      <dgm:spPr/>
    </dgm:pt>
    <dgm:pt modelId="{A9562968-D763-4DF4-AF03-A526F65A47A8}">
      <dgm:prSet phldrT="[Texto]"/>
      <dgm:spPr/>
      <dgm:t>
        <a:bodyPr/>
        <a:lstStyle/>
        <a:p>
          <a:r>
            <a:rPr lang="es-CO" dirty="0" smtClean="0"/>
            <a:t>FUNCION SOCIAL</a:t>
          </a:r>
          <a:endParaRPr lang="es-ES" dirty="0"/>
        </a:p>
      </dgm:t>
    </dgm:pt>
    <dgm:pt modelId="{55889253-C33B-494E-89D4-B3118D1851C1}" type="parTrans" cxnId="{2292B213-3AC7-4974-B0FA-AD2697905C4F}">
      <dgm:prSet/>
      <dgm:spPr/>
    </dgm:pt>
    <dgm:pt modelId="{495DA2A1-DA44-45B4-AB5D-7EFBE6683C58}" type="sibTrans" cxnId="{2292B213-3AC7-4974-B0FA-AD2697905C4F}">
      <dgm:prSet/>
      <dgm:spPr/>
    </dgm:pt>
    <dgm:pt modelId="{D35E941D-0D27-4A3A-8BF2-321EA73E7A9F}" type="pres">
      <dgm:prSet presAssocID="{6F916584-33AC-4E9D-BF15-DB894C65685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33F9727-F83B-4905-B258-AB7A0751DB44}" type="pres">
      <dgm:prSet presAssocID="{00573C32-82ED-48D8-B2AF-9AF7D1028D60}" presName="linNode" presStyleCnt="0"/>
      <dgm:spPr/>
      <dgm:t>
        <a:bodyPr/>
        <a:lstStyle/>
        <a:p>
          <a:endParaRPr lang="es-ES"/>
        </a:p>
      </dgm:t>
    </dgm:pt>
    <dgm:pt modelId="{05950C19-56FA-4E76-99AC-77655867CC3F}" type="pres">
      <dgm:prSet presAssocID="{00573C32-82ED-48D8-B2AF-9AF7D1028D60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C3614C-6209-4C7A-A125-057DE2741C0C}" type="pres">
      <dgm:prSet presAssocID="{00573C32-82ED-48D8-B2AF-9AF7D1028D60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40B0240-18FA-4A6E-9FC2-90BD1F7915C0}" type="presOf" srcId="{66B7924A-E92B-443E-A513-EAACB0E22888}" destId="{15C3614C-6209-4C7A-A125-057DE2741C0C}" srcOrd="0" destOrd="3" presId="urn:microsoft.com/office/officeart/2005/8/layout/vList6"/>
    <dgm:cxn modelId="{2292B213-3AC7-4974-B0FA-AD2697905C4F}" srcId="{00573C32-82ED-48D8-B2AF-9AF7D1028D60}" destId="{A9562968-D763-4DF4-AF03-A526F65A47A8}" srcOrd="2" destOrd="0" parTransId="{55889253-C33B-494E-89D4-B3118D1851C1}" sibTransId="{495DA2A1-DA44-45B4-AB5D-7EFBE6683C58}"/>
    <dgm:cxn modelId="{F602294B-8140-48FD-B1A7-C8A1BEBC2016}" type="presOf" srcId="{4E49795E-A44D-4E28-9929-438D3C1FD617}" destId="{15C3614C-6209-4C7A-A125-057DE2741C0C}" srcOrd="0" destOrd="1" presId="urn:microsoft.com/office/officeart/2005/8/layout/vList6"/>
    <dgm:cxn modelId="{6E5139FC-461C-42D8-BA5F-2C1D624884EF}" type="presOf" srcId="{0041638C-1C45-4775-BD69-2A998031282C}" destId="{15C3614C-6209-4C7A-A125-057DE2741C0C}" srcOrd="0" destOrd="0" presId="urn:microsoft.com/office/officeart/2005/8/layout/vList6"/>
    <dgm:cxn modelId="{177B4575-FE46-4AED-B1F5-A65A629F4332}" srcId="{00573C32-82ED-48D8-B2AF-9AF7D1028D60}" destId="{5AE24F72-ACB4-4344-9105-9EB8C33A529C}" srcOrd="4" destOrd="0" parTransId="{59CADD78-3F35-4C5C-97F2-46D649BE3BCC}" sibTransId="{25F3C4E7-AD18-4C6D-8F3B-A456B366E54D}"/>
    <dgm:cxn modelId="{B72FFB34-CDE0-45DF-8EB6-993777249F51}" srcId="{00573C32-82ED-48D8-B2AF-9AF7D1028D60}" destId="{66B7924A-E92B-443E-A513-EAACB0E22888}" srcOrd="3" destOrd="0" parTransId="{0FCC970A-256E-45A2-931A-270EA7C8AE6C}" sibTransId="{DDB6B3D7-921F-4A07-920A-2B67BCDB38E9}"/>
    <dgm:cxn modelId="{29AC0F9E-67E4-4275-B5AC-E1E4FDF6B1F5}" srcId="{00573C32-82ED-48D8-B2AF-9AF7D1028D60}" destId="{0041638C-1C45-4775-BD69-2A998031282C}" srcOrd="0" destOrd="0" parTransId="{CBD546C2-3869-4820-AF40-6CC6EA80D543}" sibTransId="{07BD2E94-716D-486C-89D9-93954082FDEA}"/>
    <dgm:cxn modelId="{BBA1746F-7BDE-4174-9849-77D1033AFA21}" type="presOf" srcId="{6F916584-33AC-4E9D-BF15-DB894C65685D}" destId="{D35E941D-0D27-4A3A-8BF2-321EA73E7A9F}" srcOrd="0" destOrd="0" presId="urn:microsoft.com/office/officeart/2005/8/layout/vList6"/>
    <dgm:cxn modelId="{F92C6052-BAFB-4600-93CF-108877CC12A3}" type="presOf" srcId="{A9562968-D763-4DF4-AF03-A526F65A47A8}" destId="{15C3614C-6209-4C7A-A125-057DE2741C0C}" srcOrd="0" destOrd="2" presId="urn:microsoft.com/office/officeart/2005/8/layout/vList6"/>
    <dgm:cxn modelId="{4E052CDA-35D9-41C4-8BFA-D5642466B53E}" type="presOf" srcId="{5AE24F72-ACB4-4344-9105-9EB8C33A529C}" destId="{15C3614C-6209-4C7A-A125-057DE2741C0C}" srcOrd="0" destOrd="4" presId="urn:microsoft.com/office/officeart/2005/8/layout/vList6"/>
    <dgm:cxn modelId="{3B712498-D812-452A-A64F-5262F4CF64F2}" type="presOf" srcId="{00573C32-82ED-48D8-B2AF-9AF7D1028D60}" destId="{05950C19-56FA-4E76-99AC-77655867CC3F}" srcOrd="0" destOrd="0" presId="urn:microsoft.com/office/officeart/2005/8/layout/vList6"/>
    <dgm:cxn modelId="{29FF8D6A-5CE6-45CE-97C8-8EC66E8C50DF}" srcId="{6F916584-33AC-4E9D-BF15-DB894C65685D}" destId="{00573C32-82ED-48D8-B2AF-9AF7D1028D60}" srcOrd="0" destOrd="0" parTransId="{78D30348-802E-4E9F-80F8-F81DB97B61C4}" sibTransId="{2E8FCCAB-5E12-4986-81C9-E65E79A48B95}"/>
    <dgm:cxn modelId="{46694F08-60F9-43FF-B2DF-7C2722A8939A}" srcId="{00573C32-82ED-48D8-B2AF-9AF7D1028D60}" destId="{4E49795E-A44D-4E28-9929-438D3C1FD617}" srcOrd="1" destOrd="0" parTransId="{4ED643C3-1C41-4001-8E39-2BE3C00A2639}" sibTransId="{78B4EF3B-E23C-4845-A480-E59E032E494E}"/>
    <dgm:cxn modelId="{0FA3DB42-69E5-461B-BD5E-0EEB476F7198}" type="presParOf" srcId="{D35E941D-0D27-4A3A-8BF2-321EA73E7A9F}" destId="{333F9727-F83B-4905-B258-AB7A0751DB44}" srcOrd="0" destOrd="0" presId="urn:microsoft.com/office/officeart/2005/8/layout/vList6"/>
    <dgm:cxn modelId="{4FF61A0E-8B95-4976-B6F3-CE258DE424A1}" type="presParOf" srcId="{333F9727-F83B-4905-B258-AB7A0751DB44}" destId="{05950C19-56FA-4E76-99AC-77655867CC3F}" srcOrd="0" destOrd="0" presId="urn:microsoft.com/office/officeart/2005/8/layout/vList6"/>
    <dgm:cxn modelId="{4881A47E-9263-4CF6-BDAB-56A3D6549D08}" type="presParOf" srcId="{333F9727-F83B-4905-B258-AB7A0751DB44}" destId="{15C3614C-6209-4C7A-A125-057DE2741C0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13FF9-FEC5-427B-B97D-80B998DA7C96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60E3FD2-905F-4F2F-9593-8BF9C6FD5C4F}">
      <dgm:prSet phldrT="[Texto]"/>
      <dgm:spPr/>
      <dgm:t>
        <a:bodyPr/>
        <a:lstStyle/>
        <a:p>
          <a:r>
            <a:rPr lang="es-CO" dirty="0" smtClean="0"/>
            <a:t>CARS</a:t>
          </a:r>
          <a:endParaRPr lang="es-ES" dirty="0"/>
        </a:p>
      </dgm:t>
    </dgm:pt>
    <dgm:pt modelId="{0B27524C-977A-41D6-9534-A18D358E916B}" type="parTrans" cxnId="{54607C55-ED9B-46E5-9E31-CBE9F98DBC51}">
      <dgm:prSet/>
      <dgm:spPr/>
      <dgm:t>
        <a:bodyPr/>
        <a:lstStyle/>
        <a:p>
          <a:endParaRPr lang="es-ES"/>
        </a:p>
      </dgm:t>
    </dgm:pt>
    <dgm:pt modelId="{03E9E02C-7722-4662-9099-689109F41E54}" type="sibTrans" cxnId="{54607C55-ED9B-46E5-9E31-CBE9F98DBC51}">
      <dgm:prSet/>
      <dgm:spPr/>
      <dgm:t>
        <a:bodyPr/>
        <a:lstStyle/>
        <a:p>
          <a:endParaRPr lang="es-ES"/>
        </a:p>
      </dgm:t>
    </dgm:pt>
    <dgm:pt modelId="{8E72A58F-EEC5-45ED-8443-303CC2EC753C}">
      <dgm:prSet phldrT="[Texto]"/>
      <dgm:spPr/>
      <dgm:t>
        <a:bodyPr/>
        <a:lstStyle/>
        <a:p>
          <a:r>
            <a:rPr lang="es-CO" dirty="0" smtClean="0"/>
            <a:t>Datos</a:t>
          </a:r>
          <a:endParaRPr lang="es-ES" dirty="0"/>
        </a:p>
      </dgm:t>
    </dgm:pt>
    <dgm:pt modelId="{CAF8EF28-8298-4F97-940D-6F2F00986D0E}" type="parTrans" cxnId="{D8ACC310-B6F3-4ED1-BE36-A6D857A9C1A7}">
      <dgm:prSet/>
      <dgm:spPr/>
      <dgm:t>
        <a:bodyPr/>
        <a:lstStyle/>
        <a:p>
          <a:endParaRPr lang="es-ES"/>
        </a:p>
      </dgm:t>
    </dgm:pt>
    <dgm:pt modelId="{AD04B987-398D-40DD-B717-1286D8F22F08}" type="sibTrans" cxnId="{D8ACC310-B6F3-4ED1-BE36-A6D857A9C1A7}">
      <dgm:prSet/>
      <dgm:spPr/>
      <dgm:t>
        <a:bodyPr/>
        <a:lstStyle/>
        <a:p>
          <a:endParaRPr lang="es-ES"/>
        </a:p>
      </dgm:t>
    </dgm:pt>
    <dgm:pt modelId="{37BBF755-5537-4F28-94C3-1D0373E9FEEC}">
      <dgm:prSet phldrT="[Texto]"/>
      <dgm:spPr/>
      <dgm:t>
        <a:bodyPr/>
        <a:lstStyle/>
        <a:p>
          <a:r>
            <a:rPr lang="es-CO" dirty="0" err="1" smtClean="0"/>
            <a:t>Mcpio</a:t>
          </a:r>
          <a:endParaRPr lang="es-ES" dirty="0"/>
        </a:p>
      </dgm:t>
    </dgm:pt>
    <dgm:pt modelId="{6544059B-F033-4C4D-A4B9-EE41D9992687}" type="parTrans" cxnId="{FB57BB59-1703-4280-ABDF-314E3155875F}">
      <dgm:prSet/>
      <dgm:spPr/>
      <dgm:t>
        <a:bodyPr/>
        <a:lstStyle/>
        <a:p>
          <a:endParaRPr lang="es-ES"/>
        </a:p>
      </dgm:t>
    </dgm:pt>
    <dgm:pt modelId="{E408C225-C573-49BE-B2FC-77F4044545DE}" type="sibTrans" cxnId="{FB57BB59-1703-4280-ABDF-314E3155875F}">
      <dgm:prSet/>
      <dgm:spPr/>
      <dgm:t>
        <a:bodyPr/>
        <a:lstStyle/>
        <a:p>
          <a:endParaRPr lang="es-ES"/>
        </a:p>
      </dgm:t>
    </dgm:pt>
    <dgm:pt modelId="{230AF9EA-F708-4FB8-A085-24150A35C119}">
      <dgm:prSet phldrT="[Texto]"/>
      <dgm:spPr/>
      <dgm:t>
        <a:bodyPr/>
        <a:lstStyle/>
        <a:p>
          <a:r>
            <a:rPr lang="es-CO" dirty="0" smtClean="0"/>
            <a:t>MAVDT</a:t>
          </a:r>
          <a:endParaRPr lang="es-ES" dirty="0"/>
        </a:p>
      </dgm:t>
    </dgm:pt>
    <dgm:pt modelId="{296AE1BD-821C-43BE-8801-C5C2171A3553}" type="sibTrans" cxnId="{BA5A7A11-AE98-459D-A90A-B7724AE3BD98}">
      <dgm:prSet/>
      <dgm:spPr/>
      <dgm:t>
        <a:bodyPr/>
        <a:lstStyle/>
        <a:p>
          <a:endParaRPr lang="es-ES"/>
        </a:p>
      </dgm:t>
    </dgm:pt>
    <dgm:pt modelId="{270FD1A5-2964-4300-B223-AA76D364EE16}" type="parTrans" cxnId="{BA5A7A11-AE98-459D-A90A-B7724AE3BD98}">
      <dgm:prSet/>
      <dgm:spPr/>
      <dgm:t>
        <a:bodyPr/>
        <a:lstStyle/>
        <a:p>
          <a:endParaRPr lang="es-ES"/>
        </a:p>
      </dgm:t>
    </dgm:pt>
    <dgm:pt modelId="{FECF51C2-EFB5-40DD-81EF-26143905932F}" type="pres">
      <dgm:prSet presAssocID="{D7213FF9-FEC5-427B-B97D-80B998DA7C9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3320E5-A397-4775-89F1-7CB6AB0D84D1}" type="pres">
      <dgm:prSet presAssocID="{D7213FF9-FEC5-427B-B97D-80B998DA7C96}" presName="comp1" presStyleCnt="0"/>
      <dgm:spPr/>
    </dgm:pt>
    <dgm:pt modelId="{85EEE6B3-6213-40ED-A976-B5ADCAB9D61A}" type="pres">
      <dgm:prSet presAssocID="{D7213FF9-FEC5-427B-B97D-80B998DA7C96}" presName="circle1" presStyleLbl="node1" presStyleIdx="0" presStyleCnt="4"/>
      <dgm:spPr/>
      <dgm:t>
        <a:bodyPr/>
        <a:lstStyle/>
        <a:p>
          <a:endParaRPr lang="es-ES"/>
        </a:p>
      </dgm:t>
    </dgm:pt>
    <dgm:pt modelId="{8C4B170C-5BD1-49BD-B2D9-EB978D338C25}" type="pres">
      <dgm:prSet presAssocID="{D7213FF9-FEC5-427B-B97D-80B998DA7C9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79EE9F-364B-4984-9D8F-BDC1B8951AF1}" type="pres">
      <dgm:prSet presAssocID="{D7213FF9-FEC5-427B-B97D-80B998DA7C96}" presName="comp2" presStyleCnt="0"/>
      <dgm:spPr/>
    </dgm:pt>
    <dgm:pt modelId="{324E9219-B088-47E1-8BA8-F52A9F97AFCB}" type="pres">
      <dgm:prSet presAssocID="{D7213FF9-FEC5-427B-B97D-80B998DA7C96}" presName="circle2" presStyleLbl="node1" presStyleIdx="1" presStyleCnt="4"/>
      <dgm:spPr/>
      <dgm:t>
        <a:bodyPr/>
        <a:lstStyle/>
        <a:p>
          <a:endParaRPr lang="es-ES"/>
        </a:p>
      </dgm:t>
    </dgm:pt>
    <dgm:pt modelId="{E22DB14C-5640-45DF-9CEF-8B99740C16C9}" type="pres">
      <dgm:prSet presAssocID="{D7213FF9-FEC5-427B-B97D-80B998DA7C9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FE8A0E-A650-4AF0-A485-22775CB8FAE2}" type="pres">
      <dgm:prSet presAssocID="{D7213FF9-FEC5-427B-B97D-80B998DA7C96}" presName="comp3" presStyleCnt="0"/>
      <dgm:spPr/>
    </dgm:pt>
    <dgm:pt modelId="{E8EDC3FB-B332-478F-98D2-AE553581A25E}" type="pres">
      <dgm:prSet presAssocID="{D7213FF9-FEC5-427B-B97D-80B998DA7C96}" presName="circle3" presStyleLbl="node1" presStyleIdx="2" presStyleCnt="4"/>
      <dgm:spPr/>
      <dgm:t>
        <a:bodyPr/>
        <a:lstStyle/>
        <a:p>
          <a:endParaRPr lang="es-ES"/>
        </a:p>
      </dgm:t>
    </dgm:pt>
    <dgm:pt modelId="{D35A5F75-1096-423D-95A1-9947A78E41F1}" type="pres">
      <dgm:prSet presAssocID="{D7213FF9-FEC5-427B-B97D-80B998DA7C9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D82B8E-C196-4768-9D7F-F7C5FE46C678}" type="pres">
      <dgm:prSet presAssocID="{D7213FF9-FEC5-427B-B97D-80B998DA7C96}" presName="comp4" presStyleCnt="0"/>
      <dgm:spPr/>
    </dgm:pt>
    <dgm:pt modelId="{CD317B10-F25D-49D5-8872-0B69CC764236}" type="pres">
      <dgm:prSet presAssocID="{D7213FF9-FEC5-427B-B97D-80B998DA7C96}" presName="circle4" presStyleLbl="node1" presStyleIdx="3" presStyleCnt="4"/>
      <dgm:spPr/>
      <dgm:t>
        <a:bodyPr/>
        <a:lstStyle/>
        <a:p>
          <a:endParaRPr lang="es-ES"/>
        </a:p>
      </dgm:t>
    </dgm:pt>
    <dgm:pt modelId="{447C7F8D-1A1E-4C1B-91F8-D7D5CF49F77A}" type="pres">
      <dgm:prSet presAssocID="{D7213FF9-FEC5-427B-B97D-80B998DA7C9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0AC9876-2C8E-44EE-99A7-89F9DCF4D7B6}" type="presOf" srcId="{37BBF755-5537-4F28-94C3-1D0373E9FEEC}" destId="{447C7F8D-1A1E-4C1B-91F8-D7D5CF49F77A}" srcOrd="1" destOrd="0" presId="urn:microsoft.com/office/officeart/2005/8/layout/venn2"/>
    <dgm:cxn modelId="{D8ACC310-B6F3-4ED1-BE36-A6D857A9C1A7}" srcId="{D7213FF9-FEC5-427B-B97D-80B998DA7C96}" destId="{8E72A58F-EEC5-45ED-8443-303CC2EC753C}" srcOrd="2" destOrd="0" parTransId="{CAF8EF28-8298-4F97-940D-6F2F00986D0E}" sibTransId="{AD04B987-398D-40DD-B717-1286D8F22F08}"/>
    <dgm:cxn modelId="{54607C55-ED9B-46E5-9E31-CBE9F98DBC51}" srcId="{D7213FF9-FEC5-427B-B97D-80B998DA7C96}" destId="{560E3FD2-905F-4F2F-9593-8BF9C6FD5C4F}" srcOrd="1" destOrd="0" parTransId="{0B27524C-977A-41D6-9534-A18D358E916B}" sibTransId="{03E9E02C-7722-4662-9099-689109F41E54}"/>
    <dgm:cxn modelId="{766F4A50-B06D-49EA-B2C9-5E1FD0F49ADE}" type="presOf" srcId="{230AF9EA-F708-4FB8-A085-24150A35C119}" destId="{8C4B170C-5BD1-49BD-B2D9-EB978D338C25}" srcOrd="1" destOrd="0" presId="urn:microsoft.com/office/officeart/2005/8/layout/venn2"/>
    <dgm:cxn modelId="{7BA6DDFC-9171-4DAD-9675-D4D6FC4A9D6D}" type="presOf" srcId="{8E72A58F-EEC5-45ED-8443-303CC2EC753C}" destId="{D35A5F75-1096-423D-95A1-9947A78E41F1}" srcOrd="1" destOrd="0" presId="urn:microsoft.com/office/officeart/2005/8/layout/venn2"/>
    <dgm:cxn modelId="{9439E350-AA2B-4A9D-A0BD-075F0E8FC73A}" type="presOf" srcId="{560E3FD2-905F-4F2F-9593-8BF9C6FD5C4F}" destId="{E22DB14C-5640-45DF-9CEF-8B99740C16C9}" srcOrd="1" destOrd="0" presId="urn:microsoft.com/office/officeart/2005/8/layout/venn2"/>
    <dgm:cxn modelId="{294D5DB2-8559-446B-9CEA-46D4705D9B41}" type="presOf" srcId="{230AF9EA-F708-4FB8-A085-24150A35C119}" destId="{85EEE6B3-6213-40ED-A976-B5ADCAB9D61A}" srcOrd="0" destOrd="0" presId="urn:microsoft.com/office/officeart/2005/8/layout/venn2"/>
    <dgm:cxn modelId="{AA9E77D5-996A-4E3E-BFAA-E4488139A80A}" type="presOf" srcId="{D7213FF9-FEC5-427B-B97D-80B998DA7C96}" destId="{FECF51C2-EFB5-40DD-81EF-26143905932F}" srcOrd="0" destOrd="0" presId="urn:microsoft.com/office/officeart/2005/8/layout/venn2"/>
    <dgm:cxn modelId="{BA5A7A11-AE98-459D-A90A-B7724AE3BD98}" srcId="{D7213FF9-FEC5-427B-B97D-80B998DA7C96}" destId="{230AF9EA-F708-4FB8-A085-24150A35C119}" srcOrd="0" destOrd="0" parTransId="{270FD1A5-2964-4300-B223-AA76D364EE16}" sibTransId="{296AE1BD-821C-43BE-8801-C5C2171A3553}"/>
    <dgm:cxn modelId="{963FB840-3C6E-48AA-96A8-80FC1CCF6C1B}" type="presOf" srcId="{37BBF755-5537-4F28-94C3-1D0373E9FEEC}" destId="{CD317B10-F25D-49D5-8872-0B69CC764236}" srcOrd="0" destOrd="0" presId="urn:microsoft.com/office/officeart/2005/8/layout/venn2"/>
    <dgm:cxn modelId="{3DFE9A23-8844-48AC-9FF0-3BF4642A0716}" type="presOf" srcId="{8E72A58F-EEC5-45ED-8443-303CC2EC753C}" destId="{E8EDC3FB-B332-478F-98D2-AE553581A25E}" srcOrd="0" destOrd="0" presId="urn:microsoft.com/office/officeart/2005/8/layout/venn2"/>
    <dgm:cxn modelId="{F3502819-0AE5-4255-ABCA-E2750AA7D085}" type="presOf" srcId="{560E3FD2-905F-4F2F-9593-8BF9C6FD5C4F}" destId="{324E9219-B088-47E1-8BA8-F52A9F97AFCB}" srcOrd="0" destOrd="0" presId="urn:microsoft.com/office/officeart/2005/8/layout/venn2"/>
    <dgm:cxn modelId="{FB57BB59-1703-4280-ABDF-314E3155875F}" srcId="{D7213FF9-FEC5-427B-B97D-80B998DA7C96}" destId="{37BBF755-5537-4F28-94C3-1D0373E9FEEC}" srcOrd="3" destOrd="0" parTransId="{6544059B-F033-4C4D-A4B9-EE41D9992687}" sibTransId="{E408C225-C573-49BE-B2FC-77F4044545DE}"/>
    <dgm:cxn modelId="{377B3282-1329-4CD0-A9BD-14E32A59C721}" type="presParOf" srcId="{FECF51C2-EFB5-40DD-81EF-26143905932F}" destId="{933320E5-A397-4775-89F1-7CB6AB0D84D1}" srcOrd="0" destOrd="0" presId="urn:microsoft.com/office/officeart/2005/8/layout/venn2"/>
    <dgm:cxn modelId="{2F2717D2-013F-471A-BD5E-D466F2FDDCEC}" type="presParOf" srcId="{933320E5-A397-4775-89F1-7CB6AB0D84D1}" destId="{85EEE6B3-6213-40ED-A976-B5ADCAB9D61A}" srcOrd="0" destOrd="0" presId="urn:microsoft.com/office/officeart/2005/8/layout/venn2"/>
    <dgm:cxn modelId="{4A3ADF0C-05B8-466B-94DB-4C35E7890A57}" type="presParOf" srcId="{933320E5-A397-4775-89F1-7CB6AB0D84D1}" destId="{8C4B170C-5BD1-49BD-B2D9-EB978D338C25}" srcOrd="1" destOrd="0" presId="urn:microsoft.com/office/officeart/2005/8/layout/venn2"/>
    <dgm:cxn modelId="{01CBCC71-DD87-4486-9964-8C14219B4439}" type="presParOf" srcId="{FECF51C2-EFB5-40DD-81EF-26143905932F}" destId="{8079EE9F-364B-4984-9D8F-BDC1B8951AF1}" srcOrd="1" destOrd="0" presId="urn:microsoft.com/office/officeart/2005/8/layout/venn2"/>
    <dgm:cxn modelId="{C1466A65-589D-4635-8057-582EBEA48273}" type="presParOf" srcId="{8079EE9F-364B-4984-9D8F-BDC1B8951AF1}" destId="{324E9219-B088-47E1-8BA8-F52A9F97AFCB}" srcOrd="0" destOrd="0" presId="urn:microsoft.com/office/officeart/2005/8/layout/venn2"/>
    <dgm:cxn modelId="{ED54851C-8DB6-43BB-9A41-D1DC4C810FEB}" type="presParOf" srcId="{8079EE9F-364B-4984-9D8F-BDC1B8951AF1}" destId="{E22DB14C-5640-45DF-9CEF-8B99740C16C9}" srcOrd="1" destOrd="0" presId="urn:microsoft.com/office/officeart/2005/8/layout/venn2"/>
    <dgm:cxn modelId="{3ED14E31-4A21-4400-A526-A2800687D356}" type="presParOf" srcId="{FECF51C2-EFB5-40DD-81EF-26143905932F}" destId="{5EFE8A0E-A650-4AF0-A485-22775CB8FAE2}" srcOrd="2" destOrd="0" presId="urn:microsoft.com/office/officeart/2005/8/layout/venn2"/>
    <dgm:cxn modelId="{6F6A36AF-D91A-44B0-993A-1D9CB818B12A}" type="presParOf" srcId="{5EFE8A0E-A650-4AF0-A485-22775CB8FAE2}" destId="{E8EDC3FB-B332-478F-98D2-AE553581A25E}" srcOrd="0" destOrd="0" presId="urn:microsoft.com/office/officeart/2005/8/layout/venn2"/>
    <dgm:cxn modelId="{10A4F2CC-8761-417E-A20D-ECAF6A33E470}" type="presParOf" srcId="{5EFE8A0E-A650-4AF0-A485-22775CB8FAE2}" destId="{D35A5F75-1096-423D-95A1-9947A78E41F1}" srcOrd="1" destOrd="0" presId="urn:microsoft.com/office/officeart/2005/8/layout/venn2"/>
    <dgm:cxn modelId="{4EC7A906-7774-4861-9FCF-8F0C9FB42DBE}" type="presParOf" srcId="{FECF51C2-EFB5-40DD-81EF-26143905932F}" destId="{89D82B8E-C196-4768-9D7F-F7C5FE46C678}" srcOrd="3" destOrd="0" presId="urn:microsoft.com/office/officeart/2005/8/layout/venn2"/>
    <dgm:cxn modelId="{26008027-F92F-4867-9899-F5CD0AD31267}" type="presParOf" srcId="{89D82B8E-C196-4768-9D7F-F7C5FE46C678}" destId="{CD317B10-F25D-49D5-8872-0B69CC764236}" srcOrd="0" destOrd="0" presId="urn:microsoft.com/office/officeart/2005/8/layout/venn2"/>
    <dgm:cxn modelId="{1DB54F74-B53B-4B13-8AE5-DD8FCE100FFC}" type="presParOf" srcId="{89D82B8E-C196-4768-9D7F-F7C5FE46C678}" destId="{447C7F8D-1A1E-4C1B-91F8-D7D5CF49F77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C3614C-6209-4C7A-A125-057DE2741C0C}">
      <dsp:nvSpPr>
        <dsp:cNvPr id="0" name=""/>
        <dsp:cNvSpPr/>
      </dsp:nvSpPr>
      <dsp:spPr>
        <a:xfrm>
          <a:off x="1476376" y="0"/>
          <a:ext cx="2214565" cy="32147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FUNCION SOCIAL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FUNCION ECOLOGICA</a:t>
          </a:r>
          <a:endParaRPr lang="es-ES" sz="1600" kern="1200" dirty="0"/>
        </a:p>
      </dsp:txBody>
      <dsp:txXfrm>
        <a:off x="1476376" y="0"/>
        <a:ext cx="2214565" cy="3214710"/>
      </dsp:txXfrm>
    </dsp:sp>
    <dsp:sp modelId="{05950C19-56FA-4E76-99AC-77655867CC3F}">
      <dsp:nvSpPr>
        <dsp:cNvPr id="0" name=""/>
        <dsp:cNvSpPr/>
      </dsp:nvSpPr>
      <dsp:spPr>
        <a:xfrm>
          <a:off x="0" y="0"/>
          <a:ext cx="1476376" cy="321471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PROPIEDAD</a:t>
          </a:r>
        </a:p>
      </dsp:txBody>
      <dsp:txXfrm>
        <a:off x="0" y="0"/>
        <a:ext cx="1476376" cy="32147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EEE6B3-6213-40ED-A976-B5ADCAB9D61A}">
      <dsp:nvSpPr>
        <dsp:cNvPr id="0" name=""/>
        <dsp:cNvSpPr/>
      </dsp:nvSpPr>
      <dsp:spPr>
        <a:xfrm>
          <a:off x="1966119" y="0"/>
          <a:ext cx="4572000" cy="4572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MAVDT</a:t>
          </a:r>
          <a:endParaRPr lang="es-ES" sz="2100" kern="1200" dirty="0"/>
        </a:p>
      </dsp:txBody>
      <dsp:txXfrm>
        <a:off x="3612953" y="228599"/>
        <a:ext cx="1278331" cy="685800"/>
      </dsp:txXfrm>
    </dsp:sp>
    <dsp:sp modelId="{324E9219-B088-47E1-8BA8-F52A9F97AFCB}">
      <dsp:nvSpPr>
        <dsp:cNvPr id="0" name=""/>
        <dsp:cNvSpPr/>
      </dsp:nvSpPr>
      <dsp:spPr>
        <a:xfrm>
          <a:off x="2423318" y="914399"/>
          <a:ext cx="3657600" cy="3657600"/>
        </a:xfrm>
        <a:prstGeom prst="ellipse">
          <a:avLst/>
        </a:prstGeom>
        <a:solidFill>
          <a:schemeClr val="accent2">
            <a:hueOff val="2576456"/>
            <a:satOff val="-27551"/>
            <a:lumOff val="719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CARS</a:t>
          </a:r>
          <a:endParaRPr lang="es-ES" sz="2100" kern="1200" dirty="0"/>
        </a:p>
      </dsp:txBody>
      <dsp:txXfrm>
        <a:off x="3612953" y="1133855"/>
        <a:ext cx="1278331" cy="658368"/>
      </dsp:txXfrm>
    </dsp:sp>
    <dsp:sp modelId="{E8EDC3FB-B332-478F-98D2-AE553581A25E}">
      <dsp:nvSpPr>
        <dsp:cNvPr id="0" name=""/>
        <dsp:cNvSpPr/>
      </dsp:nvSpPr>
      <dsp:spPr>
        <a:xfrm>
          <a:off x="2880519" y="1828799"/>
          <a:ext cx="2743200" cy="2743200"/>
        </a:xfrm>
        <a:prstGeom prst="ellipse">
          <a:avLst/>
        </a:prstGeom>
        <a:solidFill>
          <a:schemeClr val="accent2">
            <a:hueOff val="5152912"/>
            <a:satOff val="-55102"/>
            <a:lumOff val="1437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Datos</a:t>
          </a:r>
          <a:endParaRPr lang="es-ES" sz="2100" kern="1200" dirty="0"/>
        </a:p>
      </dsp:txBody>
      <dsp:txXfrm>
        <a:off x="3612953" y="2034539"/>
        <a:ext cx="1278331" cy="617220"/>
      </dsp:txXfrm>
    </dsp:sp>
    <dsp:sp modelId="{CD317B10-F25D-49D5-8872-0B69CC764236}">
      <dsp:nvSpPr>
        <dsp:cNvPr id="0" name=""/>
        <dsp:cNvSpPr/>
      </dsp:nvSpPr>
      <dsp:spPr>
        <a:xfrm>
          <a:off x="3337719" y="2743199"/>
          <a:ext cx="1828800" cy="1828800"/>
        </a:xfrm>
        <a:prstGeom prst="ellipse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err="1" smtClean="0"/>
            <a:t>Mcpio</a:t>
          </a:r>
          <a:endParaRPr lang="es-ES" sz="2100" kern="1200" dirty="0"/>
        </a:p>
      </dsp:txBody>
      <dsp:txXfrm>
        <a:off x="3605540" y="3200399"/>
        <a:ext cx="1293156" cy="91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A8667-BAB2-46F4-9A9C-601D30B5EE8C}" type="datetimeFigureOut">
              <a:rPr lang="es-MX" smtClean="0"/>
              <a:pPr/>
              <a:t>26/05/2010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C1658-EACA-4184-975F-424CEC8C65B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C1658-EACA-4184-975F-424CEC8C65B3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C1658-EACA-4184-975F-424CEC8C65B3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CF0193-7191-47F2-AE2D-D6CC25DDC543}" type="datetimeFigureOut">
              <a:rPr lang="es-ES" smtClean="0"/>
              <a:pPr/>
              <a:t>26/05/2010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97156-048C-40D2-B878-D9535E1129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bf.gov.co/transparencia/derechobienestar/decreto/1984/decreto_1594_1984_pr002.html#11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MARIA DEL PILAR GARCIA</a:t>
            </a:r>
          </a:p>
          <a:p>
            <a:r>
              <a:rPr lang="es-CO" dirty="0" smtClean="0"/>
              <a:t>Universidad externado de Colombia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PROTECCION JURÍDICA  DE  LOS RECURSOS HÍDRICOS  EN COLOMBIA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TASAS POR USO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ES" sz="1600" b="1" dirty="0" smtClean="0"/>
              <a:t>Hecho Generador.</a:t>
            </a:r>
            <a:r>
              <a:rPr lang="es-ES" sz="1600" dirty="0" smtClean="0"/>
              <a:t> Dará lugar al cobro de esta tasa, la utilización del agua en virtud de concesión, por personas naturales o jurídicas, públicas o privadas.</a:t>
            </a:r>
          </a:p>
          <a:p>
            <a:endParaRPr lang="es-ES" sz="1600" b="1" dirty="0" smtClean="0"/>
          </a:p>
          <a:p>
            <a:r>
              <a:rPr lang="es-ES" sz="1600" b="1" dirty="0" smtClean="0"/>
              <a:t>Sujeto activo.</a:t>
            </a:r>
            <a:r>
              <a:rPr lang="es-ES" sz="1600" dirty="0" smtClean="0"/>
              <a:t> Autoridad ambiental</a:t>
            </a:r>
          </a:p>
          <a:p>
            <a:pPr>
              <a:buNone/>
            </a:pPr>
            <a:endParaRPr lang="es-ES" sz="1600" dirty="0" smtClean="0"/>
          </a:p>
          <a:p>
            <a:r>
              <a:rPr lang="es-ES" sz="1600" b="1" dirty="0" smtClean="0"/>
              <a:t>Sujeto pasivo.</a:t>
            </a:r>
            <a:r>
              <a:rPr lang="es-ES" sz="1600" dirty="0" smtClean="0"/>
              <a:t> Están obligadas al pago de la tasa por utilización del agua todas las personas naturales o jurídicas, públicas o privadas, que utilicen el recurso hídrico en virtud de una concesión de aguas.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r>
              <a:rPr lang="es-ES" sz="1600" b="1" dirty="0" smtClean="0"/>
              <a:t>Base Gravable.</a:t>
            </a:r>
            <a:r>
              <a:rPr lang="es-ES" sz="1600" dirty="0" smtClean="0"/>
              <a:t> La tasa por utilización del agua se cobrará por el volumen de agua efectivamente captada, dentro de los límites y condiciones establecidos en la concesión de aguas.</a:t>
            </a:r>
          </a:p>
          <a:p>
            <a:endParaRPr lang="es-ES" sz="1600" dirty="0" smtClean="0"/>
          </a:p>
          <a:p>
            <a:r>
              <a:rPr lang="es-ES" sz="1600" b="1" dirty="0" smtClean="0"/>
              <a:t>Tarifa: </a:t>
            </a:r>
            <a:r>
              <a:rPr lang="es-ES" sz="1600" dirty="0" smtClean="0"/>
              <a:t>Establecida por cada autoridad ambiental competente para cada cuenca hidrográfica, acuífero o unidad hidrológica de análisis y está compuesta por el producto de dos componentes: la tarifa mínima (TM) y el factor regional (FR)</a:t>
            </a:r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TASA RETRIBUTIVA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Activo:</a:t>
            </a:r>
            <a:r>
              <a:rPr lang="es-ES" dirty="0" smtClean="0"/>
              <a:t> Las Autoridades Ambientales Competentes </a:t>
            </a:r>
          </a:p>
          <a:p>
            <a:endParaRPr lang="es-ES" b="1" dirty="0" smtClean="0"/>
          </a:p>
          <a:p>
            <a:r>
              <a:rPr lang="es-ES" b="1" dirty="0" smtClean="0"/>
              <a:t>Sujeto pasivo de la tasa.</a:t>
            </a:r>
            <a:r>
              <a:rPr lang="es-ES" dirty="0" smtClean="0"/>
              <a:t> Están obligados al pago de la presente tasa todos los usuarios que realicen vertimientos puntuales. Cuando el usuario vierte a una red de alcantarillado, la Autoridad Ambiental Competente cobrará la tasa únicamente a la entidad que presta dicho servicio, sin perjuicio de lo consagrado en el artículo </a:t>
            </a:r>
            <a:r>
              <a:rPr lang="es-ES" dirty="0" smtClean="0">
                <a:hlinkClick r:id="rId2"/>
              </a:rPr>
              <a:t>113</a:t>
            </a:r>
            <a:r>
              <a:rPr lang="es-ES" dirty="0" smtClean="0"/>
              <a:t> del Decreto 1594 de 1984 o la norma que lo modifique o sustituya.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smtClean="0"/>
              <a:t>Hecho Generador.</a:t>
            </a:r>
            <a:r>
              <a:rPr lang="es-ES" dirty="0" smtClean="0"/>
              <a:t> Dará lugar al cobro de esta tasa, el hecho de realizar vertimientos puntuales.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r>
              <a:rPr lang="es-ES" b="1" dirty="0" smtClean="0"/>
              <a:t>Base gravable</a:t>
            </a:r>
            <a:r>
              <a:rPr lang="es-ES" dirty="0" smtClean="0"/>
              <a:t>: Se determina a partir de una TARIFA MÍNIMA que se establece anualmente mediante resolución del Ministerio de Ambiente, Vivienda y Desarrollo Territorial.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Acuíferos </a:t>
            </a:r>
            <a:r>
              <a:rPr lang="es-CO" dirty="0"/>
              <a:t>compartidos</a:t>
            </a:r>
            <a:endParaRPr lang="es-ES" dirty="0"/>
          </a:p>
          <a:p>
            <a:endParaRPr lang="es-ES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CO" dirty="0" smtClean="0"/>
              <a:t>Cuencas compartidas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Choco-Darién: Panamá- Colombia</a:t>
            </a:r>
          </a:p>
          <a:p>
            <a:r>
              <a:rPr lang="es-CO" dirty="0" smtClean="0"/>
              <a:t>Táchira-Pamplonita: Venezuela- Colombia</a:t>
            </a:r>
          </a:p>
          <a:p>
            <a:r>
              <a:rPr lang="es-CO" dirty="0" smtClean="0"/>
              <a:t>La Guajira: Venezuela</a:t>
            </a:r>
          </a:p>
          <a:p>
            <a:r>
              <a:rPr lang="es-CO" dirty="0" smtClean="0"/>
              <a:t>Tulcán – Ipiales: Ecuador- Colombia</a:t>
            </a:r>
          </a:p>
          <a:p>
            <a:r>
              <a:rPr lang="es-CO" dirty="0" smtClean="0"/>
              <a:t>Amazonas: Brasil, Guyana Francesa, Colombia, Ecuador, Perú y Venezuela, </a:t>
            </a:r>
          </a:p>
          <a:p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O" dirty="0" smtClean="0"/>
              <a:t>Ica-Putumayo: Brasil, Ecuador, Perú y Colombia.</a:t>
            </a:r>
          </a:p>
          <a:p>
            <a:r>
              <a:rPr lang="es-CO" dirty="0" smtClean="0"/>
              <a:t>Negro: Brasil, Venezuela, y Colombia</a:t>
            </a:r>
          </a:p>
          <a:p>
            <a:r>
              <a:rPr lang="es-CO" dirty="0" smtClean="0"/>
              <a:t>Japurá: Venezuela y Colombia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Algunos recursos compartidos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8596" y="6534834"/>
            <a:ext cx="2428892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1600" dirty="0" smtClean="0"/>
              <a:t>Fuente: </a:t>
            </a:r>
            <a:r>
              <a:rPr lang="es-ES" sz="1600" dirty="0" smtClean="0"/>
              <a:t>Unesco 2008</a:t>
            </a:r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Principales instrumentos internacionales</a:t>
            </a:r>
            <a:endParaRPr lang="es-ES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7" cy="461646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331833"/>
                <a:gridCol w="1919470"/>
                <a:gridCol w="1233914"/>
              </a:tblGrid>
              <a:tr h="432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INSTRUMENTO INTERNACIONAL 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PARTES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AÑO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2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TRATADO DE COOPERACIÓN AMAZONICA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BOLIVIA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BRASIL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COLOMBIA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ECUADOR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GUYANA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PERÚ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SURINAME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VENEZUELA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1978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9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ACUERDO SOBRE EL APROVECHAMIENTO INTEGRAL DE LA CUENCA BINACIONAL DEL RIO CATATUMBO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COLOMBIA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VENEZUELA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1982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ACUERDO PARA LA CONSERVACIÓN DE LA FLORA Y FAUNA DE LOS TERRITORIOS AMAZÓNICOS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BRASIL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COLOMBIA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2006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Comisiones Binacionales relacionadas con el manejo del agua</a:t>
            </a:r>
            <a:endParaRPr lang="es-ES" dirty="0"/>
          </a:p>
        </p:txBody>
      </p:sp>
      <p:graphicFrame>
        <p:nvGraphicFramePr>
          <p:cNvPr id="33" name="32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85720" y="1357298"/>
          <a:ext cx="8572560" cy="504323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43570"/>
                <a:gridCol w="1307678"/>
                <a:gridCol w="2034167"/>
                <a:gridCol w="3487145"/>
              </a:tblGrid>
              <a:tr h="603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Mecanismo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País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Instancias de Trabajo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Temas Tratados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74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Comisión de Vecindad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Ecuador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Subcomisión Binacional de Asuntos Ambientales y Cuencas Hidrográficas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Cuencas hidrográficas compartidas, parques naturales y reservas binacionales, preservación del medio ambiente y educación ambiental.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74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Perú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Comité Técnico Binacional de Desarrollo e Integración 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Proyecto para el Manejo Integrado para el Desarrollo Sostenible del Corredor de Gestión </a:t>
                      </a:r>
                      <a:r>
                        <a:rPr lang="es-ES" sz="1600" cap="none" spc="0" dirty="0" err="1">
                          <a:ln>
                            <a:noFill/>
                          </a:ln>
                          <a:effectLst/>
                        </a:rPr>
                        <a:t>Trinacional</a:t>
                      </a: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 de las Áreas Protegidas: La Paya (Colombia), </a:t>
                      </a:r>
                      <a:r>
                        <a:rPr lang="es-ES" sz="1600" cap="none" spc="0" dirty="0" err="1">
                          <a:ln>
                            <a:noFill/>
                          </a:ln>
                          <a:effectLst/>
                        </a:rPr>
                        <a:t>Cuyabeno</a:t>
                      </a: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 (Ecuador) y </a:t>
                      </a:r>
                      <a:r>
                        <a:rPr lang="es-ES" sz="1600" cap="none" spc="0" dirty="0" err="1">
                          <a:ln>
                            <a:noFill/>
                          </a:ln>
                          <a:effectLst/>
                        </a:rPr>
                        <a:t>Güepi</a:t>
                      </a: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 (Perú)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Brasil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Mesa de Asuntos Ambientales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cap="none" spc="0" dirty="0">
                          <a:ln>
                            <a:noFill/>
                          </a:ln>
                          <a:effectLst/>
                        </a:rPr>
                        <a:t>Monitoreo de recursos hídricos en frontera.</a:t>
                      </a:r>
                      <a:endParaRPr lang="es-ES" sz="16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7158" y="1491996"/>
          <a:ext cx="8358248" cy="536600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539987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CO" sz="1600" u="none" strike="noStrike" kern="1200" spc="0" dirty="0" smtClean="0"/>
                        <a:t>Mecanismo</a:t>
                      </a:r>
                      <a:endParaRPr lang="es-ES" sz="1600" b="1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CO" sz="1600" u="none" strike="noStrike" kern="1200" spc="0" dirty="0" smtClean="0"/>
                        <a:t>País</a:t>
                      </a:r>
                      <a:endParaRPr lang="es-ES" sz="1600" b="1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CO" sz="1600" u="none" strike="noStrike" kern="1200" spc="0" dirty="0" smtClean="0"/>
                        <a:t>Instancias de trabajo</a:t>
                      </a:r>
                      <a:endParaRPr lang="es-ES" sz="1600" b="1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CO" sz="1600" u="none" strike="noStrike" kern="1200" spc="0" dirty="0" smtClean="0"/>
                        <a:t>Temas tratados</a:t>
                      </a:r>
                      <a:endParaRPr lang="es-ES" sz="1600" b="1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</a:tr>
              <a:tr h="13364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Comisión Presidencial de Integración y Asuntos Fronterizos - COPIAF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Venezuela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Comité de Recursos Naturales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Áreas Protegidas: Criterios comunes para la gestión de áreas protegidas compartidas.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</a:tr>
              <a:tr h="1867409">
                <a:tc rowSpan="2"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Comisión Presidencial Negociadora - CONEG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Comisión Técnica Binacional para el Estudio Integral de las Cuencas Hidrográficas de Uso Común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Definición del ámbito de trabajo binacional respecto de las cuencas compartidas, lineamientos y directrices para los Comités Técnicos.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</a:tr>
              <a:tr h="13364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 u="none" strike="noStrike" kern="1200" spc="0" dirty="0"/>
                        <a:t>Definición de planes binacionales para el manejo conjunto de las cuencas de uso común</a:t>
                      </a:r>
                      <a:endParaRPr lang="es-ES" sz="1600" b="0" i="0" u="none" strike="noStrike" kern="1200" spc="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Procedimiento sancionatorio ambiental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Ley 1333 de 2009</a:t>
            </a:r>
          </a:p>
          <a:p>
            <a:r>
              <a:rPr lang="es-CO" dirty="0" smtClean="0"/>
              <a:t>Establece una presunción de culpa  o dolo del infractor</a:t>
            </a:r>
          </a:p>
          <a:p>
            <a:r>
              <a:rPr lang="es-CO" dirty="0" smtClean="0"/>
              <a:t>Infracciones pueden ser por violar la norma o por generar daño. </a:t>
            </a:r>
          </a:p>
          <a:p>
            <a:r>
              <a:rPr lang="es-CO" dirty="0" smtClean="0"/>
              <a:t>Titulares de la potestad sancionatoria:</a:t>
            </a:r>
            <a:r>
              <a:rPr lang="es-ES" dirty="0" smtClean="0"/>
              <a:t> MAVDT, Las Corporaciones Autónomas Regionales, las de Desarrollo Sostenible, las Unidades Ambientales de los grandes centros urbanos, los establecimientos públicos ambientales y la Unidad Administrativa Especial del Sistema de Parques Nacionales Naturales, UAESPN.</a:t>
            </a:r>
          </a:p>
          <a:p>
            <a:r>
              <a:rPr lang="es-CO" dirty="0" smtClean="0"/>
              <a:t>Multas diarias hasta de U$1.320.512.oo</a:t>
            </a:r>
          </a:p>
          <a:p>
            <a:endParaRPr lang="es-CO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FIN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5786" y="628652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Caño cristales</a:t>
            </a:r>
            <a:endParaRPr lang="es-ES" dirty="0"/>
          </a:p>
        </p:txBody>
      </p:sp>
      <p:pic>
        <p:nvPicPr>
          <p:cNvPr id="12" name="11 Marcador de contenido" descr="caño 3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7" y="1567618"/>
            <a:ext cx="7215238" cy="47000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Temas a tratar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Naturaleza jurídica del  agua en Colombia</a:t>
            </a:r>
          </a:p>
          <a:p>
            <a:r>
              <a:rPr lang="es-CO" dirty="0" smtClean="0"/>
              <a:t>Política para la GIRH</a:t>
            </a:r>
          </a:p>
          <a:p>
            <a:r>
              <a:rPr lang="es-CO" dirty="0" smtClean="0"/>
              <a:t>Instrumentos de gestión</a:t>
            </a:r>
          </a:p>
          <a:p>
            <a:r>
              <a:rPr lang="es-CO" dirty="0" smtClean="0"/>
              <a:t>Modos de acceder al uso del agua</a:t>
            </a:r>
          </a:p>
          <a:p>
            <a:r>
              <a:rPr lang="es-CO" dirty="0" smtClean="0"/>
              <a:t>Autoridades encargadas </a:t>
            </a:r>
            <a:r>
              <a:rPr lang="es-CO" dirty="0" smtClean="0"/>
              <a:t>de  las gestión del recurso hídrico.</a:t>
            </a:r>
          </a:p>
          <a:p>
            <a:r>
              <a:rPr lang="es-CO" dirty="0" smtClean="0"/>
              <a:t>Cobros por el uso del agua</a:t>
            </a:r>
          </a:p>
          <a:p>
            <a:r>
              <a:rPr lang="es-CO" dirty="0" smtClean="0"/>
              <a:t>Procedimiento sancionatorio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Colombia</a:t>
            </a:r>
            <a:endParaRPr lang="es-ES" dirty="0"/>
          </a:p>
        </p:txBody>
      </p:sp>
      <p:pic>
        <p:nvPicPr>
          <p:cNvPr id="4" name="3 Marcador de contenido" descr="mapa rios colombia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633" y="1371600"/>
            <a:ext cx="3961178" cy="5200672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s-CO" dirty="0" smtClean="0"/>
          </a:p>
          <a:p>
            <a:r>
              <a:rPr lang="es-CO" dirty="0" smtClean="0"/>
              <a:t>El </a:t>
            </a:r>
            <a:r>
              <a:rPr lang="es-CO" dirty="0" smtClean="0"/>
              <a:t>75% del territorio cuenta con zonas favorables para el almacenamiento de aguas</a:t>
            </a:r>
          </a:p>
          <a:p>
            <a:endParaRPr lang="es-CO" dirty="0" smtClean="0"/>
          </a:p>
          <a:p>
            <a:r>
              <a:rPr lang="es-CO" dirty="0" smtClean="0"/>
              <a:t>26.700 </a:t>
            </a:r>
            <a:r>
              <a:rPr lang="es-CO" dirty="0" smtClean="0"/>
              <a:t>m3</a:t>
            </a:r>
            <a:r>
              <a:rPr lang="es-ES" dirty="0" smtClean="0"/>
              <a:t> al año por </a:t>
            </a:r>
            <a:r>
              <a:rPr lang="es-ES" dirty="0" smtClean="0"/>
              <a:t>persona</a:t>
            </a:r>
          </a:p>
          <a:p>
            <a:endParaRPr lang="es-ES_tradnl" dirty="0" smtClean="0"/>
          </a:p>
          <a:p>
            <a:r>
              <a:rPr lang="es-ES_tradnl" dirty="0" smtClean="0"/>
              <a:t>5 </a:t>
            </a:r>
            <a:r>
              <a:rPr lang="es-ES_tradnl" dirty="0" err="1" smtClean="0"/>
              <a:t>macrocuencas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 lvl="1"/>
            <a:r>
              <a:rPr lang="es-ES_tradnl" dirty="0" smtClean="0"/>
              <a:t>la </a:t>
            </a:r>
            <a:r>
              <a:rPr lang="es-ES_tradnl" dirty="0" smtClean="0"/>
              <a:t>Pacífica con 1.311 cuencas menores y un área total de 75.000 </a:t>
            </a:r>
            <a:r>
              <a:rPr lang="es-ES_tradnl" dirty="0" smtClean="0"/>
              <a:t>km2</a:t>
            </a:r>
          </a:p>
          <a:p>
            <a:pPr lvl="1"/>
            <a:r>
              <a:rPr lang="es-ES_tradnl" dirty="0" smtClean="0"/>
              <a:t>la </a:t>
            </a:r>
            <a:r>
              <a:rPr lang="es-ES_tradnl" dirty="0" smtClean="0"/>
              <a:t>del Orinoco, con 11.162 cuencas que cubren 357.420 km2; </a:t>
            </a:r>
            <a:endParaRPr lang="es-ES_tradnl" dirty="0" smtClean="0"/>
          </a:p>
          <a:p>
            <a:pPr lvl="1"/>
            <a:r>
              <a:rPr lang="es-ES_tradnl" dirty="0" smtClean="0"/>
              <a:t>la </a:t>
            </a:r>
            <a:r>
              <a:rPr lang="es-ES_tradnl" dirty="0" smtClean="0"/>
              <a:t>del Caribe con 8.088 cuencas menores y un área aferente de 412.231 km2; </a:t>
            </a:r>
            <a:endParaRPr lang="es-ES_tradnl" dirty="0" smtClean="0"/>
          </a:p>
          <a:p>
            <a:pPr lvl="1"/>
            <a:r>
              <a:rPr lang="es-ES_tradnl" dirty="0" smtClean="0"/>
              <a:t>la </a:t>
            </a:r>
            <a:r>
              <a:rPr lang="es-ES_tradnl" dirty="0" smtClean="0"/>
              <a:t>del Amazonas con 10.378 cuencas menores y un área de 280.350 km2, y por último, </a:t>
            </a:r>
            <a:endParaRPr lang="es-ES_tradnl" dirty="0" smtClean="0"/>
          </a:p>
          <a:p>
            <a:pPr lvl="1"/>
            <a:r>
              <a:rPr lang="es-ES_tradnl" dirty="0" smtClean="0"/>
              <a:t>la </a:t>
            </a:r>
            <a:r>
              <a:rPr lang="es-ES_tradnl" dirty="0" smtClean="0"/>
              <a:t>cuenca vertiente del </a:t>
            </a:r>
            <a:r>
              <a:rPr lang="es-ES_tradnl" dirty="0" err="1" smtClean="0"/>
              <a:t>Catatumbo</a:t>
            </a:r>
            <a:r>
              <a:rPr lang="es-ES_tradnl" dirty="0" smtClean="0"/>
              <a:t> con un área de 16.565 km2 y 770 cuencas menores. </a:t>
            </a:r>
            <a:endParaRPr lang="es-ES" b="1" dirty="0" smtClean="0"/>
          </a:p>
          <a:p>
            <a:r>
              <a:rPr lang="pt-BR" dirty="0" smtClean="0"/>
              <a:t>. </a:t>
            </a:r>
            <a:endParaRPr lang="es-ES" dirty="0" smtClean="0"/>
          </a:p>
          <a:p>
            <a:endParaRPr lang="es-ES" dirty="0" smtClean="0"/>
          </a:p>
          <a:p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Principios para </a:t>
            </a:r>
            <a:r>
              <a:rPr lang="es-CO" dirty="0" smtClean="0"/>
              <a:t>la GIRH en Colombia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CO" b="1" dirty="0" smtClean="0"/>
              <a:t>Bien de uso público</a:t>
            </a:r>
            <a:endParaRPr lang="es-CO" dirty="0" smtClean="0"/>
          </a:p>
          <a:p>
            <a:pPr lvl="0">
              <a:buNone/>
            </a:pPr>
            <a:r>
              <a:rPr lang="es-CO" dirty="0" smtClean="0"/>
              <a:t> </a:t>
            </a:r>
            <a:endParaRPr lang="es-ES" dirty="0" smtClean="0"/>
          </a:p>
          <a:p>
            <a:pPr lvl="0"/>
            <a:r>
              <a:rPr lang="es-CO" b="1" dirty="0" smtClean="0"/>
              <a:t>Uso prioritario</a:t>
            </a:r>
            <a:endParaRPr lang="es-ES" dirty="0" smtClean="0"/>
          </a:p>
          <a:p>
            <a:pPr lvl="0"/>
            <a:endParaRPr lang="es-CO" b="1" dirty="0" smtClean="0"/>
          </a:p>
          <a:p>
            <a:pPr lvl="0"/>
            <a:r>
              <a:rPr lang="es-CO" b="1" dirty="0" smtClean="0"/>
              <a:t>Factor de desarrollo</a:t>
            </a:r>
          </a:p>
          <a:p>
            <a:pPr lvl="0"/>
            <a:endParaRPr lang="es-CO" b="1" dirty="0" smtClean="0"/>
          </a:p>
          <a:p>
            <a:pPr lvl="0"/>
            <a:r>
              <a:rPr lang="es-CO" b="1" dirty="0" smtClean="0"/>
              <a:t>Integralidad y diversidad</a:t>
            </a:r>
            <a:r>
              <a:rPr lang="es-CO" dirty="0" smtClean="0"/>
              <a:t> </a:t>
            </a:r>
          </a:p>
          <a:p>
            <a:pPr lvl="0"/>
            <a:endParaRPr lang="es-CO" b="1" dirty="0" smtClean="0"/>
          </a:p>
          <a:p>
            <a:pPr lvl="0"/>
            <a:r>
              <a:rPr lang="es-CO" b="1" dirty="0" smtClean="0"/>
              <a:t>Cuenca como unidad de gestión:</a:t>
            </a:r>
            <a:r>
              <a:rPr lang="es-CO" dirty="0" smtClean="0"/>
              <a:t> 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CO" b="1" dirty="0" smtClean="0"/>
              <a:t>Ahorro y uso eficiente</a:t>
            </a:r>
            <a:r>
              <a:rPr lang="es-CO" dirty="0" smtClean="0"/>
              <a:t> </a:t>
            </a:r>
          </a:p>
          <a:p>
            <a:pPr lvl="0"/>
            <a:endParaRPr lang="es-ES" dirty="0" smtClean="0"/>
          </a:p>
          <a:p>
            <a:pPr lvl="0"/>
            <a:r>
              <a:rPr lang="es-CO" b="1" dirty="0" smtClean="0"/>
              <a:t>Participación y equidad</a:t>
            </a:r>
            <a:endParaRPr lang="es-ES" dirty="0" smtClean="0"/>
          </a:p>
          <a:p>
            <a:pPr lvl="0"/>
            <a:endParaRPr lang="es-CO" b="1" dirty="0" smtClean="0"/>
          </a:p>
          <a:p>
            <a:pPr lvl="0"/>
            <a:r>
              <a:rPr lang="es-CO" b="1" dirty="0" smtClean="0"/>
              <a:t>Información e investigación</a:t>
            </a:r>
          </a:p>
          <a:p>
            <a:pPr lvl="0">
              <a:buNone/>
            </a:pPr>
            <a:r>
              <a:rPr lang="es-CO" dirty="0" smtClean="0"/>
              <a:t>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Instrumentos para la GIRH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CO" b="1" dirty="0" smtClean="0"/>
              <a:t>Instrumentos de planeación: </a:t>
            </a:r>
            <a:r>
              <a:rPr lang="es-CO" dirty="0" smtClean="0"/>
              <a:t>Planes de Ordenamiento y Manejo de cuencas, planes de ordenamiento de recurso hídrico (calidad), Planes de manejo de aguas subterráneas.</a:t>
            </a:r>
            <a:endParaRPr lang="es-ES" dirty="0" smtClean="0"/>
          </a:p>
          <a:p>
            <a:endParaRPr lang="es-CO" dirty="0" smtClean="0"/>
          </a:p>
          <a:p>
            <a:endParaRPr lang="es-CO" dirty="0" smtClean="0"/>
          </a:p>
          <a:p>
            <a:pPr lvl="0"/>
            <a:r>
              <a:rPr lang="es-CO" b="1" dirty="0" smtClean="0"/>
              <a:t>Instrumentos de administración (comando y control): </a:t>
            </a:r>
            <a:r>
              <a:rPr lang="es-CO" dirty="0" smtClean="0"/>
              <a:t>Reglamentación de corrientes, planes de uso eficiente y manejo del agua, estándares de calidad y norma de vertimientos, Planes de saneamiento y manejo de vertimientos, planes de cumplimiento, permisos ( Concesiones, permisos de vertimiento, Ocupación de cauces, licencias ambientales)</a:t>
            </a:r>
            <a:endParaRPr lang="es-ES" dirty="0" smtClean="0"/>
          </a:p>
          <a:p>
            <a:endParaRPr lang="es-CO" dirty="0" smtClean="0"/>
          </a:p>
          <a:p>
            <a:endParaRPr lang="es-CO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s-CO" sz="2000" b="1" dirty="0" smtClean="0"/>
              <a:t>Instrumentos de monitoreo y seguimiento:</a:t>
            </a:r>
          </a:p>
          <a:p>
            <a:endParaRPr lang="es-CO" sz="2000" b="1" dirty="0" smtClean="0"/>
          </a:p>
          <a:p>
            <a:pPr lvl="0"/>
            <a:r>
              <a:rPr lang="es-CO" sz="2000" b="1" dirty="0" smtClean="0"/>
              <a:t>Instrumentos económicos y financieros: </a:t>
            </a:r>
            <a:r>
              <a:rPr lang="es-CO" sz="2000" dirty="0" smtClean="0"/>
              <a:t>Tasas por uso de agua, tasas retributivas, incentivos tributarios</a:t>
            </a:r>
            <a:endParaRPr lang="es-ES" sz="2000" dirty="0" smtClean="0"/>
          </a:p>
          <a:p>
            <a:endParaRPr lang="es-CO" sz="2000" dirty="0" smtClean="0"/>
          </a:p>
          <a:p>
            <a:endParaRPr lang="es-CO" sz="2000" dirty="0" smtClean="0"/>
          </a:p>
          <a:p>
            <a:r>
              <a:rPr lang="es-CO" sz="2000" b="1" dirty="0" smtClean="0"/>
              <a:t>Instrumentos de participación y manejo de conflictos </a:t>
            </a:r>
            <a:r>
              <a:rPr lang="es-CO" sz="2000" dirty="0" smtClean="0"/>
              <a:t>(gobernabilidad) </a:t>
            </a:r>
          </a:p>
          <a:p>
            <a:endParaRPr lang="es-CO" sz="2000" dirty="0" smtClean="0"/>
          </a:p>
          <a:p>
            <a:r>
              <a:rPr lang="es-CO" sz="2000" b="1" dirty="0" smtClean="0"/>
              <a:t>Instrumentos normativos</a:t>
            </a:r>
            <a:endParaRPr lang="es-ES" sz="2000" b="1" dirty="0" smtClean="0">
              <a:latin typeface="Spranq eco sans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Naturaleza jurídica de la aguas en Colombia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Bien de Dominio público:</a:t>
            </a:r>
          </a:p>
          <a:p>
            <a:pPr lvl="1"/>
            <a:r>
              <a:rPr lang="es-CO" dirty="0" smtClean="0"/>
              <a:t>Ríos y aguas que corran por cauces naturales.</a:t>
            </a:r>
          </a:p>
          <a:p>
            <a:pPr lvl="1"/>
            <a:r>
              <a:rPr lang="es-CO" dirty="0" smtClean="0"/>
              <a:t>Aguas en cauces artificiales</a:t>
            </a:r>
          </a:p>
          <a:p>
            <a:pPr lvl="1"/>
            <a:r>
              <a:rPr lang="es-CO" dirty="0" smtClean="0"/>
              <a:t>Lagos, lagunas, ciénagas, pantanos, humedales</a:t>
            </a:r>
          </a:p>
          <a:p>
            <a:pPr lvl="1"/>
            <a:r>
              <a:rPr lang="es-CO" dirty="0" smtClean="0"/>
              <a:t>Aguas atmosféricas</a:t>
            </a:r>
          </a:p>
          <a:p>
            <a:pPr lvl="1"/>
            <a:r>
              <a:rPr lang="es-CO" dirty="0" smtClean="0"/>
              <a:t>Corrientes subterráneas</a:t>
            </a:r>
          </a:p>
          <a:p>
            <a:pPr lvl="1"/>
            <a:r>
              <a:rPr lang="es-CO" dirty="0" smtClean="0"/>
              <a:t>Aguas lluvias</a:t>
            </a:r>
          </a:p>
          <a:p>
            <a:pPr lvl="1"/>
            <a:r>
              <a:rPr lang="es-CO" dirty="0" smtClean="0"/>
              <a:t>Aguas privadas cuyo dominio se </a:t>
            </a:r>
            <a:r>
              <a:rPr lang="es-CO" dirty="0" smtClean="0"/>
              <a:t>extinga</a:t>
            </a:r>
          </a:p>
          <a:p>
            <a:pPr lvl="1"/>
            <a:r>
              <a:rPr lang="es-ES" sz="2300" dirty="0" smtClean="0"/>
              <a:t>Embalses </a:t>
            </a:r>
            <a:r>
              <a:rPr lang="es-ES" sz="2300" dirty="0" smtClean="0"/>
              <a:t>de formación natural o artificial </a:t>
            </a:r>
            <a:endParaRPr lang="es-ES" sz="2300" dirty="0" smtClean="0"/>
          </a:p>
          <a:p>
            <a:pPr lvl="1"/>
            <a:r>
              <a:rPr lang="es-ES" sz="2300" dirty="0" smtClean="0"/>
              <a:t>Edáficas</a:t>
            </a:r>
          </a:p>
          <a:p>
            <a:pPr lvl="1"/>
            <a:r>
              <a:rPr lang="es-ES" sz="2300" dirty="0" smtClean="0"/>
              <a:t>Subálveas</a:t>
            </a:r>
          </a:p>
          <a:p>
            <a:pPr lvl="1"/>
            <a:r>
              <a:rPr lang="es-ES" sz="2300" dirty="0" smtClean="0"/>
              <a:t>Las </a:t>
            </a:r>
            <a:r>
              <a:rPr lang="es-ES" sz="2300" dirty="0" smtClean="0"/>
              <a:t>de los nevados y </a:t>
            </a:r>
            <a:r>
              <a:rPr lang="es-ES" sz="2300" dirty="0" smtClean="0"/>
              <a:t>glaciares</a:t>
            </a:r>
          </a:p>
          <a:p>
            <a:pPr lvl="1"/>
            <a:r>
              <a:rPr lang="es-ES" sz="2300" dirty="0" smtClean="0"/>
              <a:t>Las </a:t>
            </a:r>
            <a:r>
              <a:rPr lang="es-ES" sz="2300" dirty="0" smtClean="0"/>
              <a:t>ya utilizadas, servidas o </a:t>
            </a:r>
            <a:r>
              <a:rPr lang="es-ES" sz="2300" dirty="0" smtClean="0"/>
              <a:t>negras</a:t>
            </a:r>
            <a:endParaRPr lang="es-ES" sz="2300" dirty="0" smtClean="0"/>
          </a:p>
          <a:p>
            <a:pPr lvl="1"/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ES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274320" lvl="8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s-CO" sz="2500" cap="none" smtClean="0"/>
          </a:p>
          <a:p>
            <a:pPr marL="274320" lvl="8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CO" sz="2500" cap="none" smtClean="0"/>
              <a:t>Excepcionalmente </a:t>
            </a:r>
            <a:r>
              <a:rPr lang="es-CO" sz="2500" cap="none" dirty="0" smtClean="0"/>
              <a:t>pueden existir aguas </a:t>
            </a:r>
            <a:r>
              <a:rPr lang="es-CO" sz="2500" cap="none" dirty="0" smtClean="0"/>
              <a:t>privadas: </a:t>
            </a:r>
            <a:r>
              <a:rPr lang="es-CO" sz="2400" cap="none" dirty="0" smtClean="0"/>
              <a:t>(</a:t>
            </a:r>
            <a:r>
              <a:rPr lang="es-ES" sz="2400" cap="none" dirty="0" smtClean="0"/>
              <a:t>absoluto, exclusivo y perpetuo)</a:t>
            </a:r>
            <a:endParaRPr lang="es-CO" sz="2400" cap="none" dirty="0" smtClean="0"/>
          </a:p>
          <a:p>
            <a:pPr marL="274320" lvl="8" indent="-274320">
              <a:buClr>
                <a:schemeClr val="accent1"/>
              </a:buClr>
              <a:buSzPct val="85000"/>
              <a:buNone/>
            </a:pPr>
            <a:endParaRPr lang="es-CO" sz="2500" cap="none" dirty="0" smtClean="0"/>
          </a:p>
          <a:p>
            <a:pPr lvl="1"/>
            <a:endParaRPr lang="es-CO" dirty="0" smtClean="0"/>
          </a:p>
        </p:txBody>
      </p:sp>
      <p:graphicFrame>
        <p:nvGraphicFramePr>
          <p:cNvPr id="10" name="9 Diagrama"/>
          <p:cNvGraphicFramePr/>
          <p:nvPr/>
        </p:nvGraphicFramePr>
        <p:xfrm>
          <a:off x="4929190" y="3143248"/>
          <a:ext cx="3690942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Formas de acceder al uso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ES" sz="2000" b="1" i="1" dirty="0" smtClean="0"/>
              <a:t>Ministerio </a:t>
            </a:r>
            <a:r>
              <a:rPr lang="es-ES" sz="2000" b="1" i="1" dirty="0" smtClean="0"/>
              <a:t>de la ley</a:t>
            </a:r>
            <a:r>
              <a:rPr lang="es-ES" sz="2000" dirty="0" smtClean="0"/>
              <a:t>. Es el derecho de todos los habitantes para utilizar las aguas </a:t>
            </a:r>
            <a:r>
              <a:rPr lang="es-ES" sz="2000" dirty="0" smtClean="0"/>
              <a:t>de uso </a:t>
            </a:r>
            <a:r>
              <a:rPr lang="es-ES" sz="2000" dirty="0" smtClean="0"/>
              <a:t>público mientras corran por cauces naturales o artificiales, para beber, bañarse, </a:t>
            </a:r>
            <a:r>
              <a:rPr lang="es-ES" sz="2000" dirty="0" smtClean="0"/>
              <a:t>abrevar animales</a:t>
            </a:r>
            <a:r>
              <a:rPr lang="es-ES" sz="2000" dirty="0" smtClean="0"/>
              <a:t>, lavar ropa y otros fines similares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b="1" i="1" dirty="0" smtClean="0"/>
              <a:t>Concesión</a:t>
            </a:r>
            <a:r>
              <a:rPr lang="es-ES" sz="2000" dirty="0" smtClean="0"/>
              <a:t>. Salvo el uso por </a:t>
            </a:r>
            <a:r>
              <a:rPr lang="es-ES" sz="2000" dirty="0" smtClean="0"/>
              <a:t>ministerio </a:t>
            </a:r>
            <a:r>
              <a:rPr lang="es-ES" sz="2000" dirty="0" smtClean="0"/>
              <a:t>de la ley, sólo puede hacerse uso de </a:t>
            </a:r>
            <a:r>
              <a:rPr lang="es-ES" sz="2000" dirty="0" smtClean="0"/>
              <a:t>las aguas </a:t>
            </a:r>
            <a:r>
              <a:rPr lang="es-ES" sz="2000" dirty="0" smtClean="0"/>
              <a:t>por medio de concesión. </a:t>
            </a:r>
            <a:endParaRPr lang="es-ES" sz="2000" dirty="0" smtClean="0"/>
          </a:p>
          <a:p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endParaRPr lang="es-ES" sz="1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2800" b="1" i="1" dirty="0" smtClean="0"/>
              <a:t>Permiso</a:t>
            </a:r>
            <a:r>
              <a:rPr lang="es-ES" sz="2800" b="1" dirty="0" smtClean="0"/>
              <a:t>. </a:t>
            </a:r>
            <a:r>
              <a:rPr lang="es-ES" sz="2800" dirty="0" smtClean="0"/>
              <a:t>Para el uso temporal de partes delimitadas de recursos naturales renovables de dominio público. El permiso está previsto en la legislación de aguas para otorgar derechos de explotación y ocupación de cauces, como la extracción aguas, como piedra y arena. 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b="1" dirty="0" smtClean="0"/>
              <a:t>d</a:t>
            </a:r>
            <a:r>
              <a:rPr lang="es-ES" b="1" dirty="0" smtClean="0"/>
              <a:t>) </a:t>
            </a:r>
            <a:r>
              <a:rPr lang="es-ES" b="1" i="1" dirty="0" smtClean="0"/>
              <a:t>Asociación</a:t>
            </a:r>
            <a:r>
              <a:rPr lang="es-ES" b="1" dirty="0" smtClean="0"/>
              <a:t>. </a:t>
            </a:r>
            <a:endParaRPr lang="es-E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SINA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TASO POR USO DEL AGUA		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CO" dirty="0" smtClean="0"/>
              <a:t>TASA RETRIBUTIVA POR VERTIMIENTOS PUNTUALES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CO" dirty="0" smtClean="0"/>
              <a:t>Por el derecho a usar el agua	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O" dirty="0" smtClean="0"/>
              <a:t>Por </a:t>
            </a:r>
            <a:r>
              <a:rPr lang="es-MX" sz="2800" dirty="0" smtClean="0"/>
              <a:t>la utilización directa o indirecta del agua y del suelo, para introducir o arrojar desechos o desperdicios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COBROS POR EL USO DEL AGUA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onalizado 11">
      <a:dk1>
        <a:srgbClr val="FFFFFF"/>
      </a:dk1>
      <a:lt1>
        <a:sysClr val="window" lastClr="FFFFFF"/>
      </a:lt1>
      <a:dk2>
        <a:srgbClr val="FFFFFF"/>
      </a:dk2>
      <a:lt2>
        <a:srgbClr val="787EF0"/>
      </a:lt2>
      <a:accent1>
        <a:srgbClr val="FFE947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1404</TotalTime>
  <Words>1190</Words>
  <Application>Microsoft Office PowerPoint</Application>
  <PresentationFormat>Presentación en pantalla (4:3)</PresentationFormat>
  <Paragraphs>191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Civil</vt:lpstr>
      <vt:lpstr>   PROTECCION JURÍDICA  DE  LOS RECURSOS HÍDRICOS  EN COLOMBIA</vt:lpstr>
      <vt:lpstr>Temas a tratar</vt:lpstr>
      <vt:lpstr>Colombia</vt:lpstr>
      <vt:lpstr>Principios para la GIRH en Colombia</vt:lpstr>
      <vt:lpstr>Instrumentos para la GIRH</vt:lpstr>
      <vt:lpstr>Naturaleza jurídica de la aguas en Colombia</vt:lpstr>
      <vt:lpstr>Formas de acceder al uso</vt:lpstr>
      <vt:lpstr>SINA</vt:lpstr>
      <vt:lpstr>COBROS POR EL USO DEL AGUA</vt:lpstr>
      <vt:lpstr>TASAS POR USO</vt:lpstr>
      <vt:lpstr>TASA RETRIBUTIVA</vt:lpstr>
      <vt:lpstr>Algunos recursos compartidos</vt:lpstr>
      <vt:lpstr>Principales instrumentos internacionales</vt:lpstr>
      <vt:lpstr>Comisiones Binacionales relacionadas con el manejo del agua</vt:lpstr>
      <vt:lpstr>Diapositiva 15</vt:lpstr>
      <vt:lpstr>Procedimiento sancionatorio ambiental</vt:lpstr>
      <vt:lpstr>FIN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ALNFANDNVDKJNVK</dc:title>
  <dc:creator>Pilar Garcia</dc:creator>
  <cp:lastModifiedBy>Pilar Garcia</cp:lastModifiedBy>
  <cp:revision>147</cp:revision>
  <dcterms:created xsi:type="dcterms:W3CDTF">2010-05-15T17:40:55Z</dcterms:created>
  <dcterms:modified xsi:type="dcterms:W3CDTF">2010-05-26T11:01:15Z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TC300036493082</vt:lpwstr>
  </property>
</Properties>
</file>